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1" r:id="rId3"/>
    <p:sldId id="309" r:id="rId4"/>
    <p:sldId id="257" r:id="rId5"/>
    <p:sldId id="283" r:id="rId6"/>
    <p:sldId id="298" r:id="rId7"/>
    <p:sldId id="291" r:id="rId8"/>
    <p:sldId id="292" r:id="rId9"/>
    <p:sldId id="284" r:id="rId10"/>
    <p:sldId id="290" r:id="rId11"/>
    <p:sldId id="286" r:id="rId12"/>
    <p:sldId id="300" r:id="rId13"/>
    <p:sldId id="301" r:id="rId14"/>
    <p:sldId id="287" r:id="rId15"/>
    <p:sldId id="302" r:id="rId16"/>
    <p:sldId id="303" r:id="rId17"/>
    <p:sldId id="304" r:id="rId18"/>
    <p:sldId id="305" r:id="rId19"/>
    <p:sldId id="306" r:id="rId20"/>
    <p:sldId id="288" r:id="rId21"/>
    <p:sldId id="307" r:id="rId22"/>
    <p:sldId id="289" r:id="rId23"/>
    <p:sldId id="308" r:id="rId24"/>
    <p:sldId id="293" r:id="rId2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4636"/>
    <a:srgbClr val="000000"/>
    <a:srgbClr val="FFFFFF"/>
    <a:srgbClr val="020202"/>
    <a:srgbClr val="100E0C"/>
    <a:srgbClr val="100F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3443" autoAdjust="0"/>
  </p:normalViewPr>
  <p:slideViewPr>
    <p:cSldViewPr snapToGrid="0">
      <p:cViewPr varScale="1">
        <p:scale>
          <a:sx n="107" d="100"/>
          <a:sy n="107" d="100"/>
        </p:scale>
        <p:origin x="6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CC963-E3A4-4EA0-83DB-9705A802DB1A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32BDF-169D-4BC5-9EE6-62FBBD1E93B0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6808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32BDF-169D-4BC5-9EE6-62FBBD1E93B0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7851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932BDF-169D-4BC5-9EE6-62FBBD1E93B0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1325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9563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5911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788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9229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47930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93916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609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3993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48965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2220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97909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46CC8-07F9-43E1-9C6A-9CA1FD5EC208}" type="datetimeFigureOut">
              <a:rPr lang="hr-HR" smtClean="0"/>
              <a:t>29.9.2026.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987BE-1CB0-4188-94DB-000BC21349C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231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34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5" Type="http://schemas.openxmlformats.org/officeDocument/2006/relationships/image" Target="../media/image3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Relationship Id="rId1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oodlouse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IUCN_Red_List" TargetMode="External"/><Relationship Id="rId5" Type="http://schemas.openxmlformats.org/officeDocument/2006/relationships/hyperlink" Target="https://en.wikipedia.org/wiki/Vulnerable_species" TargetMode="External"/><Relationship Id="rId4" Type="http://schemas.openxmlformats.org/officeDocument/2006/relationships/hyperlink" Target="https://en.wikipedia.org/wiki/Trichoniscida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5" Type="http://schemas.openxmlformats.org/officeDocument/2006/relationships/image" Target="../media/image62.emf"/><Relationship Id="rId4" Type="http://schemas.openxmlformats.org/officeDocument/2006/relationships/image" Target="../media/image61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5" Type="http://schemas.openxmlformats.org/officeDocument/2006/relationships/image" Target="../media/image75.png"/><Relationship Id="rId4" Type="http://schemas.openxmlformats.org/officeDocument/2006/relationships/image" Target="../media/image7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0E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86" y="796591"/>
            <a:ext cx="6887409" cy="1183211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09" y="2376208"/>
            <a:ext cx="6350191" cy="4481792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2647253" y="2172749"/>
            <a:ext cx="3704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</a:rPr>
              <a:t>Ivica </a:t>
            </a:r>
            <a:r>
              <a:rPr lang="hr-HR" sz="1600" dirty="0" err="1">
                <a:solidFill>
                  <a:schemeClr val="bg1"/>
                </a:solidFill>
              </a:rPr>
              <a:t>Samarđić</a:t>
            </a:r>
            <a:r>
              <a:rPr lang="hr-HR" sz="1600" dirty="0">
                <a:solidFill>
                  <a:schemeClr val="bg1"/>
                </a:solidFill>
              </a:rPr>
              <a:t>, Iva Galić, Marija Kovačević</a:t>
            </a:r>
            <a:br>
              <a:rPr lang="hr-HR" sz="1600" dirty="0">
                <a:solidFill>
                  <a:schemeClr val="bg1"/>
                </a:solidFill>
              </a:rPr>
            </a:br>
            <a:r>
              <a:rPr lang="hr-HR" sz="1600" dirty="0">
                <a:solidFill>
                  <a:schemeClr val="bg1"/>
                </a:solidFill>
              </a:rPr>
              <a:t>Goran </a:t>
            </a:r>
            <a:r>
              <a:rPr lang="hr-HR" sz="1600" dirty="0" err="1">
                <a:solidFill>
                  <a:schemeClr val="bg1"/>
                </a:solidFill>
              </a:rPr>
              <a:t>Radonić</a:t>
            </a:r>
            <a:r>
              <a:rPr lang="hr-HR" sz="1600" dirty="0">
                <a:solidFill>
                  <a:schemeClr val="bg1"/>
                </a:solidFill>
              </a:rPr>
              <a:t>. Marko Doboš, Goran Pavić</a:t>
            </a: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1EA1BC85-5387-A42B-EC9F-45961CB80229}"/>
              </a:ext>
            </a:extLst>
          </p:cNvPr>
          <p:cNvSpPr txBox="1"/>
          <p:nvPr/>
        </p:nvSpPr>
        <p:spPr>
          <a:xfrm>
            <a:off x="848416" y="3075057"/>
            <a:ext cx="6233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4000" b="1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bin Sketch" panose="020B0503050202020004" pitchFamily="34" charset="0"/>
              </a:rPr>
              <a:t>SPELEOLO</a:t>
            </a:r>
            <a:r>
              <a:rPr lang="hr-HR" sz="4000" b="1" dirty="0">
                <a:solidFill>
                  <a:srgbClr val="A04636"/>
                </a:solidFill>
                <a:latin typeface="Cabin Sketch" panose="020B0503050202020004" pitchFamily="34" charset="0"/>
              </a:rPr>
              <a:t>GICAL</a:t>
            </a:r>
            <a:r>
              <a:rPr kumimoji="0" lang="hr-HR" sz="4000" b="1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bin Sketch" panose="020B0503050202020004" pitchFamily="34" charset="0"/>
              </a:rPr>
              <a:t> FEATURES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71225009-0705-7252-615F-98A7A30E9DBE}"/>
              </a:ext>
            </a:extLst>
          </p:cNvPr>
          <p:cNvSpPr txBox="1"/>
          <p:nvPr/>
        </p:nvSpPr>
        <p:spPr>
          <a:xfrm>
            <a:off x="848415" y="3710277"/>
            <a:ext cx="62334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bin Sketch" panose="020B0503050202020004" pitchFamily="34" charset="0"/>
              </a:rPr>
              <a:t>OF THE PAPUK HILL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81148BA7-5F72-21F9-62E9-FCE012868727}"/>
              </a:ext>
            </a:extLst>
          </p:cNvPr>
          <p:cNvSpPr txBox="1"/>
          <p:nvPr/>
        </p:nvSpPr>
        <p:spPr>
          <a:xfrm>
            <a:off x="291096" y="5089639"/>
            <a:ext cx="7906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r-HR" sz="2400" dirty="0">
                <a:solidFill>
                  <a:schemeClr val="bg1"/>
                </a:solidFill>
              </a:rPr>
              <a:t>15. međunarodni simpozij Kopački rit jučer, danas, sutra 2026.</a:t>
            </a: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bin Sketch" panose="020B0503050202020004" pitchFamily="34" charset="0"/>
            </a:endParaRP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87A8A3C1-5ADB-169E-1CCF-69A18DB3E139}"/>
              </a:ext>
            </a:extLst>
          </p:cNvPr>
          <p:cNvSpPr txBox="1"/>
          <p:nvPr/>
        </p:nvSpPr>
        <p:spPr>
          <a:xfrm>
            <a:off x="848414" y="5552413"/>
            <a:ext cx="6233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r-HR" dirty="0">
                <a:solidFill>
                  <a:schemeClr val="bg1"/>
                </a:solidFill>
              </a:rPr>
              <a:t>1. i 2. listopada 2026. godine na Fakultetu </a:t>
            </a:r>
            <a:r>
              <a:rPr lang="hr-HR" dirty="0" err="1">
                <a:solidFill>
                  <a:schemeClr val="bg1"/>
                </a:solidFill>
              </a:rPr>
              <a:t>agrobiotehničkih</a:t>
            </a:r>
            <a:r>
              <a:rPr lang="hr-HR" dirty="0">
                <a:solidFill>
                  <a:schemeClr val="bg1"/>
                </a:solidFill>
              </a:rPr>
              <a:t> znanosti Osijek, Vladimira Preloga 1, 31000 Osijek.</a:t>
            </a:r>
            <a:endParaRPr kumimoji="0" lang="hr-HR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bin Sketch" panose="020B0503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891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FAB610BD-0B94-8DC7-85B8-5478114E6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1" y="156882"/>
            <a:ext cx="5701553" cy="655678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512FED3-32A7-1BF3-29CF-6616CFFA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33934"/>
            <a:ext cx="6091244" cy="583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52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AC249-AB17-3AA6-6188-6F86C0980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F3E39CC7-00F1-CB68-7353-AA610D6D7A55}"/>
              </a:ext>
            </a:extLst>
          </p:cNvPr>
          <p:cNvSpPr txBox="1"/>
          <p:nvPr/>
        </p:nvSpPr>
        <p:spPr>
          <a:xfrm>
            <a:off x="307614" y="480454"/>
            <a:ext cx="3609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CAVES AND PITS IN CROATIA</a:t>
            </a:r>
          </a:p>
        </p:txBody>
      </p:sp>
      <p:cxnSp>
        <p:nvCxnSpPr>
          <p:cNvPr id="4" name="Ravni poveznik 3">
            <a:extLst>
              <a:ext uri="{FF2B5EF4-FFF2-40B4-BE49-F238E27FC236}">
                <a16:creationId xmlns:a16="http://schemas.microsoft.com/office/drawing/2014/main" id="{BE23FEB9-C3FD-BB5C-AD90-E989F85D6094}"/>
              </a:ext>
            </a:extLst>
          </p:cNvPr>
          <p:cNvCxnSpPr/>
          <p:nvPr/>
        </p:nvCxnSpPr>
        <p:spPr>
          <a:xfrm flipV="1">
            <a:off x="346415" y="1610445"/>
            <a:ext cx="3180598" cy="671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>
            <a:extLst>
              <a:ext uri="{FF2B5EF4-FFF2-40B4-BE49-F238E27FC236}">
                <a16:creationId xmlns:a16="http://schemas.microsoft.com/office/drawing/2014/main" id="{985A6FC5-85D4-2B65-56F4-DAFFDA308729}"/>
              </a:ext>
            </a:extLst>
          </p:cNvPr>
          <p:cNvSpPr txBox="1"/>
          <p:nvPr/>
        </p:nvSpPr>
        <p:spPr>
          <a:xfrm>
            <a:off x="301625" y="1883853"/>
            <a:ext cx="406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• 55 </a:t>
            </a:r>
            <a:r>
              <a:rPr lang="hr-HR" dirty="0" err="1"/>
              <a:t>caves</a:t>
            </a:r>
            <a:r>
              <a:rPr lang="hr-HR" dirty="0"/>
              <a:t> </a:t>
            </a:r>
            <a:r>
              <a:rPr lang="hr-HR" dirty="0" err="1"/>
              <a:t>deeper</a:t>
            </a:r>
            <a:r>
              <a:rPr lang="hr-HR" dirty="0"/>
              <a:t> </a:t>
            </a:r>
            <a:r>
              <a:rPr lang="hr-HR" dirty="0" err="1"/>
              <a:t>than</a:t>
            </a:r>
            <a:r>
              <a:rPr lang="hr-HR" dirty="0"/>
              <a:t> 250 m</a:t>
            </a:r>
          </a:p>
          <a:p>
            <a:r>
              <a:rPr lang="hr-HR" dirty="0"/>
              <a:t>• 18 </a:t>
            </a:r>
            <a:r>
              <a:rPr lang="hr-HR" dirty="0" err="1"/>
              <a:t>caves</a:t>
            </a:r>
            <a:r>
              <a:rPr lang="hr-HR" dirty="0"/>
              <a:t> </a:t>
            </a:r>
            <a:r>
              <a:rPr lang="hr-HR" dirty="0" err="1"/>
              <a:t>deeper</a:t>
            </a:r>
            <a:r>
              <a:rPr lang="hr-HR" dirty="0"/>
              <a:t> </a:t>
            </a:r>
            <a:r>
              <a:rPr lang="hr-HR" dirty="0" err="1"/>
              <a:t>than</a:t>
            </a:r>
            <a:r>
              <a:rPr lang="hr-HR" dirty="0"/>
              <a:t> 500 m</a:t>
            </a:r>
          </a:p>
          <a:p>
            <a:r>
              <a:rPr lang="hr-HR" dirty="0"/>
              <a:t>• </a:t>
            </a:r>
            <a:r>
              <a:rPr lang="hr-HR" dirty="0" err="1"/>
              <a:t>Crnopac</a:t>
            </a:r>
            <a:r>
              <a:rPr lang="hr-HR" dirty="0"/>
              <a:t> Cave System – 59 km </a:t>
            </a:r>
            <a:r>
              <a:rPr lang="hr-HR" dirty="0" err="1"/>
              <a:t>long</a:t>
            </a:r>
            <a:endParaRPr lang="hr-HR" dirty="0"/>
          </a:p>
          <a:p>
            <a:r>
              <a:rPr lang="hr-HR" dirty="0"/>
              <a:t>• </a:t>
            </a:r>
            <a:r>
              <a:rPr lang="hr-HR" dirty="0" err="1"/>
              <a:t>Đulin</a:t>
            </a:r>
            <a:r>
              <a:rPr lang="hr-HR" dirty="0"/>
              <a:t> Ponor – Medvednica – 16.4 km</a:t>
            </a:r>
          </a:p>
          <a:p>
            <a:r>
              <a:rPr lang="hr-HR" dirty="0"/>
              <a:t>• Lukina Jama – Trojama – 1.431 m </a:t>
            </a:r>
            <a:r>
              <a:rPr lang="hr-HR" dirty="0" err="1"/>
              <a:t>deep</a:t>
            </a:r>
            <a:endParaRPr lang="hr-HR" dirty="0"/>
          </a:p>
          <a:p>
            <a:r>
              <a:rPr lang="hr-HR" dirty="0"/>
              <a:t>• </a:t>
            </a:r>
            <a:r>
              <a:rPr lang="hr-HR" dirty="0" err="1"/>
              <a:t>Exploration</a:t>
            </a:r>
            <a:r>
              <a:rPr lang="hr-HR" dirty="0"/>
              <a:t> </a:t>
            </a:r>
            <a:r>
              <a:rPr lang="hr-HR" dirty="0" err="1"/>
              <a:t>is</a:t>
            </a:r>
            <a:r>
              <a:rPr lang="hr-HR" dirty="0"/>
              <a:t> </a:t>
            </a:r>
            <a:r>
              <a:rPr lang="hr-HR" dirty="0" err="1"/>
              <a:t>still</a:t>
            </a:r>
            <a:r>
              <a:rPr lang="hr-HR" dirty="0"/>
              <a:t> </a:t>
            </a:r>
            <a:r>
              <a:rPr lang="hr-HR" dirty="0" err="1"/>
              <a:t>ongoing</a:t>
            </a:r>
            <a:r>
              <a:rPr lang="hr-HR" dirty="0"/>
              <a:t>!</a:t>
            </a:r>
          </a:p>
        </p:txBody>
      </p:sp>
      <p:pic>
        <p:nvPicPr>
          <p:cNvPr id="3074" name="Picture 2" descr="Jamski sustav Crnopac - Travel Croatia Live">
            <a:extLst>
              <a:ext uri="{FF2B5EF4-FFF2-40B4-BE49-F238E27FC236}">
                <a16:creationId xmlns:a16="http://schemas.microsoft.com/office/drawing/2014/main" id="{2D79DA53-520B-890A-F69A-A0A53F1226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1"/>
          <a:stretch/>
        </p:blipFill>
        <p:spPr bwMode="auto">
          <a:xfrm>
            <a:off x="4537165" y="271448"/>
            <a:ext cx="7353210" cy="424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travelcroatia.live/wp-content/uploads/2021/11/capture-20201111-152605-902x500.png">
            <a:extLst>
              <a:ext uri="{FF2B5EF4-FFF2-40B4-BE49-F238E27FC236}">
                <a16:creationId xmlns:a16="http://schemas.microsoft.com/office/drawing/2014/main" id="{85BD78C0-24BC-B4C7-4BEB-BA71A06411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7" b="7201"/>
          <a:stretch/>
        </p:blipFill>
        <p:spPr bwMode="auto">
          <a:xfrm>
            <a:off x="505098" y="4637505"/>
            <a:ext cx="3910148" cy="185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travelcroatia.live/wp-content/uploads/2021/11/61736728-spilja-889x500.jpg">
            <a:extLst>
              <a:ext uri="{FF2B5EF4-FFF2-40B4-BE49-F238E27FC236}">
                <a16:creationId xmlns:a16="http://schemas.microsoft.com/office/drawing/2014/main" id="{DBBDA287-7094-6C77-1FE4-6F1B7B00B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165" y="4639325"/>
            <a:ext cx="3291841" cy="185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indirektno.com/wp-content/uploads/2018/12/Ulaz-u-Lukinu-jamu-900x580.jpg">
            <a:extLst>
              <a:ext uri="{FF2B5EF4-FFF2-40B4-BE49-F238E27FC236}">
                <a16:creationId xmlns:a16="http://schemas.microsoft.com/office/drawing/2014/main" id="{220FF467-7C4E-7DF6-45A4-7BA12F241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 b="22978"/>
          <a:stretch/>
        </p:blipFill>
        <p:spPr bwMode="auto">
          <a:xfrm>
            <a:off x="7950926" y="4639325"/>
            <a:ext cx="3939449" cy="185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63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2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3"/>
          <a:stretch/>
        </p:blipFill>
        <p:spPr>
          <a:xfrm>
            <a:off x="2229411" y="112620"/>
            <a:ext cx="7656790" cy="6557122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BEA353D5-A4BA-A519-7739-3844657802BA}"/>
              </a:ext>
            </a:extLst>
          </p:cNvPr>
          <p:cNvSpPr txBox="1"/>
          <p:nvPr/>
        </p:nvSpPr>
        <p:spPr>
          <a:xfrm>
            <a:off x="2398590" y="188258"/>
            <a:ext cx="731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b="1" dirty="0">
                <a:solidFill>
                  <a:schemeClr val="bg1"/>
                </a:solidFill>
                <a:latin typeface="Cabin Sketch" panose="020B0503050202020004" pitchFamily="34" charset="0"/>
              </a:rPr>
              <a:t>SPELEOLOGIST IN SLAVONIA REGION !</a:t>
            </a:r>
            <a:endParaRPr kumimoji="0" lang="hr-H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bin Sketch" panose="020B0503050202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74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645884" y="271448"/>
            <a:ext cx="4547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SLAVONIAN HILLS</a:t>
            </a:r>
          </a:p>
        </p:txBody>
      </p:sp>
      <p:cxnSp>
        <p:nvCxnSpPr>
          <p:cNvPr id="4" name="Ravni poveznik 3"/>
          <p:cNvCxnSpPr/>
          <p:nvPr/>
        </p:nvCxnSpPr>
        <p:spPr>
          <a:xfrm>
            <a:off x="620555" y="827475"/>
            <a:ext cx="4572878" cy="14763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556807" y="1075099"/>
            <a:ext cx="5279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Northern </a:t>
            </a:r>
            <a:r>
              <a:rPr lang="hr-HR" dirty="0" err="1"/>
              <a:t>range</a:t>
            </a:r>
            <a:r>
              <a:rPr lang="hr-HR" dirty="0"/>
              <a:t> – Papuk </a:t>
            </a:r>
            <a:r>
              <a:rPr lang="hr-HR" dirty="0" err="1"/>
              <a:t>and</a:t>
            </a:r>
            <a:r>
              <a:rPr lang="hr-HR" dirty="0"/>
              <a:t> Krndija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Southern </a:t>
            </a:r>
            <a:r>
              <a:rPr lang="hr-HR" dirty="0" err="1"/>
              <a:t>range</a:t>
            </a:r>
            <a:r>
              <a:rPr lang="hr-HR" dirty="0"/>
              <a:t> – Psunj, Požeška Gora </a:t>
            </a:r>
            <a:r>
              <a:rPr lang="hr-HR" dirty="0" err="1"/>
              <a:t>and</a:t>
            </a:r>
            <a:r>
              <a:rPr lang="hr-HR" dirty="0"/>
              <a:t> Dilj Gora</a:t>
            </a: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 rotWithShape="1">
          <a:blip r:embed="rId2"/>
          <a:srcRect b="33128"/>
          <a:stretch/>
        </p:blipFill>
        <p:spPr>
          <a:xfrm>
            <a:off x="255359" y="2879433"/>
            <a:ext cx="10224382" cy="3683291"/>
          </a:xfrm>
          <a:prstGeom prst="rect">
            <a:avLst/>
          </a:prstGeom>
        </p:spPr>
      </p:pic>
      <p:pic>
        <p:nvPicPr>
          <p:cNvPr id="5" name="Picture 8" descr="slavonske planine">
            <a:extLst>
              <a:ext uri="{FF2B5EF4-FFF2-40B4-BE49-F238E27FC236}">
                <a16:creationId xmlns:a16="http://schemas.microsoft.com/office/drawing/2014/main" id="{98C940DA-2E1A-D0C2-85C2-66A5FB100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3300" y="184791"/>
            <a:ext cx="4993341" cy="346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110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E9EDD72B-2330-BB4F-7A5E-65D524B6A7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59" y="598331"/>
            <a:ext cx="8854912" cy="5661337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8C2069D6-D748-A87D-CF13-52720780A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79" y="598331"/>
            <a:ext cx="8854912" cy="5670746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79816F0F-336C-B952-D5B1-78C347E886F6}"/>
              </a:ext>
            </a:extLst>
          </p:cNvPr>
          <p:cNvSpPr txBox="1"/>
          <p:nvPr/>
        </p:nvSpPr>
        <p:spPr>
          <a:xfrm>
            <a:off x="2976282" y="157354"/>
            <a:ext cx="32810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 err="1"/>
              <a:t>Geological</a:t>
            </a:r>
            <a:r>
              <a:rPr lang="hr-HR" dirty="0"/>
              <a:t> </a:t>
            </a:r>
            <a:r>
              <a:rPr lang="hr-HR" dirty="0" err="1"/>
              <a:t>map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Slavonian</a:t>
            </a:r>
            <a:r>
              <a:rPr lang="hr-HR" dirty="0"/>
              <a:t> </a:t>
            </a:r>
            <a:r>
              <a:rPr lang="hr-HR" dirty="0" err="1"/>
              <a:t>Hills</a:t>
            </a:r>
            <a:endParaRPr lang="hr-HR" dirty="0"/>
          </a:p>
          <a:p>
            <a:r>
              <a:rPr lang="hr-HR" dirty="0"/>
              <a:t>               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9B21FCA8-56C5-D729-8454-780C721A90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991" y="267082"/>
            <a:ext cx="2793072" cy="632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9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276" y="0"/>
            <a:ext cx="9703447" cy="6858000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B79A74DA-85E4-9ED3-93F8-41E2F712CD11}"/>
              </a:ext>
            </a:extLst>
          </p:cNvPr>
          <p:cNvSpPr/>
          <p:nvPr/>
        </p:nvSpPr>
        <p:spPr>
          <a:xfrm>
            <a:off x="1649506" y="385482"/>
            <a:ext cx="4329953" cy="376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23906C39-35AC-B9CE-CB18-B170EFED34E8}"/>
              </a:ext>
            </a:extLst>
          </p:cNvPr>
          <p:cNvSpPr txBox="1"/>
          <p:nvPr/>
        </p:nvSpPr>
        <p:spPr>
          <a:xfrm>
            <a:off x="22624" y="385482"/>
            <a:ext cx="7583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Speleological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Features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of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the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Slavonian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Hills</a:t>
            </a:r>
            <a:endParaRPr kumimoji="0" lang="hr-HR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260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68" y="0"/>
            <a:ext cx="9686863" cy="6858000"/>
          </a:xfrm>
          <a:prstGeom prst="rect">
            <a:avLst/>
          </a:prstGeom>
        </p:spPr>
      </p:pic>
      <p:sp>
        <p:nvSpPr>
          <p:cNvPr id="2" name="Pravokutnik 1">
            <a:extLst>
              <a:ext uri="{FF2B5EF4-FFF2-40B4-BE49-F238E27FC236}">
                <a16:creationId xmlns:a16="http://schemas.microsoft.com/office/drawing/2014/main" id="{A9165235-B176-CFA3-C7FA-8431D59FCFF0}"/>
              </a:ext>
            </a:extLst>
          </p:cNvPr>
          <p:cNvSpPr/>
          <p:nvPr/>
        </p:nvSpPr>
        <p:spPr>
          <a:xfrm>
            <a:off x="1766047" y="448236"/>
            <a:ext cx="3792072" cy="37651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47048B93-9164-27BE-C66A-87189799A8E9}"/>
              </a:ext>
            </a:extLst>
          </p:cNvPr>
          <p:cNvSpPr txBox="1"/>
          <p:nvPr/>
        </p:nvSpPr>
        <p:spPr>
          <a:xfrm>
            <a:off x="611947" y="473352"/>
            <a:ext cx="6100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Speleological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Features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of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lang="hr-HR" dirty="0" err="1">
                <a:solidFill>
                  <a:schemeClr val="bg1"/>
                </a:solidFill>
                <a:latin typeface="Calibri" panose="020F0502020204030204"/>
              </a:rPr>
              <a:t>the</a:t>
            </a:r>
            <a:r>
              <a:rPr lang="hr-HR" dirty="0">
                <a:solidFill>
                  <a:schemeClr val="bg1"/>
                </a:solidFill>
                <a:latin typeface="Calibri" panose="020F0502020204030204"/>
              </a:rPr>
              <a:t> Papuk Hill</a:t>
            </a:r>
            <a:endParaRPr kumimoji="0" lang="hr-HR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541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374383" y="532803"/>
            <a:ext cx="5997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srgbClr val="A04636"/>
                </a:solidFill>
              </a:rPr>
              <a:t>EXPLORATION OF SPELEOLOGICAL FEATURES IN THE SLAVONIAN MOUNTAINS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636400" y="1458390"/>
            <a:ext cx="5572045" cy="14763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767046" y="1662332"/>
            <a:ext cx="53289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• Julije </a:t>
            </a:r>
            <a:r>
              <a:rPr lang="hr-HR" dirty="0" err="1"/>
              <a:t>Kempf</a:t>
            </a:r>
            <a:r>
              <a:rPr lang="hr-HR" dirty="0"/>
              <a:t> – 1910</a:t>
            </a:r>
          </a:p>
          <a:p>
            <a:r>
              <a:rPr lang="hr-HR" dirty="0"/>
              <a:t>• Radovan </a:t>
            </a:r>
            <a:r>
              <a:rPr lang="hr-HR" dirty="0" err="1"/>
              <a:t>Čeplak</a:t>
            </a:r>
            <a:r>
              <a:rPr lang="hr-HR" dirty="0"/>
              <a:t> – 1965</a:t>
            </a:r>
          </a:p>
          <a:p>
            <a:r>
              <a:rPr lang="hr-HR" dirty="0"/>
              <a:t>• Teo Barišić – 1990</a:t>
            </a:r>
          </a:p>
          <a:p>
            <a:r>
              <a:rPr lang="hr-HR" dirty="0"/>
              <a:t>• Vlado Božić – 2002</a:t>
            </a:r>
          </a:p>
          <a:p>
            <a:r>
              <a:rPr lang="hr-HR" dirty="0"/>
              <a:t>• Croatian </a:t>
            </a:r>
            <a:r>
              <a:rPr lang="hr-HR" dirty="0" err="1"/>
              <a:t>Biospeleological</a:t>
            </a:r>
            <a:r>
              <a:rPr lang="hr-HR" dirty="0"/>
              <a:t> </a:t>
            </a:r>
            <a:r>
              <a:rPr lang="hr-HR" dirty="0" err="1"/>
              <a:t>Society</a:t>
            </a:r>
            <a:r>
              <a:rPr lang="hr-HR" dirty="0"/>
              <a:t> (HBSD)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BIUS Student </a:t>
            </a:r>
            <a:r>
              <a:rPr lang="hr-HR" dirty="0" err="1"/>
              <a:t>Association</a:t>
            </a:r>
            <a:r>
              <a:rPr lang="hr-HR" dirty="0"/>
              <a:t> – 2004–2010</a:t>
            </a: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7" y="3693459"/>
            <a:ext cx="2067314" cy="2978200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695" y="178674"/>
            <a:ext cx="3239312" cy="2430055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/>
          <a:srcRect l="7741" r="4666" b="1462"/>
          <a:stretch/>
        </p:blipFill>
        <p:spPr>
          <a:xfrm>
            <a:off x="2743766" y="3693459"/>
            <a:ext cx="3630142" cy="297820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12" y="178674"/>
            <a:ext cx="2133759" cy="1600319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91" b="6475"/>
          <a:stretch/>
        </p:blipFill>
        <p:spPr>
          <a:xfrm rot="5400000">
            <a:off x="5211778" y="3214568"/>
            <a:ext cx="4780425" cy="213375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7"/>
          <a:stretch/>
        </p:blipFill>
        <p:spPr>
          <a:xfrm>
            <a:off x="8775693" y="2725271"/>
            <a:ext cx="3239313" cy="394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6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09" b="11933"/>
          <a:stretch/>
        </p:blipFill>
        <p:spPr>
          <a:xfrm>
            <a:off x="5912154" y="2783515"/>
            <a:ext cx="2365071" cy="1026486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7" r="8102"/>
          <a:stretch/>
        </p:blipFill>
        <p:spPr>
          <a:xfrm>
            <a:off x="7033928" y="3916987"/>
            <a:ext cx="3171826" cy="2748201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852" y="134467"/>
            <a:ext cx="1906544" cy="2542057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70199" y="3925558"/>
            <a:ext cx="1762376" cy="1321783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2508" y="4267057"/>
            <a:ext cx="2731992" cy="2048994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94397" y="452226"/>
            <a:ext cx="2542056" cy="1906541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7246" y="452226"/>
            <a:ext cx="2542058" cy="1906544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5749" y="2783514"/>
            <a:ext cx="1368647" cy="1026486"/>
          </a:xfrm>
          <a:prstGeom prst="rect">
            <a:avLst/>
          </a:prstGeom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200" y="5347790"/>
            <a:ext cx="1756529" cy="1317398"/>
          </a:xfrm>
          <a:prstGeom prst="rect">
            <a:avLst/>
          </a:prstGeom>
        </p:spPr>
      </p:pic>
      <p:pic>
        <p:nvPicPr>
          <p:cNvPr id="14" name="Slika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200" y="134470"/>
            <a:ext cx="2756647" cy="3675530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53523" y="3397219"/>
            <a:ext cx="3726092" cy="2794569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08"/>
          <a:stretch/>
        </p:blipFill>
        <p:spPr>
          <a:xfrm>
            <a:off x="112238" y="134468"/>
            <a:ext cx="2770655" cy="2681432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9" b="7140"/>
          <a:stretch/>
        </p:blipFill>
        <p:spPr>
          <a:xfrm>
            <a:off x="8387604" y="2783514"/>
            <a:ext cx="2037765" cy="1026486"/>
          </a:xfrm>
          <a:prstGeom prst="rect">
            <a:avLst/>
          </a:prstGeom>
        </p:spPr>
      </p:pic>
      <p:pic>
        <p:nvPicPr>
          <p:cNvPr id="19" name="Slika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6" r="36365"/>
          <a:stretch/>
        </p:blipFill>
        <p:spPr>
          <a:xfrm>
            <a:off x="10307107" y="3916987"/>
            <a:ext cx="1597289" cy="275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87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59973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CAVES OF THE SLAVONIAN HILLS</a:t>
            </a:r>
          </a:p>
        </p:txBody>
      </p:sp>
      <p:cxnSp>
        <p:nvCxnSpPr>
          <p:cNvPr id="4" name="Ravni poveznik 3"/>
          <p:cNvCxnSpPr/>
          <p:nvPr/>
        </p:nvCxnSpPr>
        <p:spPr>
          <a:xfrm>
            <a:off x="515246" y="846861"/>
            <a:ext cx="5572045" cy="14763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572743" y="1081634"/>
            <a:ext cx="5997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• </a:t>
            </a:r>
            <a:r>
              <a:rPr lang="en-US" sz="1600" b="1" dirty="0"/>
              <a:t>More than 50</a:t>
            </a:r>
            <a:endParaRPr lang="en-US" sz="1600" dirty="0"/>
          </a:p>
          <a:p>
            <a:r>
              <a:rPr lang="en-US" sz="1600" dirty="0"/>
              <a:t>• Most of them are located on </a:t>
            </a:r>
            <a:r>
              <a:rPr lang="en-US" sz="1600" b="1" dirty="0"/>
              <a:t>Papuk</a:t>
            </a:r>
            <a:endParaRPr lang="en-US" sz="1600" dirty="0"/>
          </a:p>
          <a:p>
            <a:r>
              <a:rPr lang="en-US" sz="1600" dirty="0"/>
              <a:t>• Located at the contact between </a:t>
            </a:r>
            <a:r>
              <a:rPr lang="en-US" sz="1600" b="1" dirty="0"/>
              <a:t>permeable and impermeable rocks</a:t>
            </a:r>
            <a:r>
              <a:rPr lang="hr-HR" sz="1600" b="1" dirty="0"/>
              <a:t>, </a:t>
            </a:r>
            <a:r>
              <a:rPr lang="en-US" sz="1600" dirty="0"/>
              <a:t>• Some known sites have </a:t>
            </a:r>
            <a:r>
              <a:rPr lang="en-US" sz="1600" b="1" dirty="0"/>
              <a:t>not yet been fully explored</a:t>
            </a:r>
            <a:endParaRPr lang="en-US" sz="1600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982" y="143435"/>
            <a:ext cx="4888006" cy="6517341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51" b="7552"/>
          <a:stretch/>
        </p:blipFill>
        <p:spPr>
          <a:xfrm>
            <a:off x="515246" y="2470161"/>
            <a:ext cx="6393308" cy="419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64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ka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633" y="259579"/>
            <a:ext cx="8741367" cy="6488784"/>
          </a:xfrm>
          <a:prstGeom prst="rect">
            <a:avLst/>
          </a:prstGeom>
        </p:spPr>
      </p:pic>
      <p:sp>
        <p:nvSpPr>
          <p:cNvPr id="3" name="TekstniOkvir 2"/>
          <p:cNvSpPr txBox="1"/>
          <p:nvPr/>
        </p:nvSpPr>
        <p:spPr>
          <a:xfrm>
            <a:off x="255359" y="271448"/>
            <a:ext cx="3509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UVIRALJKA HR00205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>
            <a:cxnSpLocks/>
          </p:cNvCxnSpPr>
          <p:nvPr/>
        </p:nvCxnSpPr>
        <p:spPr>
          <a:xfrm>
            <a:off x="515246" y="846861"/>
            <a:ext cx="2935387" cy="0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lika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34"/>
          <a:stretch/>
        </p:blipFill>
        <p:spPr>
          <a:xfrm>
            <a:off x="186979" y="2073305"/>
            <a:ext cx="3165821" cy="4610895"/>
          </a:xfrm>
          <a:prstGeom prst="rect">
            <a:avLst/>
          </a:prstGeom>
        </p:spPr>
      </p:pic>
      <p:sp>
        <p:nvSpPr>
          <p:cNvPr id="13" name="Pravokutnik 12"/>
          <p:cNvSpPr/>
          <p:nvPr/>
        </p:nvSpPr>
        <p:spPr>
          <a:xfrm>
            <a:off x="10933470" y="6393585"/>
            <a:ext cx="1130710" cy="354778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56C80D4-EAAA-9C51-7C5C-B535BC6E8057}"/>
              </a:ext>
            </a:extLst>
          </p:cNvPr>
          <p:cNvSpPr txBox="1"/>
          <p:nvPr/>
        </p:nvSpPr>
        <p:spPr>
          <a:xfrm>
            <a:off x="255359" y="846861"/>
            <a:ext cx="35098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286 m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undegroud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channels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A04636"/>
                </a:solidFill>
                <a:latin typeface="Calibri" panose="020F0502020204030204"/>
              </a:rPr>
              <a:t>11 vrsta šišmiša na zimovanju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318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405132" y="311305"/>
            <a:ext cx="3097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A04636"/>
                </a:solidFill>
                <a:latin typeface="Calibri" panose="020F0502020204030204"/>
              </a:rPr>
              <a:t>TRBUŠNJAK HR02378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777123" y="772970"/>
            <a:ext cx="2353460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lika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030" y="121134"/>
            <a:ext cx="6003748" cy="400056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532" y="113204"/>
            <a:ext cx="1881350" cy="1254233"/>
          </a:xfrm>
          <a:prstGeom prst="rect">
            <a:avLst/>
          </a:prstGeom>
        </p:spPr>
      </p:pic>
      <p:pic>
        <p:nvPicPr>
          <p:cNvPr id="13" name="Slika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45" y="1504417"/>
            <a:ext cx="1874737" cy="1218247"/>
          </a:xfrm>
          <a:prstGeom prst="rect">
            <a:avLst/>
          </a:prstGeom>
        </p:spPr>
      </p:pic>
      <p:pic>
        <p:nvPicPr>
          <p:cNvPr id="14" name="Slika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" t="21597"/>
          <a:stretch/>
        </p:blipFill>
        <p:spPr>
          <a:xfrm>
            <a:off x="7389091" y="4253121"/>
            <a:ext cx="4673625" cy="2469896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9"/>
          <a:stretch/>
        </p:blipFill>
        <p:spPr>
          <a:xfrm>
            <a:off x="3916218" y="4253121"/>
            <a:ext cx="3331199" cy="2469896"/>
          </a:xfrm>
          <a:prstGeom prst="rect">
            <a:avLst/>
          </a:prstGeom>
        </p:spPr>
      </p:pic>
      <p:pic>
        <p:nvPicPr>
          <p:cNvPr id="17" name="Slika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45" y="2857085"/>
            <a:ext cx="1897842" cy="1264618"/>
          </a:xfrm>
          <a:prstGeom prst="rect">
            <a:avLst/>
          </a:prstGeom>
        </p:spPr>
      </p:pic>
      <p:pic>
        <p:nvPicPr>
          <p:cNvPr id="18" name="Slika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5" b="13003"/>
          <a:stretch/>
        </p:blipFill>
        <p:spPr>
          <a:xfrm flipH="1">
            <a:off x="354935" y="1658868"/>
            <a:ext cx="3320140" cy="3168508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t="596"/>
          <a:stretch/>
        </p:blipFill>
        <p:spPr>
          <a:xfrm rot="5400000">
            <a:off x="1147316" y="4195258"/>
            <a:ext cx="1735378" cy="3320140"/>
          </a:xfrm>
          <a:prstGeom prst="rect">
            <a:avLst/>
          </a:prstGeom>
        </p:spPr>
      </p:pic>
      <p:sp>
        <p:nvSpPr>
          <p:cNvPr id="2" name="TekstniOkvir 1">
            <a:extLst>
              <a:ext uri="{FF2B5EF4-FFF2-40B4-BE49-F238E27FC236}">
                <a16:creationId xmlns:a16="http://schemas.microsoft.com/office/drawing/2014/main" id="{2D5027A3-DCCD-4FC6-7D32-B44E616F53F2}"/>
              </a:ext>
            </a:extLst>
          </p:cNvPr>
          <p:cNvSpPr txBox="1"/>
          <p:nvPr/>
        </p:nvSpPr>
        <p:spPr>
          <a:xfrm>
            <a:off x="354935" y="782332"/>
            <a:ext cx="30974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600" dirty="0">
                <a:solidFill>
                  <a:srgbClr val="A04636"/>
                </a:solidFill>
                <a:latin typeface="Calibri" panose="020F0502020204030204"/>
              </a:rPr>
              <a:t>Najveća porodiljska kolonija šišmiša u kontinentalnoj Hrvatskoj 25.000 – 30.000 jedinki</a:t>
            </a:r>
            <a:endParaRPr kumimoji="0" lang="hr-HR" sz="16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609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6880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dirty="0">
                <a:solidFill>
                  <a:srgbClr val="A04636"/>
                </a:solidFill>
                <a:latin typeface="Calibri" panose="020F0502020204030204"/>
              </a:rPr>
              <a:t>MALA ŠPILJA (SMALL CAVE) JANKOVAC</a:t>
            </a:r>
            <a:endParaRPr kumimoji="0" lang="hr-HR" sz="32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>
            <a:cxnSpLocks/>
          </p:cNvCxnSpPr>
          <p:nvPr/>
        </p:nvCxnSpPr>
        <p:spPr>
          <a:xfrm>
            <a:off x="515246" y="846861"/>
            <a:ext cx="6620660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lik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986" y="1022126"/>
            <a:ext cx="8504027" cy="5669352"/>
          </a:xfrm>
          <a:prstGeom prst="rect">
            <a:avLst/>
          </a:prstGeom>
        </p:spPr>
      </p:pic>
      <p:sp>
        <p:nvSpPr>
          <p:cNvPr id="6" name="TekstniOkvir 5"/>
          <p:cNvSpPr txBox="1"/>
          <p:nvPr/>
        </p:nvSpPr>
        <p:spPr>
          <a:xfrm>
            <a:off x="1879851" y="6322146"/>
            <a:ext cx="444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r-HR" b="1" i="1" dirty="0">
                <a:solidFill>
                  <a:srgbClr val="FFFFFF"/>
                </a:solidFill>
                <a:latin typeface="Calibri Light" panose="020F0302020204030204"/>
              </a:rPr>
              <a:t>Calconiscellus </a:t>
            </a:r>
            <a:r>
              <a:rPr lang="hr-HR" b="1" i="1" dirty="0" err="1">
                <a:solidFill>
                  <a:srgbClr val="FFFFFF"/>
                </a:solidFill>
                <a:latin typeface="Calibri Light" panose="020F0302020204030204"/>
              </a:rPr>
              <a:t>gotscheensis</a:t>
            </a:r>
            <a:r>
              <a:rPr lang="hr-HR" b="1" i="1" dirty="0">
                <a:solidFill>
                  <a:srgbClr val="FFFFFF"/>
                </a:solidFill>
                <a:latin typeface="Calibri Light" panose="020F0302020204030204"/>
              </a:rPr>
              <a:t> 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8059531" y="6322146"/>
            <a:ext cx="2324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r-HR" b="1" dirty="0">
                <a:solidFill>
                  <a:srgbClr val="FFFFFF"/>
                </a:solidFill>
                <a:latin typeface="Calibri Light" panose="020F0302020204030204"/>
              </a:rPr>
              <a:t>Foto: Helena </a:t>
            </a:r>
            <a:r>
              <a:rPr lang="hr-HR" b="1" dirty="0" err="1">
                <a:solidFill>
                  <a:srgbClr val="FFFFFF"/>
                </a:solidFill>
                <a:latin typeface="Calibri Light" panose="020F0302020204030204"/>
              </a:rPr>
              <a:t>Bilandžija</a:t>
            </a:r>
            <a:endParaRPr lang="hr-HR" b="1" dirty="0">
              <a:solidFill>
                <a:srgbClr val="FFFFFF"/>
              </a:solidFill>
              <a:latin typeface="Calibri Light" panose="020F0302020204030204"/>
            </a:endParaRP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B982EF93-EBC7-9236-CC1F-D7F3B0A63506}"/>
              </a:ext>
            </a:extLst>
          </p:cNvPr>
          <p:cNvSpPr txBox="1"/>
          <p:nvPr/>
        </p:nvSpPr>
        <p:spPr>
          <a:xfrm>
            <a:off x="1942604" y="1131582"/>
            <a:ext cx="791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i="1" u="sng" dirty="0" err="1">
                <a:solidFill>
                  <a:schemeClr val="bg1"/>
                </a:solidFill>
              </a:rPr>
              <a:t>Calconiscellus</a:t>
            </a:r>
            <a:r>
              <a:rPr lang="en-US" i="1" u="sng" dirty="0">
                <a:solidFill>
                  <a:schemeClr val="bg1"/>
                </a:solidFill>
              </a:rPr>
              <a:t> </a:t>
            </a:r>
            <a:r>
              <a:rPr lang="en-US" i="1" u="sng" dirty="0" err="1">
                <a:solidFill>
                  <a:schemeClr val="bg1"/>
                </a:solidFill>
              </a:rPr>
              <a:t>gottscheensis</a:t>
            </a:r>
            <a:r>
              <a:rPr lang="en-US" u="sng" dirty="0">
                <a:solidFill>
                  <a:schemeClr val="bg1"/>
                </a:solidFill>
              </a:rPr>
              <a:t> is a species of </a:t>
            </a:r>
            <a:r>
              <a:rPr lang="en-US" u="sng" dirty="0">
                <a:solidFill>
                  <a:schemeClr val="bg1"/>
                </a:solidFill>
                <a:hlinkClick r:id="rId3" tooltip="Woodlou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woodlouse</a:t>
            </a:r>
            <a:r>
              <a:rPr lang="en-US" u="sng" dirty="0">
                <a:solidFill>
                  <a:schemeClr val="bg1"/>
                </a:solidFill>
              </a:rPr>
              <a:t> in the family </a:t>
            </a:r>
            <a:r>
              <a:rPr lang="en-US" u="sng" dirty="0" err="1">
                <a:solidFill>
                  <a:schemeClr val="bg1"/>
                </a:solidFill>
                <a:hlinkClick r:id="rId4" tooltip="Trichoniscida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Trichoniscidae</a:t>
            </a:r>
            <a:r>
              <a:rPr lang="en-US" u="sng" dirty="0">
                <a:solidFill>
                  <a:schemeClr val="bg1"/>
                </a:solidFill>
              </a:rPr>
              <a:t> that can be found in </a:t>
            </a:r>
            <a:r>
              <a:rPr lang="hr-HR" u="sng" dirty="0" err="1">
                <a:solidFill>
                  <a:schemeClr val="bg1"/>
                </a:solidFill>
              </a:rPr>
              <a:t>Slovenia</a:t>
            </a:r>
            <a:r>
              <a:rPr lang="hr-HR" u="sng" dirty="0">
                <a:solidFill>
                  <a:schemeClr val="bg1"/>
                </a:solidFill>
              </a:rPr>
              <a:t>.</a:t>
            </a:r>
            <a:r>
              <a:rPr lang="en-US" u="sng" dirty="0">
                <a:solidFill>
                  <a:schemeClr val="bg1"/>
                </a:solidFill>
              </a:rPr>
              <a:t> It is listed as </a:t>
            </a:r>
            <a:r>
              <a:rPr lang="en-US" u="sng" dirty="0">
                <a:solidFill>
                  <a:schemeClr val="bg1"/>
                </a:solidFill>
                <a:hlinkClick r:id="rId5" tooltip="Vulnerable spec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vulnerable</a:t>
            </a:r>
            <a:r>
              <a:rPr lang="en-US" u="sng" dirty="0">
                <a:solidFill>
                  <a:schemeClr val="bg1"/>
                </a:solidFill>
              </a:rPr>
              <a:t> on the </a:t>
            </a:r>
            <a:r>
              <a:rPr lang="en-US" u="sng" dirty="0">
                <a:solidFill>
                  <a:schemeClr val="bg1"/>
                </a:solidFill>
                <a:hlinkClick r:id="rId6" tooltip="IUCN Red Lis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IUCN Red List</a:t>
            </a:r>
            <a:r>
              <a:rPr lang="en-US" u="sng" dirty="0">
                <a:solidFill>
                  <a:schemeClr val="bg1"/>
                </a:solidFill>
              </a:rPr>
              <a:t>.</a:t>
            </a:r>
            <a:endParaRPr lang="hr-HR" i="1" u="sng" dirty="0">
              <a:solidFill>
                <a:schemeClr val="bg1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616735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33574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dirty="0">
                <a:solidFill>
                  <a:srgbClr val="A04636"/>
                </a:solidFill>
                <a:latin typeface="Calibri" panose="020F0502020204030204"/>
              </a:rPr>
              <a:t>JANČIKIN GUZ (JANCIKAS BUTT?)</a:t>
            </a:r>
            <a:endParaRPr kumimoji="0" lang="hr-HR" sz="32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515246" y="846861"/>
            <a:ext cx="2694119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52" y="1358028"/>
            <a:ext cx="4099844" cy="5186207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864" y="271447"/>
            <a:ext cx="4704590" cy="6272787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910" y="271447"/>
            <a:ext cx="2579955" cy="3439941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8" r="18001"/>
          <a:stretch/>
        </p:blipFill>
        <p:spPr>
          <a:xfrm>
            <a:off x="9410910" y="3871204"/>
            <a:ext cx="2579955" cy="26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05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3357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dirty="0">
                <a:solidFill>
                  <a:srgbClr val="A04636"/>
                </a:solidFill>
                <a:latin typeface="Calibri" panose="020F0502020204030204"/>
              </a:rPr>
              <a:t>JANČIKIN GUZ</a:t>
            </a:r>
            <a:endParaRPr kumimoji="0" lang="hr-HR" sz="32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515246" y="846861"/>
            <a:ext cx="2694119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lika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097" y="1074355"/>
            <a:ext cx="9305478" cy="5499194"/>
          </a:xfrm>
          <a:prstGeom prst="rect">
            <a:avLst/>
          </a:prstGeom>
        </p:spPr>
      </p:pic>
      <p:sp>
        <p:nvSpPr>
          <p:cNvPr id="13" name="TekstniOkvir 12"/>
          <p:cNvSpPr txBox="1"/>
          <p:nvPr/>
        </p:nvSpPr>
        <p:spPr>
          <a:xfrm>
            <a:off x="1593229" y="6011139"/>
            <a:ext cx="5327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r-HR" b="1" i="1" dirty="0">
                <a:solidFill>
                  <a:srgbClr val="A04636"/>
                </a:solidFill>
                <a:latin typeface="Calibri Light" panose="020F0302020204030204"/>
              </a:rPr>
              <a:t>Bryaxis </a:t>
            </a:r>
            <a:r>
              <a:rPr lang="hr-HR" b="1" i="1" dirty="0" err="1">
                <a:solidFill>
                  <a:srgbClr val="A04636"/>
                </a:solidFill>
                <a:latin typeface="Calibri Light" panose="020F0302020204030204"/>
              </a:rPr>
              <a:t>sp</a:t>
            </a:r>
            <a:r>
              <a:rPr lang="hr-HR" b="1" i="1" dirty="0">
                <a:solidFill>
                  <a:srgbClr val="A04636"/>
                </a:solidFill>
                <a:latin typeface="Calibri Light" panose="020F0302020204030204"/>
              </a:rPr>
              <a:t>. nov.</a:t>
            </a:r>
          </a:p>
        </p:txBody>
      </p:sp>
      <p:sp>
        <p:nvSpPr>
          <p:cNvPr id="14" name="TekstniOkvir 13"/>
          <p:cNvSpPr txBox="1"/>
          <p:nvPr/>
        </p:nvSpPr>
        <p:spPr>
          <a:xfrm>
            <a:off x="9014215" y="6204217"/>
            <a:ext cx="178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hr-HR" b="1" dirty="0">
                <a:solidFill>
                  <a:srgbClr val="A04636"/>
                </a:solidFill>
                <a:latin typeface="Calibri Light" panose="020F0302020204030204"/>
              </a:rPr>
              <a:t>Foto: Jana </a:t>
            </a:r>
            <a:r>
              <a:rPr lang="hr-HR" b="1" dirty="0" err="1">
                <a:solidFill>
                  <a:srgbClr val="A04636"/>
                </a:solidFill>
                <a:latin typeface="Calibri Light" panose="020F0302020204030204"/>
              </a:rPr>
              <a:t>Bedek</a:t>
            </a:r>
            <a:endParaRPr lang="hr-HR" b="1" dirty="0">
              <a:solidFill>
                <a:srgbClr val="A04636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041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-69654" y="295944"/>
            <a:ext cx="4343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r-HR" sz="2400" dirty="0">
                <a:solidFill>
                  <a:srgbClr val="A04636"/>
                </a:solidFill>
              </a:rPr>
              <a:t>PITS </a:t>
            </a:r>
            <a:r>
              <a:rPr lang="en-US" sz="2400" dirty="0">
                <a:solidFill>
                  <a:srgbClr val="A04636"/>
                </a:solidFill>
              </a:rPr>
              <a:t>OF THE SLAVONIAN MOUNTAINS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475129" y="1250051"/>
            <a:ext cx="3532095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niOkvir 9"/>
          <p:cNvSpPr txBox="1"/>
          <p:nvPr/>
        </p:nvSpPr>
        <p:spPr>
          <a:xfrm>
            <a:off x="322729" y="1351018"/>
            <a:ext cx="36844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• </a:t>
            </a:r>
            <a:r>
              <a:rPr lang="en-US" sz="1600" b="1" dirty="0"/>
              <a:t>More than 20</a:t>
            </a:r>
            <a:endParaRPr lang="en-US" sz="1600" dirty="0"/>
          </a:p>
          <a:p>
            <a:r>
              <a:rPr lang="en-US" sz="1600" dirty="0"/>
              <a:t>• Most of them are located on </a:t>
            </a:r>
            <a:r>
              <a:rPr lang="en-US" sz="1600" b="1" dirty="0"/>
              <a:t>Papuk</a:t>
            </a:r>
            <a:endParaRPr lang="en-US" sz="1600" dirty="0"/>
          </a:p>
          <a:p>
            <a:r>
              <a:rPr lang="en-US" sz="1600" dirty="0"/>
              <a:t>• </a:t>
            </a:r>
            <a:r>
              <a:rPr lang="en-US" sz="1600" b="1" dirty="0"/>
              <a:t>Dangerous to humans and fauna</a:t>
            </a:r>
            <a:endParaRPr lang="en-US" sz="1600" dirty="0"/>
          </a:p>
          <a:p>
            <a:r>
              <a:rPr lang="en-US" sz="1600" dirty="0"/>
              <a:t>• Entry requires </a:t>
            </a:r>
            <a:r>
              <a:rPr lang="en-US" sz="1600" b="1" dirty="0"/>
              <a:t>specialized equipment and training</a:t>
            </a:r>
            <a:endParaRPr lang="en-US" sz="1600" dirty="0"/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81" y="196335"/>
            <a:ext cx="4828160" cy="6437547"/>
          </a:xfrm>
          <a:prstGeom prst="rect">
            <a:avLst/>
          </a:prstGeom>
        </p:spPr>
      </p:pic>
      <p:pic>
        <p:nvPicPr>
          <p:cNvPr id="15" name="Slika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6"/>
          <a:stretch/>
        </p:blipFill>
        <p:spPr>
          <a:xfrm>
            <a:off x="272529" y="2933373"/>
            <a:ext cx="3659170" cy="3700509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4"/>
          <a:srcRect b="295"/>
          <a:stretch/>
        </p:blipFill>
        <p:spPr>
          <a:xfrm>
            <a:off x="4099365" y="196335"/>
            <a:ext cx="2908550" cy="4191618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 rotWithShape="1">
          <a:blip r:embed="rId5"/>
          <a:srcRect b="12644"/>
          <a:stretch/>
        </p:blipFill>
        <p:spPr>
          <a:xfrm>
            <a:off x="4099365" y="4589929"/>
            <a:ext cx="2909722" cy="20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773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367762" y="125506"/>
            <a:ext cx="26941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dirty="0">
                <a:solidFill>
                  <a:srgbClr val="A04636"/>
                </a:solidFill>
                <a:latin typeface="Calibri" panose="020F0502020204030204"/>
              </a:rPr>
              <a:t>SUHODOLKA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A04636"/>
                </a:solidFill>
                <a:latin typeface="Calibri" panose="020F0502020204030204"/>
              </a:rPr>
              <a:t> HR00207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367762" y="846861"/>
            <a:ext cx="2694119" cy="9362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Slika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225178" y="1244830"/>
            <a:ext cx="6585198" cy="4390131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188" y="140470"/>
            <a:ext cx="4147412" cy="659202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94" y="4328300"/>
            <a:ext cx="3030071" cy="2404194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94" y="995248"/>
            <a:ext cx="3030071" cy="1969211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 rotWithShape="1">
          <a:blip r:embed="rId6"/>
          <a:srcRect t="24935" b="17499"/>
          <a:stretch/>
        </p:blipFill>
        <p:spPr>
          <a:xfrm>
            <a:off x="179293" y="3116825"/>
            <a:ext cx="3030071" cy="112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7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570553" cy="6858000"/>
          </a:xfrm>
          <a:prstGeom prst="rect">
            <a:avLst/>
          </a:prstGeom>
        </p:spPr>
      </p:pic>
      <p:sp>
        <p:nvSpPr>
          <p:cNvPr id="5" name="Google Shape;289;p13"/>
          <p:cNvSpPr txBox="1"/>
          <p:nvPr/>
        </p:nvSpPr>
        <p:spPr>
          <a:xfrm>
            <a:off x="1886158" y="1974742"/>
            <a:ext cx="599739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636"/>
              </a:buClr>
              <a:buSzPts val="3200"/>
              <a:buFont typeface="Calibri"/>
              <a:buNone/>
            </a:pPr>
            <a:r>
              <a:rPr lang="hr-HR" sz="32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IS THAT EVERYTHING</a:t>
            </a:r>
            <a:r>
              <a:rPr lang="hr-HR" sz="3200" b="0" i="0" u="none" strike="noStrike" cap="none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1353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5997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SINKHOLES AND SINKING STREAMS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515246" y="846861"/>
            <a:ext cx="5572045" cy="14763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515246" y="953612"/>
            <a:ext cx="57375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• </a:t>
            </a:r>
            <a:r>
              <a:rPr lang="hr-HR" b="1" dirty="0" err="1"/>
              <a:t>Uviraljka</a:t>
            </a:r>
            <a:r>
              <a:rPr lang="hr-HR" b="1" dirty="0"/>
              <a:t> </a:t>
            </a:r>
            <a:r>
              <a:rPr lang="hr-HR" b="1" dirty="0" err="1"/>
              <a:t>Sinkhole</a:t>
            </a:r>
            <a:endParaRPr lang="hr-HR" dirty="0"/>
          </a:p>
          <a:p>
            <a:r>
              <a:rPr lang="hr-HR" dirty="0"/>
              <a:t>• </a:t>
            </a:r>
            <a:r>
              <a:rPr lang="hr-HR" b="1" dirty="0" err="1"/>
              <a:t>Speleological</a:t>
            </a:r>
            <a:r>
              <a:rPr lang="hr-HR" b="1" dirty="0"/>
              <a:t> </a:t>
            </a:r>
            <a:r>
              <a:rPr lang="hr-HR" b="1" dirty="0" err="1"/>
              <a:t>potential</a:t>
            </a:r>
            <a:r>
              <a:rPr lang="hr-HR" dirty="0"/>
              <a:t> </a:t>
            </a:r>
            <a:r>
              <a:rPr lang="hr-HR" b="1" dirty="0"/>
              <a:t>Papuk, </a:t>
            </a:r>
            <a:r>
              <a:rPr lang="hr-HR" b="1" dirty="0" err="1"/>
              <a:t>northern</a:t>
            </a:r>
            <a:r>
              <a:rPr lang="hr-HR" b="1" dirty="0"/>
              <a:t> Psunj </a:t>
            </a:r>
            <a:r>
              <a:rPr lang="hr-HR" b="1" dirty="0" err="1"/>
              <a:t>and</a:t>
            </a:r>
            <a:r>
              <a:rPr lang="hr-HR" b="1" dirty="0"/>
              <a:t> </a:t>
            </a:r>
            <a:r>
              <a:rPr lang="hr-HR" b="1" dirty="0" err="1"/>
              <a:t>northern</a:t>
            </a:r>
            <a:r>
              <a:rPr lang="hr-HR" b="1" dirty="0"/>
              <a:t> Dilj</a:t>
            </a:r>
            <a:endParaRPr lang="hr-HR" dirty="0"/>
          </a:p>
          <a:p>
            <a:r>
              <a:rPr lang="hr-HR" dirty="0"/>
              <a:t>• </a:t>
            </a:r>
            <a:r>
              <a:rPr lang="hr-HR" b="1" dirty="0" err="1"/>
              <a:t>Mrežarski</a:t>
            </a:r>
            <a:r>
              <a:rPr lang="hr-HR" b="1" dirty="0"/>
              <a:t> </a:t>
            </a:r>
            <a:r>
              <a:rPr lang="hr-HR" b="1" dirty="0" err="1"/>
              <a:t>Rust</a:t>
            </a:r>
            <a:r>
              <a:rPr lang="hr-HR" b="1" dirty="0"/>
              <a:t> - </a:t>
            </a:r>
            <a:r>
              <a:rPr lang="hr-HR" dirty="0"/>
              <a:t>Network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Sinkholes</a:t>
            </a:r>
            <a:endParaRPr lang="hr-H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b="1" dirty="0" err="1"/>
              <a:t>Radovanka</a:t>
            </a:r>
            <a:r>
              <a:rPr lang="hr-HR" b="1" dirty="0"/>
              <a:t> </a:t>
            </a:r>
            <a:r>
              <a:rPr lang="hr-HR" b="1" dirty="0" err="1"/>
              <a:t>Stream</a:t>
            </a:r>
            <a:r>
              <a:rPr lang="hr-HR" b="1" dirty="0"/>
              <a:t>, Kovačica – </a:t>
            </a:r>
            <a:r>
              <a:rPr lang="hr-HR" b="1" dirty="0" err="1"/>
              <a:t>undergroud</a:t>
            </a:r>
            <a:r>
              <a:rPr lang="hr-HR" b="1" dirty="0"/>
              <a:t> </a:t>
            </a:r>
            <a:r>
              <a:rPr lang="hr-HR" b="1" dirty="0" err="1"/>
              <a:t>stream</a:t>
            </a:r>
            <a:endParaRPr lang="hr-HR" dirty="0"/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54" y="247909"/>
            <a:ext cx="3134276" cy="2067582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46" y="2475765"/>
            <a:ext cx="5572045" cy="4179034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160517" y="639884"/>
            <a:ext cx="3135795" cy="2351846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490" y="3519003"/>
            <a:ext cx="2351847" cy="3135796"/>
          </a:xfrm>
          <a:prstGeom prst="rect">
            <a:avLst/>
          </a:prstGeom>
        </p:spPr>
      </p:pic>
      <p:pic>
        <p:nvPicPr>
          <p:cNvPr id="13" name="Slika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0"/>
          <a:stretch/>
        </p:blipFill>
        <p:spPr>
          <a:xfrm rot="16200000">
            <a:off x="5729621" y="2997390"/>
            <a:ext cx="4180540" cy="313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4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664" y="2707057"/>
            <a:ext cx="5635429" cy="3837202"/>
          </a:xfrm>
          <a:prstGeom prst="rect">
            <a:avLst/>
          </a:prstGeom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17140B54-6B70-8611-977D-04A251234563}"/>
              </a:ext>
            </a:extLst>
          </p:cNvPr>
          <p:cNvSpPr txBox="1"/>
          <p:nvPr/>
        </p:nvSpPr>
        <p:spPr>
          <a:xfrm>
            <a:off x="5145732" y="1957659"/>
            <a:ext cx="5997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Network </a:t>
            </a:r>
            <a:r>
              <a:rPr lang="hr-HR" sz="2800" dirty="0" err="1">
                <a:solidFill>
                  <a:srgbClr val="A04636"/>
                </a:solidFill>
                <a:latin typeface="Calibri" panose="020F0502020204030204"/>
              </a:rPr>
              <a:t>of</a:t>
            </a: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 </a:t>
            </a:r>
            <a:r>
              <a:rPr lang="hr-HR" sz="2800" dirty="0" err="1">
                <a:solidFill>
                  <a:srgbClr val="A04636"/>
                </a:solidFill>
                <a:latin typeface="Calibri" panose="020F0502020204030204"/>
              </a:rPr>
              <a:t>sinkholes</a:t>
            </a: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 - </a:t>
            </a:r>
            <a:r>
              <a:rPr lang="hr-HR" sz="2800" dirty="0" err="1">
                <a:solidFill>
                  <a:srgbClr val="A04636"/>
                </a:solidFill>
                <a:latin typeface="Calibri" panose="020F0502020204030204"/>
              </a:rPr>
              <a:t>Mrežarski</a:t>
            </a:r>
            <a:r>
              <a:rPr lang="hr-HR" sz="2800" dirty="0">
                <a:solidFill>
                  <a:srgbClr val="A04636"/>
                </a:solidFill>
                <a:latin typeface="Calibri" panose="020F0502020204030204"/>
              </a:rPr>
              <a:t> </a:t>
            </a:r>
            <a:r>
              <a:rPr lang="hr-HR" sz="2800" dirty="0" err="1">
                <a:solidFill>
                  <a:srgbClr val="A04636"/>
                </a:solidFill>
                <a:latin typeface="Calibri" panose="020F0502020204030204"/>
              </a:rPr>
              <a:t>rust</a:t>
            </a:r>
            <a:endParaRPr kumimoji="0" lang="hr-HR" sz="28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2EF5F12-B76B-315F-D1D1-A11C74F08E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82" y="3404246"/>
            <a:ext cx="4888937" cy="3453754"/>
          </a:xfrm>
          <a:prstGeom prst="rect">
            <a:avLst/>
          </a:prstGeom>
          <a:noFill/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43A7B9B2-0F02-0114-CC5F-AA5F77604D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19" y="0"/>
            <a:ext cx="4803500" cy="3392678"/>
          </a:xfrm>
          <a:prstGeom prst="rect">
            <a:avLst/>
          </a:prstGeom>
        </p:spPr>
      </p:pic>
      <p:sp>
        <p:nvSpPr>
          <p:cNvPr id="7" name="TekstniOkvir 6">
            <a:extLst>
              <a:ext uri="{FF2B5EF4-FFF2-40B4-BE49-F238E27FC236}">
                <a16:creationId xmlns:a16="http://schemas.microsoft.com/office/drawing/2014/main" id="{0E1E578C-58DC-D913-7C66-874663E7EC42}"/>
              </a:ext>
            </a:extLst>
          </p:cNvPr>
          <p:cNvSpPr txBox="1"/>
          <p:nvPr/>
        </p:nvSpPr>
        <p:spPr>
          <a:xfrm>
            <a:off x="5056093" y="4542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sz="1800" b="1" dirty="0" err="1"/>
              <a:t>cooperation</a:t>
            </a:r>
            <a:r>
              <a:rPr lang="hr-HR" sz="1800" b="1" dirty="0"/>
              <a:t> </a:t>
            </a:r>
            <a:r>
              <a:rPr lang="hr-HR" sz="1800" b="1" dirty="0" err="1"/>
              <a:t>with</a:t>
            </a:r>
            <a:r>
              <a:rPr lang="hr-HR" sz="1800" b="1" dirty="0"/>
              <a:t> Department </a:t>
            </a:r>
            <a:r>
              <a:rPr lang="hr-HR" sz="1800" b="1" dirty="0" err="1"/>
              <a:t>of</a:t>
            </a:r>
            <a:r>
              <a:rPr lang="hr-HR" sz="1800" b="1" dirty="0"/>
              <a:t> </a:t>
            </a:r>
            <a:r>
              <a:rPr lang="hr-HR" sz="1800" b="1" dirty="0" err="1"/>
              <a:t>Geography</a:t>
            </a:r>
            <a:r>
              <a:rPr lang="hr-HR" sz="1800" b="1" dirty="0"/>
              <a:t>, </a:t>
            </a:r>
            <a:r>
              <a:rPr lang="hr-HR" sz="1800" b="1" dirty="0" err="1"/>
              <a:t>Faculty</a:t>
            </a:r>
            <a:r>
              <a:rPr lang="hr-HR" sz="1800" b="1" dirty="0"/>
              <a:t> </a:t>
            </a:r>
            <a:r>
              <a:rPr lang="hr-HR" sz="1800" b="1" dirty="0" err="1"/>
              <a:t>of</a:t>
            </a:r>
            <a:r>
              <a:rPr lang="hr-HR" sz="1800" b="1" dirty="0"/>
              <a:t> </a:t>
            </a:r>
            <a:r>
              <a:rPr lang="hr-HR" sz="1800" b="1" dirty="0" err="1"/>
              <a:t>Sciene</a:t>
            </a:r>
            <a:endParaRPr lang="hr-HR" dirty="0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400B432B-646F-B2F6-1F50-DB6BBDA81C31}"/>
              </a:ext>
            </a:extLst>
          </p:cNvPr>
          <p:cNvSpPr txBox="1"/>
          <p:nvPr/>
        </p:nvSpPr>
        <p:spPr>
          <a:xfrm>
            <a:off x="5056093" y="108515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b="1" dirty="0"/>
              <a:t>Project „Research </a:t>
            </a:r>
            <a:r>
              <a:rPr lang="hr-HR" b="1" dirty="0" err="1"/>
              <a:t>of</a:t>
            </a:r>
            <a:r>
              <a:rPr lang="hr-HR" b="1" dirty="0"/>
              <a:t> </a:t>
            </a:r>
            <a:r>
              <a:rPr lang="hr-HR" b="1" dirty="0" err="1"/>
              <a:t>Geomorphology</a:t>
            </a:r>
            <a:r>
              <a:rPr lang="hr-HR" b="1" dirty="0"/>
              <a:t> </a:t>
            </a:r>
            <a:r>
              <a:rPr lang="hr-HR" b="1" dirty="0" err="1"/>
              <a:t>and</a:t>
            </a:r>
            <a:r>
              <a:rPr lang="hr-HR" b="1" dirty="0"/>
              <a:t> </a:t>
            </a:r>
            <a:r>
              <a:rPr lang="hr-HR" b="1" dirty="0" err="1"/>
              <a:t>Geodiversity</a:t>
            </a:r>
            <a:r>
              <a:rPr lang="hr-HR" b="1" dirty="0"/>
              <a:t> </a:t>
            </a:r>
            <a:r>
              <a:rPr lang="hr-HR" b="1" dirty="0" err="1"/>
              <a:t>of</a:t>
            </a:r>
            <a:r>
              <a:rPr lang="hr-HR" b="1" dirty="0"/>
              <a:t> </a:t>
            </a:r>
            <a:r>
              <a:rPr lang="hr-HR" b="1" dirty="0" err="1"/>
              <a:t>carst</a:t>
            </a:r>
            <a:r>
              <a:rPr lang="hr-HR" b="1" dirty="0"/>
              <a:t> </a:t>
            </a:r>
            <a:r>
              <a:rPr lang="hr-HR" b="1" dirty="0" err="1"/>
              <a:t>in</a:t>
            </a:r>
            <a:r>
              <a:rPr lang="hr-HR" b="1" dirty="0"/>
              <a:t> Papuk Nature Park</a:t>
            </a:r>
          </a:p>
        </p:txBody>
      </p:sp>
    </p:spTree>
    <p:extLst>
      <p:ext uri="{BB962C8B-B14F-4D97-AF65-F5344CB8AC3E}">
        <p14:creationId xmlns:p14="http://schemas.microsoft.com/office/powerpoint/2010/main" val="27583169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55359" y="271448"/>
            <a:ext cx="59973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hr-HR" sz="3200" dirty="0">
                <a:solidFill>
                  <a:srgbClr val="A04636"/>
                </a:solidFill>
              </a:rPr>
              <a:t>ANTHROPOGENIC UNDERGROUND FEATURES</a:t>
            </a:r>
            <a:endParaRPr kumimoji="0" lang="hr-HR" sz="3200" b="0" i="0" u="none" strike="noStrike" kern="1200" cap="none" spc="0" normalizeH="0" baseline="0" noProof="0" dirty="0">
              <a:ln>
                <a:noFill/>
              </a:ln>
              <a:solidFill>
                <a:srgbClr val="A0463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" name="Ravni poveznik 3"/>
          <p:cNvCxnSpPr/>
          <p:nvPr/>
        </p:nvCxnSpPr>
        <p:spPr>
          <a:xfrm>
            <a:off x="515246" y="1375778"/>
            <a:ext cx="5572045" cy="14763"/>
          </a:xfrm>
          <a:prstGeom prst="line">
            <a:avLst/>
          </a:prstGeom>
          <a:ln w="28575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niOkvir 5"/>
          <p:cNvSpPr txBox="1"/>
          <p:nvPr/>
        </p:nvSpPr>
        <p:spPr>
          <a:xfrm>
            <a:off x="676134" y="1435780"/>
            <a:ext cx="44457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• </a:t>
            </a:r>
            <a:r>
              <a:rPr lang="en-US" sz="1600" b="1" dirty="0"/>
              <a:t>Mines, bunkers, excavated rock shelters</a:t>
            </a:r>
            <a:endParaRPr lang="en-US" sz="1600" dirty="0"/>
          </a:p>
          <a:p>
            <a:r>
              <a:rPr lang="en-US" sz="1600" dirty="0"/>
              <a:t>• </a:t>
            </a:r>
            <a:r>
              <a:rPr lang="en-US" sz="1600" b="1" dirty="0"/>
              <a:t>Coal mines on the southern slopes of </a:t>
            </a:r>
            <a:r>
              <a:rPr lang="en-US" sz="1600" b="1" dirty="0" err="1"/>
              <a:t>Psunj</a:t>
            </a:r>
            <a:r>
              <a:rPr lang="en-US" sz="1600" b="1" dirty="0"/>
              <a:t> and </a:t>
            </a:r>
            <a:r>
              <a:rPr lang="en-US" sz="1600" b="1" dirty="0" err="1"/>
              <a:t>Požeška</a:t>
            </a:r>
            <a:r>
              <a:rPr lang="en-US" sz="1600" b="1" dirty="0"/>
              <a:t> Gora</a:t>
            </a:r>
            <a:endParaRPr lang="en-US" sz="1600" dirty="0"/>
          </a:p>
          <a:p>
            <a:r>
              <a:rPr lang="en-US" sz="1600" dirty="0"/>
              <a:t>• </a:t>
            </a:r>
            <a:r>
              <a:rPr lang="en-US" sz="1600" b="1" dirty="0"/>
              <a:t>Graphite mines on northern </a:t>
            </a:r>
            <a:r>
              <a:rPr lang="en-US" sz="1600" b="1" dirty="0" err="1"/>
              <a:t>Psunj</a:t>
            </a:r>
            <a:endParaRPr lang="hr-HR" sz="1600" b="1" dirty="0"/>
          </a:p>
          <a:p>
            <a:r>
              <a:rPr lang="en-US" sz="1600" dirty="0"/>
              <a:t>•</a:t>
            </a:r>
            <a:r>
              <a:rPr lang="hr-HR" sz="1600" dirty="0"/>
              <a:t> </a:t>
            </a:r>
            <a:r>
              <a:rPr lang="hr-HR" sz="1600" b="1" dirty="0" err="1"/>
              <a:t>cooperation</a:t>
            </a:r>
            <a:r>
              <a:rPr lang="hr-HR" sz="1600" b="1" dirty="0"/>
              <a:t> </a:t>
            </a:r>
            <a:r>
              <a:rPr lang="hr-HR" sz="1600" b="1" dirty="0" err="1"/>
              <a:t>with</a:t>
            </a:r>
            <a:r>
              <a:rPr lang="hr-HR" sz="1600" b="1" dirty="0"/>
              <a:t> </a:t>
            </a:r>
            <a:r>
              <a:rPr lang="hr-HR" sz="1600" b="1" dirty="0" err="1"/>
              <a:t>Arheological</a:t>
            </a:r>
            <a:r>
              <a:rPr lang="hr-HR" sz="1600" b="1" dirty="0"/>
              <a:t> </a:t>
            </a:r>
            <a:r>
              <a:rPr lang="hr-HR" sz="1600" b="1" dirty="0" err="1"/>
              <a:t>Museum</a:t>
            </a:r>
            <a:r>
              <a:rPr lang="hr-HR" sz="1600" b="1" dirty="0"/>
              <a:t> Osijek</a:t>
            </a:r>
            <a:endParaRPr lang="en-US" sz="1600" b="1" dirty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929" y="2765585"/>
            <a:ext cx="2681288" cy="3657346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54" y="2765585"/>
            <a:ext cx="2711262" cy="3657346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9595" y="447675"/>
            <a:ext cx="2683621" cy="2188434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2870" y="447675"/>
            <a:ext cx="2681146" cy="2188434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E4BC4858-6177-FBED-8A62-9366C6669D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83" y="2991564"/>
            <a:ext cx="3240875" cy="243065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68473497-6858-535E-733E-DF1D811818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3220" y="4080845"/>
            <a:ext cx="3122780" cy="234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8;p15"/>
          <p:cNvSpPr txBox="1"/>
          <p:nvPr/>
        </p:nvSpPr>
        <p:spPr>
          <a:xfrm>
            <a:off x="255359" y="271448"/>
            <a:ext cx="599739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4636"/>
              </a:buClr>
              <a:buSzPts val="3200"/>
              <a:buFont typeface="Calibri"/>
              <a:buNone/>
            </a:pPr>
            <a:r>
              <a:rPr lang="hr-HR" sz="3200" b="0" i="0" u="none" strike="noStrike" cap="none" dirty="0">
                <a:solidFill>
                  <a:srgbClr val="A04636"/>
                </a:solidFill>
                <a:latin typeface="Calibri"/>
                <a:ea typeface="Calibri"/>
                <a:cs typeface="Calibri"/>
                <a:sym typeface="Calibri"/>
              </a:rPr>
              <a:t>UNDERGROUND PROTECTION</a:t>
            </a:r>
            <a:endParaRPr sz="3200" b="0" i="0" u="none" strike="noStrike" cap="none" dirty="0">
              <a:solidFill>
                <a:srgbClr val="A0463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" name="Google Shape;309;p15"/>
          <p:cNvCxnSpPr/>
          <p:nvPr/>
        </p:nvCxnSpPr>
        <p:spPr>
          <a:xfrm>
            <a:off x="369077" y="841420"/>
            <a:ext cx="5572045" cy="14763"/>
          </a:xfrm>
          <a:prstGeom prst="straightConnector1">
            <a:avLst/>
          </a:prstGeom>
          <a:noFill/>
          <a:ln w="28575" cap="flat" cmpd="sng">
            <a:solidFill>
              <a:srgbClr val="A04636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3" r="3959"/>
          <a:stretch>
            <a:fillRect/>
          </a:stretch>
        </p:blipFill>
        <p:spPr>
          <a:xfrm>
            <a:off x="369077" y="1914484"/>
            <a:ext cx="5186183" cy="4495501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D52E1B2F-F9A2-FE93-BE76-D0E671DA81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49" t="10046" r="22189" b="14355"/>
          <a:stretch>
            <a:fillRect/>
          </a:stretch>
        </p:blipFill>
        <p:spPr>
          <a:xfrm>
            <a:off x="6307834" y="320473"/>
            <a:ext cx="5628807" cy="4115542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72F63626-5234-7FEA-1AE9-1102AC8DFE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754" y="3953654"/>
            <a:ext cx="3252643" cy="245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4001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/>
          <p:cNvSpPr txBox="1"/>
          <p:nvPr/>
        </p:nvSpPr>
        <p:spPr>
          <a:xfrm>
            <a:off x="2969554" y="501764"/>
            <a:ext cx="5997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5400" b="0" i="0" u="none" strike="noStrike" kern="1200" cap="none" spc="0" normalizeH="0" baseline="0" noProof="0" dirty="0">
                <a:ln>
                  <a:noFill/>
                </a:ln>
                <a:solidFill>
                  <a:srgbClr val="A04636"/>
                </a:solidFill>
                <a:effectLst/>
                <a:uLnTx/>
                <a:uFillTx/>
                <a:latin typeface="Calibri" panose="020F0502020204030204"/>
              </a:rPr>
              <a:t>THANKS</a:t>
            </a:r>
          </a:p>
        </p:txBody>
      </p:sp>
      <p:cxnSp>
        <p:nvCxnSpPr>
          <p:cNvPr id="4" name="Ravni poveznik 3"/>
          <p:cNvCxnSpPr/>
          <p:nvPr/>
        </p:nvCxnSpPr>
        <p:spPr>
          <a:xfrm>
            <a:off x="3155334" y="1337554"/>
            <a:ext cx="5688000" cy="14763"/>
          </a:xfrm>
          <a:prstGeom prst="line">
            <a:avLst/>
          </a:prstGeom>
          <a:ln w="38100">
            <a:solidFill>
              <a:srgbClr val="A04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Slik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0621">
            <a:off x="9366640" y="246528"/>
            <a:ext cx="2124391" cy="1229662"/>
          </a:xfrm>
          <a:prstGeom prst="rect">
            <a:avLst/>
          </a:prstGeom>
        </p:spPr>
      </p:pic>
      <p:pic>
        <p:nvPicPr>
          <p:cNvPr id="9" name="Slika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994" y="2459134"/>
            <a:ext cx="4660153" cy="3495115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1404" y="2459134"/>
            <a:ext cx="4660152" cy="3495114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65065" y="2453904"/>
            <a:ext cx="4666129" cy="349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357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3105</TotalTime>
  <Words>449</Words>
  <Application>Microsoft Office PowerPoint</Application>
  <PresentationFormat>Široki zaslon</PresentationFormat>
  <Paragraphs>68</Paragraphs>
  <Slides>24</Slides>
  <Notes>2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24</vt:i4>
      </vt:variant>
    </vt:vector>
  </HeadingPairs>
  <TitlesOfParts>
    <vt:vector size="29" baseType="lpstr">
      <vt:lpstr>Arial</vt:lpstr>
      <vt:lpstr>Cabin Sketch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Marija Kovačević</dc:creator>
  <cp:lastModifiedBy>Goran Radonic</cp:lastModifiedBy>
  <cp:revision>99</cp:revision>
  <dcterms:created xsi:type="dcterms:W3CDTF">2023-03-03T09:00:23Z</dcterms:created>
  <dcterms:modified xsi:type="dcterms:W3CDTF">2026-09-29T12:25:40Z</dcterms:modified>
</cp:coreProperties>
</file>