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70" r:id="rId5"/>
    <p:sldId id="266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61" r:id="rId2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milanovic" initials="nm" lastIdx="5" clrIdx="0">
    <p:extLst>
      <p:ext uri="{19B8F6BF-5375-455C-9EA6-DF929625EA0E}">
        <p15:presenceInfo xmlns:p15="http://schemas.microsoft.com/office/powerpoint/2012/main" userId="nmilanovi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5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5T15:27:37.464" idx="2">
    <p:pos x="10" y="10"/>
    <p:text>Trebali bismo napisati iz kojeg su projekta slike, ili unutar koje publikacije ako je išlo popratno s nečim</p:text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170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8146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8233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6466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036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9455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834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154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0647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9232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3285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B7F7C-6003-4CFC-A41D-67B6F1D579CF}" type="datetimeFigureOut">
              <a:rPr lang="hr-HR" smtClean="0"/>
              <a:t>25.09.2026.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93DFC-A7E1-4558-82DC-675DE63A312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3622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bogut@foozos.hr" TargetMode="External"/><Relationship Id="rId2" Type="http://schemas.openxmlformats.org/officeDocument/2006/relationships/hyperlink" Target="mailto:ljnedic@foozos.hr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inaturalist.org/taxa/53021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inaturalist.org/taxa/53178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inaturalist.org/taxa/55882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inaturalist.org/taxa/55666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inaturalist.org/taxa/51454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inaturalist.org/taxa/48596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469472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53376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125790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59902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53186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55978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aturalist.org/taxa/72090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inaturalist.org/taxa/16413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utnik 3"/>
          <p:cNvSpPr/>
          <p:nvPr/>
        </p:nvSpPr>
        <p:spPr>
          <a:xfrm>
            <a:off x="1205949" y="2756452"/>
            <a:ext cx="563217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endParaRPr lang="hr-HR" sz="2400" b="1" dirty="0">
              <a:cs typeface="Aharoni" panose="02010803020104030203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r-HR" sz="2400" b="1" dirty="0">
                <a:cs typeface="Aharoni" panose="02010803020104030203" pitchFamily="2" charset="-79"/>
              </a:rPr>
              <a:t>Ljubica Nedić</a:t>
            </a:r>
            <a:endParaRPr lang="hr-HR" sz="2400" dirty="0">
              <a:cs typeface="Aharoni" panose="02010803020104030203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r-HR" sz="2400" u="sng" dirty="0">
                <a:cs typeface="Aharoni" panose="02010803020104030203" pitchFamily="2" charset="-79"/>
                <a:hlinkClick r:id="rId2"/>
              </a:rPr>
              <a:t>ljnedic@foozos.hr</a:t>
            </a:r>
            <a:r>
              <a:rPr lang="hr-HR" sz="2400" b="1" dirty="0">
                <a:cs typeface="Aharoni" panose="02010803020104030203" pitchFamily="2" charset="-79"/>
              </a:rPr>
              <a:t> </a:t>
            </a:r>
            <a:endParaRPr lang="hr-HR" sz="2400" dirty="0">
              <a:cs typeface="Aharoni" panose="02010803020104030203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r-HR" sz="2400" b="1" dirty="0" err="1">
                <a:cs typeface="Aharoni" panose="02010803020104030203" pitchFamily="2" charset="-79"/>
              </a:rPr>
              <a:t>Irella</a:t>
            </a:r>
            <a:r>
              <a:rPr lang="hr-HR" sz="2400" b="1" dirty="0">
                <a:cs typeface="Aharoni" panose="02010803020104030203" pitchFamily="2" charset="-79"/>
              </a:rPr>
              <a:t> Bogut</a:t>
            </a:r>
          </a:p>
          <a:p>
            <a:pPr algn="r">
              <a:lnSpc>
                <a:spcPct val="100000"/>
              </a:lnSpc>
            </a:pPr>
            <a:r>
              <a:rPr lang="hr-HR" sz="2400" u="sng" dirty="0">
                <a:solidFill>
                  <a:srgbClr val="0070C0"/>
                </a:solidFill>
                <a:cs typeface="Aharoni" panose="02010803020104030203" pitchFamily="2" charset="-79"/>
                <a:hlinkClick r:id="rId3"/>
              </a:rPr>
              <a:t>ibogut@foozos.hr</a:t>
            </a:r>
            <a:endParaRPr lang="hr-HR" sz="2400" u="sng" dirty="0">
              <a:solidFill>
                <a:srgbClr val="0070C0"/>
              </a:solidFill>
              <a:cs typeface="Aharoni" panose="02010803020104030203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r-HR" sz="2400" b="1" dirty="0">
                <a:cs typeface="Aharoni" panose="02010803020104030203" pitchFamily="2" charset="-79"/>
              </a:rPr>
              <a:t>Irena </a:t>
            </a:r>
            <a:r>
              <a:rPr lang="hr-HR" sz="2400" b="1" dirty="0" err="1">
                <a:cs typeface="Aharoni" panose="02010803020104030203" pitchFamily="2" charset="-79"/>
              </a:rPr>
              <a:t>Kišmartin</a:t>
            </a:r>
            <a:endParaRPr lang="hr-HR" sz="2400" b="1" dirty="0">
              <a:cs typeface="Aharoni" panose="02010803020104030203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r-HR" sz="2400" u="sng" dirty="0">
                <a:solidFill>
                  <a:srgbClr val="0070C0"/>
                </a:solidFill>
                <a:cs typeface="Aharoni" panose="02010803020104030203" pitchFamily="2" charset="-79"/>
              </a:rPr>
              <a:t>ikismartin@foozos.hr</a:t>
            </a:r>
          </a:p>
        </p:txBody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EECED753-A96F-42BF-96A6-0E5D811C4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3570771"/>
          </a:xfrm>
        </p:spPr>
        <p:txBody>
          <a:bodyPr>
            <a:noAutofit/>
          </a:bodyPr>
          <a:lstStyle/>
          <a:p>
            <a:pPr algn="ctr"/>
            <a:r>
              <a:rPr lang="hr-HR" sz="36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BioBlitz</a:t>
            </a:r>
            <a: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 i Zelena knjižnica FOOZOS-a </a:t>
            </a:r>
            <a:b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</a:br>
            <a: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Zeljaste i drvenaste biljke Sveučilišnog </a:t>
            </a:r>
            <a:r>
              <a:rPr lang="hr-HR" sz="36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Campusa</a:t>
            </a:r>
            <a: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 u Osijeku</a:t>
            </a:r>
            <a:b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</a:br>
            <a:r>
              <a:rPr lang="en-GB" sz="2800" dirty="0">
                <a:solidFill>
                  <a:srgbClr val="7030A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BioBlitz and green libraries – herbaceous and woody plants of the University Campus in Osijek</a:t>
            </a:r>
            <a:b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</a:br>
            <a:b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</a:br>
            <a:r>
              <a:rPr lang="hr-HR" sz="3600" dirty="0">
                <a:solidFill>
                  <a:srgbClr val="FF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  <a:t> </a:t>
            </a:r>
            <a:br>
              <a:rPr lang="hr-HR" sz="36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Public Sans"/>
              </a:rPr>
            </a:br>
            <a:endParaRPr lang="hr-HR" sz="3600" dirty="0">
              <a:latin typeface="+mn-lt"/>
            </a:endParaRPr>
          </a:p>
        </p:txBody>
      </p:sp>
      <p:pic>
        <p:nvPicPr>
          <p:cNvPr id="6" name="Picture 4" descr="iNaturalist">
            <a:extLst>
              <a:ext uri="{FF2B5EF4-FFF2-40B4-BE49-F238E27FC236}">
                <a16:creationId xmlns:a16="http://schemas.microsoft.com/office/drawing/2014/main" id="{4C7E40C9-5F5D-4E26-8C90-6AA07916B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79" y="2806830"/>
            <a:ext cx="2151200" cy="262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k prirode Kopački rit | Kopacevo">
            <a:extLst>
              <a:ext uri="{FF2B5EF4-FFF2-40B4-BE49-F238E27FC236}">
                <a16:creationId xmlns:a16="http://schemas.microsoft.com/office/drawing/2014/main" id="{BE372FD0-2A60-4CBF-BFAF-ECA52485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84" y="2756452"/>
            <a:ext cx="2296767" cy="26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004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slov 1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27501"/>
          </a:xfrm>
        </p:spPr>
        <p:txBody>
          <a:bodyPr>
            <a:noAutofit/>
          </a:bodyPr>
          <a:lstStyle/>
          <a:p>
            <a:pPr algn="ctr">
              <a:lnSpc>
                <a:spcPts val="27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hr-HR" sz="3600" dirty="0">
                <a:effectLst/>
                <a:latin typeface="+mn-lt"/>
                <a:ea typeface="Calibri" panose="020F0502020204030204" pitchFamily="34" charset="0"/>
              </a:rPr>
              <a:t>ZELENA KNJIŽNICA FOOZOS-a I NACIONALNI PROGRAM BIOBLITZ I KNJIŽNICE</a:t>
            </a:r>
            <a:br>
              <a:rPr lang="hr-HR" sz="3600" dirty="0">
                <a:effectLst/>
                <a:latin typeface="+mn-lt"/>
                <a:ea typeface="Calibri" panose="020F0502020204030204" pitchFamily="34" charset="0"/>
              </a:rPr>
            </a:br>
            <a:r>
              <a:rPr lang="hr-HR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FOOZOS GREEN LIBRARY AND NATIONAL BIOBLITZ AND LIBRARIES PROGRAM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1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r-HR" sz="3600" b="1" dirty="0"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hr-HR" sz="3200" b="1" dirty="0"/>
              <a:t> </a:t>
            </a:r>
          </a:p>
          <a:p>
            <a:pPr marL="0" indent="0" algn="ctr">
              <a:buNone/>
            </a:pPr>
            <a:endParaRPr lang="hr-HR" b="1" dirty="0"/>
          </a:p>
          <a:p>
            <a:pPr marL="0" indent="0" algn="ctr">
              <a:buNone/>
            </a:pPr>
            <a:endParaRPr lang="hr-HR" b="1" dirty="0"/>
          </a:p>
          <a:p>
            <a:pPr marL="0" indent="0" algn="ctr">
              <a:buNone/>
            </a:pPr>
            <a:endParaRPr lang="hr-HR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06562" y="3947925"/>
            <a:ext cx="3967093" cy="39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r-HR" sz="1900" dirty="0">
              <a:latin typeface="+mn-lt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837202" y="6078071"/>
            <a:ext cx="3478507" cy="697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r-HR" sz="1900" dirty="0">
              <a:latin typeface="+mn-lt"/>
            </a:endParaRPr>
          </a:p>
        </p:txBody>
      </p:sp>
      <p:sp>
        <p:nvSpPr>
          <p:cNvPr id="14" name="Pravokutnik 13"/>
          <p:cNvSpPr/>
          <p:nvPr/>
        </p:nvSpPr>
        <p:spPr>
          <a:xfrm>
            <a:off x="384313" y="2115599"/>
            <a:ext cx="5181601" cy="462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400" dirty="0" err="1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Bioblitz</a:t>
            </a:r>
            <a:r>
              <a:rPr lang="hr-HR" sz="2400" dirty="0">
                <a:effectLst/>
                <a:ea typeface="Calibri" panose="020F0502020204030204" pitchFamily="34" charset="0"/>
              </a:rPr>
              <a:t> je događaj koji okuplja širu javnost, ali i znanstvenike radi brzog i intenzivnog bilježenja biljnih i/ili životinjskih vrsta ili organizama unutar određenog područja u određenom vremenskom roku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hr-H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400" dirty="0">
                <a:effectLst/>
                <a:ea typeface="Calibri" panose="020F0502020204030204" pitchFamily="34" charset="0"/>
              </a:rPr>
              <a:t>Ciljevi programa su izrada studije, uključivanje i osnaživanje u korištenju platforme građanske znanosti </a:t>
            </a:r>
            <a:r>
              <a:rPr lang="hr-HR" sz="2400" dirty="0" err="1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iNaturalist</a:t>
            </a:r>
            <a:r>
              <a:rPr lang="hr-HR" sz="2400" dirty="0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.</a:t>
            </a:r>
            <a:r>
              <a:rPr lang="hr-HR" sz="2400" dirty="0">
                <a:effectLst/>
                <a:ea typeface="Calibri" panose="020F0502020204030204" pitchFamily="34" charset="0"/>
              </a:rPr>
              <a:t> </a:t>
            </a:r>
            <a:endParaRPr lang="hr-HR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C00CA851-5BFB-4E4A-9B26-85644FF7199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9" name="Picture 8" descr="🔎🌿 Got a sharp eye for species ID? BioBlitz is coming back this September 21st for the whole week, and we want YOU to lead a workshop!⁣ ⁣ Whether it's birds, bugs,">
            <a:extLst>
              <a:ext uri="{FF2B5EF4-FFF2-40B4-BE49-F238E27FC236}">
                <a16:creationId xmlns:a16="http://schemas.microsoft.com/office/drawing/2014/main" id="{B3BBA703-BD5D-49C3-9B85-9CE070F9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1" y="1825625"/>
            <a:ext cx="5143509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35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aslov 16"/>
          <p:cNvSpPr>
            <a:spLocks noGrp="1"/>
          </p:cNvSpPr>
          <p:nvPr>
            <p:ph type="title"/>
          </p:nvPr>
        </p:nvSpPr>
        <p:spPr>
          <a:xfrm>
            <a:off x="1409631" y="-649357"/>
            <a:ext cx="10583587" cy="3909392"/>
          </a:xfrm>
        </p:spPr>
        <p:txBody>
          <a:bodyPr>
            <a:noAutofit/>
          </a:bodyPr>
          <a:lstStyle/>
          <a:p>
            <a:r>
              <a:rPr lang="hr-HR" sz="3600" b="1" dirty="0" err="1">
                <a:latin typeface="+mn-lt"/>
              </a:rPr>
              <a:t>Inaturalist</a:t>
            </a:r>
            <a:r>
              <a:rPr lang="hr-HR" sz="3600" b="1" dirty="0">
                <a:latin typeface="+mn-lt"/>
              </a:rPr>
              <a:t> -</a:t>
            </a:r>
            <a:r>
              <a:rPr lang="hr-HR" sz="3600" dirty="0">
                <a:effectLst/>
                <a:latin typeface="+mn-lt"/>
                <a:ea typeface="Calibri" panose="020F0502020204030204" pitchFamily="34" charset="0"/>
              </a:rPr>
              <a:t> Zeljaste i drvenaste biljke </a:t>
            </a:r>
            <a:r>
              <a:rPr lang="hr-HR" sz="3600" dirty="0" err="1">
                <a:effectLst/>
                <a:latin typeface="+mn-lt"/>
                <a:ea typeface="Calibri" panose="020F0502020204030204" pitchFamily="34" charset="0"/>
              </a:rPr>
              <a:t>Campusa</a:t>
            </a:r>
            <a:br>
              <a:rPr lang="hr-HR" sz="3600" dirty="0">
                <a:effectLst/>
                <a:latin typeface="+mn-lt"/>
                <a:ea typeface="Calibri" panose="020F0502020204030204" pitchFamily="34" charset="0"/>
              </a:rPr>
            </a:b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Inaturalist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Herbaceous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woody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plants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of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sr-Latn-RS" altLang="sr-Latn-RS" sz="3600" b="0" i="0" u="none" strike="noStrike" cap="none" normalizeH="0" baseline="0" dirty="0" err="1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Campus</a:t>
            </a:r>
            <a:r>
              <a:rPr kumimoji="0" lang="sr-Latn-RS" altLang="sr-Latn-RS" sz="3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kumimoji="0" lang="hr-HR" altLang="sr-Latn-R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br>
              <a:rPr kumimoji="0" lang="hr-HR" altLang="sr-Latn-R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br>
              <a:rPr lang="hr-HR" sz="3600" dirty="0">
                <a:effectLst/>
                <a:latin typeface="+mn-lt"/>
                <a:ea typeface="Calibri" panose="020F0502020204030204" pitchFamily="34" charset="0"/>
              </a:rPr>
            </a:br>
            <a:r>
              <a:rPr lang="hr-HR" sz="3600" dirty="0">
                <a:effectLst/>
                <a:latin typeface="+mn-lt"/>
                <a:ea typeface="Calibri" panose="020F0502020204030204" pitchFamily="34" charset="0"/>
              </a:rPr>
              <a:t> </a:t>
            </a:r>
            <a:br>
              <a:rPr lang="hr-HR" sz="3600" dirty="0">
                <a:effectLst/>
                <a:latin typeface="+mn-lt"/>
                <a:ea typeface="Calibri" panose="020F0502020204030204" pitchFamily="34" charset="0"/>
              </a:rPr>
            </a:br>
            <a:endParaRPr lang="hr-HR" sz="3600" b="1" dirty="0">
              <a:latin typeface="+mn-lt"/>
            </a:endParaRPr>
          </a:p>
        </p:txBody>
      </p:sp>
      <p:sp>
        <p:nvSpPr>
          <p:cNvPr id="13" name="Rezervirano mjesto teksta 12"/>
          <p:cNvSpPr>
            <a:spLocks noGrp="1"/>
          </p:cNvSpPr>
          <p:nvPr>
            <p:ph type="body" sz="half" idx="2"/>
          </p:nvPr>
        </p:nvSpPr>
        <p:spPr>
          <a:xfrm>
            <a:off x="198782" y="2014330"/>
            <a:ext cx="6094441" cy="4182074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 err="1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INaturalist</a:t>
            </a:r>
            <a:r>
              <a:rPr lang="hr-HR" sz="2800" dirty="0">
                <a:effectLst/>
                <a:ea typeface="Calibri" panose="020F0502020204030204" pitchFamily="34" charset="0"/>
              </a:rPr>
              <a:t> je aplikacija u kojoj sudjeluje online zajednica za prepoznavanje i dokumentiranje biljnih i životinjskih vrsta te organizama.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>
                <a:effectLst/>
                <a:ea typeface="Calibri" panose="020F0502020204030204" pitchFamily="34" charset="0"/>
              </a:rPr>
              <a:t>Naslov aktivnosti bio je </a:t>
            </a:r>
            <a:r>
              <a:rPr lang="hr-HR" sz="2800" dirty="0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Zeljaste i drvenaste biljke </a:t>
            </a:r>
            <a:r>
              <a:rPr lang="hr-HR" sz="2800" dirty="0" err="1">
                <a:solidFill>
                  <a:srgbClr val="BC5FE3"/>
                </a:solidFill>
                <a:effectLst/>
                <a:ea typeface="Calibri" panose="020F0502020204030204" pitchFamily="34" charset="0"/>
              </a:rPr>
              <a:t>Campusa</a:t>
            </a:r>
            <a:r>
              <a:rPr lang="hr-HR" sz="2800" dirty="0">
                <a:solidFill>
                  <a:srgbClr val="BC5F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hr-HR" sz="2800" dirty="0">
              <a:solidFill>
                <a:srgbClr val="BC5FE3"/>
              </a:solidFill>
            </a:endParaRPr>
          </a:p>
          <a:p>
            <a:endParaRPr lang="hr-HR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39334" y="4883972"/>
            <a:ext cx="3800944" cy="13124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1800" b="1" dirty="0">
                <a:solidFill>
                  <a:srgbClr val="7030A0"/>
                </a:solidFill>
                <a:latin typeface="+mn-lt"/>
              </a:rPr>
              <a:t>Izvor: </a:t>
            </a:r>
          </a:p>
          <a:p>
            <a:r>
              <a:rPr lang="hr-HR" sz="1800" b="1" dirty="0">
                <a:solidFill>
                  <a:srgbClr val="7030A0"/>
                </a:solidFill>
                <a:latin typeface="+mn-lt"/>
              </a:rPr>
              <a:t>Privatna zbirka fotografija Fakulteta      </a:t>
            </a:r>
          </a:p>
          <a:p>
            <a:r>
              <a:rPr lang="hr-HR" sz="1800" b="1" dirty="0">
                <a:solidFill>
                  <a:srgbClr val="7030A0"/>
                </a:solidFill>
                <a:latin typeface="+mn-lt"/>
              </a:rPr>
              <a:t>za odgojne i obrazovne znanosti                                                                 </a:t>
            </a:r>
          </a:p>
          <a:p>
            <a:pPr algn="just"/>
            <a:r>
              <a:rPr lang="hr-HR" sz="1800" b="1" dirty="0">
                <a:solidFill>
                  <a:srgbClr val="7030A0"/>
                </a:solidFill>
                <a:latin typeface="+mn-lt"/>
              </a:rPr>
              <a:t>Ljubica Nedić                            </a:t>
            </a:r>
          </a:p>
        </p:txBody>
      </p:sp>
      <p:pic>
        <p:nvPicPr>
          <p:cNvPr id="6" name="Picture 4" descr="iNaturalist">
            <a:extLst>
              <a:ext uri="{FF2B5EF4-FFF2-40B4-BE49-F238E27FC236}">
                <a16:creationId xmlns:a16="http://schemas.microsoft.com/office/drawing/2014/main" id="{D748D012-FEDF-486D-B0BF-B8EFDC9F7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695" y="3008036"/>
            <a:ext cx="1924051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4D85082-3877-4540-854F-573AE169896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334" y="3008036"/>
            <a:ext cx="1924050" cy="174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45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br>
              <a:rPr lang="sr-Latn-BA" sz="60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6000" b="1" dirty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</p:txBody>
      </p:sp>
      <p:sp>
        <p:nvSpPr>
          <p:cNvPr id="5" name="Rezervirano mjesto sadržaja 4"/>
          <p:cNvSpPr>
            <a:spLocks noGrp="1"/>
          </p:cNvSpPr>
          <p:nvPr>
            <p:ph type="subTitle" idx="1"/>
          </p:nvPr>
        </p:nvSpPr>
        <p:spPr>
          <a:xfrm>
            <a:off x="8375374" y="4471598"/>
            <a:ext cx="2292626" cy="1743672"/>
          </a:xfrm>
        </p:spPr>
        <p:txBody>
          <a:bodyPr>
            <a:noAutofit/>
          </a:bodyPr>
          <a:lstStyle/>
          <a:p>
            <a:r>
              <a:rPr lang="hr-HR" sz="1800" b="1" dirty="0">
                <a:solidFill>
                  <a:srgbClr val="7030A0"/>
                </a:solidFill>
                <a:latin typeface="+mn-lt"/>
              </a:rPr>
              <a:t>Izvor: Privatna fotografija                                              </a:t>
            </a:r>
          </a:p>
          <a:p>
            <a:r>
              <a:rPr lang="hr-HR" sz="1800" b="1" dirty="0">
                <a:solidFill>
                  <a:srgbClr val="7030A0"/>
                </a:solidFill>
                <a:latin typeface="+mn-lt"/>
              </a:rPr>
              <a:t>Ljubica Nedić                            </a:t>
            </a:r>
          </a:p>
          <a:p>
            <a:endParaRPr lang="hr-HR" sz="1800" dirty="0"/>
          </a:p>
        </p:txBody>
      </p:sp>
      <p:sp>
        <p:nvSpPr>
          <p:cNvPr id="3" name="Pravokutnik 2"/>
          <p:cNvSpPr/>
          <p:nvPr/>
        </p:nvSpPr>
        <p:spPr>
          <a:xfrm>
            <a:off x="678760" y="366581"/>
            <a:ext cx="6941240" cy="6786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4000" dirty="0">
                <a:solidFill>
                  <a:srgbClr val="BC5FE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SUDIONICI AKTIVNOSTI I VREMENSKI OKVIR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kumimoji="0" lang="sr-Latn-RS" altLang="sr-Latn-RS" sz="20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ACTIVITY PARTICIPANTS AND TIME FRAME</a:t>
            </a:r>
            <a:r>
              <a:rPr kumimoji="0" lang="hr-HR" altLang="sr-Latn-R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hr-HR" altLang="sr-Latn-R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studenti Sveučilišnog integriranog prijediplomskog Učiteljskog studija s kolegija Terenska nastava iz Prirodoslovlja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studentice 2. godine </a:t>
            </a:r>
            <a:r>
              <a:rPr lang="hr-HR" sz="2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Informatologije</a:t>
            </a:r>
            <a:r>
              <a:rPr lang="hr-H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i Engleskoga jezika i književnosti koje su na stručnoj praksi 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predstavnici </a:t>
            </a:r>
            <a:r>
              <a:rPr lang="hr-HR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Udruge studenata odgojnih i obrazovnih znanosti Futuri Magistri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r-HR" sz="2800" dirty="0">
                <a:solidFill>
                  <a:srgbClr val="BC5F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21. ožujka </a:t>
            </a:r>
            <a:r>
              <a:rPr lang="hr-HR" sz="2800" dirty="0">
                <a:solidFill>
                  <a:srgbClr val="BC5FE3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do </a:t>
            </a:r>
            <a:r>
              <a:rPr lang="hr-HR" sz="2800" dirty="0">
                <a:solidFill>
                  <a:srgbClr val="BC5F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22. svibnja 2026. godine</a:t>
            </a:r>
            <a:endParaRPr lang="hr-HR" sz="2800" dirty="0">
              <a:solidFill>
                <a:srgbClr val="BC5FE3"/>
              </a:solidFill>
            </a:endParaRP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hr-H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239FE8-4FCE-46E0-9F6E-A285D6857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035" y="430947"/>
            <a:ext cx="3879988" cy="33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21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082" y="479425"/>
            <a:ext cx="5164137" cy="1325563"/>
          </a:xfrm>
        </p:spPr>
        <p:txBody>
          <a:bodyPr>
            <a:normAutofit/>
          </a:bodyPr>
          <a:lstStyle/>
          <a:p>
            <a:pPr algn="ctr"/>
            <a:r>
              <a:rPr lang="hr-HR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REZULTATI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17920" y="5817704"/>
            <a:ext cx="5457245" cy="16167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r-HR" sz="1900" dirty="0">
              <a:latin typeface="+mn-lt"/>
            </a:endParaRPr>
          </a:p>
          <a:p>
            <a:r>
              <a:rPr lang="hr-HR" sz="1800" dirty="0">
                <a:solidFill>
                  <a:srgbClr val="BC5FE3"/>
                </a:solidFill>
              </a:rPr>
              <a:t>     </a:t>
            </a:r>
            <a:r>
              <a:rPr lang="hr-HR" sz="1800" dirty="0" err="1">
                <a:solidFill>
                  <a:srgbClr val="BC5FE3"/>
                </a:solidFill>
              </a:rPr>
              <a:t>Izvor:</a:t>
            </a:r>
            <a:r>
              <a:rPr lang="hr-HR" sz="1800" b="1" dirty="0" err="1">
                <a:solidFill>
                  <a:srgbClr val="BC5FE3"/>
                </a:solidFill>
              </a:rPr>
              <a:t>fotografija</a:t>
            </a:r>
            <a:r>
              <a:rPr lang="hr-HR" sz="1800" b="1" dirty="0">
                <a:solidFill>
                  <a:srgbClr val="BC5FE3"/>
                </a:solidFill>
              </a:rPr>
              <a:t>  ZELENIKA                                        </a:t>
            </a:r>
          </a:p>
          <a:p>
            <a:r>
              <a:rPr lang="hr-HR" sz="1800" dirty="0">
                <a:solidFill>
                  <a:srgbClr val="002060"/>
                </a:solidFill>
              </a:rPr>
              <a:t> </a:t>
            </a:r>
            <a:br>
              <a:rPr lang="hr-HR" sz="1800" dirty="0">
                <a:solidFill>
                  <a:srgbClr val="002060"/>
                </a:solidFill>
              </a:rPr>
            </a:br>
            <a:endParaRPr lang="hr-HR" sz="1900" dirty="0">
              <a:latin typeface="+mn-lt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hr-H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Zabilježeno je </a:t>
            </a:r>
            <a:r>
              <a:rPr lang="hr-HR" dirty="0">
                <a:solidFill>
                  <a:srgbClr val="BC5FE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158 opažanja </a:t>
            </a:r>
          </a:p>
          <a:p>
            <a:r>
              <a:rPr lang="hr-HR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80 vrsta među kojima su: </a:t>
            </a:r>
          </a:p>
          <a:p>
            <a:pPr algn="just"/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ljubica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rod viola, rod, hedera,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osjak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rod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cirsium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rod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muscari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maslačak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rod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taraxocum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jasen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rod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fraxinus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rosopas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chelidonium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maius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tratinčica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bellis perennis,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zijevalica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antirrhinum,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vodoklen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rod platanus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dr.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8501D99-4F6F-43E3-9C8F-243FEC4D8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86" y="927652"/>
            <a:ext cx="5565913" cy="524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2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017" y="75304"/>
            <a:ext cx="6930887" cy="1559858"/>
          </a:xfrm>
        </p:spPr>
        <p:txBody>
          <a:bodyPr>
            <a:normAutofit fontScale="90000"/>
          </a:bodyPr>
          <a:lstStyle/>
          <a:p>
            <a:pPr algn="ctr"/>
            <a:br>
              <a:rPr lang="hr-HR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hr-HR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hr-HR" sz="4400" dirty="0"/>
              <a:t>KORISNOST PROJEKTA </a:t>
            </a:r>
            <a:br>
              <a:rPr lang="hr-HR" sz="4400" dirty="0"/>
            </a:br>
            <a:br>
              <a:rPr lang="hr-HR" b="1" dirty="0">
                <a:solidFill>
                  <a:schemeClr val="accent6">
                    <a:lumMod val="50000"/>
                  </a:schemeClr>
                </a:solidFill>
              </a:rPr>
            </a:br>
            <a:endParaRPr lang="hr-HR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522166"/>
          </a:xfrm>
        </p:spPr>
        <p:txBody>
          <a:bodyPr>
            <a:noAutofit/>
          </a:bodyPr>
          <a:lstStyle/>
          <a:p>
            <a:pPr algn="just"/>
            <a:r>
              <a:rPr lang="hr-HR" sz="2400" dirty="0">
                <a:effectLst/>
                <a:ea typeface="Calibri" panose="020F0502020204030204" pitchFamily="34" charset="0"/>
              </a:rPr>
              <a:t>Podatci prikupljeni putem ove aplikacije postaju znanstveno korisni jer osluškuju potrebe znanstvenika. </a:t>
            </a:r>
          </a:p>
          <a:p>
            <a:pPr algn="just"/>
            <a:r>
              <a:rPr lang="hr-HR" sz="2400" dirty="0">
                <a:effectLst/>
                <a:ea typeface="Calibri" panose="020F0502020204030204" pitchFamily="34" charset="0"/>
              </a:rPr>
              <a:t>Studentima, sudjelovanje u ovoj aktivnosti omogućilo je uvid u krovni projekt te se, kao budući učitelji, mogu uključiti u projekt na individualnoj razini. </a:t>
            </a:r>
            <a:endParaRPr lang="hr-HR" sz="2400" dirty="0"/>
          </a:p>
          <a:p>
            <a:r>
              <a:rPr lang="hr-HR" sz="2400" dirty="0"/>
              <a:t>Literatura: </a:t>
            </a:r>
            <a:r>
              <a:rPr lang="hr-HR" sz="2400" dirty="0" err="1">
                <a:effectLst/>
                <a:ea typeface="Calibri" panose="020F0502020204030204" pitchFamily="34" charset="0"/>
              </a:rPr>
              <a:t>Ledinšćak</a:t>
            </a:r>
            <a:r>
              <a:rPr lang="hr-HR" sz="2400" dirty="0">
                <a:effectLst/>
                <a:ea typeface="Calibri" panose="020F0502020204030204" pitchFamily="34" charset="0"/>
              </a:rPr>
              <a:t>, Popović, Bogut i </a:t>
            </a:r>
            <a:r>
              <a:rPr lang="hr-HR" sz="2400" dirty="0" err="1">
                <a:effectLst/>
                <a:ea typeface="Calibri" panose="020F0502020204030204" pitchFamily="34" charset="0"/>
              </a:rPr>
              <a:t>Užarevć</a:t>
            </a:r>
            <a:r>
              <a:rPr lang="hr-HR" sz="2400" dirty="0">
                <a:effectLst/>
                <a:ea typeface="Calibri" panose="020F0502020204030204" pitchFamily="34" charset="0"/>
              </a:rPr>
              <a:t>  2017. </a:t>
            </a:r>
            <a:r>
              <a:rPr lang="hr-HR" sz="2400" i="1" dirty="0">
                <a:effectLst/>
                <a:ea typeface="Calibri" panose="020F0502020204030204" pitchFamily="34" charset="0"/>
              </a:rPr>
              <a:t>Fotografiranje kao postupak u nastavi</a:t>
            </a:r>
            <a:endParaRPr lang="hr-HR" sz="2400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711" y="1635162"/>
            <a:ext cx="4485938" cy="3248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ravokutnik 6"/>
          <p:cNvSpPr/>
          <p:nvPr/>
        </p:nvSpPr>
        <p:spPr>
          <a:xfrm>
            <a:off x="6626711" y="4808668"/>
            <a:ext cx="54110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b="1" dirty="0">
                <a:solidFill>
                  <a:srgbClr val="7030A0"/>
                </a:solidFill>
              </a:rPr>
              <a:t>Maskota Zelene knjižnice FOOZI    </a:t>
            </a:r>
          </a:p>
          <a:p>
            <a:r>
              <a:rPr lang="hr-HR" b="1" dirty="0">
                <a:solidFill>
                  <a:srgbClr val="7030A0"/>
                </a:solidFill>
              </a:rPr>
              <a:t>Oslikao – izv. prof. dr. art. Goran </a:t>
            </a:r>
            <a:r>
              <a:rPr lang="hr-HR" b="1" dirty="0" err="1">
                <a:solidFill>
                  <a:srgbClr val="7030A0"/>
                </a:solidFill>
              </a:rPr>
              <a:t>Kujundžić</a:t>
            </a:r>
            <a:endParaRPr lang="hr-HR" b="1" dirty="0">
              <a:solidFill>
                <a:srgbClr val="7030A0"/>
              </a:solidFill>
            </a:endParaRPr>
          </a:p>
          <a:p>
            <a:pPr algn="just"/>
            <a:r>
              <a:rPr lang="hr-HR" b="1" dirty="0">
                <a:solidFill>
                  <a:srgbClr val="7030A0"/>
                </a:solidFill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37687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C51822-87DA-49A8-86CA-BFF4FB66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525078"/>
            <a:ext cx="4340223" cy="2343910"/>
          </a:xfrm>
        </p:spPr>
        <p:txBody>
          <a:bodyPr/>
          <a:lstStyle/>
          <a:p>
            <a:r>
              <a:rPr lang="hr-HR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Poljski slak</a:t>
            </a:r>
            <a:r>
              <a:rPr lang="hr-HR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br>
              <a:rPr lang="hr-HR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</a:br>
            <a:r>
              <a:rPr lang="hr-HR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Convolvulus</a:t>
            </a:r>
            <a:r>
              <a:rPr lang="hr-HR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 </a:t>
            </a:r>
            <a:r>
              <a:rPr lang="hr-HR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arvensis</a:t>
            </a:r>
            <a:endParaRPr lang="hr-HR" dirty="0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9A8DE1B9-8EF4-463B-A830-0F334D3C6C6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E0AD8D6-B025-4365-8E08-4013F167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929" y="457200"/>
            <a:ext cx="6063283" cy="587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2441303D-8C5F-4388-A691-1EA1CDA3B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E3EAF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r-Latn-RS" altLang="sr-Latn-RS" sz="8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Lato" panose="020F0502020204030203" pitchFamily="34" charset="0"/>
              </a:rPr>
            </a:br>
            <a:endParaRPr kumimoji="0" lang="sr-Latn-RS" altLang="sr-Latn-RS" sz="800" b="0" i="0" u="none" strike="noStrike" cap="none" normalizeH="0" baseline="0">
              <a:ln>
                <a:noFill/>
              </a:ln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121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B23D24-57FD-41A5-9A06-FF5DDF09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831" y="4538869"/>
            <a:ext cx="3932237" cy="1600200"/>
          </a:xfrm>
        </p:spPr>
        <p:txBody>
          <a:bodyPr>
            <a:noAutofit/>
          </a:bodyPr>
          <a:lstStyle/>
          <a:p>
            <a:r>
              <a:rPr lang="hr-HR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Uskolisni trputac</a:t>
            </a:r>
            <a:r>
              <a:rPr lang="hr-HR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br>
              <a:rPr lang="hr-HR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</a:br>
            <a:r>
              <a:rPr lang="hr-HR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Plantago</a:t>
            </a:r>
            <a:r>
              <a:rPr lang="hr-HR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 </a:t>
            </a:r>
            <a:r>
              <a:rPr lang="hr-HR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lanceolata</a:t>
            </a:r>
            <a:br>
              <a:rPr lang="hr-HR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</a:br>
            <a:r>
              <a:rPr lang="hr-HR" b="0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Istraživačka ocjena</a:t>
            </a:r>
            <a:endParaRPr lang="hr-H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B4DEF48-A121-45D9-9697-EA4799952CB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620510" y="155713"/>
            <a:ext cx="6172200" cy="65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14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E282156-536B-42F5-A13F-5720E2DB0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2883" y="4952206"/>
            <a:ext cx="3932237" cy="3811588"/>
          </a:xfrm>
        </p:spPr>
        <p:txBody>
          <a:bodyPr>
            <a:normAutofit/>
          </a:bodyPr>
          <a:lstStyle/>
          <a:p>
            <a:pPr algn="l"/>
            <a:r>
              <a:rPr lang="sv-SE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Bršljan</a:t>
            </a:r>
            <a:r>
              <a:rPr lang="sv-SE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l"/>
            <a:r>
              <a:rPr lang="sv-SE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Hedera helix</a:t>
            </a:r>
            <a:endParaRPr lang="sv-SE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3B58DE7-AE33-4E64-AF38-6C379E211AB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2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3D728498-7402-43C7-A587-D15967612B76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31A039D-FFE4-4A05-AF93-6DA7CB831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0905" y="4886746"/>
            <a:ext cx="4492487" cy="3346160"/>
          </a:xfrm>
        </p:spPr>
        <p:txBody>
          <a:bodyPr>
            <a:normAutofit/>
          </a:bodyPr>
          <a:lstStyle/>
          <a:p>
            <a:pPr algn="l"/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Perzijska</a:t>
            </a:r>
            <a:r>
              <a:rPr lang="it-IT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 </a:t>
            </a:r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č</a:t>
            </a:r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estoslavica</a:t>
            </a:r>
            <a:r>
              <a:rPr lang="it-IT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l"/>
            <a:r>
              <a:rPr lang="it-IT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Veronica persica</a:t>
            </a:r>
            <a:endParaRPr lang="it-IT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3D75958-1848-4AD4-A2FB-85F9D8772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987424"/>
            <a:ext cx="6169024" cy="557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978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5BEFAE70-7A0D-4450-9A1E-09AAF5BB1BA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422635FF-4C9C-49B7-B1DC-3B0CB632F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5685" y="4760049"/>
            <a:ext cx="3932237" cy="3811588"/>
          </a:xfrm>
        </p:spPr>
        <p:txBody>
          <a:bodyPr>
            <a:norm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Plavi Kristov cvijet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</a:p>
          <a:p>
            <a:pPr algn="l"/>
            <a:r>
              <a:rPr lang="hr-HR" sz="3200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Passiflora</a:t>
            </a:r>
            <a:r>
              <a:rPr lang="hr-HR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 </a:t>
            </a:r>
            <a:r>
              <a:rPr lang="hr-HR" sz="3200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caerulea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999C71B-FBDB-4310-A39A-9ECAFA8BC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2" y="457200"/>
            <a:ext cx="6172200" cy="620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137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DDC0B32-41E4-428A-A45F-4F1C163A8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2433" y="4535556"/>
            <a:ext cx="3932237" cy="3811588"/>
          </a:xfrm>
        </p:spPr>
        <p:txBody>
          <a:bodyPr>
            <a:norm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2"/>
              </a:rPr>
              <a:t>Zvončić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</a:p>
          <a:p>
            <a:pPr algn="l"/>
            <a:r>
              <a:rPr lang="hr-HR" sz="3200" b="0" i="0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rod</a:t>
            </a:r>
            <a:r>
              <a:rPr lang="hr-HR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 </a:t>
            </a:r>
            <a:r>
              <a:rPr lang="hr-HR" sz="3200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2"/>
              </a:rPr>
              <a:t>Campanula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E37FAE6-5BD5-4295-88B7-0E86FD0ED28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183188" y="987425"/>
            <a:ext cx="6172200" cy="525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95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540A304-611B-47E4-AC7B-E41B9699F11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9015B1C-CA62-4627-AEA3-0874D08E0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2" y="493712"/>
            <a:ext cx="6349379" cy="587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C6F6FED5-FFE3-48E9-B4BD-D9105200AB21}"/>
              </a:ext>
            </a:extLst>
          </p:cNvPr>
          <p:cNvSpPr txBox="1"/>
          <p:nvPr/>
        </p:nvSpPr>
        <p:spPr>
          <a:xfrm>
            <a:off x="1524137" y="4970262"/>
            <a:ext cx="36558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3200" b="0" i="0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Jabuka</a:t>
            </a:r>
            <a:r>
              <a:rPr lang="it-IT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l"/>
            <a:r>
              <a:rPr lang="it-IT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3"/>
              </a:rPr>
              <a:t>Malus domestica</a:t>
            </a:r>
            <a:endParaRPr lang="it-IT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775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C95B519-CCB4-4F64-A8A7-8E1672B275C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038D6B6B-E31D-4DF4-88AD-EAC9B9D6C804}"/>
              </a:ext>
            </a:extLst>
          </p:cNvPr>
          <p:cNvSpPr txBox="1"/>
          <p:nvPr/>
        </p:nvSpPr>
        <p:spPr>
          <a:xfrm>
            <a:off x="1709530" y="4761740"/>
            <a:ext cx="41876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0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Dunjarica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</a:p>
          <a:p>
            <a:pPr algn="l"/>
            <a:r>
              <a:rPr lang="hr-HR" sz="3200" b="0" i="0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3"/>
              </a:rPr>
              <a:t>Rod</a:t>
            </a:r>
            <a:r>
              <a:rPr lang="hr-HR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3"/>
              </a:rPr>
              <a:t> </a:t>
            </a:r>
            <a:r>
              <a:rPr lang="hr-HR" sz="3200" b="0" i="1" u="none" strike="noStrike" dirty="0" err="1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3"/>
              </a:rPr>
              <a:t>Cotoneaster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8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8876C2F9-D57C-4133-A194-E1244462187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060CD83-0C9A-4FDE-A056-26D116B8F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9" y="457200"/>
            <a:ext cx="6465472" cy="6062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E5677C05-EFC4-4F62-8D69-40AB34280ED1}"/>
              </a:ext>
            </a:extLst>
          </p:cNvPr>
          <p:cNvSpPr txBox="1"/>
          <p:nvPr/>
        </p:nvSpPr>
        <p:spPr>
          <a:xfrm>
            <a:off x="1391479" y="5233753"/>
            <a:ext cx="41346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Japanska </a:t>
            </a:r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s</a:t>
            </a:r>
            <a:r>
              <a:rPr lang="pt-B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uručica</a:t>
            </a:r>
            <a:r>
              <a:rPr lang="pt-BR" sz="3200" b="0" i="0" dirty="0">
                <a:solidFill>
                  <a:srgbClr val="333333"/>
                </a:solidFill>
                <a:effectLst/>
                <a:latin typeface="Lato" panose="020F0502020204030203" pitchFamily="34" charset="0"/>
              </a:rPr>
              <a:t> 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pPr algn="l"/>
            <a:r>
              <a:rPr lang="pt-BR" sz="3200" b="0" i="1" u="none" strike="noStrike" dirty="0">
                <a:solidFill>
                  <a:srgbClr val="747474"/>
                </a:solidFill>
                <a:effectLst/>
                <a:latin typeface="Lato" panose="020F0502020204030203" pitchFamily="34" charset="0"/>
                <a:hlinkClick r:id="rId3"/>
              </a:rPr>
              <a:t>Spiraea japonica</a:t>
            </a:r>
            <a:endParaRPr lang="pt-B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566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E0C7B491-72A6-40A7-851D-8E15F673BB5B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434980" y="457200"/>
            <a:ext cx="6172200" cy="587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6FE7538C-6DE5-447C-B438-6F0CC03AE1A6}"/>
              </a:ext>
            </a:extLst>
          </p:cNvPr>
          <p:cNvSpPr txBox="1"/>
          <p:nvPr/>
        </p:nvSpPr>
        <p:spPr>
          <a:xfrm>
            <a:off x="2584174" y="5743000"/>
            <a:ext cx="35118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Rod</a:t>
            </a:r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 Melissa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586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EF1AD59-E6C6-4223-BD95-9BC7E64178A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183188" y="987425"/>
            <a:ext cx="6172200" cy="488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171AFB55-0AD1-468A-82E1-976DB1B5CBFE}"/>
              </a:ext>
            </a:extLst>
          </p:cNvPr>
          <p:cNvSpPr txBox="1"/>
          <p:nvPr/>
        </p:nvSpPr>
        <p:spPr>
          <a:xfrm>
            <a:off x="1974574" y="5269252"/>
            <a:ext cx="341906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Rod</a:t>
            </a:r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 </a:t>
            </a:r>
            <a:r>
              <a:rPr lang="hr-HR" sz="3200" b="0" i="1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Potentilla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23176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055A407F-939D-42B3-B44C-1804D858AB3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183188" y="987425"/>
            <a:ext cx="6172200" cy="530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519B994F-B5AB-474F-910C-7ECBF916DD5D}"/>
              </a:ext>
            </a:extLst>
          </p:cNvPr>
          <p:cNvSpPr txBox="1"/>
          <p:nvPr/>
        </p:nvSpPr>
        <p:spPr>
          <a:xfrm>
            <a:off x="2095431" y="5608965"/>
            <a:ext cx="30877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Rod</a:t>
            </a:r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 </a:t>
            </a:r>
            <a:r>
              <a:rPr lang="hr-HR" sz="3200" b="0" i="1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Malva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13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A9231ED-8FF7-4EA5-BBB8-AF31365E118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4" b="20274"/>
          <a:stretch>
            <a:fillRect/>
          </a:stretch>
        </p:blipFill>
        <p:spPr bwMode="auto">
          <a:xfrm>
            <a:off x="5183188" y="987425"/>
            <a:ext cx="6172200" cy="537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30473949-9880-47A7-AA8B-0FCF980DF8FB}"/>
              </a:ext>
            </a:extLst>
          </p:cNvPr>
          <p:cNvSpPr txBox="1"/>
          <p:nvPr/>
        </p:nvSpPr>
        <p:spPr>
          <a:xfrm>
            <a:off x="1883398" y="5521044"/>
            <a:ext cx="32202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0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Rod</a:t>
            </a:r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 </a:t>
            </a:r>
            <a:r>
              <a:rPr lang="hr-HR" sz="3200" b="0" i="1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3"/>
              </a:rPr>
              <a:t>Delosperma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574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2140227"/>
          </a:xfrm>
        </p:spPr>
        <p:txBody>
          <a:bodyPr>
            <a:noAutofit/>
          </a:bodyPr>
          <a:lstStyle/>
          <a:p>
            <a:pPr algn="ctr"/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2000" dirty="0"/>
            </a:br>
            <a:br>
              <a:rPr lang="hr-HR" sz="4000" dirty="0"/>
            </a:br>
            <a:br>
              <a:rPr lang="hr-HR" sz="4000" dirty="0"/>
            </a:br>
            <a:br>
              <a:rPr lang="hr-HR" sz="4000" dirty="0"/>
            </a:br>
            <a:br>
              <a:rPr lang="hr-HR" sz="4000" dirty="0"/>
            </a:br>
            <a:br>
              <a:rPr lang="hr-HR" sz="4000" dirty="0"/>
            </a:br>
            <a:br>
              <a:rPr lang="hr-HR" sz="4000" dirty="0"/>
            </a:br>
            <a:endParaRPr lang="hr-HR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Rezervirano mjesto teksta 5"/>
          <p:cNvSpPr>
            <a:spLocks noGrp="1"/>
          </p:cNvSpPr>
          <p:nvPr>
            <p:ph idx="4294967295"/>
          </p:nvPr>
        </p:nvSpPr>
        <p:spPr>
          <a:xfrm>
            <a:off x="6019800" y="987425"/>
            <a:ext cx="6172200" cy="4873625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hr-HR" sz="2000" dirty="0"/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Pravokutnik 3"/>
          <p:cNvSpPr/>
          <p:nvPr/>
        </p:nvSpPr>
        <p:spPr>
          <a:xfrm>
            <a:off x="5206700" y="4281957"/>
            <a:ext cx="61318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/>
              <a:t>                          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9F15D95-47B3-4814-B326-FBA22236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887" y="1035532"/>
            <a:ext cx="5164137" cy="477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06 FINANCIJE">
            <a:extLst>
              <a:ext uri="{FF2B5EF4-FFF2-40B4-BE49-F238E27FC236}">
                <a16:creationId xmlns:a16="http://schemas.microsoft.com/office/drawing/2014/main" id="{2DAC63B9-02F6-4E5E-9604-7D8F669D3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6" y="1527312"/>
            <a:ext cx="5676900" cy="2754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35E8EC1D-7D1A-468C-901E-1D0225D9B610}"/>
              </a:ext>
            </a:extLst>
          </p:cNvPr>
          <p:cNvSpPr txBox="1"/>
          <p:nvPr/>
        </p:nvSpPr>
        <p:spPr>
          <a:xfrm>
            <a:off x="7620000" y="5909157"/>
            <a:ext cx="36178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4"/>
              </a:rPr>
              <a:t>Iris </a:t>
            </a:r>
            <a:r>
              <a:rPr lang="hr-HR" sz="3200" b="0" i="1" u="none" strike="noStrike" dirty="0" err="1">
                <a:solidFill>
                  <a:srgbClr val="000000"/>
                </a:solidFill>
                <a:effectLst/>
                <a:latin typeface="Lato" panose="020F0502020204030203" pitchFamily="34" charset="0"/>
                <a:hlinkClick r:id="rId4"/>
              </a:rPr>
              <a:t>orientalis</a:t>
            </a:r>
            <a:r>
              <a:rPr lang="hr-HR" sz="3200" b="0" i="1" u="none" strike="noStrike" dirty="0">
                <a:solidFill>
                  <a:srgbClr val="000000"/>
                </a:solidFill>
                <a:effectLst/>
                <a:latin typeface="Lato" panose="020F0502020204030203" pitchFamily="34" charset="0"/>
              </a:rPr>
              <a:t> </a:t>
            </a:r>
            <a:endParaRPr lang="hr-HR" sz="3200" b="0" i="0" dirty="0">
              <a:solidFill>
                <a:srgbClr val="333333"/>
              </a:solidFill>
              <a:effectLst/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5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</TotalTime>
  <Words>460</Words>
  <Application>Microsoft Office PowerPoint</Application>
  <PresentationFormat>Široki zaslon</PresentationFormat>
  <Paragraphs>69</Paragraphs>
  <Slides>20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Lato</vt:lpstr>
      <vt:lpstr>Times New Roman</vt:lpstr>
      <vt:lpstr>Office Theme</vt:lpstr>
      <vt:lpstr>BioBlitz i Zelena knjižnica FOOZOS-a  Zeljaste i drvenaste biljke Sveučilišnog Campusa u Osijeku BioBlitz and green libraries – herbaceous and woody plants of the University Campus in Osijek    </vt:lpstr>
      <vt:lpstr>ZELENA KNJIŽNICA FOOZOS-a I NACIONALNI PROGRAM BIOBLITZ I KNJIŽNICE FOOZOS GREEN LIBRARY AND NATIONAL BIOBLITZ AND LIBRARIES PROGRAM   </vt:lpstr>
      <vt:lpstr>Inaturalist - Zeljaste i drvenaste biljke Campusa Inaturalist - Herbaceous and woody plants of Campus.     </vt:lpstr>
      <vt:lpstr>  </vt:lpstr>
      <vt:lpstr>REZULTATI</vt:lpstr>
      <vt:lpstr>  KORISNOST PROJEKTA   </vt:lpstr>
      <vt:lpstr>Poljski slak  Convolvulus arvensis</vt:lpstr>
      <vt:lpstr>Uskolisni trputac  Plantago lanceolata Istraživačka ocjena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Kada zelena priča postaje zrela?</dc:title>
  <dc:creator>Korisnik</dc:creator>
  <cp:lastModifiedBy>Korisnik</cp:lastModifiedBy>
  <cp:revision>151</cp:revision>
  <dcterms:created xsi:type="dcterms:W3CDTF">2019-06-04T07:55:26Z</dcterms:created>
  <dcterms:modified xsi:type="dcterms:W3CDTF">2026-09-25T11:59:18Z</dcterms:modified>
</cp:coreProperties>
</file>