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9" r:id="rId4"/>
    <p:sldId id="271" r:id="rId5"/>
    <p:sldId id="261" r:id="rId6"/>
    <p:sldId id="263" r:id="rId7"/>
    <p:sldId id="270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3042"/>
    <a:srgbClr val="E0E0E2"/>
    <a:srgbClr val="B5BAD0"/>
    <a:srgbClr val="4A5871"/>
    <a:srgbClr val="BFC0C0"/>
    <a:srgbClr val="4F5D75"/>
    <a:srgbClr val="CC0066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5352" autoAdjust="0"/>
  </p:normalViewPr>
  <p:slideViewPr>
    <p:cSldViewPr snapToGrid="0">
      <p:cViewPr varScale="1">
        <p:scale>
          <a:sx n="110" d="100"/>
          <a:sy n="110" d="100"/>
        </p:scale>
        <p:origin x="656" y="17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ggwpl-my.sharepoint.com/personal/d003122_sggw_edu_pl/Documents/Pliki%20z%20czat&#243;w%20w%20aplikacji%20Microsoft%20Teams/Masa%20i%20d&#322;ugo&#347;ci%2003.11%20statystyk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ggwpl-my.sharepoint.com/personal/d003122_sggw_edu_pl/Documents/Pliki%20z%20czat&#243;w%20w%20aplikacji%20Microsoft%20Teams/Masa%20i%20d&#322;ugo&#347;ci%2003.11%20statystyk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sggwpl-my.sharepoint.com/personal/d003122_sggw_edu_pl/Documents/Pliki%20z%20czat&#243;w%20w%20aplikacji%20Microsoft%20Teams/Masa%20i%20d&#322;ugo&#347;ci%2003.11%20statystyk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sggwpl-my.sharepoint.com/personal/d003122_sggw_edu_pl/Documents/Pliki%20z%20czat&#243;w%20w%20aplikacji%20Microsoft%20Teams/Masa%20i%20d&#322;ugo&#347;ci%2003.11%20statystyk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omik\Downloads\Rozk&#322;ad-&#347;rednicy-oocyt&#243;w-danio-NCN-3-mi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2D314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'[Masa i długości 03.11 statystyka.xlsx]Arkusz1'!$M$84</c:f>
              <c:strCache>
                <c:ptCount val="1"/>
                <c:pt idx="0">
                  <c:v>Mortality rate</c:v>
                </c:pt>
              </c:strCache>
            </c:strRef>
          </c:tx>
          <c:spPr>
            <a:solidFill>
              <a:srgbClr val="81D2C7"/>
            </a:solidFill>
            <a:ln>
              <a:noFill/>
            </a:ln>
            <a:effectLst/>
          </c:spPr>
          <c:invertIfNegative val="0"/>
          <c:cat>
            <c:strRef>
              <c:f>'[Masa i długości 03.11 statystyka.xlsx]Arkusz1'!$L$85:$L$88</c:f>
              <c:strCache>
                <c:ptCount val="4"/>
                <c:pt idx="0">
                  <c:v>Control</c:v>
                </c:pt>
                <c:pt idx="1">
                  <c:v>AgNPs 0,001</c:v>
                </c:pt>
                <c:pt idx="2">
                  <c:v>AgNPs 0,01</c:v>
                </c:pt>
                <c:pt idx="3">
                  <c:v>AgNPs 1</c:v>
                </c:pt>
              </c:strCache>
            </c:strRef>
          </c:cat>
          <c:val>
            <c:numRef>
              <c:f>'[Masa i długości 03.11 statystyka.xlsx]Arkusz1'!$M$85:$M$88</c:f>
              <c:numCache>
                <c:formatCode>0%</c:formatCode>
                <c:ptCount val="4"/>
                <c:pt idx="0">
                  <c:v>0.10539150724124</c:v>
                </c:pt>
                <c:pt idx="1">
                  <c:v>9.0163398692810398E-2</c:v>
                </c:pt>
                <c:pt idx="2">
                  <c:v>0.154640570793322</c:v>
                </c:pt>
                <c:pt idx="3">
                  <c:v>0.105488640134053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EA-412D-A134-B382AFCDF9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9941167"/>
        <c:axId val="479931087"/>
      </c:barChart>
      <c:catAx>
        <c:axId val="479941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79931087"/>
        <c:crosses val="autoZero"/>
        <c:auto val="1"/>
        <c:lblAlgn val="ctr"/>
        <c:lblOffset val="100"/>
        <c:noMultiLvlLbl val="0"/>
      </c:catAx>
      <c:valAx>
        <c:axId val="4799310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799411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 cap="flat" cmpd="sng" algn="ctr">
      <a:solidFill>
        <a:srgbClr val="2D3142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r>
              <a:rPr lang="pl-PL" sz="1600" b="1">
                <a:solidFill>
                  <a:srgbClr val="2D3142"/>
                </a:solidFill>
              </a:rPr>
              <a:t>Weight [g]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2D314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'[Masa i długości 03.11 statystyka.xlsx]Arkusz1'!$K$61</c:f>
              <c:strCache>
                <c:ptCount val="1"/>
                <c:pt idx="0">
                  <c:v>Weight</c:v>
                </c:pt>
              </c:strCache>
            </c:strRef>
          </c:tx>
          <c:spPr>
            <a:solidFill>
              <a:srgbClr val="81D2C7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horzOverflow="clip" vert="horz" wrap="square" lIns="38100" tIns="50400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rgbClr val="2D314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78B000C-674D-4C5B-9EB8-C00A609EBBE4}" type="CELLRANGE">
                      <a:rPr lang="en-US"/>
                      <a:pPr>
                        <a:defRPr sz="1100" b="1">
                          <a:solidFill>
                            <a:srgbClr val="2D3142"/>
                          </a:solidFill>
                        </a:defRPr>
                      </a:pPr>
                      <a:t>[ZAKRES KOMÓREK]</a:t>
                    </a:fld>
                    <a:endParaRPr lang="pl-PL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50400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2D314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D74E-4981-A920-CE18CA9D9F52}"/>
                </c:ext>
              </c:extLst>
            </c:dLbl>
            <c:dLbl>
              <c:idx val="1"/>
              <c:tx>
                <c:rich>
                  <a:bodyPr rot="0" spcFirstLastPara="1" vertOverflow="ellipsis" horzOverflow="clip" vert="horz" wrap="square" lIns="38100" tIns="46800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rgbClr val="2D314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67EF755-FD43-4078-94D2-E67FE911DD6D}" type="CELLRANGE">
                      <a:rPr lang="en-US"/>
                      <a:pPr>
                        <a:defRPr sz="1100" b="1">
                          <a:solidFill>
                            <a:srgbClr val="2D3142"/>
                          </a:solidFill>
                        </a:defRPr>
                      </a:pPr>
                      <a:t>[ZAKRES KOMÓREK]</a:t>
                    </a:fld>
                    <a:endParaRPr lang="pl-PL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46800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2D314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D74E-4981-A920-CE18CA9D9F52}"/>
                </c:ext>
              </c:extLst>
            </c:dLbl>
            <c:dLbl>
              <c:idx val="2"/>
              <c:tx>
                <c:rich>
                  <a:bodyPr rot="0" spcFirstLastPara="1" vertOverflow="ellipsis" horzOverflow="clip" vert="horz" wrap="square" lIns="38100" tIns="39600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rgbClr val="2D314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00A214D-746A-42AA-A44A-6C6E81211549}" type="CELLRANGE">
                      <a:rPr lang="en-US"/>
                      <a:pPr>
                        <a:defRPr sz="1100" b="1">
                          <a:solidFill>
                            <a:srgbClr val="2D3142"/>
                          </a:solidFill>
                        </a:defRPr>
                      </a:pPr>
                      <a:t>[ZAKRES KOMÓREK]</a:t>
                    </a:fld>
                    <a:endParaRPr lang="pl-PL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39600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2D314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D74E-4981-A920-CE18CA9D9F52}"/>
                </c:ext>
              </c:extLst>
            </c:dLbl>
            <c:dLbl>
              <c:idx val="3"/>
              <c:tx>
                <c:rich>
                  <a:bodyPr rot="0" spcFirstLastPara="1" vertOverflow="ellipsis" horzOverflow="clip" vert="horz" wrap="square" lIns="38100" tIns="36000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rgbClr val="2D314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9AEFC2B-68AD-472F-B1B0-0521E80E9317}" type="CELLRANGE">
                      <a:rPr lang="en-US"/>
                      <a:pPr>
                        <a:defRPr sz="1100" b="1">
                          <a:solidFill>
                            <a:srgbClr val="2D3142"/>
                          </a:solidFill>
                        </a:defRPr>
                      </a:pPr>
                      <a:t>[ZAKRES KOMÓREK]</a:t>
                    </a:fld>
                    <a:endParaRPr lang="pl-PL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36000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2D314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D74E-4981-A920-CE18CA9D9F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38100" tIns="43200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2D314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'[Masa i długości 03.11 statystyka.xlsx]Arkusz1'!$L$62:$O$62</c:f>
                <c:numCache>
                  <c:formatCode>General</c:formatCode>
                  <c:ptCount val="4"/>
                  <c:pt idx="0">
                    <c:v>7.6503358624125009E-2</c:v>
                  </c:pt>
                  <c:pt idx="1">
                    <c:v>5.9571587912181347E-2</c:v>
                  </c:pt>
                  <c:pt idx="2">
                    <c:v>5.3447992691075925E-2</c:v>
                  </c:pt>
                  <c:pt idx="3">
                    <c:v>4.8299482273630928E-2</c:v>
                  </c:pt>
                </c:numCache>
              </c:numRef>
            </c:plus>
            <c:minus>
              <c:numRef>
                <c:f>'[Masa i długości 03.11 statystyka.xlsx]Arkusz1'!$L$62:$O$62</c:f>
                <c:numCache>
                  <c:formatCode>General</c:formatCode>
                  <c:ptCount val="4"/>
                  <c:pt idx="0">
                    <c:v>7.6503358624125009E-2</c:v>
                  </c:pt>
                  <c:pt idx="1">
                    <c:v>5.9571587912181347E-2</c:v>
                  </c:pt>
                  <c:pt idx="2">
                    <c:v>5.3447992691075925E-2</c:v>
                  </c:pt>
                  <c:pt idx="3">
                    <c:v>4.8299482273630928E-2</c:v>
                  </c:pt>
                </c:numCache>
              </c:numRef>
            </c:minus>
            <c:spPr>
              <a:noFill/>
              <a:ln w="15875" cap="flat" cmpd="sng" algn="ctr">
                <a:solidFill>
                  <a:srgbClr val="2D3142"/>
                </a:solidFill>
                <a:round/>
              </a:ln>
              <a:effectLst/>
            </c:spPr>
          </c:errBars>
          <c:cat>
            <c:strRef>
              <c:f>'[Masa i długości 03.11 statystyka.xlsx]Arkusz1'!$L$60:$O$60</c:f>
              <c:strCache>
                <c:ptCount val="4"/>
                <c:pt idx="0">
                  <c:v>Control</c:v>
                </c:pt>
                <c:pt idx="1">
                  <c:v>AgNPs 0,001</c:v>
                </c:pt>
                <c:pt idx="2">
                  <c:v>AgNPs 0,01</c:v>
                </c:pt>
                <c:pt idx="3">
                  <c:v>AgNPs 1</c:v>
                </c:pt>
              </c:strCache>
            </c:strRef>
          </c:cat>
          <c:val>
            <c:numRef>
              <c:f>'[Masa i długości 03.11 statystyka.xlsx]Arkusz1'!$L$61:$O$61</c:f>
              <c:numCache>
                <c:formatCode>0.00</c:formatCode>
                <c:ptCount val="4"/>
                <c:pt idx="0">
                  <c:v>0.14052459016393443</c:v>
                </c:pt>
                <c:pt idx="1">
                  <c:v>0.12181395348837204</c:v>
                </c:pt>
                <c:pt idx="2">
                  <c:v>0.12760869565217395</c:v>
                </c:pt>
                <c:pt idx="3">
                  <c:v>0.10260344827586208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'[Masa i długości 03.11 statystyka.xlsx]Arkusz1'!$L$63:$O$63</c15:f>
                <c15:dlblRangeCache>
                  <c:ptCount val="4"/>
                  <c:pt idx="0">
                    <c:v>a</c:v>
                  </c:pt>
                  <c:pt idx="1">
                    <c:v>ab</c:v>
                  </c:pt>
                  <c:pt idx="2">
                    <c:v>ab</c:v>
                  </c:pt>
                  <c:pt idx="3">
                    <c:v>b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D74E-4981-A920-CE18CA9D9F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41010079"/>
        <c:axId val="1941012479"/>
      </c:barChart>
      <c:catAx>
        <c:axId val="1941010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941012479"/>
        <c:crosses val="autoZero"/>
        <c:auto val="1"/>
        <c:lblAlgn val="ctr"/>
        <c:lblOffset val="100"/>
        <c:noMultiLvlLbl val="0"/>
      </c:catAx>
      <c:valAx>
        <c:axId val="1941012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9410100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 cap="flat" cmpd="sng" algn="ctr">
      <a:solidFill>
        <a:srgbClr val="2D3142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r>
              <a:rPr lang="pl-PL" sz="1600" b="1">
                <a:solidFill>
                  <a:srgbClr val="2D3142"/>
                </a:solidFill>
              </a:rPr>
              <a:t>Total body and standard length [mm]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2D314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'[Masa i długości 03.11 statystyka.xlsx]Arkusz1'!$K$53</c:f>
              <c:strCache>
                <c:ptCount val="1"/>
                <c:pt idx="0">
                  <c:v>Total body length</c:v>
                </c:pt>
              </c:strCache>
            </c:strRef>
          </c:tx>
          <c:spPr>
            <a:solidFill>
              <a:srgbClr val="81D2C7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AAE5E784-774C-47DB-970D-3D2FDA315652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F2BD-43B0-8835-91EA06435D4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77CF2CC-1867-1840-A54C-8F72612648DC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F2BD-43B0-8835-91EA06435D4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F39924EA-FB7D-F644-B41A-B96084713A67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F2BD-43B0-8835-91EA06435D4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A29E872-AC3A-9E4D-BB9F-F2937C41ED25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F2BD-43B0-8835-91EA06435D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38100" tIns="32400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2D314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DataLabelsRange val="1"/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'[Masa i długości 03.11 statystyka.xlsx]Arkusz1'!$L$54:$O$54</c:f>
                <c:numCache>
                  <c:formatCode>General</c:formatCode>
                  <c:ptCount val="4"/>
                  <c:pt idx="0">
                    <c:v>3.8929527285615473</c:v>
                  </c:pt>
                  <c:pt idx="1">
                    <c:v>4.4578982114906216</c:v>
                  </c:pt>
                  <c:pt idx="2">
                    <c:v>4.414970228511673</c:v>
                  </c:pt>
                  <c:pt idx="3">
                    <c:v>3.4937737556291224</c:v>
                  </c:pt>
                </c:numCache>
              </c:numRef>
            </c:plus>
            <c:minus>
              <c:numRef>
                <c:f>'[Masa i długości 03.11 statystyka.xlsx]Arkusz1'!$L$54:$O$54</c:f>
                <c:numCache>
                  <c:formatCode>General</c:formatCode>
                  <c:ptCount val="4"/>
                  <c:pt idx="0">
                    <c:v>3.8929527285615473</c:v>
                  </c:pt>
                  <c:pt idx="1">
                    <c:v>4.4578982114906216</c:v>
                  </c:pt>
                  <c:pt idx="2">
                    <c:v>4.414970228511673</c:v>
                  </c:pt>
                  <c:pt idx="3">
                    <c:v>3.4937737556291224</c:v>
                  </c:pt>
                </c:numCache>
              </c:numRef>
            </c:minus>
            <c:spPr>
              <a:noFill/>
              <a:ln w="15875" cap="flat" cmpd="sng" algn="ctr">
                <a:solidFill>
                  <a:srgbClr val="2D3142"/>
                </a:solidFill>
                <a:round/>
              </a:ln>
              <a:effectLst/>
            </c:spPr>
          </c:errBars>
          <c:cat>
            <c:strRef>
              <c:f>'[Masa i długości 03.11 statystyka.xlsx]Arkusz1'!$L$52:$O$52,'[Masa i długości 03.11 statystyka.xlsx]Arkusz1'!$L$56:$O$56</c:f>
              <c:strCache>
                <c:ptCount val="8"/>
                <c:pt idx="0">
                  <c:v>Control</c:v>
                </c:pt>
                <c:pt idx="1">
                  <c:v>AgNPs 0,001</c:v>
                </c:pt>
                <c:pt idx="2">
                  <c:v>AgNPs 0,01</c:v>
                </c:pt>
                <c:pt idx="3">
                  <c:v>AgNPs 1</c:v>
                </c:pt>
                <c:pt idx="4">
                  <c:v>Control</c:v>
                </c:pt>
                <c:pt idx="5">
                  <c:v>AgNPs 0,001</c:v>
                </c:pt>
                <c:pt idx="6">
                  <c:v>AgNPs 0,01</c:v>
                </c:pt>
                <c:pt idx="7">
                  <c:v>AgNPs 1</c:v>
                </c:pt>
              </c:strCache>
            </c:strRef>
          </c:cat>
          <c:val>
            <c:numRef>
              <c:f>'[Masa i długości 03.11 statystyka.xlsx]Arkusz1'!$L$53:$O$53</c:f>
              <c:numCache>
                <c:formatCode>0</c:formatCode>
                <c:ptCount val="4"/>
                <c:pt idx="0">
                  <c:v>21.868135593220334</c:v>
                </c:pt>
                <c:pt idx="1">
                  <c:v>18.809629629629629</c:v>
                </c:pt>
                <c:pt idx="2">
                  <c:v>18.741499999999991</c:v>
                </c:pt>
                <c:pt idx="3">
                  <c:v>19.589661016949158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'[Masa i długości 03.11 statystyka.xlsx]Arkusz1'!$L$55:$O$55</c15:f>
                <c15:dlblRangeCache>
                  <c:ptCount val="4"/>
                  <c:pt idx="0">
                    <c:v>a</c:v>
                  </c:pt>
                  <c:pt idx="1">
                    <c:v>b</c:v>
                  </c:pt>
                  <c:pt idx="2">
                    <c:v>b</c:v>
                  </c:pt>
                  <c:pt idx="3">
                    <c:v>b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F2BD-43B0-8835-91EA06435D44}"/>
            </c:ext>
          </c:extLst>
        </c:ser>
        <c:ser>
          <c:idx val="1"/>
          <c:order val="1"/>
          <c:tx>
            <c:strRef>
              <c:f>'[Masa i długości 03.11 statystyka.xlsx]Arkusz1'!$K$57</c:f>
              <c:strCache>
                <c:ptCount val="1"/>
                <c:pt idx="0">
                  <c:v>Standard length</c:v>
                </c:pt>
              </c:strCache>
            </c:strRef>
          </c:tx>
          <c:spPr>
            <a:solidFill>
              <a:srgbClr val="EF835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D56B0A97-E215-4849-AC6B-D59052161AFB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F2BD-43B0-8835-91EA06435D4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9E9E921-50C1-884C-BDE9-469D13327301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F2BD-43B0-8835-91EA06435D4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E6CB70C-E24C-3645-A9B3-5371CF42E1E0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F2BD-43B0-8835-91EA06435D4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7729550-499A-E646-99CC-F43F6FC3BA12}" type="CELLRANGE">
                      <a:rPr lang="pl-PL"/>
                      <a:pPr/>
                      <a:t>[ZAKRES KOMÓREK]</a:t>
                    </a:fld>
                    <a:endParaRPr lang="pl-PL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F2BD-43B0-8835-91EA06435D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38100" tIns="25200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2D314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'[Masa i długości 03.11 statystyka.xlsx]Arkusz1'!$L$58:$O$58</c:f>
                <c:numCache>
                  <c:formatCode>General</c:formatCode>
                  <c:ptCount val="4"/>
                  <c:pt idx="0">
                    <c:v>3.470980480190478</c:v>
                  </c:pt>
                  <c:pt idx="1">
                    <c:v>3.7949380386221239</c:v>
                  </c:pt>
                  <c:pt idx="2">
                    <c:v>3.7048895162586741</c:v>
                  </c:pt>
                  <c:pt idx="3">
                    <c:v>2.8272836205362717</c:v>
                  </c:pt>
                </c:numCache>
              </c:numRef>
            </c:plus>
            <c:minus>
              <c:numRef>
                <c:f>'[Masa i długości 03.11 statystyka.xlsx]Arkusz1'!$L$58:$O$58</c:f>
                <c:numCache>
                  <c:formatCode>General</c:formatCode>
                  <c:ptCount val="4"/>
                  <c:pt idx="0">
                    <c:v>3.470980480190478</c:v>
                  </c:pt>
                  <c:pt idx="1">
                    <c:v>3.7949380386221239</c:v>
                  </c:pt>
                  <c:pt idx="2">
                    <c:v>3.7048895162586741</c:v>
                  </c:pt>
                  <c:pt idx="3">
                    <c:v>2.8272836205362717</c:v>
                  </c:pt>
                </c:numCache>
              </c:numRef>
            </c:minus>
            <c:spPr>
              <a:noFill/>
              <a:ln w="15875" cap="flat" cmpd="sng" algn="ctr">
                <a:solidFill>
                  <a:srgbClr val="2D3142"/>
                </a:solidFill>
                <a:round/>
              </a:ln>
              <a:effectLst/>
            </c:spPr>
          </c:errBars>
          <c:cat>
            <c:strRef>
              <c:f>'[Masa i długości 03.11 statystyka.xlsx]Arkusz1'!$L$52:$O$52,'[Masa i długości 03.11 statystyka.xlsx]Arkusz1'!$L$56:$O$56</c:f>
              <c:strCache>
                <c:ptCount val="8"/>
                <c:pt idx="0">
                  <c:v>Control</c:v>
                </c:pt>
                <c:pt idx="1">
                  <c:v>AgNPs 0,001</c:v>
                </c:pt>
                <c:pt idx="2">
                  <c:v>AgNPs 0,01</c:v>
                </c:pt>
                <c:pt idx="3">
                  <c:v>AgNPs 1</c:v>
                </c:pt>
                <c:pt idx="4">
                  <c:v>Control</c:v>
                </c:pt>
                <c:pt idx="5">
                  <c:v>AgNPs 0,001</c:v>
                </c:pt>
                <c:pt idx="6">
                  <c:v>AgNPs 0,01</c:v>
                </c:pt>
                <c:pt idx="7">
                  <c:v>AgNPs 1</c:v>
                </c:pt>
              </c:strCache>
            </c:strRef>
          </c:cat>
          <c:val>
            <c:numRef>
              <c:f>'[Masa i długości 03.11 statystyka.xlsx]Arkusz1'!$L$57:$O$57</c:f>
              <c:numCache>
                <c:formatCode>0</c:formatCode>
                <c:ptCount val="4"/>
                <c:pt idx="0">
                  <c:v>18.847166666666663</c:v>
                </c:pt>
                <c:pt idx="1">
                  <c:v>15.700000000000001</c:v>
                </c:pt>
                <c:pt idx="2">
                  <c:v>15.757333333333341</c:v>
                </c:pt>
                <c:pt idx="3">
                  <c:v>16.448135593220336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'[Masa i długości 03.11 statystyka.xlsx]Arkusz1'!$L$59:$O$59</c15:f>
                <c15:dlblRangeCache>
                  <c:ptCount val="4"/>
                  <c:pt idx="0">
                    <c:v>a</c:v>
                  </c:pt>
                  <c:pt idx="1">
                    <c:v>b</c:v>
                  </c:pt>
                  <c:pt idx="2">
                    <c:v>b</c:v>
                  </c:pt>
                  <c:pt idx="3">
                    <c:v>b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9-F2BD-43B0-8835-91EA06435D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30056895"/>
        <c:axId val="1930054975"/>
      </c:barChart>
      <c:catAx>
        <c:axId val="1930056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930054975"/>
        <c:crosses val="autoZero"/>
        <c:auto val="1"/>
        <c:lblAlgn val="ctr"/>
        <c:lblOffset val="100"/>
        <c:noMultiLvlLbl val="0"/>
      </c:catAx>
      <c:valAx>
        <c:axId val="1930054975"/>
        <c:scaling>
          <c:orientation val="minMax"/>
          <c:max val="3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93005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rgbClr val="2D314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 cap="flat" cmpd="sng" algn="ctr">
      <a:solidFill>
        <a:srgbClr val="2D3142"/>
      </a:solidFill>
      <a:round/>
    </a:ln>
    <a:effectLst/>
  </c:spPr>
  <c:txPr>
    <a:bodyPr rot="0"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r>
              <a:rPr lang="pl-PL" sz="1600" b="1">
                <a:solidFill>
                  <a:srgbClr val="2D3142"/>
                </a:solidFill>
              </a:rPr>
              <a:t>Sex</a:t>
            </a:r>
            <a:r>
              <a:rPr lang="pl-PL" sz="1600" b="1" baseline="0">
                <a:solidFill>
                  <a:srgbClr val="2D3142"/>
                </a:solidFill>
              </a:rPr>
              <a:t> distribution</a:t>
            </a:r>
            <a:endParaRPr lang="pl-PL" sz="1600" b="1">
              <a:solidFill>
                <a:srgbClr val="2D314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2D314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'[Masa i długości 03.11 statystyka.xlsx]Arkusz1'!$M$77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81D2C7"/>
            </a:solidFill>
            <a:ln>
              <a:noFill/>
            </a:ln>
            <a:effectLst/>
          </c:spPr>
          <c:invertIfNegative val="0"/>
          <c:cat>
            <c:strRef>
              <c:f>'[Masa i długości 03.11 statystyka.xlsx]Arkusz1'!$L$78:$L$81</c:f>
              <c:strCache>
                <c:ptCount val="4"/>
                <c:pt idx="0">
                  <c:v>Control</c:v>
                </c:pt>
                <c:pt idx="1">
                  <c:v>AgNPs 0,001</c:v>
                </c:pt>
                <c:pt idx="2">
                  <c:v>AgNPs 0,01</c:v>
                </c:pt>
                <c:pt idx="3">
                  <c:v>AgNPs 1</c:v>
                </c:pt>
              </c:strCache>
            </c:strRef>
          </c:cat>
          <c:val>
            <c:numRef>
              <c:f>'[Masa i długości 03.11 statystyka.xlsx]Arkusz1'!$M$78:$M$81</c:f>
              <c:numCache>
                <c:formatCode>0%</c:formatCode>
                <c:ptCount val="4"/>
                <c:pt idx="0">
                  <c:v>0.26865671641791045</c:v>
                </c:pt>
                <c:pt idx="1">
                  <c:v>0.22641509433962265</c:v>
                </c:pt>
                <c:pt idx="2">
                  <c:v>0.35087719298245612</c:v>
                </c:pt>
                <c:pt idx="3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10-44F4-AB2F-5590FC48EB45}"/>
            </c:ext>
          </c:extLst>
        </c:ser>
        <c:ser>
          <c:idx val="1"/>
          <c:order val="1"/>
          <c:tx>
            <c:strRef>
              <c:f>'[Masa i długości 03.11 statystyka.xlsx]Arkusz1'!$N$77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rgbClr val="EF8354"/>
            </a:solidFill>
            <a:ln>
              <a:noFill/>
            </a:ln>
            <a:effectLst/>
          </c:spPr>
          <c:invertIfNegative val="0"/>
          <c:cat>
            <c:strRef>
              <c:f>'[Masa i długości 03.11 statystyka.xlsx]Arkusz1'!$L$78:$L$81</c:f>
              <c:strCache>
                <c:ptCount val="4"/>
                <c:pt idx="0">
                  <c:v>Control</c:v>
                </c:pt>
                <c:pt idx="1">
                  <c:v>AgNPs 0,001</c:v>
                </c:pt>
                <c:pt idx="2">
                  <c:v>AgNPs 0,01</c:v>
                </c:pt>
                <c:pt idx="3">
                  <c:v>AgNPs 1</c:v>
                </c:pt>
              </c:strCache>
            </c:strRef>
          </c:cat>
          <c:val>
            <c:numRef>
              <c:f>'[Masa i długości 03.11 statystyka.xlsx]Arkusz1'!$N$78:$N$81</c:f>
              <c:numCache>
                <c:formatCode>0%</c:formatCode>
                <c:ptCount val="4"/>
                <c:pt idx="0">
                  <c:v>0.38805970149253732</c:v>
                </c:pt>
                <c:pt idx="1">
                  <c:v>0.24528301886792453</c:v>
                </c:pt>
                <c:pt idx="2">
                  <c:v>0.35087719298245612</c:v>
                </c:pt>
                <c:pt idx="3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10-44F4-AB2F-5590FC48EB45}"/>
            </c:ext>
          </c:extLst>
        </c:ser>
        <c:ser>
          <c:idx val="2"/>
          <c:order val="2"/>
          <c:tx>
            <c:strRef>
              <c:f>'[Masa i długości 03.11 statystyka.xlsx]Arkusz1'!$O$77</c:f>
              <c:strCache>
                <c:ptCount val="1"/>
                <c:pt idx="0">
                  <c:v>Unidentified</c:v>
                </c:pt>
              </c:strCache>
            </c:strRef>
          </c:tx>
          <c:spPr>
            <a:solidFill>
              <a:srgbClr val="4F5D75"/>
            </a:solidFill>
            <a:ln>
              <a:noFill/>
            </a:ln>
            <a:effectLst/>
          </c:spPr>
          <c:invertIfNegative val="0"/>
          <c:cat>
            <c:strRef>
              <c:f>'[Masa i długości 03.11 statystyka.xlsx]Arkusz1'!$L$78:$L$81</c:f>
              <c:strCache>
                <c:ptCount val="4"/>
                <c:pt idx="0">
                  <c:v>Control</c:v>
                </c:pt>
                <c:pt idx="1">
                  <c:v>AgNPs 0,001</c:v>
                </c:pt>
                <c:pt idx="2">
                  <c:v>AgNPs 0,01</c:v>
                </c:pt>
                <c:pt idx="3">
                  <c:v>AgNPs 1</c:v>
                </c:pt>
              </c:strCache>
            </c:strRef>
          </c:cat>
          <c:val>
            <c:numRef>
              <c:f>'[Masa i długości 03.11 statystyka.xlsx]Arkusz1'!$O$78:$O$81</c:f>
              <c:numCache>
                <c:formatCode>0%</c:formatCode>
                <c:ptCount val="4"/>
                <c:pt idx="0">
                  <c:v>0.31343283582089554</c:v>
                </c:pt>
                <c:pt idx="1">
                  <c:v>0.52830188679245282</c:v>
                </c:pt>
                <c:pt idx="2">
                  <c:v>0.2982456140350877</c:v>
                </c:pt>
                <c:pt idx="3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10-44F4-AB2F-5590FC48E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01253487"/>
        <c:axId val="1001253967"/>
      </c:barChart>
      <c:catAx>
        <c:axId val="10012534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01253967"/>
        <c:crosses val="autoZero"/>
        <c:auto val="1"/>
        <c:lblAlgn val="ctr"/>
        <c:lblOffset val="100"/>
        <c:noMultiLvlLbl val="0"/>
      </c:catAx>
      <c:valAx>
        <c:axId val="10012539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01253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rgbClr val="2D314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 cap="flat" cmpd="sng" algn="ctr">
      <a:solidFill>
        <a:srgbClr val="2D3142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r>
              <a:rPr lang="pl-PL" sz="1600" b="1">
                <a:solidFill>
                  <a:srgbClr val="2D3142"/>
                </a:solidFill>
              </a:rPr>
              <a:t>Oocyte size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2D314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Zbiorcze!$H$17</c:f>
              <c:strCache>
                <c:ptCount val="1"/>
                <c:pt idx="0">
                  <c:v>Oogonia</c:v>
                </c:pt>
              </c:strCache>
            </c:strRef>
          </c:tx>
          <c:spPr>
            <a:solidFill>
              <a:srgbClr val="81D2C7"/>
            </a:solidFill>
            <a:ln>
              <a:noFill/>
            </a:ln>
            <a:effectLst/>
          </c:spPr>
          <c:invertIfNegative val="0"/>
          <c:cat>
            <c:strRef>
              <c:f>Zbiorcze!$I$16:$L$16</c:f>
              <c:strCache>
                <c:ptCount val="4"/>
                <c:pt idx="0">
                  <c:v>Control</c:v>
                </c:pt>
                <c:pt idx="1">
                  <c:v>AgNPs 0,001</c:v>
                </c:pt>
                <c:pt idx="2">
                  <c:v>AgNPs 0,01</c:v>
                </c:pt>
                <c:pt idx="3">
                  <c:v>AgNPs 1</c:v>
                </c:pt>
              </c:strCache>
            </c:strRef>
          </c:cat>
          <c:val>
            <c:numRef>
              <c:f>Zbiorcze!$I$17:$L$17</c:f>
              <c:numCache>
                <c:formatCode>0.00%</c:formatCode>
                <c:ptCount val="4"/>
                <c:pt idx="0">
                  <c:v>0.51423487544483981</c:v>
                </c:pt>
                <c:pt idx="1">
                  <c:v>0.41333333333333333</c:v>
                </c:pt>
                <c:pt idx="2">
                  <c:v>0.67313019390581719</c:v>
                </c:pt>
                <c:pt idx="3">
                  <c:v>0.65762004175365341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62-4F61-BF78-4ED9A60CCE47}"/>
            </c:ext>
          </c:extLst>
        </c:ser>
        <c:ser>
          <c:idx val="1"/>
          <c:order val="1"/>
          <c:tx>
            <c:strRef>
              <c:f>Zbiorcze!$H$18</c:f>
              <c:strCache>
                <c:ptCount val="1"/>
                <c:pt idx="0">
                  <c:v>Previtellogenic oocytes</c:v>
                </c:pt>
              </c:strCache>
            </c:strRef>
          </c:tx>
          <c:spPr>
            <a:solidFill>
              <a:srgbClr val="EF8354"/>
            </a:solidFill>
            <a:ln>
              <a:noFill/>
            </a:ln>
            <a:effectLst/>
          </c:spPr>
          <c:invertIfNegative val="0"/>
          <c:cat>
            <c:strRef>
              <c:f>Zbiorcze!$I$16:$L$16</c:f>
              <c:strCache>
                <c:ptCount val="4"/>
                <c:pt idx="0">
                  <c:v>Control</c:v>
                </c:pt>
                <c:pt idx="1">
                  <c:v>AgNPs 0,001</c:v>
                </c:pt>
                <c:pt idx="2">
                  <c:v>AgNPs 0,01</c:v>
                </c:pt>
                <c:pt idx="3">
                  <c:v>AgNPs 1</c:v>
                </c:pt>
              </c:strCache>
            </c:strRef>
          </c:cat>
          <c:val>
            <c:numRef>
              <c:f>Zbiorcze!$I$18:$L$18</c:f>
              <c:numCache>
                <c:formatCode>0.00%</c:formatCode>
                <c:ptCount val="4"/>
                <c:pt idx="0">
                  <c:v>0.48576512455516013</c:v>
                </c:pt>
                <c:pt idx="1">
                  <c:v>0.58666666666666667</c:v>
                </c:pt>
                <c:pt idx="2">
                  <c:v>0.32686980609418281</c:v>
                </c:pt>
                <c:pt idx="3">
                  <c:v>0.34237995824634654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62-4F61-BF78-4ED9A60CC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755189535"/>
        <c:axId val="755206335"/>
      </c:barChart>
      <c:catAx>
        <c:axId val="7551895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55206335"/>
        <c:crosses val="autoZero"/>
        <c:auto val="1"/>
        <c:lblAlgn val="ctr"/>
        <c:lblOffset val="100"/>
        <c:noMultiLvlLbl val="0"/>
      </c:catAx>
      <c:valAx>
        <c:axId val="7552063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55189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2D314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chemeClr val="bg1"/>
    </a:solidFill>
    <a:ln w="12700" cap="flat" cmpd="sng" algn="ctr">
      <a:solidFill>
        <a:srgbClr val="2D3142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BA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xabay.com/pl/photos/danio-rerio-danio-utrzymuje-ryba-499661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zonano.com/article.aspx?ArticleID=544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klep.roslinyakwariowe.pl/ryby-krewetki-oraz-slimaki/ryby/danio-pregowane-brachydanio-rerio-p-41399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ybyakwariowe.eu/ryba-akwariowa/danio-pregowany-pregowane-brachydanio-rerio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microsoft.com/office/2007/relationships/hdphoto" Target="../media/hdphoto1.wdp"/><Relationship Id="rId21" Type="http://schemas.openxmlformats.org/officeDocument/2006/relationships/image" Target="../media/image20.png"/><Relationship Id="rId7" Type="http://schemas.openxmlformats.org/officeDocument/2006/relationships/image" Target="../media/image10.pn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6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11" Type="http://schemas.openxmlformats.org/officeDocument/2006/relationships/image" Target="../media/image10.svg"/><Relationship Id="rId5" Type="http://schemas.openxmlformats.org/officeDocument/2006/relationships/image" Target="../media/image8.png"/><Relationship Id="rId15" Type="http://schemas.openxmlformats.org/officeDocument/2006/relationships/image" Target="../media/image14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7.pn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emf"/><Relationship Id="rId4" Type="http://schemas.openxmlformats.org/officeDocument/2006/relationships/package" Target="../embeddings/Arkusz_programu_Microsoft_Excel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newscientist.com/article/2365966-zebrafish-seem-to-be-able-to-count-when-they-are-just-four-days-old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zfin.org/hh_atlas/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rybyakwariowe.eu/ryba-akwariowa/danio-pregowany-pregowane-brachydanio-reri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rostokąt 156">
            <a:extLst>
              <a:ext uri="{FF2B5EF4-FFF2-40B4-BE49-F238E27FC236}">
                <a16:creationId xmlns:a16="http://schemas.microsoft.com/office/drawing/2014/main" id="{AA564368-840B-22E8-12DD-1877D2EAE06C}"/>
              </a:ext>
            </a:extLst>
          </p:cNvPr>
          <p:cNvSpPr/>
          <p:nvPr/>
        </p:nvSpPr>
        <p:spPr>
          <a:xfrm>
            <a:off x="0" y="1763679"/>
            <a:ext cx="7751805" cy="3051124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9" name="Grupa 28">
            <a:extLst>
              <a:ext uri="{FF2B5EF4-FFF2-40B4-BE49-F238E27FC236}">
                <a16:creationId xmlns:a16="http://schemas.microsoft.com/office/drawing/2014/main" id="{C9B7A215-B90E-00B3-1304-34552A3B7236}"/>
              </a:ext>
            </a:extLst>
          </p:cNvPr>
          <p:cNvGrpSpPr/>
          <p:nvPr/>
        </p:nvGrpSpPr>
        <p:grpSpPr>
          <a:xfrm>
            <a:off x="6410628" y="-614067"/>
            <a:ext cx="6430301" cy="9125037"/>
            <a:chOff x="6410628" y="-614067"/>
            <a:chExt cx="6430301" cy="9125037"/>
          </a:xfrm>
          <a:blipFill dpi="0" rotWithShape="1">
            <a:blip r:embed="rId2"/>
            <a:srcRect/>
            <a:stretch>
              <a:fillRect/>
            </a:stretch>
          </a:blipFill>
        </p:grpSpPr>
        <p:sp>
          <p:nvSpPr>
            <p:cNvPr id="30" name="Sześciokąt 29">
              <a:extLst>
                <a:ext uri="{FF2B5EF4-FFF2-40B4-BE49-F238E27FC236}">
                  <a16:creationId xmlns:a16="http://schemas.microsoft.com/office/drawing/2014/main" id="{A3F8ABF7-96A3-FECE-C005-077548927708}"/>
                </a:ext>
              </a:extLst>
            </p:cNvPr>
            <p:cNvSpPr/>
            <p:nvPr/>
          </p:nvSpPr>
          <p:spPr>
            <a:xfrm>
              <a:off x="9493048" y="3665051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1" name="Sześciokąt 30">
              <a:extLst>
                <a:ext uri="{FF2B5EF4-FFF2-40B4-BE49-F238E27FC236}">
                  <a16:creationId xmlns:a16="http://schemas.microsoft.com/office/drawing/2014/main" id="{D58A9E3C-08A1-5F3B-6D19-571693D9AAA0}"/>
                </a:ext>
              </a:extLst>
            </p:cNvPr>
            <p:cNvSpPr/>
            <p:nvPr/>
          </p:nvSpPr>
          <p:spPr>
            <a:xfrm>
              <a:off x="10525884" y="-614067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2" name="Sześciokąt 31">
              <a:extLst>
                <a:ext uri="{FF2B5EF4-FFF2-40B4-BE49-F238E27FC236}">
                  <a16:creationId xmlns:a16="http://schemas.microsoft.com/office/drawing/2014/main" id="{68B85461-0CF3-BA92-49E2-9679495C84D2}"/>
                </a:ext>
              </a:extLst>
            </p:cNvPr>
            <p:cNvSpPr/>
            <p:nvPr/>
          </p:nvSpPr>
          <p:spPr>
            <a:xfrm>
              <a:off x="9493048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3" name="Sześciokąt 32">
              <a:extLst>
                <a:ext uri="{FF2B5EF4-FFF2-40B4-BE49-F238E27FC236}">
                  <a16:creationId xmlns:a16="http://schemas.microsoft.com/office/drawing/2014/main" id="{53871C81-7645-81F6-0576-82DCBD16E8D7}"/>
                </a:ext>
              </a:extLst>
            </p:cNvPr>
            <p:cNvSpPr/>
            <p:nvPr/>
          </p:nvSpPr>
          <p:spPr>
            <a:xfrm>
              <a:off x="8465574" y="-59951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4" name="Sześciokąt 33">
              <a:extLst>
                <a:ext uri="{FF2B5EF4-FFF2-40B4-BE49-F238E27FC236}">
                  <a16:creationId xmlns:a16="http://schemas.microsoft.com/office/drawing/2014/main" id="{61A89B6B-63D5-3B01-981F-DDADA2F90BDD}"/>
                </a:ext>
              </a:extLst>
            </p:cNvPr>
            <p:cNvSpPr/>
            <p:nvPr/>
          </p:nvSpPr>
          <p:spPr>
            <a:xfrm>
              <a:off x="7438101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5" name="Sześciokąt 34">
              <a:extLst>
                <a:ext uri="{FF2B5EF4-FFF2-40B4-BE49-F238E27FC236}">
                  <a16:creationId xmlns:a16="http://schemas.microsoft.com/office/drawing/2014/main" id="{75B1BDE6-034A-8723-62CC-990A94246EC9}"/>
                </a:ext>
              </a:extLst>
            </p:cNvPr>
            <p:cNvSpPr/>
            <p:nvPr/>
          </p:nvSpPr>
          <p:spPr>
            <a:xfrm>
              <a:off x="6410628" y="-60918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6" name="Sześciokąt 35">
              <a:extLst>
                <a:ext uri="{FF2B5EF4-FFF2-40B4-BE49-F238E27FC236}">
                  <a16:creationId xmlns:a16="http://schemas.microsoft.com/office/drawing/2014/main" id="{3A2899D5-E09F-1080-238F-F06C36A74188}"/>
                </a:ext>
              </a:extLst>
            </p:cNvPr>
            <p:cNvSpPr/>
            <p:nvPr/>
          </p:nvSpPr>
          <p:spPr>
            <a:xfrm>
              <a:off x="10525884" y="61406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7" name="Sześciokąt 36">
              <a:extLst>
                <a:ext uri="{FF2B5EF4-FFF2-40B4-BE49-F238E27FC236}">
                  <a16:creationId xmlns:a16="http://schemas.microsoft.com/office/drawing/2014/main" id="{FE627784-D8C4-6D3F-0EC6-E526615CA827}"/>
                </a:ext>
              </a:extLst>
            </p:cNvPr>
            <p:cNvSpPr/>
            <p:nvPr/>
          </p:nvSpPr>
          <p:spPr>
            <a:xfrm>
              <a:off x="7438101" y="366504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8" name="Sześciokąt 37">
              <a:extLst>
                <a:ext uri="{FF2B5EF4-FFF2-40B4-BE49-F238E27FC236}">
                  <a16:creationId xmlns:a16="http://schemas.microsoft.com/office/drawing/2014/main" id="{C9A6EBB4-DF46-7CDA-2E95-F2C3102C43F7}"/>
                </a:ext>
              </a:extLst>
            </p:cNvPr>
            <p:cNvSpPr/>
            <p:nvPr/>
          </p:nvSpPr>
          <p:spPr>
            <a:xfrm>
              <a:off x="8465574" y="42936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9" name="Sześciokąt 38">
              <a:extLst>
                <a:ext uri="{FF2B5EF4-FFF2-40B4-BE49-F238E27FC236}">
                  <a16:creationId xmlns:a16="http://schemas.microsoft.com/office/drawing/2014/main" id="{B12FB166-DB75-94E1-3386-09C108615E36}"/>
                </a:ext>
              </a:extLst>
            </p:cNvPr>
            <p:cNvSpPr/>
            <p:nvPr/>
          </p:nvSpPr>
          <p:spPr>
            <a:xfrm>
              <a:off x="7438101" y="12184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0" name="Sześciokąt 39">
              <a:extLst>
                <a:ext uri="{FF2B5EF4-FFF2-40B4-BE49-F238E27FC236}">
                  <a16:creationId xmlns:a16="http://schemas.microsoft.com/office/drawing/2014/main" id="{88D42690-9E35-73C1-AAA1-04800A39EB5F}"/>
                </a:ext>
              </a:extLst>
            </p:cNvPr>
            <p:cNvSpPr/>
            <p:nvPr/>
          </p:nvSpPr>
          <p:spPr>
            <a:xfrm>
              <a:off x="6410628" y="609277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1" name="Sześciokąt 40">
              <a:extLst>
                <a:ext uri="{FF2B5EF4-FFF2-40B4-BE49-F238E27FC236}">
                  <a16:creationId xmlns:a16="http://schemas.microsoft.com/office/drawing/2014/main" id="{6F440947-9031-987D-A1A6-F3DA74DC6F13}"/>
                </a:ext>
              </a:extLst>
            </p:cNvPr>
            <p:cNvSpPr/>
            <p:nvPr/>
          </p:nvSpPr>
          <p:spPr>
            <a:xfrm>
              <a:off x="9493048" y="121846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2" name="Sześciokąt 41">
              <a:extLst>
                <a:ext uri="{FF2B5EF4-FFF2-40B4-BE49-F238E27FC236}">
                  <a16:creationId xmlns:a16="http://schemas.microsoft.com/office/drawing/2014/main" id="{B4D8C88A-222A-F4D2-9C66-5C8E3CAC7308}"/>
                </a:ext>
              </a:extLst>
            </p:cNvPr>
            <p:cNvSpPr/>
            <p:nvPr/>
          </p:nvSpPr>
          <p:spPr>
            <a:xfrm>
              <a:off x="8465574" y="61894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3" name="Sześciokąt 42">
              <a:extLst>
                <a:ext uri="{FF2B5EF4-FFF2-40B4-BE49-F238E27FC236}">
                  <a16:creationId xmlns:a16="http://schemas.microsoft.com/office/drawing/2014/main" id="{0EB73478-8416-F7BC-69E4-DF8E29D6EA56}"/>
                </a:ext>
              </a:extLst>
            </p:cNvPr>
            <p:cNvSpPr/>
            <p:nvPr/>
          </p:nvSpPr>
          <p:spPr>
            <a:xfrm>
              <a:off x="8465574" y="1837406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4" name="Sześciokąt 43">
              <a:extLst>
                <a:ext uri="{FF2B5EF4-FFF2-40B4-BE49-F238E27FC236}">
                  <a16:creationId xmlns:a16="http://schemas.microsoft.com/office/drawing/2014/main" id="{1D899B55-57EE-0200-A27C-437EF897A642}"/>
                </a:ext>
              </a:extLst>
            </p:cNvPr>
            <p:cNvSpPr/>
            <p:nvPr/>
          </p:nvSpPr>
          <p:spPr>
            <a:xfrm>
              <a:off x="7428723" y="243691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5" name="Sześciokąt 44">
              <a:extLst>
                <a:ext uri="{FF2B5EF4-FFF2-40B4-BE49-F238E27FC236}">
                  <a16:creationId xmlns:a16="http://schemas.microsoft.com/office/drawing/2014/main" id="{4A5E4081-6800-233C-991C-FB5DC6ADF2B9}"/>
                </a:ext>
              </a:extLst>
            </p:cNvPr>
            <p:cNvSpPr/>
            <p:nvPr/>
          </p:nvSpPr>
          <p:spPr>
            <a:xfrm>
              <a:off x="10525884" y="1832526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6" name="Sześciokąt 45">
              <a:extLst>
                <a:ext uri="{FF2B5EF4-FFF2-40B4-BE49-F238E27FC236}">
                  <a16:creationId xmlns:a16="http://schemas.microsoft.com/office/drawing/2014/main" id="{A2294440-1858-833D-532D-C8562204A7B0}"/>
                </a:ext>
              </a:extLst>
            </p:cNvPr>
            <p:cNvSpPr/>
            <p:nvPr/>
          </p:nvSpPr>
          <p:spPr>
            <a:xfrm>
              <a:off x="9493048" y="244659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7" name="Sześciokąt 46">
              <a:extLst>
                <a:ext uri="{FF2B5EF4-FFF2-40B4-BE49-F238E27FC236}">
                  <a16:creationId xmlns:a16="http://schemas.microsoft.com/office/drawing/2014/main" id="{5A113DF0-0484-60B1-CB6F-BF7A5210026B}"/>
                </a:ext>
              </a:extLst>
            </p:cNvPr>
            <p:cNvSpPr/>
            <p:nvPr/>
          </p:nvSpPr>
          <p:spPr>
            <a:xfrm>
              <a:off x="8465574" y="30558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8" name="Sześciokąt 47">
              <a:extLst>
                <a:ext uri="{FF2B5EF4-FFF2-40B4-BE49-F238E27FC236}">
                  <a16:creationId xmlns:a16="http://schemas.microsoft.com/office/drawing/2014/main" id="{677EAF34-A53F-E3D1-7ED0-943FD3A76E6A}"/>
                </a:ext>
              </a:extLst>
            </p:cNvPr>
            <p:cNvSpPr/>
            <p:nvPr/>
          </p:nvSpPr>
          <p:spPr>
            <a:xfrm>
              <a:off x="10525884" y="305098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9" name="Sześciokąt 48">
              <a:extLst>
                <a:ext uri="{FF2B5EF4-FFF2-40B4-BE49-F238E27FC236}">
                  <a16:creationId xmlns:a16="http://schemas.microsoft.com/office/drawing/2014/main" id="{4F93B072-B35E-EB9C-2B26-B99605905E77}"/>
                </a:ext>
              </a:extLst>
            </p:cNvPr>
            <p:cNvSpPr/>
            <p:nvPr/>
          </p:nvSpPr>
          <p:spPr>
            <a:xfrm>
              <a:off x="9493048" y="4902853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0" name="Sześciokąt 49">
              <a:extLst>
                <a:ext uri="{FF2B5EF4-FFF2-40B4-BE49-F238E27FC236}">
                  <a16:creationId xmlns:a16="http://schemas.microsoft.com/office/drawing/2014/main" id="{0C02ACB9-CB1B-3E9E-671B-E4360B692B95}"/>
                </a:ext>
              </a:extLst>
            </p:cNvPr>
            <p:cNvSpPr/>
            <p:nvPr/>
          </p:nvSpPr>
          <p:spPr>
            <a:xfrm>
              <a:off x="10545548" y="428878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1" name="Sześciokąt 50">
              <a:extLst>
                <a:ext uri="{FF2B5EF4-FFF2-40B4-BE49-F238E27FC236}">
                  <a16:creationId xmlns:a16="http://schemas.microsoft.com/office/drawing/2014/main" id="{63528459-51A1-C33F-C797-41FF493E2ECF}"/>
                </a:ext>
              </a:extLst>
            </p:cNvPr>
            <p:cNvSpPr/>
            <p:nvPr/>
          </p:nvSpPr>
          <p:spPr>
            <a:xfrm>
              <a:off x="9512712" y="61406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2" name="Sześciokąt 51">
              <a:extLst>
                <a:ext uri="{FF2B5EF4-FFF2-40B4-BE49-F238E27FC236}">
                  <a16:creationId xmlns:a16="http://schemas.microsoft.com/office/drawing/2014/main" id="{42AD34D8-3A98-1F90-A72F-0CC696D27829}"/>
                </a:ext>
              </a:extLst>
            </p:cNvPr>
            <p:cNvSpPr/>
            <p:nvPr/>
          </p:nvSpPr>
          <p:spPr>
            <a:xfrm>
              <a:off x="10545548" y="552658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3" name="Sześciokąt 52">
              <a:extLst>
                <a:ext uri="{FF2B5EF4-FFF2-40B4-BE49-F238E27FC236}">
                  <a16:creationId xmlns:a16="http://schemas.microsoft.com/office/drawing/2014/main" id="{DE202DD2-BEDF-48B9-F528-09D359D846CC}"/>
                </a:ext>
              </a:extLst>
            </p:cNvPr>
            <p:cNvSpPr/>
            <p:nvPr/>
          </p:nvSpPr>
          <p:spPr>
            <a:xfrm>
              <a:off x="10545548" y="6745044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4" name="Sześciokąt 53">
              <a:extLst>
                <a:ext uri="{FF2B5EF4-FFF2-40B4-BE49-F238E27FC236}">
                  <a16:creationId xmlns:a16="http://schemas.microsoft.com/office/drawing/2014/main" id="{DB7F1FC7-16E1-7858-589D-7D2EABCB29F4}"/>
                </a:ext>
              </a:extLst>
            </p:cNvPr>
            <p:cNvSpPr/>
            <p:nvPr/>
          </p:nvSpPr>
          <p:spPr>
            <a:xfrm>
              <a:off x="11562735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5" name="Sześciokąt 54">
              <a:extLst>
                <a:ext uri="{FF2B5EF4-FFF2-40B4-BE49-F238E27FC236}">
                  <a16:creationId xmlns:a16="http://schemas.microsoft.com/office/drawing/2014/main" id="{09C2B5E8-F944-0761-564F-35F8C87873C1}"/>
                </a:ext>
              </a:extLst>
            </p:cNvPr>
            <p:cNvSpPr/>
            <p:nvPr/>
          </p:nvSpPr>
          <p:spPr>
            <a:xfrm>
              <a:off x="11562735" y="122813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6" name="Sześciokąt 55">
              <a:extLst>
                <a:ext uri="{FF2B5EF4-FFF2-40B4-BE49-F238E27FC236}">
                  <a16:creationId xmlns:a16="http://schemas.microsoft.com/office/drawing/2014/main" id="{0C2B3879-E94E-F029-2711-E34E51856E76}"/>
                </a:ext>
              </a:extLst>
            </p:cNvPr>
            <p:cNvSpPr/>
            <p:nvPr/>
          </p:nvSpPr>
          <p:spPr>
            <a:xfrm>
              <a:off x="11562735" y="2446593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7" name="Sześciokąt 56">
              <a:extLst>
                <a:ext uri="{FF2B5EF4-FFF2-40B4-BE49-F238E27FC236}">
                  <a16:creationId xmlns:a16="http://schemas.microsoft.com/office/drawing/2014/main" id="{266EBE18-EA29-EB69-FEF5-77AE48460111}"/>
                </a:ext>
              </a:extLst>
            </p:cNvPr>
            <p:cNvSpPr/>
            <p:nvPr/>
          </p:nvSpPr>
          <p:spPr>
            <a:xfrm>
              <a:off x="11562735" y="366504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8" name="Sześciokąt 57">
              <a:extLst>
                <a:ext uri="{FF2B5EF4-FFF2-40B4-BE49-F238E27FC236}">
                  <a16:creationId xmlns:a16="http://schemas.microsoft.com/office/drawing/2014/main" id="{F54BC76A-0B35-8846-3BFB-D7857902FF25}"/>
                </a:ext>
              </a:extLst>
            </p:cNvPr>
            <p:cNvSpPr/>
            <p:nvPr/>
          </p:nvSpPr>
          <p:spPr>
            <a:xfrm>
              <a:off x="11582399" y="49028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9" name="Sześciokąt 58">
              <a:extLst>
                <a:ext uri="{FF2B5EF4-FFF2-40B4-BE49-F238E27FC236}">
                  <a16:creationId xmlns:a16="http://schemas.microsoft.com/office/drawing/2014/main" id="{BF4D426A-4FE4-0519-2C71-DCA49686E7DF}"/>
                </a:ext>
              </a:extLst>
            </p:cNvPr>
            <p:cNvSpPr/>
            <p:nvPr/>
          </p:nvSpPr>
          <p:spPr>
            <a:xfrm>
              <a:off x="11582399" y="61406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0" name="Sześciokąt 59">
              <a:extLst>
                <a:ext uri="{FF2B5EF4-FFF2-40B4-BE49-F238E27FC236}">
                  <a16:creationId xmlns:a16="http://schemas.microsoft.com/office/drawing/2014/main" id="{FCBC33F0-4C1E-8039-CD2E-07860B0D4033}"/>
                </a:ext>
              </a:extLst>
            </p:cNvPr>
            <p:cNvSpPr/>
            <p:nvPr/>
          </p:nvSpPr>
          <p:spPr>
            <a:xfrm>
              <a:off x="11582399" y="7359111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5DFB4FE1-5170-B28D-4770-E3B496CFEF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913" y="1780096"/>
            <a:ext cx="7632914" cy="1199412"/>
          </a:xfrm>
        </p:spPr>
        <p:txBody>
          <a:bodyPr vert="horz" wrap="square" lIns="91440" tIns="45720" rIns="91440" bIns="45720" rtlCol="0" anchor="b">
            <a:noAutofit/>
          </a:bodyPr>
          <a:lstStyle/>
          <a:p>
            <a:pPr algn="l"/>
            <a:r>
              <a:rPr lang="en-US" sz="3400" b="1" dirty="0">
                <a:solidFill>
                  <a:srgbClr val="E0E0E2"/>
                </a:solidFill>
                <a:latin typeface="Calibri Light"/>
                <a:cs typeface="Calibri Light"/>
              </a:rPr>
              <a:t>Longterm Impact of Silver Nanoparticles  on Zebrafish (</a:t>
            </a:r>
            <a:r>
              <a:rPr lang="en-US" sz="3400" b="1" i="1" dirty="0">
                <a:solidFill>
                  <a:srgbClr val="E0E0E2"/>
                </a:solidFill>
                <a:latin typeface="Calibri Light"/>
                <a:cs typeface="Calibri Light"/>
              </a:rPr>
              <a:t>Danio rerio</a:t>
            </a:r>
            <a:r>
              <a:rPr lang="en-US" sz="3400" b="1" dirty="0">
                <a:solidFill>
                  <a:srgbClr val="E0E0E2"/>
                </a:solidFill>
                <a:latin typeface="Calibri Light"/>
                <a:cs typeface="Calibri Light"/>
              </a:rPr>
              <a:t>)</a:t>
            </a:r>
            <a:endParaRPr lang="pl-PL" sz="3400" b="1" dirty="0">
              <a:solidFill>
                <a:srgbClr val="E0E0E2"/>
              </a:solidFill>
              <a:cs typeface="Calibri Light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1E8F5D9-7AC9-ACBC-4748-C8095C62E6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" y="3278598"/>
            <a:ext cx="6401251" cy="36397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pl-PL" sz="1600" b="1" dirty="0">
                <a:solidFill>
                  <a:srgbClr val="E0E0E2"/>
                </a:solidFill>
              </a:rPr>
              <a:t>Jakub Martynow</a:t>
            </a:r>
            <a:r>
              <a:rPr lang="pl-PL" sz="1600" b="1" baseline="30000" dirty="0">
                <a:solidFill>
                  <a:srgbClr val="E0E0E2"/>
                </a:solidFill>
              </a:rPr>
              <a:t>1</a:t>
            </a:r>
            <a:r>
              <a:rPr lang="pl-PL" sz="1600" dirty="0">
                <a:solidFill>
                  <a:srgbClr val="E0E0E2"/>
                </a:solidFill>
              </a:rPr>
              <a:t>, Kacper Kawalski</a:t>
            </a:r>
            <a:r>
              <a:rPr lang="pl-PL" sz="1600" baseline="30000" dirty="0">
                <a:solidFill>
                  <a:srgbClr val="E0E0E2"/>
                </a:solidFill>
              </a:rPr>
              <a:t>1</a:t>
            </a:r>
            <a:r>
              <a:rPr lang="pl-PL" sz="1600" dirty="0">
                <a:solidFill>
                  <a:srgbClr val="E0E0E2"/>
                </a:solidFill>
              </a:rPr>
              <a:t>, Maciej Kamaszewski</a:t>
            </a:r>
            <a:r>
              <a:rPr lang="pl-PL" sz="1600" baseline="30000" dirty="0">
                <a:solidFill>
                  <a:srgbClr val="E0E0E2"/>
                </a:solidFill>
              </a:rPr>
              <a:t>1</a:t>
            </a:r>
            <a:r>
              <a:rPr lang="pl-PL" sz="1600" dirty="0">
                <a:solidFill>
                  <a:srgbClr val="E0E0E2"/>
                </a:solidFill>
              </a:rPr>
              <a:t>, Hubert Szudrowicz</a:t>
            </a:r>
            <a:r>
              <a:rPr lang="pl-PL" sz="1600" baseline="30000" dirty="0">
                <a:solidFill>
                  <a:srgbClr val="E0E0E2"/>
                </a:solidFill>
              </a:rPr>
              <a:t>1</a:t>
            </a:r>
            <a:r>
              <a:rPr lang="pl-PL" sz="1600" dirty="0">
                <a:solidFill>
                  <a:srgbClr val="E0E0E2"/>
                </a:solidFill>
              </a:rPr>
              <a:t>, Wiktoria Cieśla</a:t>
            </a:r>
            <a:r>
              <a:rPr lang="pl-PL" sz="1600" baseline="30000" dirty="0">
                <a:solidFill>
                  <a:srgbClr val="E0E0E2"/>
                </a:solidFill>
              </a:rPr>
              <a:t>1</a:t>
            </a:r>
            <a:r>
              <a:rPr lang="pl-PL" sz="1600" dirty="0">
                <a:solidFill>
                  <a:srgbClr val="E0E0E2"/>
                </a:solidFill>
              </a:rPr>
              <a:t>, Bogumił Łosiewicz</a:t>
            </a:r>
            <a:r>
              <a:rPr lang="pl-PL" sz="1600" baseline="30000" dirty="0">
                <a:solidFill>
                  <a:srgbClr val="E0E0E2"/>
                </a:solidFill>
              </a:rPr>
              <a:t>1,2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65684F5-3BB0-4625-17FD-73DF8D028C20}"/>
              </a:ext>
            </a:extLst>
          </p:cNvPr>
          <p:cNvSpPr txBox="1"/>
          <p:nvPr/>
        </p:nvSpPr>
        <p:spPr>
          <a:xfrm>
            <a:off x="-12913" y="3695009"/>
            <a:ext cx="74130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 dirty="0">
                <a:solidFill>
                  <a:srgbClr val="E0E0E2"/>
                </a:solidFill>
              </a:rPr>
              <a:t>1</a:t>
            </a:r>
            <a:r>
              <a:rPr lang="en-US" sz="1200" dirty="0">
                <a:solidFill>
                  <a:srgbClr val="E0E0E2"/>
                </a:solidFill>
              </a:rPr>
              <a:t>Warsaw University of Life Sciences, Faculty of Bioeconomy and Food Systems, Department of Animal Environment Biology, </a:t>
            </a:r>
            <a:r>
              <a:rPr lang="en-US" sz="1200" dirty="0" err="1">
                <a:solidFill>
                  <a:srgbClr val="E0E0E2"/>
                </a:solidFill>
              </a:rPr>
              <a:t>Ciszewskiego</a:t>
            </a:r>
            <a:r>
              <a:rPr lang="en-US" sz="1200" dirty="0">
                <a:solidFill>
                  <a:srgbClr val="E0E0E2"/>
                </a:solidFill>
              </a:rPr>
              <a:t> 8, 02-786 Warsaw, Poland  </a:t>
            </a:r>
          </a:p>
          <a:p>
            <a:endParaRPr lang="en-US" sz="1200" dirty="0">
              <a:solidFill>
                <a:srgbClr val="E0E0E2"/>
              </a:solidFill>
            </a:endParaRPr>
          </a:p>
          <a:p>
            <a:r>
              <a:rPr lang="en-US" sz="1200" baseline="30000" dirty="0">
                <a:solidFill>
                  <a:srgbClr val="E0E0E2"/>
                </a:solidFill>
              </a:rPr>
              <a:t>2</a:t>
            </a:r>
            <a:r>
              <a:rPr lang="en-US" sz="1200" dirty="0">
                <a:solidFill>
                  <a:srgbClr val="E0E0E2"/>
                </a:solidFill>
              </a:rPr>
              <a:t>The </a:t>
            </a:r>
            <a:r>
              <a:rPr lang="en-US" sz="1200" dirty="0" err="1">
                <a:solidFill>
                  <a:srgbClr val="E0E0E2"/>
                </a:solidFill>
              </a:rPr>
              <a:t>Kielanowski</a:t>
            </a:r>
            <a:r>
              <a:rPr lang="en-US" sz="1200" dirty="0">
                <a:solidFill>
                  <a:srgbClr val="E0E0E2"/>
                </a:solidFill>
              </a:rPr>
              <a:t> Institute of Animal Physiology and Nutrition, Polish Academy of Sciences, Department of Genetic Engineering, </a:t>
            </a:r>
            <a:r>
              <a:rPr lang="en-US" sz="1200" dirty="0" err="1">
                <a:solidFill>
                  <a:srgbClr val="E0E0E2"/>
                </a:solidFill>
              </a:rPr>
              <a:t>Instytucka</a:t>
            </a:r>
            <a:r>
              <a:rPr lang="en-US" sz="1200" dirty="0">
                <a:solidFill>
                  <a:srgbClr val="E0E0E2"/>
                </a:solidFill>
              </a:rPr>
              <a:t> 3, 05-110 </a:t>
            </a:r>
            <a:r>
              <a:rPr lang="en-US" sz="1200" dirty="0" err="1">
                <a:solidFill>
                  <a:srgbClr val="E0E0E2"/>
                </a:solidFill>
              </a:rPr>
              <a:t>Jabłonna</a:t>
            </a:r>
            <a:r>
              <a:rPr lang="en-US" sz="1200" dirty="0">
                <a:solidFill>
                  <a:srgbClr val="E0E0E2"/>
                </a:solidFill>
              </a:rPr>
              <a:t>, Poland</a:t>
            </a:r>
            <a:endParaRPr lang="pl-PL" sz="1200" dirty="0">
              <a:solidFill>
                <a:srgbClr val="E0E0E2"/>
              </a:solidFill>
            </a:endParaRP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54B4F5C0-7A43-4A57-CDE6-4C17A738C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6" y="63876"/>
            <a:ext cx="1022670" cy="1024106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8F4C5DD4-7046-5354-A44D-FF9153DC92B5}"/>
              </a:ext>
            </a:extLst>
          </p:cNvPr>
          <p:cNvSpPr txBox="1"/>
          <p:nvPr/>
        </p:nvSpPr>
        <p:spPr>
          <a:xfrm>
            <a:off x="10014859" y="6357393"/>
            <a:ext cx="2280580" cy="41549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pl-PL" sz="1050" dirty="0">
                <a:hlinkClick r:id="rId4"/>
              </a:rPr>
              <a:t>https://pixabay.com/pl/photos/danio-rerio-danio-utrzymuje-ryba-4996610/</a:t>
            </a:r>
            <a:r>
              <a:rPr lang="pl-PL" sz="10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2520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rostokąt 36">
            <a:extLst>
              <a:ext uri="{FF2B5EF4-FFF2-40B4-BE49-F238E27FC236}">
                <a16:creationId xmlns:a16="http://schemas.microsoft.com/office/drawing/2014/main" id="{726B02C4-B685-C45C-B0A0-567CB78B72E2}"/>
              </a:ext>
            </a:extLst>
          </p:cNvPr>
          <p:cNvSpPr/>
          <p:nvPr/>
        </p:nvSpPr>
        <p:spPr>
          <a:xfrm>
            <a:off x="0" y="537792"/>
            <a:ext cx="4613189" cy="1233015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A4BB509-575D-D9C6-3756-456741537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39803"/>
            <a:ext cx="3773402" cy="1024111"/>
          </a:xfrm>
        </p:spPr>
        <p:txBody>
          <a:bodyPr/>
          <a:lstStyle/>
          <a:p>
            <a:r>
              <a:rPr lang="pl-PL">
                <a:solidFill>
                  <a:srgbClr val="E0E0E2"/>
                </a:solidFill>
                <a:cs typeface="Calibri Light"/>
              </a:rPr>
              <a:t>Silver </a:t>
            </a:r>
            <a:r>
              <a:rPr lang="pl-PL" err="1">
                <a:solidFill>
                  <a:srgbClr val="E0E0E2"/>
                </a:solidFill>
                <a:cs typeface="Calibri Light"/>
              </a:rPr>
              <a:t>nanoparticles</a:t>
            </a:r>
            <a:r>
              <a:rPr lang="pl-PL">
                <a:solidFill>
                  <a:srgbClr val="E0E0E2"/>
                </a:solidFill>
                <a:cs typeface="Calibri Light"/>
              </a:rPr>
              <a:t> – </a:t>
            </a:r>
            <a:r>
              <a:rPr lang="pl-PL" err="1">
                <a:solidFill>
                  <a:srgbClr val="E0E0E2"/>
                </a:solidFill>
                <a:cs typeface="Calibri Light"/>
              </a:rPr>
              <a:t>AgNPs</a:t>
            </a:r>
            <a:endParaRPr lang="pl-PL">
              <a:solidFill>
                <a:srgbClr val="E0E0E2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7E5BC3-ED87-3AB7-84AC-786A8CBE9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422" y="2033493"/>
            <a:ext cx="4256088" cy="373219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just"/>
            <a:r>
              <a:rPr lang="pl-PL" sz="2000" dirty="0" err="1">
                <a:solidFill>
                  <a:srgbClr val="2D3042"/>
                </a:solidFill>
                <a:cs typeface="Calibri"/>
              </a:rPr>
              <a:t>Used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since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 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XXth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century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and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it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is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steadily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rising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2000" dirty="0" err="1">
                <a:solidFill>
                  <a:srgbClr val="2D3042"/>
                </a:solidFill>
                <a:cs typeface="Calibri"/>
              </a:rPr>
              <a:t>Used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in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production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and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medicine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,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known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for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cytotoxic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and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antimicrobial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properties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2000" dirty="0" err="1">
                <a:solidFill>
                  <a:srgbClr val="2D3042"/>
                </a:solidFill>
                <a:cs typeface="Calibri"/>
              </a:rPr>
              <a:t>Found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in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wastewater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and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natural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 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aquatic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environments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(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Dumont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et al. 2015).</a:t>
            </a:r>
          </a:p>
          <a:p>
            <a:pPr algn="just"/>
            <a:r>
              <a:rPr lang="en-US" sz="2000" dirty="0">
                <a:solidFill>
                  <a:srgbClr val="2D3042"/>
                </a:solidFill>
                <a:cs typeface="Calibri"/>
              </a:rPr>
              <a:t>Poorly understood effects on maturation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(Banu et al. 2021).</a:t>
            </a:r>
          </a:p>
          <a:p>
            <a:pPr algn="just"/>
            <a:r>
              <a:rPr lang="pl-PL" sz="2000" dirty="0">
                <a:solidFill>
                  <a:srgbClr val="2D3042"/>
                </a:solidFill>
                <a:cs typeface="Calibri"/>
              </a:rPr>
              <a:t>May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disturb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growth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and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sexual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maturation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(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Kamaszewski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et al. 2023).</a:t>
            </a:r>
          </a:p>
          <a:p>
            <a:pPr algn="just"/>
            <a:r>
              <a:rPr lang="pl-PL" sz="2000" dirty="0" err="1">
                <a:solidFill>
                  <a:srgbClr val="2D3042"/>
                </a:solidFill>
                <a:cs typeface="Calibri"/>
              </a:rPr>
              <a:t>Thus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,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there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is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a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growing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need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to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study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their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effects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on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living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000" dirty="0" err="1">
                <a:solidFill>
                  <a:srgbClr val="2D3042"/>
                </a:solidFill>
                <a:cs typeface="Calibri"/>
              </a:rPr>
              <a:t>models</a:t>
            </a:r>
            <a:r>
              <a:rPr lang="pl-PL" sz="2000" dirty="0">
                <a:solidFill>
                  <a:srgbClr val="2D3042"/>
                </a:solidFill>
                <a:cs typeface="Calibri"/>
              </a:rPr>
              <a:t>.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30A85245-18DE-D1C6-1E66-136A4AFA9A5C}"/>
              </a:ext>
            </a:extLst>
          </p:cNvPr>
          <p:cNvGrpSpPr/>
          <p:nvPr/>
        </p:nvGrpSpPr>
        <p:grpSpPr>
          <a:xfrm>
            <a:off x="6410628" y="-614067"/>
            <a:ext cx="6430301" cy="9125037"/>
            <a:chOff x="6410628" y="-614067"/>
            <a:chExt cx="6430301" cy="9125037"/>
          </a:xfrm>
          <a:blipFill dpi="0" rotWithShape="0">
            <a:blip r:embed="rId2"/>
            <a:srcRect/>
            <a:stretch>
              <a:fillRect/>
            </a:stretch>
          </a:blipFill>
        </p:grpSpPr>
        <p:sp>
          <p:nvSpPr>
            <p:cNvPr id="6" name="Sześciokąt 5">
              <a:extLst>
                <a:ext uri="{FF2B5EF4-FFF2-40B4-BE49-F238E27FC236}">
                  <a16:creationId xmlns:a16="http://schemas.microsoft.com/office/drawing/2014/main" id="{0AC793A4-0B63-BA3B-E058-B02E5A28659C}"/>
                </a:ext>
              </a:extLst>
            </p:cNvPr>
            <p:cNvSpPr/>
            <p:nvPr/>
          </p:nvSpPr>
          <p:spPr>
            <a:xfrm>
              <a:off x="9493048" y="3665051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" name="Sześciokąt 6">
              <a:extLst>
                <a:ext uri="{FF2B5EF4-FFF2-40B4-BE49-F238E27FC236}">
                  <a16:creationId xmlns:a16="http://schemas.microsoft.com/office/drawing/2014/main" id="{A42F8950-BE66-A860-0C2C-C919800374F6}"/>
                </a:ext>
              </a:extLst>
            </p:cNvPr>
            <p:cNvSpPr/>
            <p:nvPr/>
          </p:nvSpPr>
          <p:spPr>
            <a:xfrm>
              <a:off x="10525884" y="-614067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" name="Sześciokąt 7">
              <a:extLst>
                <a:ext uri="{FF2B5EF4-FFF2-40B4-BE49-F238E27FC236}">
                  <a16:creationId xmlns:a16="http://schemas.microsoft.com/office/drawing/2014/main" id="{A2830FBB-A9EF-0343-C8F0-CD9B6E5C716E}"/>
                </a:ext>
              </a:extLst>
            </p:cNvPr>
            <p:cNvSpPr/>
            <p:nvPr/>
          </p:nvSpPr>
          <p:spPr>
            <a:xfrm>
              <a:off x="9493048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Sześciokąt 8">
              <a:extLst>
                <a:ext uri="{FF2B5EF4-FFF2-40B4-BE49-F238E27FC236}">
                  <a16:creationId xmlns:a16="http://schemas.microsoft.com/office/drawing/2014/main" id="{F208EE1E-52A6-0396-4949-03868CF0F323}"/>
                </a:ext>
              </a:extLst>
            </p:cNvPr>
            <p:cNvSpPr/>
            <p:nvPr/>
          </p:nvSpPr>
          <p:spPr>
            <a:xfrm>
              <a:off x="8465574" y="-59951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Sześciokąt 9">
              <a:extLst>
                <a:ext uri="{FF2B5EF4-FFF2-40B4-BE49-F238E27FC236}">
                  <a16:creationId xmlns:a16="http://schemas.microsoft.com/office/drawing/2014/main" id="{3E9C618E-8E72-56EA-7D39-3A751F6E721C}"/>
                </a:ext>
              </a:extLst>
            </p:cNvPr>
            <p:cNvSpPr/>
            <p:nvPr/>
          </p:nvSpPr>
          <p:spPr>
            <a:xfrm>
              <a:off x="7438101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Sześciokąt 10">
              <a:extLst>
                <a:ext uri="{FF2B5EF4-FFF2-40B4-BE49-F238E27FC236}">
                  <a16:creationId xmlns:a16="http://schemas.microsoft.com/office/drawing/2014/main" id="{4D86E556-FE0E-0DC1-3914-015BC165FF26}"/>
                </a:ext>
              </a:extLst>
            </p:cNvPr>
            <p:cNvSpPr/>
            <p:nvPr/>
          </p:nvSpPr>
          <p:spPr>
            <a:xfrm>
              <a:off x="6410628" y="-60918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" name="Sześciokąt 11">
              <a:extLst>
                <a:ext uri="{FF2B5EF4-FFF2-40B4-BE49-F238E27FC236}">
                  <a16:creationId xmlns:a16="http://schemas.microsoft.com/office/drawing/2014/main" id="{FA4B9F9E-43FB-0FB3-CADB-66E490A89382}"/>
                </a:ext>
              </a:extLst>
            </p:cNvPr>
            <p:cNvSpPr/>
            <p:nvPr/>
          </p:nvSpPr>
          <p:spPr>
            <a:xfrm>
              <a:off x="10525884" y="61406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" name="Sześciokąt 12">
              <a:extLst>
                <a:ext uri="{FF2B5EF4-FFF2-40B4-BE49-F238E27FC236}">
                  <a16:creationId xmlns:a16="http://schemas.microsoft.com/office/drawing/2014/main" id="{92718BCC-7963-37A7-E76A-77FA59E180CF}"/>
                </a:ext>
              </a:extLst>
            </p:cNvPr>
            <p:cNvSpPr/>
            <p:nvPr/>
          </p:nvSpPr>
          <p:spPr>
            <a:xfrm>
              <a:off x="7438101" y="366504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Sześciokąt 13">
              <a:extLst>
                <a:ext uri="{FF2B5EF4-FFF2-40B4-BE49-F238E27FC236}">
                  <a16:creationId xmlns:a16="http://schemas.microsoft.com/office/drawing/2014/main" id="{5DF63D13-567E-3210-7E9E-46BE07B09BDB}"/>
                </a:ext>
              </a:extLst>
            </p:cNvPr>
            <p:cNvSpPr/>
            <p:nvPr/>
          </p:nvSpPr>
          <p:spPr>
            <a:xfrm>
              <a:off x="8465574" y="42936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5" name="Sześciokąt 14">
              <a:extLst>
                <a:ext uri="{FF2B5EF4-FFF2-40B4-BE49-F238E27FC236}">
                  <a16:creationId xmlns:a16="http://schemas.microsoft.com/office/drawing/2014/main" id="{FBE739C9-BDF1-391A-823F-D34F02531D76}"/>
                </a:ext>
              </a:extLst>
            </p:cNvPr>
            <p:cNvSpPr/>
            <p:nvPr/>
          </p:nvSpPr>
          <p:spPr>
            <a:xfrm>
              <a:off x="7438101" y="12184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6" name="Sześciokąt 15">
              <a:extLst>
                <a:ext uri="{FF2B5EF4-FFF2-40B4-BE49-F238E27FC236}">
                  <a16:creationId xmlns:a16="http://schemas.microsoft.com/office/drawing/2014/main" id="{6A19F80D-D336-07E9-F389-C920C17A739D}"/>
                </a:ext>
              </a:extLst>
            </p:cNvPr>
            <p:cNvSpPr/>
            <p:nvPr/>
          </p:nvSpPr>
          <p:spPr>
            <a:xfrm>
              <a:off x="6410628" y="609277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Sześciokąt 16">
              <a:extLst>
                <a:ext uri="{FF2B5EF4-FFF2-40B4-BE49-F238E27FC236}">
                  <a16:creationId xmlns:a16="http://schemas.microsoft.com/office/drawing/2014/main" id="{5C0430C8-4E04-2FFB-4105-770BEF92F7A5}"/>
                </a:ext>
              </a:extLst>
            </p:cNvPr>
            <p:cNvSpPr/>
            <p:nvPr/>
          </p:nvSpPr>
          <p:spPr>
            <a:xfrm>
              <a:off x="9493048" y="121846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" name="Sześciokąt 17">
              <a:extLst>
                <a:ext uri="{FF2B5EF4-FFF2-40B4-BE49-F238E27FC236}">
                  <a16:creationId xmlns:a16="http://schemas.microsoft.com/office/drawing/2014/main" id="{D08B2D2D-D623-093C-F8BC-52C5E714A0DD}"/>
                </a:ext>
              </a:extLst>
            </p:cNvPr>
            <p:cNvSpPr/>
            <p:nvPr/>
          </p:nvSpPr>
          <p:spPr>
            <a:xfrm>
              <a:off x="8465574" y="61894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Sześciokąt 18">
              <a:extLst>
                <a:ext uri="{FF2B5EF4-FFF2-40B4-BE49-F238E27FC236}">
                  <a16:creationId xmlns:a16="http://schemas.microsoft.com/office/drawing/2014/main" id="{8054D1AA-42E9-AEB0-4DF3-E51A4627AA67}"/>
                </a:ext>
              </a:extLst>
            </p:cNvPr>
            <p:cNvSpPr/>
            <p:nvPr/>
          </p:nvSpPr>
          <p:spPr>
            <a:xfrm>
              <a:off x="8465574" y="1837406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" name="Sześciokąt 19">
              <a:extLst>
                <a:ext uri="{FF2B5EF4-FFF2-40B4-BE49-F238E27FC236}">
                  <a16:creationId xmlns:a16="http://schemas.microsoft.com/office/drawing/2014/main" id="{EA02F780-6520-E060-82AA-3ECF8BF58336}"/>
                </a:ext>
              </a:extLst>
            </p:cNvPr>
            <p:cNvSpPr/>
            <p:nvPr/>
          </p:nvSpPr>
          <p:spPr>
            <a:xfrm>
              <a:off x="7428723" y="243691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Sześciokąt 20">
              <a:extLst>
                <a:ext uri="{FF2B5EF4-FFF2-40B4-BE49-F238E27FC236}">
                  <a16:creationId xmlns:a16="http://schemas.microsoft.com/office/drawing/2014/main" id="{DA2E29D4-2690-B1DF-C30E-40496801F3C1}"/>
                </a:ext>
              </a:extLst>
            </p:cNvPr>
            <p:cNvSpPr/>
            <p:nvPr/>
          </p:nvSpPr>
          <p:spPr>
            <a:xfrm>
              <a:off x="10525884" y="1832526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Sześciokąt 21">
              <a:extLst>
                <a:ext uri="{FF2B5EF4-FFF2-40B4-BE49-F238E27FC236}">
                  <a16:creationId xmlns:a16="http://schemas.microsoft.com/office/drawing/2014/main" id="{6CDA7477-2F66-458D-D883-CE5C575981F1}"/>
                </a:ext>
              </a:extLst>
            </p:cNvPr>
            <p:cNvSpPr/>
            <p:nvPr/>
          </p:nvSpPr>
          <p:spPr>
            <a:xfrm>
              <a:off x="9493048" y="244659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3" name="Sześciokąt 22">
              <a:extLst>
                <a:ext uri="{FF2B5EF4-FFF2-40B4-BE49-F238E27FC236}">
                  <a16:creationId xmlns:a16="http://schemas.microsoft.com/office/drawing/2014/main" id="{444ED7A3-4E29-ADAA-A49D-898E6857D9FF}"/>
                </a:ext>
              </a:extLst>
            </p:cNvPr>
            <p:cNvSpPr/>
            <p:nvPr/>
          </p:nvSpPr>
          <p:spPr>
            <a:xfrm>
              <a:off x="8465574" y="30558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Sześciokąt 23">
              <a:extLst>
                <a:ext uri="{FF2B5EF4-FFF2-40B4-BE49-F238E27FC236}">
                  <a16:creationId xmlns:a16="http://schemas.microsoft.com/office/drawing/2014/main" id="{CB8B9520-A7AC-FD3C-2E59-64D7D33D3190}"/>
                </a:ext>
              </a:extLst>
            </p:cNvPr>
            <p:cNvSpPr/>
            <p:nvPr/>
          </p:nvSpPr>
          <p:spPr>
            <a:xfrm>
              <a:off x="10525884" y="305098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5" name="Sześciokąt 24">
              <a:extLst>
                <a:ext uri="{FF2B5EF4-FFF2-40B4-BE49-F238E27FC236}">
                  <a16:creationId xmlns:a16="http://schemas.microsoft.com/office/drawing/2014/main" id="{7899FE7D-BE4B-FE6F-71F7-CAC3C8CB41DA}"/>
                </a:ext>
              </a:extLst>
            </p:cNvPr>
            <p:cNvSpPr/>
            <p:nvPr/>
          </p:nvSpPr>
          <p:spPr>
            <a:xfrm>
              <a:off x="9493048" y="4902853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" name="Sześciokąt 25">
              <a:extLst>
                <a:ext uri="{FF2B5EF4-FFF2-40B4-BE49-F238E27FC236}">
                  <a16:creationId xmlns:a16="http://schemas.microsoft.com/office/drawing/2014/main" id="{FE7AC79C-2A8D-C17C-D721-041471993968}"/>
                </a:ext>
              </a:extLst>
            </p:cNvPr>
            <p:cNvSpPr/>
            <p:nvPr/>
          </p:nvSpPr>
          <p:spPr>
            <a:xfrm>
              <a:off x="10545548" y="428878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7" name="Sześciokąt 26">
              <a:extLst>
                <a:ext uri="{FF2B5EF4-FFF2-40B4-BE49-F238E27FC236}">
                  <a16:creationId xmlns:a16="http://schemas.microsoft.com/office/drawing/2014/main" id="{C581A218-1FFF-89FE-4169-B882B7F2FE09}"/>
                </a:ext>
              </a:extLst>
            </p:cNvPr>
            <p:cNvSpPr/>
            <p:nvPr/>
          </p:nvSpPr>
          <p:spPr>
            <a:xfrm>
              <a:off x="9512712" y="61406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8" name="Sześciokąt 27">
              <a:extLst>
                <a:ext uri="{FF2B5EF4-FFF2-40B4-BE49-F238E27FC236}">
                  <a16:creationId xmlns:a16="http://schemas.microsoft.com/office/drawing/2014/main" id="{C2C72F4E-A00B-E68F-6E4A-6C35987443F6}"/>
                </a:ext>
              </a:extLst>
            </p:cNvPr>
            <p:cNvSpPr/>
            <p:nvPr/>
          </p:nvSpPr>
          <p:spPr>
            <a:xfrm>
              <a:off x="10545548" y="552658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9" name="Sześciokąt 28">
              <a:extLst>
                <a:ext uri="{FF2B5EF4-FFF2-40B4-BE49-F238E27FC236}">
                  <a16:creationId xmlns:a16="http://schemas.microsoft.com/office/drawing/2014/main" id="{609A553A-34D5-AFDA-E070-EF5E4F4BE0A9}"/>
                </a:ext>
              </a:extLst>
            </p:cNvPr>
            <p:cNvSpPr/>
            <p:nvPr/>
          </p:nvSpPr>
          <p:spPr>
            <a:xfrm>
              <a:off x="10545548" y="6745044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0" name="Sześciokąt 29">
              <a:extLst>
                <a:ext uri="{FF2B5EF4-FFF2-40B4-BE49-F238E27FC236}">
                  <a16:creationId xmlns:a16="http://schemas.microsoft.com/office/drawing/2014/main" id="{50901274-EA7C-73F3-D5C7-13CC8E224030}"/>
                </a:ext>
              </a:extLst>
            </p:cNvPr>
            <p:cNvSpPr/>
            <p:nvPr/>
          </p:nvSpPr>
          <p:spPr>
            <a:xfrm>
              <a:off x="11562735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1" name="Sześciokąt 30">
              <a:extLst>
                <a:ext uri="{FF2B5EF4-FFF2-40B4-BE49-F238E27FC236}">
                  <a16:creationId xmlns:a16="http://schemas.microsoft.com/office/drawing/2014/main" id="{D3CCB671-AD74-9AD2-0288-5C25969E3FC8}"/>
                </a:ext>
              </a:extLst>
            </p:cNvPr>
            <p:cNvSpPr/>
            <p:nvPr/>
          </p:nvSpPr>
          <p:spPr>
            <a:xfrm>
              <a:off x="11562735" y="122813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2" name="Sześciokąt 31">
              <a:extLst>
                <a:ext uri="{FF2B5EF4-FFF2-40B4-BE49-F238E27FC236}">
                  <a16:creationId xmlns:a16="http://schemas.microsoft.com/office/drawing/2014/main" id="{ACB1FC3C-933D-0002-D07B-4BD5E930748A}"/>
                </a:ext>
              </a:extLst>
            </p:cNvPr>
            <p:cNvSpPr/>
            <p:nvPr/>
          </p:nvSpPr>
          <p:spPr>
            <a:xfrm>
              <a:off x="11562735" y="2446593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3" name="Sześciokąt 32">
              <a:extLst>
                <a:ext uri="{FF2B5EF4-FFF2-40B4-BE49-F238E27FC236}">
                  <a16:creationId xmlns:a16="http://schemas.microsoft.com/office/drawing/2014/main" id="{0D964333-65D5-3F4B-362D-0CA459E0AEBD}"/>
                </a:ext>
              </a:extLst>
            </p:cNvPr>
            <p:cNvSpPr/>
            <p:nvPr/>
          </p:nvSpPr>
          <p:spPr>
            <a:xfrm>
              <a:off x="11562735" y="366504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4" name="Sześciokąt 33">
              <a:extLst>
                <a:ext uri="{FF2B5EF4-FFF2-40B4-BE49-F238E27FC236}">
                  <a16:creationId xmlns:a16="http://schemas.microsoft.com/office/drawing/2014/main" id="{54318E98-D4FC-8FB3-A26B-2B7CA74EF193}"/>
                </a:ext>
              </a:extLst>
            </p:cNvPr>
            <p:cNvSpPr/>
            <p:nvPr/>
          </p:nvSpPr>
          <p:spPr>
            <a:xfrm>
              <a:off x="11582399" y="49028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5" name="Sześciokąt 34">
              <a:extLst>
                <a:ext uri="{FF2B5EF4-FFF2-40B4-BE49-F238E27FC236}">
                  <a16:creationId xmlns:a16="http://schemas.microsoft.com/office/drawing/2014/main" id="{4E78E5B0-7AF8-0135-5A17-FE4E674DE607}"/>
                </a:ext>
              </a:extLst>
            </p:cNvPr>
            <p:cNvSpPr/>
            <p:nvPr/>
          </p:nvSpPr>
          <p:spPr>
            <a:xfrm>
              <a:off x="11582399" y="61406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6" name="Sześciokąt 35">
              <a:extLst>
                <a:ext uri="{FF2B5EF4-FFF2-40B4-BE49-F238E27FC236}">
                  <a16:creationId xmlns:a16="http://schemas.microsoft.com/office/drawing/2014/main" id="{11FCBA16-4AAC-CD07-1742-C3404C29449B}"/>
                </a:ext>
              </a:extLst>
            </p:cNvPr>
            <p:cNvSpPr/>
            <p:nvPr/>
          </p:nvSpPr>
          <p:spPr>
            <a:xfrm>
              <a:off x="11582399" y="7359111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88B18A8-531F-152E-BA07-EF4970A4D067}"/>
              </a:ext>
            </a:extLst>
          </p:cNvPr>
          <p:cNvSpPr txBox="1"/>
          <p:nvPr/>
        </p:nvSpPr>
        <p:spPr>
          <a:xfrm>
            <a:off x="10426298" y="6435296"/>
            <a:ext cx="178536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>
                <a:hlinkClick r:id="rId3"/>
              </a:rPr>
              <a:t>https://www.azonano.com/article.aspx?ArticleID=5443</a:t>
            </a:r>
            <a:endParaRPr lang="pl-PL" sz="1100"/>
          </a:p>
          <a:p>
            <a:endParaRPr lang="pl-PL" sz="1100"/>
          </a:p>
        </p:txBody>
      </p:sp>
    </p:spTree>
    <p:extLst>
      <p:ext uri="{BB962C8B-B14F-4D97-AF65-F5344CB8AC3E}">
        <p14:creationId xmlns:p14="http://schemas.microsoft.com/office/powerpoint/2010/main" val="3386878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B7BA3148-AA8C-B760-A268-D2AA789C499C}"/>
              </a:ext>
            </a:extLst>
          </p:cNvPr>
          <p:cNvSpPr/>
          <p:nvPr/>
        </p:nvSpPr>
        <p:spPr>
          <a:xfrm>
            <a:off x="0" y="537792"/>
            <a:ext cx="4613189" cy="1233015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C6DBE46-FC71-44C7-D31C-FD4DC5C24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849" y="528122"/>
            <a:ext cx="3443887" cy="1233014"/>
          </a:xfrm>
        </p:spPr>
        <p:txBody>
          <a:bodyPr>
            <a:normAutofit/>
          </a:bodyPr>
          <a:lstStyle/>
          <a:p>
            <a:r>
              <a:rPr lang="pl-PL" sz="4000" err="1">
                <a:solidFill>
                  <a:srgbClr val="E0E0E2"/>
                </a:solidFill>
                <a:cs typeface="Calibri Light"/>
              </a:rPr>
              <a:t>Animal</a:t>
            </a:r>
            <a:r>
              <a:rPr lang="pl-PL" sz="4000">
                <a:solidFill>
                  <a:srgbClr val="E0E0E2"/>
                </a:solidFill>
                <a:cs typeface="Calibri Light"/>
              </a:rPr>
              <a:t> model - </a:t>
            </a:r>
            <a:r>
              <a:rPr lang="pl-PL" sz="4000" err="1">
                <a:solidFill>
                  <a:srgbClr val="E0E0E2"/>
                </a:solidFill>
                <a:cs typeface="Calibri Light"/>
              </a:rPr>
              <a:t>zebrafish</a:t>
            </a:r>
            <a:endParaRPr lang="pl-PL" sz="4000">
              <a:solidFill>
                <a:srgbClr val="E0E0E2"/>
              </a:solidFill>
              <a:cs typeface="Calibri Ligh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FB4A3B-FA34-680A-A22F-6F335E149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1849" y="1945511"/>
            <a:ext cx="4968425" cy="451109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pl-PL" sz="1900" dirty="0">
                <a:solidFill>
                  <a:srgbClr val="2D3042"/>
                </a:solidFill>
                <a:cs typeface="Calibri"/>
              </a:rPr>
              <a:t>Model </a:t>
            </a:r>
            <a:r>
              <a:rPr lang="pl-PL" sz="1900" dirty="0" err="1">
                <a:solidFill>
                  <a:srgbClr val="2D3042"/>
                </a:solidFill>
                <a:cs typeface="Calibri"/>
              </a:rPr>
              <a:t>organism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1900" dirty="0" err="1">
                <a:solidFill>
                  <a:srgbClr val="2D3042"/>
                </a:solidFill>
                <a:cs typeface="Calibri"/>
              </a:rPr>
              <a:t>Originates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 from </a:t>
            </a:r>
            <a:r>
              <a:rPr lang="en-US" sz="1900" dirty="0">
                <a:solidFill>
                  <a:srgbClr val="2D3042"/>
                </a:solidFill>
                <a:cs typeface="Calibri"/>
              </a:rPr>
              <a:t>Western part of South Asia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1900" dirty="0" err="1">
                <a:solidFill>
                  <a:srgbClr val="2D3042"/>
                </a:solidFill>
                <a:cs typeface="Calibri"/>
              </a:rPr>
              <a:t>Easy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 to </a:t>
            </a:r>
            <a:r>
              <a:rPr lang="pl-PL" sz="1900" dirty="0" err="1">
                <a:solidFill>
                  <a:srgbClr val="2D3042"/>
                </a:solidFill>
                <a:cs typeface="Calibri"/>
              </a:rPr>
              <a:t>maintain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 in </a:t>
            </a:r>
            <a:r>
              <a:rPr lang="pl-PL" sz="1900" dirty="0" err="1">
                <a:solidFill>
                  <a:srgbClr val="2D3042"/>
                </a:solidFill>
                <a:cs typeface="Calibri"/>
              </a:rPr>
              <a:t>captivity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en-US" sz="1900" dirty="0">
                <a:solidFill>
                  <a:srgbClr val="2D3042"/>
                </a:solidFill>
                <a:cs typeface="Calibri"/>
              </a:rPr>
              <a:t>Sexual differentiation is influenced by environmental factors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en-US" sz="1900" dirty="0">
                <a:solidFill>
                  <a:srgbClr val="2D3042"/>
                </a:solidFill>
                <a:cs typeface="Calibri"/>
              </a:rPr>
              <a:t>In adult individuals, sex can be determined by phenotype analysis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1900" dirty="0">
                <a:solidFill>
                  <a:srgbClr val="2D3042"/>
                </a:solidFill>
                <a:cs typeface="Calibri"/>
              </a:rPr>
              <a:t>O</a:t>
            </a:r>
            <a:r>
              <a:rPr lang="en-US" sz="1900" dirty="0" err="1">
                <a:solidFill>
                  <a:srgbClr val="2D3042"/>
                </a:solidFill>
                <a:cs typeface="Calibri"/>
              </a:rPr>
              <a:t>ften</a:t>
            </a:r>
            <a:r>
              <a:rPr lang="en-US" sz="1900" dirty="0">
                <a:solidFill>
                  <a:srgbClr val="2D3042"/>
                </a:solidFill>
                <a:cs typeface="Calibri"/>
              </a:rPr>
              <a:t> used in toxicity tests at different levels of growth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1900" dirty="0">
                <a:solidFill>
                  <a:srgbClr val="2D3042"/>
                </a:solidFill>
                <a:cs typeface="Calibri"/>
              </a:rPr>
              <a:t>It </a:t>
            </a:r>
            <a:r>
              <a:rPr lang="pl-PL" sz="1900" dirty="0" err="1">
                <a:solidFill>
                  <a:srgbClr val="2D3042"/>
                </a:solidFill>
                <a:cs typeface="Calibri"/>
              </a:rPr>
              <a:t>is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900" dirty="0" err="1">
                <a:solidFill>
                  <a:srgbClr val="2D3042"/>
                </a:solidFill>
                <a:cs typeface="Calibri"/>
              </a:rPr>
              <a:t>oviparous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900" dirty="0" err="1">
                <a:solidFill>
                  <a:srgbClr val="2D3042"/>
                </a:solidFill>
                <a:cs typeface="Calibri"/>
              </a:rPr>
              <a:t>organism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1900" dirty="0">
                <a:solidFill>
                  <a:srgbClr val="2D3042"/>
                </a:solidFill>
                <a:cs typeface="Calibri"/>
              </a:rPr>
              <a:t>F</a:t>
            </a:r>
            <a:r>
              <a:rPr lang="en-US" sz="1900" dirty="0">
                <a:solidFill>
                  <a:srgbClr val="2D3042"/>
                </a:solidFill>
                <a:cs typeface="Calibri"/>
              </a:rPr>
              <a:t>rom the 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5</a:t>
            </a:r>
            <a:r>
              <a:rPr lang="en-US" sz="1900" dirty="0" err="1">
                <a:solidFill>
                  <a:srgbClr val="2D3042"/>
                </a:solidFill>
                <a:cs typeface="Calibri"/>
              </a:rPr>
              <a:t>th</a:t>
            </a:r>
            <a:r>
              <a:rPr lang="en-US" sz="1900" dirty="0">
                <a:solidFill>
                  <a:srgbClr val="2D3042"/>
                </a:solidFill>
                <a:cs typeface="Calibri"/>
              </a:rPr>
              <a:t> day after hatching (21-22 days after fertilization) they feed exogenously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1900" dirty="0">
                <a:solidFill>
                  <a:srgbClr val="2D3042"/>
                </a:solidFill>
                <a:cs typeface="Calibri"/>
              </a:rPr>
              <a:t>M</a:t>
            </a:r>
            <a:r>
              <a:rPr lang="en-US" sz="1900" dirty="0" err="1">
                <a:solidFill>
                  <a:srgbClr val="2D3042"/>
                </a:solidFill>
                <a:cs typeface="Calibri"/>
              </a:rPr>
              <a:t>atures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 in</a:t>
            </a:r>
            <a:r>
              <a:rPr lang="en-US" sz="1900" dirty="0">
                <a:solidFill>
                  <a:srgbClr val="2D3042"/>
                </a:solidFill>
                <a:cs typeface="Calibri"/>
              </a:rPr>
              <a:t> 3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 to </a:t>
            </a:r>
            <a:r>
              <a:rPr lang="en-US" sz="1900" dirty="0">
                <a:solidFill>
                  <a:srgbClr val="2D3042"/>
                </a:solidFill>
                <a:cs typeface="Calibri"/>
              </a:rPr>
              <a:t>4 months after hatching</a:t>
            </a:r>
            <a:r>
              <a:rPr lang="pl-PL" sz="1900" dirty="0">
                <a:solidFill>
                  <a:srgbClr val="2D3042"/>
                </a:solidFill>
                <a:cs typeface="Calibri"/>
              </a:rPr>
              <a:t>.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C9B86734-068B-E0B4-C54A-184C4F2FF0E2}"/>
              </a:ext>
            </a:extLst>
          </p:cNvPr>
          <p:cNvGrpSpPr/>
          <p:nvPr/>
        </p:nvGrpSpPr>
        <p:grpSpPr>
          <a:xfrm>
            <a:off x="6410628" y="-614067"/>
            <a:ext cx="6430301" cy="9125037"/>
            <a:chOff x="6410628" y="-614067"/>
            <a:chExt cx="6430301" cy="9125037"/>
          </a:xfrm>
          <a:blipFill>
            <a:blip r:embed="rId2"/>
            <a:stretch>
              <a:fillRect/>
            </a:stretch>
          </a:blipFill>
        </p:grpSpPr>
        <p:sp>
          <p:nvSpPr>
            <p:cNvPr id="7" name="Sześciokąt 6">
              <a:extLst>
                <a:ext uri="{FF2B5EF4-FFF2-40B4-BE49-F238E27FC236}">
                  <a16:creationId xmlns:a16="http://schemas.microsoft.com/office/drawing/2014/main" id="{6BF5BF4A-18CD-3F19-1E7E-6F848481A2B6}"/>
                </a:ext>
              </a:extLst>
            </p:cNvPr>
            <p:cNvSpPr/>
            <p:nvPr/>
          </p:nvSpPr>
          <p:spPr>
            <a:xfrm>
              <a:off x="9493048" y="3665051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" name="Sześciokąt 7">
              <a:extLst>
                <a:ext uri="{FF2B5EF4-FFF2-40B4-BE49-F238E27FC236}">
                  <a16:creationId xmlns:a16="http://schemas.microsoft.com/office/drawing/2014/main" id="{70B7EA59-08AC-19CE-BF30-2A0604D34656}"/>
                </a:ext>
              </a:extLst>
            </p:cNvPr>
            <p:cNvSpPr/>
            <p:nvPr/>
          </p:nvSpPr>
          <p:spPr>
            <a:xfrm>
              <a:off x="10525884" y="-614067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Sześciokąt 8">
              <a:extLst>
                <a:ext uri="{FF2B5EF4-FFF2-40B4-BE49-F238E27FC236}">
                  <a16:creationId xmlns:a16="http://schemas.microsoft.com/office/drawing/2014/main" id="{73944A32-F616-3C4B-FA40-FD37BDCA1F34}"/>
                </a:ext>
              </a:extLst>
            </p:cNvPr>
            <p:cNvSpPr/>
            <p:nvPr/>
          </p:nvSpPr>
          <p:spPr>
            <a:xfrm>
              <a:off x="9493048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Sześciokąt 9">
              <a:extLst>
                <a:ext uri="{FF2B5EF4-FFF2-40B4-BE49-F238E27FC236}">
                  <a16:creationId xmlns:a16="http://schemas.microsoft.com/office/drawing/2014/main" id="{F34180F2-B502-A8B5-8C67-3EB4B2B63EEA}"/>
                </a:ext>
              </a:extLst>
            </p:cNvPr>
            <p:cNvSpPr/>
            <p:nvPr/>
          </p:nvSpPr>
          <p:spPr>
            <a:xfrm>
              <a:off x="8465574" y="-59951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Sześciokąt 10">
              <a:extLst>
                <a:ext uri="{FF2B5EF4-FFF2-40B4-BE49-F238E27FC236}">
                  <a16:creationId xmlns:a16="http://schemas.microsoft.com/office/drawing/2014/main" id="{C60C9D0F-747B-EDC1-4958-C631C67CB4ED}"/>
                </a:ext>
              </a:extLst>
            </p:cNvPr>
            <p:cNvSpPr/>
            <p:nvPr/>
          </p:nvSpPr>
          <p:spPr>
            <a:xfrm>
              <a:off x="7438101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" name="Sześciokąt 11">
              <a:extLst>
                <a:ext uri="{FF2B5EF4-FFF2-40B4-BE49-F238E27FC236}">
                  <a16:creationId xmlns:a16="http://schemas.microsoft.com/office/drawing/2014/main" id="{69DFCC23-28AB-A9FE-99AA-394008750407}"/>
                </a:ext>
              </a:extLst>
            </p:cNvPr>
            <p:cNvSpPr/>
            <p:nvPr/>
          </p:nvSpPr>
          <p:spPr>
            <a:xfrm>
              <a:off x="6410628" y="-60918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" name="Sześciokąt 12">
              <a:extLst>
                <a:ext uri="{FF2B5EF4-FFF2-40B4-BE49-F238E27FC236}">
                  <a16:creationId xmlns:a16="http://schemas.microsoft.com/office/drawing/2014/main" id="{48A90425-13F9-F94D-A5EF-281F93D760A3}"/>
                </a:ext>
              </a:extLst>
            </p:cNvPr>
            <p:cNvSpPr/>
            <p:nvPr/>
          </p:nvSpPr>
          <p:spPr>
            <a:xfrm>
              <a:off x="10525884" y="61406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Sześciokąt 13">
              <a:extLst>
                <a:ext uri="{FF2B5EF4-FFF2-40B4-BE49-F238E27FC236}">
                  <a16:creationId xmlns:a16="http://schemas.microsoft.com/office/drawing/2014/main" id="{6200E8BD-D899-58E9-50F2-DDA23EE4F4EF}"/>
                </a:ext>
              </a:extLst>
            </p:cNvPr>
            <p:cNvSpPr/>
            <p:nvPr/>
          </p:nvSpPr>
          <p:spPr>
            <a:xfrm>
              <a:off x="7438101" y="366504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5" name="Sześciokąt 14">
              <a:extLst>
                <a:ext uri="{FF2B5EF4-FFF2-40B4-BE49-F238E27FC236}">
                  <a16:creationId xmlns:a16="http://schemas.microsoft.com/office/drawing/2014/main" id="{A3299FAE-DB7D-DA9A-A9CC-63672531DF56}"/>
                </a:ext>
              </a:extLst>
            </p:cNvPr>
            <p:cNvSpPr/>
            <p:nvPr/>
          </p:nvSpPr>
          <p:spPr>
            <a:xfrm>
              <a:off x="8465574" y="42936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6" name="Sześciokąt 15">
              <a:extLst>
                <a:ext uri="{FF2B5EF4-FFF2-40B4-BE49-F238E27FC236}">
                  <a16:creationId xmlns:a16="http://schemas.microsoft.com/office/drawing/2014/main" id="{4192DC2B-F563-FE2C-7322-FA03F511B228}"/>
                </a:ext>
              </a:extLst>
            </p:cNvPr>
            <p:cNvSpPr/>
            <p:nvPr/>
          </p:nvSpPr>
          <p:spPr>
            <a:xfrm>
              <a:off x="7438101" y="12184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Sześciokąt 16">
              <a:extLst>
                <a:ext uri="{FF2B5EF4-FFF2-40B4-BE49-F238E27FC236}">
                  <a16:creationId xmlns:a16="http://schemas.microsoft.com/office/drawing/2014/main" id="{FD65C163-15CE-9A82-C355-95FCCF648085}"/>
                </a:ext>
              </a:extLst>
            </p:cNvPr>
            <p:cNvSpPr/>
            <p:nvPr/>
          </p:nvSpPr>
          <p:spPr>
            <a:xfrm>
              <a:off x="6410628" y="609277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" name="Sześciokąt 17">
              <a:extLst>
                <a:ext uri="{FF2B5EF4-FFF2-40B4-BE49-F238E27FC236}">
                  <a16:creationId xmlns:a16="http://schemas.microsoft.com/office/drawing/2014/main" id="{33B8FFE0-B019-D825-5F2E-E0A7F44B85E8}"/>
                </a:ext>
              </a:extLst>
            </p:cNvPr>
            <p:cNvSpPr/>
            <p:nvPr/>
          </p:nvSpPr>
          <p:spPr>
            <a:xfrm>
              <a:off x="9493048" y="121846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Sześciokąt 18">
              <a:extLst>
                <a:ext uri="{FF2B5EF4-FFF2-40B4-BE49-F238E27FC236}">
                  <a16:creationId xmlns:a16="http://schemas.microsoft.com/office/drawing/2014/main" id="{6AF0FD93-CE8C-8BD0-02F0-9270284E112D}"/>
                </a:ext>
              </a:extLst>
            </p:cNvPr>
            <p:cNvSpPr/>
            <p:nvPr/>
          </p:nvSpPr>
          <p:spPr>
            <a:xfrm>
              <a:off x="8465574" y="61894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" name="Sześciokąt 19">
              <a:extLst>
                <a:ext uri="{FF2B5EF4-FFF2-40B4-BE49-F238E27FC236}">
                  <a16:creationId xmlns:a16="http://schemas.microsoft.com/office/drawing/2014/main" id="{A02FB813-DF59-2E7E-25EE-427F279BA2FF}"/>
                </a:ext>
              </a:extLst>
            </p:cNvPr>
            <p:cNvSpPr/>
            <p:nvPr/>
          </p:nvSpPr>
          <p:spPr>
            <a:xfrm>
              <a:off x="8465574" y="1837406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Sześciokąt 20">
              <a:extLst>
                <a:ext uri="{FF2B5EF4-FFF2-40B4-BE49-F238E27FC236}">
                  <a16:creationId xmlns:a16="http://schemas.microsoft.com/office/drawing/2014/main" id="{44CD444B-E595-88A8-3CB0-D8BB26D4CE08}"/>
                </a:ext>
              </a:extLst>
            </p:cNvPr>
            <p:cNvSpPr/>
            <p:nvPr/>
          </p:nvSpPr>
          <p:spPr>
            <a:xfrm>
              <a:off x="7428723" y="243691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Sześciokąt 21">
              <a:extLst>
                <a:ext uri="{FF2B5EF4-FFF2-40B4-BE49-F238E27FC236}">
                  <a16:creationId xmlns:a16="http://schemas.microsoft.com/office/drawing/2014/main" id="{8447BA47-CA84-CD81-BF54-ECDCF7022B64}"/>
                </a:ext>
              </a:extLst>
            </p:cNvPr>
            <p:cNvSpPr/>
            <p:nvPr/>
          </p:nvSpPr>
          <p:spPr>
            <a:xfrm>
              <a:off x="10525884" y="1832526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3" name="Sześciokąt 22">
              <a:extLst>
                <a:ext uri="{FF2B5EF4-FFF2-40B4-BE49-F238E27FC236}">
                  <a16:creationId xmlns:a16="http://schemas.microsoft.com/office/drawing/2014/main" id="{CF9D87FC-BB5F-DCF3-224B-87694CB8EF6D}"/>
                </a:ext>
              </a:extLst>
            </p:cNvPr>
            <p:cNvSpPr/>
            <p:nvPr/>
          </p:nvSpPr>
          <p:spPr>
            <a:xfrm>
              <a:off x="9493048" y="244659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Sześciokąt 23">
              <a:extLst>
                <a:ext uri="{FF2B5EF4-FFF2-40B4-BE49-F238E27FC236}">
                  <a16:creationId xmlns:a16="http://schemas.microsoft.com/office/drawing/2014/main" id="{681AA662-0B8E-5CA6-CF1F-624F3AEA5FE5}"/>
                </a:ext>
              </a:extLst>
            </p:cNvPr>
            <p:cNvSpPr/>
            <p:nvPr/>
          </p:nvSpPr>
          <p:spPr>
            <a:xfrm>
              <a:off x="8465574" y="30558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5" name="Sześciokąt 24">
              <a:extLst>
                <a:ext uri="{FF2B5EF4-FFF2-40B4-BE49-F238E27FC236}">
                  <a16:creationId xmlns:a16="http://schemas.microsoft.com/office/drawing/2014/main" id="{680F6B23-5D43-B11F-31F3-C6724F12EC73}"/>
                </a:ext>
              </a:extLst>
            </p:cNvPr>
            <p:cNvSpPr/>
            <p:nvPr/>
          </p:nvSpPr>
          <p:spPr>
            <a:xfrm>
              <a:off x="10525884" y="305098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" name="Sześciokąt 25">
              <a:extLst>
                <a:ext uri="{FF2B5EF4-FFF2-40B4-BE49-F238E27FC236}">
                  <a16:creationId xmlns:a16="http://schemas.microsoft.com/office/drawing/2014/main" id="{077722C4-C85A-25E8-504E-3BD99F97FCE5}"/>
                </a:ext>
              </a:extLst>
            </p:cNvPr>
            <p:cNvSpPr/>
            <p:nvPr/>
          </p:nvSpPr>
          <p:spPr>
            <a:xfrm>
              <a:off x="9493048" y="4902853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7" name="Sześciokąt 26">
              <a:extLst>
                <a:ext uri="{FF2B5EF4-FFF2-40B4-BE49-F238E27FC236}">
                  <a16:creationId xmlns:a16="http://schemas.microsoft.com/office/drawing/2014/main" id="{DE178F2F-9E13-71A2-065A-27A93FB764ED}"/>
                </a:ext>
              </a:extLst>
            </p:cNvPr>
            <p:cNvSpPr/>
            <p:nvPr/>
          </p:nvSpPr>
          <p:spPr>
            <a:xfrm>
              <a:off x="10545548" y="428878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8" name="Sześciokąt 27">
              <a:extLst>
                <a:ext uri="{FF2B5EF4-FFF2-40B4-BE49-F238E27FC236}">
                  <a16:creationId xmlns:a16="http://schemas.microsoft.com/office/drawing/2014/main" id="{263EB83E-2735-1721-7E66-17177F501660}"/>
                </a:ext>
              </a:extLst>
            </p:cNvPr>
            <p:cNvSpPr/>
            <p:nvPr/>
          </p:nvSpPr>
          <p:spPr>
            <a:xfrm>
              <a:off x="9512712" y="61406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9" name="Sześciokąt 28">
              <a:extLst>
                <a:ext uri="{FF2B5EF4-FFF2-40B4-BE49-F238E27FC236}">
                  <a16:creationId xmlns:a16="http://schemas.microsoft.com/office/drawing/2014/main" id="{048F718A-0114-F9A7-AB69-7C9CDCCFF8F6}"/>
                </a:ext>
              </a:extLst>
            </p:cNvPr>
            <p:cNvSpPr/>
            <p:nvPr/>
          </p:nvSpPr>
          <p:spPr>
            <a:xfrm>
              <a:off x="10545548" y="552658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0" name="Sześciokąt 29">
              <a:extLst>
                <a:ext uri="{FF2B5EF4-FFF2-40B4-BE49-F238E27FC236}">
                  <a16:creationId xmlns:a16="http://schemas.microsoft.com/office/drawing/2014/main" id="{56886480-D228-3FBA-DA56-46FC3A47D202}"/>
                </a:ext>
              </a:extLst>
            </p:cNvPr>
            <p:cNvSpPr/>
            <p:nvPr/>
          </p:nvSpPr>
          <p:spPr>
            <a:xfrm>
              <a:off x="10545548" y="6745044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1" name="Sześciokąt 30">
              <a:extLst>
                <a:ext uri="{FF2B5EF4-FFF2-40B4-BE49-F238E27FC236}">
                  <a16:creationId xmlns:a16="http://schemas.microsoft.com/office/drawing/2014/main" id="{2931A639-53A6-8030-0C69-7D3E76418F45}"/>
                </a:ext>
              </a:extLst>
            </p:cNvPr>
            <p:cNvSpPr/>
            <p:nvPr/>
          </p:nvSpPr>
          <p:spPr>
            <a:xfrm>
              <a:off x="11562735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2" name="Sześciokąt 31">
              <a:extLst>
                <a:ext uri="{FF2B5EF4-FFF2-40B4-BE49-F238E27FC236}">
                  <a16:creationId xmlns:a16="http://schemas.microsoft.com/office/drawing/2014/main" id="{51C375DD-DCEB-F559-3C9C-35A54908359D}"/>
                </a:ext>
              </a:extLst>
            </p:cNvPr>
            <p:cNvSpPr/>
            <p:nvPr/>
          </p:nvSpPr>
          <p:spPr>
            <a:xfrm>
              <a:off x="11562735" y="122813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3" name="Sześciokąt 32">
              <a:extLst>
                <a:ext uri="{FF2B5EF4-FFF2-40B4-BE49-F238E27FC236}">
                  <a16:creationId xmlns:a16="http://schemas.microsoft.com/office/drawing/2014/main" id="{4227A5FF-5219-C76E-0CF8-396CA23E3771}"/>
                </a:ext>
              </a:extLst>
            </p:cNvPr>
            <p:cNvSpPr/>
            <p:nvPr/>
          </p:nvSpPr>
          <p:spPr>
            <a:xfrm>
              <a:off x="11562735" y="2446593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4" name="Sześciokąt 33">
              <a:extLst>
                <a:ext uri="{FF2B5EF4-FFF2-40B4-BE49-F238E27FC236}">
                  <a16:creationId xmlns:a16="http://schemas.microsoft.com/office/drawing/2014/main" id="{D3287FE7-BCF2-F08C-163C-3B77092C7625}"/>
                </a:ext>
              </a:extLst>
            </p:cNvPr>
            <p:cNvSpPr/>
            <p:nvPr/>
          </p:nvSpPr>
          <p:spPr>
            <a:xfrm>
              <a:off x="11562735" y="366504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5" name="Sześciokąt 34">
              <a:extLst>
                <a:ext uri="{FF2B5EF4-FFF2-40B4-BE49-F238E27FC236}">
                  <a16:creationId xmlns:a16="http://schemas.microsoft.com/office/drawing/2014/main" id="{DE74F049-F09F-02D7-1AD5-92116BCFF9BC}"/>
                </a:ext>
              </a:extLst>
            </p:cNvPr>
            <p:cNvSpPr/>
            <p:nvPr/>
          </p:nvSpPr>
          <p:spPr>
            <a:xfrm>
              <a:off x="11582399" y="49028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6" name="Sześciokąt 35">
              <a:extLst>
                <a:ext uri="{FF2B5EF4-FFF2-40B4-BE49-F238E27FC236}">
                  <a16:creationId xmlns:a16="http://schemas.microsoft.com/office/drawing/2014/main" id="{E009FE01-55AD-858E-062A-9A67E6731CCA}"/>
                </a:ext>
              </a:extLst>
            </p:cNvPr>
            <p:cNvSpPr/>
            <p:nvPr/>
          </p:nvSpPr>
          <p:spPr>
            <a:xfrm>
              <a:off x="11582399" y="61406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7" name="Sześciokąt 36">
              <a:extLst>
                <a:ext uri="{FF2B5EF4-FFF2-40B4-BE49-F238E27FC236}">
                  <a16:creationId xmlns:a16="http://schemas.microsoft.com/office/drawing/2014/main" id="{74B103E3-748B-5AD6-4C92-ED188321A9AE}"/>
                </a:ext>
              </a:extLst>
            </p:cNvPr>
            <p:cNvSpPr/>
            <p:nvPr/>
          </p:nvSpPr>
          <p:spPr>
            <a:xfrm>
              <a:off x="11582399" y="7359111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96456C3-FBE6-5E56-AE93-131CF048F7FC}"/>
              </a:ext>
            </a:extLst>
          </p:cNvPr>
          <p:cNvSpPr txBox="1"/>
          <p:nvPr/>
        </p:nvSpPr>
        <p:spPr>
          <a:xfrm>
            <a:off x="9724104" y="6456607"/>
            <a:ext cx="2614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00" dirty="0">
                <a:hlinkClick r:id="rId3"/>
              </a:rPr>
              <a:t>https://sklep.roslinyakwariowe.pl/ryby-krewetki-oraz-slimaki/ryby/danio-pregowane-brachydanio-rerio-p-41399.html</a:t>
            </a:r>
            <a:r>
              <a:rPr lang="pl-PL" sz="7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202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E47A9A12-C4C4-02DA-72C7-8672A427C7A5}"/>
              </a:ext>
            </a:extLst>
          </p:cNvPr>
          <p:cNvSpPr/>
          <p:nvPr/>
        </p:nvSpPr>
        <p:spPr>
          <a:xfrm>
            <a:off x="0" y="537792"/>
            <a:ext cx="4613189" cy="1233015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E2DF9B2-9C5E-EF12-A7AB-05BCA6CE7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037" y="815137"/>
            <a:ext cx="3685961" cy="673444"/>
          </a:xfrm>
        </p:spPr>
        <p:txBody>
          <a:bodyPr>
            <a:noAutofit/>
          </a:bodyPr>
          <a:lstStyle/>
          <a:p>
            <a:r>
              <a:rPr lang="pl-PL" sz="4000" err="1">
                <a:solidFill>
                  <a:srgbClr val="E0E0E2"/>
                </a:solidFill>
              </a:rPr>
              <a:t>Aim</a:t>
            </a:r>
            <a:r>
              <a:rPr lang="pl-PL" sz="4000">
                <a:solidFill>
                  <a:srgbClr val="E0E0E2"/>
                </a:solidFill>
              </a:rPr>
              <a:t> of the </a:t>
            </a:r>
            <a:r>
              <a:rPr lang="pl-PL" sz="4000" err="1">
                <a:solidFill>
                  <a:srgbClr val="E0E0E2"/>
                </a:solidFill>
              </a:rPr>
              <a:t>study</a:t>
            </a:r>
            <a:endParaRPr lang="pl-PL" sz="4000">
              <a:solidFill>
                <a:srgbClr val="E0E0E2"/>
              </a:solidFill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A77213B-358F-1B59-0023-A4F2ED8A1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9987" y="1976452"/>
            <a:ext cx="4308861" cy="3811588"/>
          </a:xfrm>
        </p:spPr>
        <p:txBody>
          <a:bodyPr>
            <a:normAutofit/>
          </a:bodyPr>
          <a:lstStyle/>
          <a:p>
            <a:pPr algn="just"/>
            <a:r>
              <a:rPr lang="en-US" sz="2800" dirty="0">
                <a:solidFill>
                  <a:srgbClr val="2D3042"/>
                </a:solidFill>
              </a:rPr>
              <a:t>To examine the impact of silver nanoparticles</a:t>
            </a:r>
            <a:r>
              <a:rPr lang="pl-PL" sz="2800" dirty="0">
                <a:solidFill>
                  <a:srgbClr val="2D3042"/>
                </a:solidFill>
              </a:rPr>
              <a:t> </a:t>
            </a:r>
            <a:r>
              <a:rPr lang="pl-PL" sz="2800" dirty="0" err="1">
                <a:solidFill>
                  <a:srgbClr val="2D3042"/>
                </a:solidFill>
              </a:rPr>
              <a:t>during</a:t>
            </a:r>
            <a:r>
              <a:rPr lang="pl-PL" sz="2800" dirty="0">
                <a:solidFill>
                  <a:srgbClr val="2D3042"/>
                </a:solidFill>
              </a:rPr>
              <a:t> </a:t>
            </a:r>
            <a:r>
              <a:rPr lang="pl-PL" sz="2800" dirty="0" err="1">
                <a:solidFill>
                  <a:srgbClr val="2D3042"/>
                </a:solidFill>
              </a:rPr>
              <a:t>exposure</a:t>
            </a:r>
            <a:r>
              <a:rPr lang="pl-PL" sz="2800" dirty="0">
                <a:solidFill>
                  <a:srgbClr val="2D3042"/>
                </a:solidFill>
              </a:rPr>
              <a:t> for 100 </a:t>
            </a:r>
            <a:r>
              <a:rPr lang="pl-PL" sz="2800" dirty="0" err="1">
                <a:solidFill>
                  <a:srgbClr val="2D3042"/>
                </a:solidFill>
              </a:rPr>
              <a:t>days</a:t>
            </a:r>
            <a:r>
              <a:rPr lang="en-US" sz="2800" dirty="0">
                <a:solidFill>
                  <a:srgbClr val="2D3042"/>
                </a:solidFill>
              </a:rPr>
              <a:t> on: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800" dirty="0" err="1">
                <a:solidFill>
                  <a:srgbClr val="2D3042"/>
                </a:solidFill>
              </a:rPr>
              <a:t>Female</a:t>
            </a:r>
            <a:r>
              <a:rPr lang="pl-PL" sz="2800" dirty="0">
                <a:solidFill>
                  <a:srgbClr val="2D3042"/>
                </a:solidFill>
              </a:rPr>
              <a:t> g</a:t>
            </a:r>
            <a:r>
              <a:rPr lang="en-US" sz="2800" dirty="0" err="1">
                <a:solidFill>
                  <a:srgbClr val="2D3042"/>
                </a:solidFill>
              </a:rPr>
              <a:t>rowth</a:t>
            </a:r>
            <a:r>
              <a:rPr lang="en-US" sz="2800" dirty="0">
                <a:solidFill>
                  <a:srgbClr val="2D3042"/>
                </a:solidFill>
              </a:rPr>
              <a:t> and development</a:t>
            </a:r>
            <a:r>
              <a:rPr lang="pl-PL" sz="2800" dirty="0">
                <a:solidFill>
                  <a:srgbClr val="2D3042"/>
                </a:solidFill>
              </a:rPr>
              <a:t>.</a:t>
            </a:r>
            <a:endParaRPr lang="en-US" sz="2800" dirty="0">
              <a:solidFill>
                <a:srgbClr val="2D304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800" dirty="0" err="1">
                <a:solidFill>
                  <a:srgbClr val="2D3042"/>
                </a:solidFill>
              </a:rPr>
              <a:t>Female</a:t>
            </a:r>
            <a:r>
              <a:rPr lang="pl-PL" sz="2800" dirty="0">
                <a:solidFill>
                  <a:srgbClr val="2D3042"/>
                </a:solidFill>
              </a:rPr>
              <a:t> d</a:t>
            </a:r>
            <a:r>
              <a:rPr lang="en-US" sz="2800" dirty="0" err="1">
                <a:solidFill>
                  <a:srgbClr val="2D3042"/>
                </a:solidFill>
              </a:rPr>
              <a:t>evelopment</a:t>
            </a:r>
            <a:r>
              <a:rPr lang="en-US" sz="2800" dirty="0">
                <a:solidFill>
                  <a:srgbClr val="2D3042"/>
                </a:solidFill>
              </a:rPr>
              <a:t> of sexual maturation</a:t>
            </a:r>
            <a:r>
              <a:rPr lang="pl-PL" sz="2800" dirty="0">
                <a:solidFill>
                  <a:srgbClr val="2D3042"/>
                </a:solidFill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800" dirty="0" err="1">
                <a:solidFill>
                  <a:srgbClr val="2D3042"/>
                </a:solidFill>
              </a:rPr>
              <a:t>Sexual</a:t>
            </a:r>
            <a:r>
              <a:rPr lang="pl-PL" sz="2800" dirty="0">
                <a:solidFill>
                  <a:srgbClr val="2D3042"/>
                </a:solidFill>
              </a:rPr>
              <a:t> </a:t>
            </a:r>
            <a:r>
              <a:rPr lang="pl-PL" sz="2800" dirty="0" err="1">
                <a:solidFill>
                  <a:srgbClr val="2D3042"/>
                </a:solidFill>
              </a:rPr>
              <a:t>differentation</a:t>
            </a:r>
            <a:endParaRPr lang="pl-PL" sz="2800" dirty="0">
              <a:solidFill>
                <a:srgbClr val="2D304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2D304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</p:txBody>
      </p:sp>
      <p:grpSp>
        <p:nvGrpSpPr>
          <p:cNvPr id="39" name="Grupa 38">
            <a:extLst>
              <a:ext uri="{FF2B5EF4-FFF2-40B4-BE49-F238E27FC236}">
                <a16:creationId xmlns:a16="http://schemas.microsoft.com/office/drawing/2014/main" id="{0F85AA6D-D3AB-E039-C72E-19AEEAC871EE}"/>
              </a:ext>
            </a:extLst>
          </p:cNvPr>
          <p:cNvGrpSpPr/>
          <p:nvPr/>
        </p:nvGrpSpPr>
        <p:grpSpPr>
          <a:xfrm>
            <a:off x="6401250" y="-614067"/>
            <a:ext cx="6439679" cy="9125037"/>
            <a:chOff x="6401250" y="-614067"/>
            <a:chExt cx="6439679" cy="9125037"/>
          </a:xfrm>
          <a:blipFill>
            <a:blip r:embed="rId2"/>
            <a:stretch>
              <a:fillRect/>
            </a:stretch>
          </a:blipFill>
        </p:grpSpPr>
        <p:sp>
          <p:nvSpPr>
            <p:cNvPr id="40" name="Sześciokąt 39">
              <a:extLst>
                <a:ext uri="{FF2B5EF4-FFF2-40B4-BE49-F238E27FC236}">
                  <a16:creationId xmlns:a16="http://schemas.microsoft.com/office/drawing/2014/main" id="{BA9FBA05-44D2-DE7C-C0B4-19703416B657}"/>
                </a:ext>
              </a:extLst>
            </p:cNvPr>
            <p:cNvSpPr/>
            <p:nvPr/>
          </p:nvSpPr>
          <p:spPr>
            <a:xfrm>
              <a:off x="9493048" y="3665051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1" name="Sześciokąt 40">
              <a:extLst>
                <a:ext uri="{FF2B5EF4-FFF2-40B4-BE49-F238E27FC236}">
                  <a16:creationId xmlns:a16="http://schemas.microsoft.com/office/drawing/2014/main" id="{ED15D4CD-BD18-C006-181C-431DDAE7B623}"/>
                </a:ext>
              </a:extLst>
            </p:cNvPr>
            <p:cNvSpPr/>
            <p:nvPr/>
          </p:nvSpPr>
          <p:spPr>
            <a:xfrm>
              <a:off x="10525884" y="-614067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2" name="Sześciokąt 41">
              <a:extLst>
                <a:ext uri="{FF2B5EF4-FFF2-40B4-BE49-F238E27FC236}">
                  <a16:creationId xmlns:a16="http://schemas.microsoft.com/office/drawing/2014/main" id="{BCFE9DFF-774D-B62D-9867-A865F76470AC}"/>
                </a:ext>
              </a:extLst>
            </p:cNvPr>
            <p:cNvSpPr/>
            <p:nvPr/>
          </p:nvSpPr>
          <p:spPr>
            <a:xfrm>
              <a:off x="9493048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3" name="Sześciokąt 42">
              <a:extLst>
                <a:ext uri="{FF2B5EF4-FFF2-40B4-BE49-F238E27FC236}">
                  <a16:creationId xmlns:a16="http://schemas.microsoft.com/office/drawing/2014/main" id="{1732FE2B-57AB-3CF5-9A0E-372F5DFE70E0}"/>
                </a:ext>
              </a:extLst>
            </p:cNvPr>
            <p:cNvSpPr/>
            <p:nvPr/>
          </p:nvSpPr>
          <p:spPr>
            <a:xfrm>
              <a:off x="8465574" y="-59951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4" name="Sześciokąt 43">
              <a:extLst>
                <a:ext uri="{FF2B5EF4-FFF2-40B4-BE49-F238E27FC236}">
                  <a16:creationId xmlns:a16="http://schemas.microsoft.com/office/drawing/2014/main" id="{09829B83-283B-7A45-3A52-BD82DBA4576A}"/>
                </a:ext>
              </a:extLst>
            </p:cNvPr>
            <p:cNvSpPr/>
            <p:nvPr/>
          </p:nvSpPr>
          <p:spPr>
            <a:xfrm>
              <a:off x="7438101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5" name="Sześciokąt 44">
              <a:extLst>
                <a:ext uri="{FF2B5EF4-FFF2-40B4-BE49-F238E27FC236}">
                  <a16:creationId xmlns:a16="http://schemas.microsoft.com/office/drawing/2014/main" id="{67AB501B-4CFE-7C57-AE30-5BCA53CE5FE7}"/>
                </a:ext>
              </a:extLst>
            </p:cNvPr>
            <p:cNvSpPr/>
            <p:nvPr/>
          </p:nvSpPr>
          <p:spPr>
            <a:xfrm>
              <a:off x="6410628" y="-60918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6" name="Sześciokąt 45">
              <a:extLst>
                <a:ext uri="{FF2B5EF4-FFF2-40B4-BE49-F238E27FC236}">
                  <a16:creationId xmlns:a16="http://schemas.microsoft.com/office/drawing/2014/main" id="{B77B3B7D-541E-E747-90F9-48F9BDF022E0}"/>
                </a:ext>
              </a:extLst>
            </p:cNvPr>
            <p:cNvSpPr/>
            <p:nvPr/>
          </p:nvSpPr>
          <p:spPr>
            <a:xfrm>
              <a:off x="10525884" y="61406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7" name="Sześciokąt 46">
              <a:extLst>
                <a:ext uri="{FF2B5EF4-FFF2-40B4-BE49-F238E27FC236}">
                  <a16:creationId xmlns:a16="http://schemas.microsoft.com/office/drawing/2014/main" id="{23B86661-C886-0128-805B-7C9426C35281}"/>
                </a:ext>
              </a:extLst>
            </p:cNvPr>
            <p:cNvSpPr/>
            <p:nvPr/>
          </p:nvSpPr>
          <p:spPr>
            <a:xfrm>
              <a:off x="7438101" y="366504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8" name="Sześciokąt 47">
              <a:extLst>
                <a:ext uri="{FF2B5EF4-FFF2-40B4-BE49-F238E27FC236}">
                  <a16:creationId xmlns:a16="http://schemas.microsoft.com/office/drawing/2014/main" id="{FD9A063F-FF3B-1A38-182B-5581B6CE10A4}"/>
                </a:ext>
              </a:extLst>
            </p:cNvPr>
            <p:cNvSpPr/>
            <p:nvPr/>
          </p:nvSpPr>
          <p:spPr>
            <a:xfrm>
              <a:off x="8465574" y="42936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9" name="Sześciokąt 48">
              <a:extLst>
                <a:ext uri="{FF2B5EF4-FFF2-40B4-BE49-F238E27FC236}">
                  <a16:creationId xmlns:a16="http://schemas.microsoft.com/office/drawing/2014/main" id="{3A4B7EBF-BEB9-1F59-6307-AE392519BCEE}"/>
                </a:ext>
              </a:extLst>
            </p:cNvPr>
            <p:cNvSpPr/>
            <p:nvPr/>
          </p:nvSpPr>
          <p:spPr>
            <a:xfrm>
              <a:off x="7438101" y="12184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0" name="Sześciokąt 49">
              <a:extLst>
                <a:ext uri="{FF2B5EF4-FFF2-40B4-BE49-F238E27FC236}">
                  <a16:creationId xmlns:a16="http://schemas.microsoft.com/office/drawing/2014/main" id="{025FB2E3-3EF7-7041-2DEC-3E00483D5FCB}"/>
                </a:ext>
              </a:extLst>
            </p:cNvPr>
            <p:cNvSpPr/>
            <p:nvPr/>
          </p:nvSpPr>
          <p:spPr>
            <a:xfrm>
              <a:off x="6410628" y="609277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1" name="Sześciokąt 50">
              <a:extLst>
                <a:ext uri="{FF2B5EF4-FFF2-40B4-BE49-F238E27FC236}">
                  <a16:creationId xmlns:a16="http://schemas.microsoft.com/office/drawing/2014/main" id="{52013B37-AEC0-8FD3-711C-7ED0A2C858A1}"/>
                </a:ext>
              </a:extLst>
            </p:cNvPr>
            <p:cNvSpPr/>
            <p:nvPr/>
          </p:nvSpPr>
          <p:spPr>
            <a:xfrm>
              <a:off x="9493048" y="121846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2" name="Sześciokąt 51">
              <a:extLst>
                <a:ext uri="{FF2B5EF4-FFF2-40B4-BE49-F238E27FC236}">
                  <a16:creationId xmlns:a16="http://schemas.microsoft.com/office/drawing/2014/main" id="{07C601FA-DA90-97EC-EF7D-FE742C32B7D4}"/>
                </a:ext>
              </a:extLst>
            </p:cNvPr>
            <p:cNvSpPr/>
            <p:nvPr/>
          </p:nvSpPr>
          <p:spPr>
            <a:xfrm>
              <a:off x="8465574" y="61894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3" name="Sześciokąt 52">
              <a:extLst>
                <a:ext uri="{FF2B5EF4-FFF2-40B4-BE49-F238E27FC236}">
                  <a16:creationId xmlns:a16="http://schemas.microsoft.com/office/drawing/2014/main" id="{93A47F5E-F44B-6455-318A-DFB8FEA8172B}"/>
                </a:ext>
              </a:extLst>
            </p:cNvPr>
            <p:cNvSpPr/>
            <p:nvPr/>
          </p:nvSpPr>
          <p:spPr>
            <a:xfrm>
              <a:off x="8465574" y="1837406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4" name="Sześciokąt 53">
              <a:extLst>
                <a:ext uri="{FF2B5EF4-FFF2-40B4-BE49-F238E27FC236}">
                  <a16:creationId xmlns:a16="http://schemas.microsoft.com/office/drawing/2014/main" id="{2979F560-9E8E-EFC3-4D91-FE3456E64BDA}"/>
                </a:ext>
              </a:extLst>
            </p:cNvPr>
            <p:cNvSpPr/>
            <p:nvPr/>
          </p:nvSpPr>
          <p:spPr>
            <a:xfrm>
              <a:off x="7428723" y="243691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5" name="Sześciokąt 54">
              <a:extLst>
                <a:ext uri="{FF2B5EF4-FFF2-40B4-BE49-F238E27FC236}">
                  <a16:creationId xmlns:a16="http://schemas.microsoft.com/office/drawing/2014/main" id="{82713D8B-9006-24EF-0D3B-D258F8D56CDF}"/>
                </a:ext>
              </a:extLst>
            </p:cNvPr>
            <p:cNvSpPr/>
            <p:nvPr/>
          </p:nvSpPr>
          <p:spPr>
            <a:xfrm>
              <a:off x="10525884" y="1832526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6" name="Sześciokąt 55">
              <a:extLst>
                <a:ext uri="{FF2B5EF4-FFF2-40B4-BE49-F238E27FC236}">
                  <a16:creationId xmlns:a16="http://schemas.microsoft.com/office/drawing/2014/main" id="{3FAD96C9-49F5-818C-6780-B1BC21A46F36}"/>
                </a:ext>
              </a:extLst>
            </p:cNvPr>
            <p:cNvSpPr/>
            <p:nvPr/>
          </p:nvSpPr>
          <p:spPr>
            <a:xfrm>
              <a:off x="9493048" y="244659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7" name="Sześciokąt 56">
              <a:extLst>
                <a:ext uri="{FF2B5EF4-FFF2-40B4-BE49-F238E27FC236}">
                  <a16:creationId xmlns:a16="http://schemas.microsoft.com/office/drawing/2014/main" id="{2858AB5D-868B-CB96-6749-3CE15FE40229}"/>
                </a:ext>
              </a:extLst>
            </p:cNvPr>
            <p:cNvSpPr/>
            <p:nvPr/>
          </p:nvSpPr>
          <p:spPr>
            <a:xfrm>
              <a:off x="8465574" y="30558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8" name="Sześciokąt 57">
              <a:extLst>
                <a:ext uri="{FF2B5EF4-FFF2-40B4-BE49-F238E27FC236}">
                  <a16:creationId xmlns:a16="http://schemas.microsoft.com/office/drawing/2014/main" id="{EE6F6D8E-9A09-E37B-1D20-34C8BC2D4FDE}"/>
                </a:ext>
              </a:extLst>
            </p:cNvPr>
            <p:cNvSpPr/>
            <p:nvPr/>
          </p:nvSpPr>
          <p:spPr>
            <a:xfrm>
              <a:off x="10525884" y="305098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9" name="Sześciokąt 58">
              <a:extLst>
                <a:ext uri="{FF2B5EF4-FFF2-40B4-BE49-F238E27FC236}">
                  <a16:creationId xmlns:a16="http://schemas.microsoft.com/office/drawing/2014/main" id="{D6879E64-7F9B-057A-E9D7-5DB6BD816A67}"/>
                </a:ext>
              </a:extLst>
            </p:cNvPr>
            <p:cNvSpPr/>
            <p:nvPr/>
          </p:nvSpPr>
          <p:spPr>
            <a:xfrm>
              <a:off x="9493048" y="4902853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0" name="Sześciokąt 59">
              <a:extLst>
                <a:ext uri="{FF2B5EF4-FFF2-40B4-BE49-F238E27FC236}">
                  <a16:creationId xmlns:a16="http://schemas.microsoft.com/office/drawing/2014/main" id="{09254DDF-8974-B20C-39A0-00C71AEEE67D}"/>
                </a:ext>
              </a:extLst>
            </p:cNvPr>
            <p:cNvSpPr/>
            <p:nvPr/>
          </p:nvSpPr>
          <p:spPr>
            <a:xfrm>
              <a:off x="10545548" y="428878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1" name="Sześciokąt 60">
              <a:extLst>
                <a:ext uri="{FF2B5EF4-FFF2-40B4-BE49-F238E27FC236}">
                  <a16:creationId xmlns:a16="http://schemas.microsoft.com/office/drawing/2014/main" id="{0B1A51B8-31B8-BD5B-B8F2-3F850D59E5A2}"/>
                </a:ext>
              </a:extLst>
            </p:cNvPr>
            <p:cNvSpPr/>
            <p:nvPr/>
          </p:nvSpPr>
          <p:spPr>
            <a:xfrm>
              <a:off x="9512712" y="61406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2" name="Sześciokąt 61">
              <a:extLst>
                <a:ext uri="{FF2B5EF4-FFF2-40B4-BE49-F238E27FC236}">
                  <a16:creationId xmlns:a16="http://schemas.microsoft.com/office/drawing/2014/main" id="{FD75398C-AFD4-BEC4-71F7-4B995F31C307}"/>
                </a:ext>
              </a:extLst>
            </p:cNvPr>
            <p:cNvSpPr/>
            <p:nvPr/>
          </p:nvSpPr>
          <p:spPr>
            <a:xfrm>
              <a:off x="10545548" y="552658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3" name="Sześciokąt 62">
              <a:extLst>
                <a:ext uri="{FF2B5EF4-FFF2-40B4-BE49-F238E27FC236}">
                  <a16:creationId xmlns:a16="http://schemas.microsoft.com/office/drawing/2014/main" id="{3EEF792E-1C8B-18E9-514E-FDC0FBB2B230}"/>
                </a:ext>
              </a:extLst>
            </p:cNvPr>
            <p:cNvSpPr/>
            <p:nvPr/>
          </p:nvSpPr>
          <p:spPr>
            <a:xfrm>
              <a:off x="10545548" y="6745044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24" name="Sześciokąt 1023">
              <a:extLst>
                <a:ext uri="{FF2B5EF4-FFF2-40B4-BE49-F238E27FC236}">
                  <a16:creationId xmlns:a16="http://schemas.microsoft.com/office/drawing/2014/main" id="{F7B8C291-F6E0-9EB0-A444-2B7D1992A1F3}"/>
                </a:ext>
              </a:extLst>
            </p:cNvPr>
            <p:cNvSpPr/>
            <p:nvPr/>
          </p:nvSpPr>
          <p:spPr>
            <a:xfrm>
              <a:off x="11562735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25" name="Sześciokąt 1024">
              <a:extLst>
                <a:ext uri="{FF2B5EF4-FFF2-40B4-BE49-F238E27FC236}">
                  <a16:creationId xmlns:a16="http://schemas.microsoft.com/office/drawing/2014/main" id="{36F5D2CA-555D-FCFC-3D2C-CD63A1ECD777}"/>
                </a:ext>
              </a:extLst>
            </p:cNvPr>
            <p:cNvSpPr/>
            <p:nvPr/>
          </p:nvSpPr>
          <p:spPr>
            <a:xfrm>
              <a:off x="11562735" y="122813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27" name="Sześciokąt 1026">
              <a:extLst>
                <a:ext uri="{FF2B5EF4-FFF2-40B4-BE49-F238E27FC236}">
                  <a16:creationId xmlns:a16="http://schemas.microsoft.com/office/drawing/2014/main" id="{2AB4F244-CDF9-7DF3-4188-A9D3B8FDC153}"/>
                </a:ext>
              </a:extLst>
            </p:cNvPr>
            <p:cNvSpPr/>
            <p:nvPr/>
          </p:nvSpPr>
          <p:spPr>
            <a:xfrm>
              <a:off x="11562735" y="2446593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28" name="Sześciokąt 1027">
              <a:extLst>
                <a:ext uri="{FF2B5EF4-FFF2-40B4-BE49-F238E27FC236}">
                  <a16:creationId xmlns:a16="http://schemas.microsoft.com/office/drawing/2014/main" id="{B205AA6F-C3AF-0BF2-AED7-A742A7C07F23}"/>
                </a:ext>
              </a:extLst>
            </p:cNvPr>
            <p:cNvSpPr/>
            <p:nvPr/>
          </p:nvSpPr>
          <p:spPr>
            <a:xfrm>
              <a:off x="11562735" y="366504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29" name="Sześciokąt 1028">
              <a:extLst>
                <a:ext uri="{FF2B5EF4-FFF2-40B4-BE49-F238E27FC236}">
                  <a16:creationId xmlns:a16="http://schemas.microsoft.com/office/drawing/2014/main" id="{90288220-9E8F-419F-2072-48FC5CA75171}"/>
                </a:ext>
              </a:extLst>
            </p:cNvPr>
            <p:cNvSpPr/>
            <p:nvPr/>
          </p:nvSpPr>
          <p:spPr>
            <a:xfrm>
              <a:off x="11582399" y="49028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30" name="Sześciokąt 1029">
              <a:extLst>
                <a:ext uri="{FF2B5EF4-FFF2-40B4-BE49-F238E27FC236}">
                  <a16:creationId xmlns:a16="http://schemas.microsoft.com/office/drawing/2014/main" id="{329B0360-89D5-1306-98A0-E9B4C5DA9E93}"/>
                </a:ext>
              </a:extLst>
            </p:cNvPr>
            <p:cNvSpPr/>
            <p:nvPr/>
          </p:nvSpPr>
          <p:spPr>
            <a:xfrm>
              <a:off x="11582399" y="61406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31" name="Sześciokąt 1030">
              <a:extLst>
                <a:ext uri="{FF2B5EF4-FFF2-40B4-BE49-F238E27FC236}">
                  <a16:creationId xmlns:a16="http://schemas.microsoft.com/office/drawing/2014/main" id="{403C4C15-E8FA-66DB-4885-1BC80C865535}"/>
                </a:ext>
              </a:extLst>
            </p:cNvPr>
            <p:cNvSpPr/>
            <p:nvPr/>
          </p:nvSpPr>
          <p:spPr>
            <a:xfrm>
              <a:off x="11582399" y="7359111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32" name="Sześciokąt 1031">
              <a:extLst>
                <a:ext uri="{FF2B5EF4-FFF2-40B4-BE49-F238E27FC236}">
                  <a16:creationId xmlns:a16="http://schemas.microsoft.com/office/drawing/2014/main" id="{EC1C238C-2FAE-EDFF-6025-83E3A9881193}"/>
                </a:ext>
              </a:extLst>
            </p:cNvPr>
            <p:cNvSpPr/>
            <p:nvPr/>
          </p:nvSpPr>
          <p:spPr>
            <a:xfrm>
              <a:off x="6414643" y="1804064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33" name="Sześciokąt 1032">
              <a:extLst>
                <a:ext uri="{FF2B5EF4-FFF2-40B4-BE49-F238E27FC236}">
                  <a16:creationId xmlns:a16="http://schemas.microsoft.com/office/drawing/2014/main" id="{4C30E488-C3CE-B550-6A0D-8C79F69399C7}"/>
                </a:ext>
              </a:extLst>
            </p:cNvPr>
            <p:cNvSpPr/>
            <p:nvPr/>
          </p:nvSpPr>
          <p:spPr>
            <a:xfrm>
              <a:off x="6401250" y="3030556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034" name="pole tekstowe 1033">
            <a:extLst>
              <a:ext uri="{FF2B5EF4-FFF2-40B4-BE49-F238E27FC236}">
                <a16:creationId xmlns:a16="http://schemas.microsoft.com/office/drawing/2014/main" id="{B5A8BE69-C540-8F19-A506-7E90CFF6C294}"/>
              </a:ext>
            </a:extLst>
          </p:cNvPr>
          <p:cNvSpPr txBox="1"/>
          <p:nvPr/>
        </p:nvSpPr>
        <p:spPr>
          <a:xfrm>
            <a:off x="9724104" y="6395052"/>
            <a:ext cx="258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>
                <a:hlinkClick r:id="rId3"/>
              </a:rPr>
              <a:t>https://rybyakwariowe.eu/ryba-akwariowa/danio-pregowany-pregowane-brachydanio-rerio/</a:t>
            </a:r>
            <a:r>
              <a:rPr lang="pl-PL" sz="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339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a 26">
            <a:extLst>
              <a:ext uri="{FF2B5EF4-FFF2-40B4-BE49-F238E27FC236}">
                <a16:creationId xmlns:a16="http://schemas.microsoft.com/office/drawing/2014/main" id="{095F0024-E18F-BACF-E868-29533E33CCDD}"/>
              </a:ext>
            </a:extLst>
          </p:cNvPr>
          <p:cNvGrpSpPr/>
          <p:nvPr/>
        </p:nvGrpSpPr>
        <p:grpSpPr>
          <a:xfrm>
            <a:off x="6673022" y="5652689"/>
            <a:ext cx="1358298" cy="765930"/>
            <a:chOff x="6628338" y="5798308"/>
            <a:chExt cx="1358298" cy="765930"/>
          </a:xfrm>
          <a:scene3d>
            <a:camera prst="perspectiveFront" fov="3300000">
              <a:rot lat="20400000" lon="0" rev="0"/>
            </a:camera>
            <a:lightRig rig="harsh" dir="t">
              <a:rot lat="0" lon="0" rev="3000000"/>
            </a:lightRig>
          </a:scene3d>
        </p:grpSpPr>
        <p:pic>
          <p:nvPicPr>
            <p:cNvPr id="28" name="Obraz 27">
              <a:extLst>
                <a:ext uri="{FF2B5EF4-FFF2-40B4-BE49-F238E27FC236}">
                  <a16:creationId xmlns:a16="http://schemas.microsoft.com/office/drawing/2014/main" id="{84397AF1-76F0-065B-2741-4F753FCFE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16389" y1="51724" x2="16389" y2="5172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6628338" y="5798308"/>
              <a:ext cx="1358298" cy="76593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p3d z="-69850"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</p:pic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E348E029-EEDA-F2B4-A105-42739E767663}"/>
                </a:ext>
              </a:extLst>
            </p:cNvPr>
            <p:cNvSpPr/>
            <p:nvPr/>
          </p:nvSpPr>
          <p:spPr>
            <a:xfrm>
              <a:off x="6691744" y="5857440"/>
              <a:ext cx="1285913" cy="678630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p3d z="-69850"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3" name="Obraz 12">
            <a:extLst>
              <a:ext uri="{FF2B5EF4-FFF2-40B4-BE49-F238E27FC236}">
                <a16:creationId xmlns:a16="http://schemas.microsoft.com/office/drawing/2014/main" id="{30D4BADC-37D6-B399-F99E-1BED78453026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6389" y1="51724" x2="16389" y2="517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74149" flipH="1">
            <a:off x="4455425" y="4410344"/>
            <a:ext cx="1315515" cy="741805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2E206175-E6C6-7731-8C66-2991348857BB}"/>
              </a:ext>
            </a:extLst>
          </p:cNvPr>
          <p:cNvSpPr/>
          <p:nvPr/>
        </p:nvSpPr>
        <p:spPr>
          <a:xfrm>
            <a:off x="0" y="110078"/>
            <a:ext cx="4053015" cy="743870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9" name="Grupa 38">
            <a:extLst>
              <a:ext uri="{FF2B5EF4-FFF2-40B4-BE49-F238E27FC236}">
                <a16:creationId xmlns:a16="http://schemas.microsoft.com/office/drawing/2014/main" id="{3BC9EC01-D057-6B58-EDC0-B1C66DAA7F04}"/>
              </a:ext>
            </a:extLst>
          </p:cNvPr>
          <p:cNvGrpSpPr/>
          <p:nvPr/>
        </p:nvGrpSpPr>
        <p:grpSpPr>
          <a:xfrm>
            <a:off x="9314093" y="3611914"/>
            <a:ext cx="1296794" cy="543942"/>
            <a:chOff x="9314093" y="3611914"/>
            <a:chExt cx="1296794" cy="543942"/>
          </a:xfrm>
        </p:grpSpPr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id="{2FEA6C9C-6054-015D-51DA-B8D84C11F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16389" y1="51724" x2="16389" y2="5172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9646262" y="3611914"/>
              <a:ext cx="964625" cy="54394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60" name="Grupa 159">
              <a:extLst>
                <a:ext uri="{FF2B5EF4-FFF2-40B4-BE49-F238E27FC236}">
                  <a16:creationId xmlns:a16="http://schemas.microsoft.com/office/drawing/2014/main" id="{BBC1E62E-96BA-F43D-5109-BB3FA24297C9}"/>
                </a:ext>
              </a:extLst>
            </p:cNvPr>
            <p:cNvGrpSpPr/>
            <p:nvPr/>
          </p:nvGrpSpPr>
          <p:grpSpPr>
            <a:xfrm>
              <a:off x="9314093" y="3655008"/>
              <a:ext cx="1246820" cy="494477"/>
              <a:chOff x="9074150" y="5918122"/>
              <a:chExt cx="1033426" cy="387671"/>
            </a:xfrm>
          </p:grpSpPr>
          <p:sp>
            <p:nvSpPr>
              <p:cNvPr id="162" name="Prostokąt 161">
                <a:extLst>
                  <a:ext uri="{FF2B5EF4-FFF2-40B4-BE49-F238E27FC236}">
                    <a16:creationId xmlns:a16="http://schemas.microsoft.com/office/drawing/2014/main" id="{746494DE-D08F-BC6C-A319-E515D0C02E4F}"/>
                  </a:ext>
                </a:extLst>
              </p:cNvPr>
              <p:cNvSpPr/>
              <p:nvPr/>
            </p:nvSpPr>
            <p:spPr>
              <a:xfrm>
                <a:off x="9074150" y="5918122"/>
                <a:ext cx="1033426" cy="387671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63" name="Prostokąt 162">
                <a:extLst>
                  <a:ext uri="{FF2B5EF4-FFF2-40B4-BE49-F238E27FC236}">
                    <a16:creationId xmlns:a16="http://schemas.microsoft.com/office/drawing/2014/main" id="{B47FFD37-0F7D-3E73-2ABF-D078E43EA190}"/>
                  </a:ext>
                </a:extLst>
              </p:cNvPr>
              <p:cNvSpPr/>
              <p:nvPr/>
            </p:nvSpPr>
            <p:spPr>
              <a:xfrm>
                <a:off x="9074150" y="5918122"/>
                <a:ext cx="303454" cy="38767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58D0D5DE-E42F-AEA8-E2DA-BCE26C5A7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89" y="196923"/>
            <a:ext cx="2531777" cy="567462"/>
          </a:xfrm>
        </p:spPr>
        <p:txBody>
          <a:bodyPr/>
          <a:lstStyle/>
          <a:p>
            <a:r>
              <a:rPr lang="pl-PL" err="1">
                <a:solidFill>
                  <a:srgbClr val="E0E0E2"/>
                </a:solidFill>
                <a:ea typeface="Calibri Light"/>
                <a:cs typeface="Calibri Light"/>
              </a:rPr>
              <a:t>Methodology</a:t>
            </a:r>
            <a:endParaRPr lang="pl-PL">
              <a:solidFill>
                <a:srgbClr val="E0E0E2"/>
              </a:solidFill>
            </a:endParaRPr>
          </a:p>
        </p:txBody>
      </p:sp>
      <p:sp>
        <p:nvSpPr>
          <p:cNvPr id="40" name="Dowolny kształt: kształt 39">
            <a:extLst>
              <a:ext uri="{FF2B5EF4-FFF2-40B4-BE49-F238E27FC236}">
                <a16:creationId xmlns:a16="http://schemas.microsoft.com/office/drawing/2014/main" id="{FD4159EA-0FE0-C9E2-0BAE-329EF170DC77}"/>
              </a:ext>
            </a:extLst>
          </p:cNvPr>
          <p:cNvSpPr/>
          <p:nvPr/>
        </p:nvSpPr>
        <p:spPr>
          <a:xfrm flipV="1">
            <a:off x="1445878" y="2292826"/>
            <a:ext cx="1204576" cy="749635"/>
          </a:xfrm>
          <a:custGeom>
            <a:avLst/>
            <a:gdLst>
              <a:gd name="connsiteX0" fmla="*/ -860 w 1204576"/>
              <a:gd name="connsiteY0" fmla="*/ 723827 h 749635"/>
              <a:gd name="connsiteX1" fmla="*/ 11754 w 1204576"/>
              <a:gd name="connsiteY1" fmla="*/ 698630 h 749635"/>
              <a:gd name="connsiteX2" fmla="*/ 24367 w 1204576"/>
              <a:gd name="connsiteY2" fmla="*/ 589019 h 749635"/>
              <a:gd name="connsiteX3" fmla="*/ 39503 w 1204576"/>
              <a:gd name="connsiteY3" fmla="*/ 182074 h 749635"/>
              <a:gd name="connsiteX4" fmla="*/ 61577 w 1204576"/>
              <a:gd name="connsiteY4" fmla="*/ 136718 h 749635"/>
              <a:gd name="connsiteX5" fmla="*/ 81127 w 1204576"/>
              <a:gd name="connsiteY5" fmla="*/ 131048 h 749635"/>
              <a:gd name="connsiteX6" fmla="*/ 81127 w 1204576"/>
              <a:gd name="connsiteY6" fmla="*/ 65534 h 749635"/>
              <a:gd name="connsiteX7" fmla="*/ 81127 w 1204576"/>
              <a:gd name="connsiteY7" fmla="*/ -611 h 749635"/>
              <a:gd name="connsiteX8" fmla="*/ 604582 w 1204576"/>
              <a:gd name="connsiteY8" fmla="*/ -611 h 749635"/>
              <a:gd name="connsiteX9" fmla="*/ 1128037 w 1204576"/>
              <a:gd name="connsiteY9" fmla="*/ -611 h 749635"/>
              <a:gd name="connsiteX10" fmla="*/ 1128037 w 1204576"/>
              <a:gd name="connsiteY10" fmla="*/ 65534 h 749635"/>
              <a:gd name="connsiteX11" fmla="*/ 1128037 w 1204576"/>
              <a:gd name="connsiteY11" fmla="*/ 132308 h 749635"/>
              <a:gd name="connsiteX12" fmla="*/ 1146326 w 1204576"/>
              <a:gd name="connsiteY12" fmla="*/ 135458 h 749635"/>
              <a:gd name="connsiteX13" fmla="*/ 1168400 w 1204576"/>
              <a:gd name="connsiteY13" fmla="*/ 171995 h 749635"/>
              <a:gd name="connsiteX14" fmla="*/ 1175968 w 1204576"/>
              <a:gd name="connsiteY14" fmla="*/ 451691 h 749635"/>
              <a:gd name="connsiteX15" fmla="*/ 1191734 w 1204576"/>
              <a:gd name="connsiteY15" fmla="*/ 698630 h 749635"/>
              <a:gd name="connsiteX16" fmla="*/ 1203717 w 1204576"/>
              <a:gd name="connsiteY16" fmla="*/ 723827 h 749635"/>
              <a:gd name="connsiteX17" fmla="*/ 1203717 w 1204576"/>
              <a:gd name="connsiteY17" fmla="*/ 749025 h 749635"/>
              <a:gd name="connsiteX18" fmla="*/ 601429 w 1204576"/>
              <a:gd name="connsiteY18" fmla="*/ 749025 h 749635"/>
              <a:gd name="connsiteX19" fmla="*/ -860 w 1204576"/>
              <a:gd name="connsiteY19" fmla="*/ 749025 h 749635"/>
              <a:gd name="connsiteX20" fmla="*/ -860 w 1204576"/>
              <a:gd name="connsiteY20" fmla="*/ 723827 h 749635"/>
              <a:gd name="connsiteX21" fmla="*/ 1184797 w 1204576"/>
              <a:gd name="connsiteY21" fmla="*/ 723827 h 749635"/>
              <a:gd name="connsiteX22" fmla="*/ 601429 w 1204576"/>
              <a:gd name="connsiteY22" fmla="*/ 717528 h 749635"/>
              <a:gd name="connsiteX23" fmla="*/ 18061 w 1204576"/>
              <a:gd name="connsiteY23" fmla="*/ 723827 h 749635"/>
              <a:gd name="connsiteX24" fmla="*/ 601429 w 1204576"/>
              <a:gd name="connsiteY24" fmla="*/ 730127 h 749635"/>
              <a:gd name="connsiteX25" fmla="*/ 1184797 w 1204576"/>
              <a:gd name="connsiteY25" fmla="*/ 723827 h 749635"/>
              <a:gd name="connsiteX26" fmla="*/ 1151372 w 1204576"/>
              <a:gd name="connsiteY26" fmla="*/ 442241 h 749635"/>
              <a:gd name="connsiteX27" fmla="*/ 1143803 w 1204576"/>
              <a:gd name="connsiteY27" fmla="*/ 170735 h 749635"/>
              <a:gd name="connsiteX28" fmla="*/ 1139389 w 1204576"/>
              <a:gd name="connsiteY28" fmla="*/ 156876 h 749635"/>
              <a:gd name="connsiteX29" fmla="*/ 604582 w 1204576"/>
              <a:gd name="connsiteY29" fmla="*/ 156876 h 749635"/>
              <a:gd name="connsiteX30" fmla="*/ 69775 w 1204576"/>
              <a:gd name="connsiteY30" fmla="*/ 156876 h 749635"/>
              <a:gd name="connsiteX31" fmla="*/ 65991 w 1204576"/>
              <a:gd name="connsiteY31" fmla="*/ 171365 h 749635"/>
              <a:gd name="connsiteX32" fmla="*/ 54009 w 1204576"/>
              <a:gd name="connsiteY32" fmla="*/ 694220 h 749635"/>
              <a:gd name="connsiteX33" fmla="*/ 606474 w 1204576"/>
              <a:gd name="connsiteY33" fmla="*/ 698630 h 749635"/>
              <a:gd name="connsiteX34" fmla="*/ 1154525 w 1204576"/>
              <a:gd name="connsiteY34" fmla="*/ 698630 h 749635"/>
              <a:gd name="connsiteX35" fmla="*/ 1151372 w 1204576"/>
              <a:gd name="connsiteY35" fmla="*/ 442241 h 749635"/>
              <a:gd name="connsiteX36" fmla="*/ 317628 w 1204576"/>
              <a:gd name="connsiteY36" fmla="*/ 107110 h 749635"/>
              <a:gd name="connsiteX37" fmla="*/ 481602 w 1204576"/>
              <a:gd name="connsiteY37" fmla="*/ 90732 h 749635"/>
              <a:gd name="connsiteX38" fmla="*/ 483494 w 1204576"/>
              <a:gd name="connsiteY38" fmla="*/ 66794 h 749635"/>
              <a:gd name="connsiteX39" fmla="*/ 485386 w 1204576"/>
              <a:gd name="connsiteY39" fmla="*/ 43486 h 749635"/>
              <a:gd name="connsiteX40" fmla="*/ 604582 w 1204576"/>
              <a:gd name="connsiteY40" fmla="*/ 43486 h 749635"/>
              <a:gd name="connsiteX41" fmla="*/ 723778 w 1204576"/>
              <a:gd name="connsiteY41" fmla="*/ 43486 h 749635"/>
              <a:gd name="connsiteX42" fmla="*/ 725670 w 1204576"/>
              <a:gd name="connsiteY42" fmla="*/ 66794 h 749635"/>
              <a:gd name="connsiteX43" fmla="*/ 727562 w 1204576"/>
              <a:gd name="connsiteY43" fmla="*/ 90732 h 749635"/>
              <a:gd name="connsiteX44" fmla="*/ 891536 w 1204576"/>
              <a:gd name="connsiteY44" fmla="*/ 107740 h 749635"/>
              <a:gd name="connsiteX45" fmla="*/ 1079475 w 1204576"/>
              <a:gd name="connsiteY45" fmla="*/ 127269 h 749635"/>
              <a:gd name="connsiteX46" fmla="*/ 1102810 w 1204576"/>
              <a:gd name="connsiteY46" fmla="*/ 130418 h 749635"/>
              <a:gd name="connsiteX47" fmla="*/ 1102810 w 1204576"/>
              <a:gd name="connsiteY47" fmla="*/ 77503 h 749635"/>
              <a:gd name="connsiteX48" fmla="*/ 1102810 w 1204576"/>
              <a:gd name="connsiteY48" fmla="*/ 24587 h 749635"/>
              <a:gd name="connsiteX49" fmla="*/ 601429 w 1204576"/>
              <a:gd name="connsiteY49" fmla="*/ 24587 h 749635"/>
              <a:gd name="connsiteX50" fmla="*/ 100047 w 1204576"/>
              <a:gd name="connsiteY50" fmla="*/ 24587 h 749635"/>
              <a:gd name="connsiteX51" fmla="*/ 100047 w 1204576"/>
              <a:gd name="connsiteY51" fmla="*/ 77503 h 749635"/>
              <a:gd name="connsiteX52" fmla="*/ 100047 w 1204576"/>
              <a:gd name="connsiteY52" fmla="*/ 130418 h 749635"/>
              <a:gd name="connsiteX53" fmla="*/ 127166 w 1204576"/>
              <a:gd name="connsiteY53" fmla="*/ 127269 h 749635"/>
              <a:gd name="connsiteX54" fmla="*/ 317628 w 1204576"/>
              <a:gd name="connsiteY54" fmla="*/ 107110 h 749635"/>
              <a:gd name="connsiteX55" fmla="*/ 822163 w 1204576"/>
              <a:gd name="connsiteY55" fmla="*/ 119079 h 749635"/>
              <a:gd name="connsiteX56" fmla="*/ 387002 w 1204576"/>
              <a:gd name="connsiteY56" fmla="*/ 119079 h 749635"/>
              <a:gd name="connsiteX57" fmla="*/ 292401 w 1204576"/>
              <a:gd name="connsiteY57" fmla="*/ 129788 h 749635"/>
              <a:gd name="connsiteX58" fmla="*/ 604582 w 1204576"/>
              <a:gd name="connsiteY58" fmla="*/ 129788 h 749635"/>
              <a:gd name="connsiteX59" fmla="*/ 916763 w 1204576"/>
              <a:gd name="connsiteY59" fmla="*/ 129788 h 749635"/>
              <a:gd name="connsiteX60" fmla="*/ 822163 w 1204576"/>
              <a:gd name="connsiteY60" fmla="*/ 119079 h 749635"/>
              <a:gd name="connsiteX61" fmla="*/ 705489 w 1204576"/>
              <a:gd name="connsiteY61" fmla="*/ 74983 h 749635"/>
              <a:gd name="connsiteX62" fmla="*/ 604582 w 1204576"/>
              <a:gd name="connsiteY62" fmla="*/ 62384 h 749635"/>
              <a:gd name="connsiteX63" fmla="*/ 503675 w 1204576"/>
              <a:gd name="connsiteY63" fmla="*/ 74983 h 749635"/>
              <a:gd name="connsiteX64" fmla="*/ 604582 w 1204576"/>
              <a:gd name="connsiteY64" fmla="*/ 87582 h 749635"/>
              <a:gd name="connsiteX65" fmla="*/ 705489 w 1204576"/>
              <a:gd name="connsiteY65" fmla="*/ 74983 h 74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04576" h="749635">
                <a:moveTo>
                  <a:pt x="-860" y="723827"/>
                </a:moveTo>
                <a:cubicBezTo>
                  <a:pt x="-860" y="703039"/>
                  <a:pt x="1033" y="698630"/>
                  <a:pt x="11754" y="698630"/>
                </a:cubicBezTo>
                <a:cubicBezTo>
                  <a:pt x="23737" y="698630"/>
                  <a:pt x="24367" y="694220"/>
                  <a:pt x="24367" y="589019"/>
                </a:cubicBezTo>
                <a:cubicBezTo>
                  <a:pt x="24367" y="495157"/>
                  <a:pt x="29413" y="364128"/>
                  <a:pt x="39503" y="182074"/>
                </a:cubicBezTo>
                <a:cubicBezTo>
                  <a:pt x="42026" y="142387"/>
                  <a:pt x="42026" y="141127"/>
                  <a:pt x="61577" y="136718"/>
                </a:cubicBezTo>
                <a:lnTo>
                  <a:pt x="81127" y="131048"/>
                </a:lnTo>
                <a:lnTo>
                  <a:pt x="81127" y="65534"/>
                </a:lnTo>
                <a:lnTo>
                  <a:pt x="81127" y="-611"/>
                </a:lnTo>
                <a:lnTo>
                  <a:pt x="604582" y="-611"/>
                </a:lnTo>
                <a:lnTo>
                  <a:pt x="1128037" y="-611"/>
                </a:lnTo>
                <a:lnTo>
                  <a:pt x="1128037" y="65534"/>
                </a:lnTo>
                <a:lnTo>
                  <a:pt x="1128037" y="132308"/>
                </a:lnTo>
                <a:lnTo>
                  <a:pt x="1146326" y="135458"/>
                </a:lnTo>
                <a:cubicBezTo>
                  <a:pt x="1163354" y="139238"/>
                  <a:pt x="1165246" y="142387"/>
                  <a:pt x="1168400" y="171995"/>
                </a:cubicBezTo>
                <a:cubicBezTo>
                  <a:pt x="1170292" y="189633"/>
                  <a:pt x="1173445" y="315622"/>
                  <a:pt x="1175968" y="451691"/>
                </a:cubicBezTo>
                <a:cubicBezTo>
                  <a:pt x="1179752" y="687290"/>
                  <a:pt x="1181013" y="698630"/>
                  <a:pt x="1191734" y="698630"/>
                </a:cubicBezTo>
                <a:cubicBezTo>
                  <a:pt x="1201194" y="698630"/>
                  <a:pt x="1203717" y="703669"/>
                  <a:pt x="1203717" y="723827"/>
                </a:cubicBezTo>
                <a:lnTo>
                  <a:pt x="1203717" y="749025"/>
                </a:lnTo>
                <a:lnTo>
                  <a:pt x="601429" y="749025"/>
                </a:lnTo>
                <a:lnTo>
                  <a:pt x="-860" y="749025"/>
                </a:lnTo>
                <a:lnTo>
                  <a:pt x="-860" y="723827"/>
                </a:lnTo>
                <a:close/>
                <a:moveTo>
                  <a:pt x="1184797" y="723827"/>
                </a:moveTo>
                <a:cubicBezTo>
                  <a:pt x="1184797" y="719418"/>
                  <a:pt x="986136" y="717528"/>
                  <a:pt x="601429" y="717528"/>
                </a:cubicBezTo>
                <a:cubicBezTo>
                  <a:pt x="216721" y="717528"/>
                  <a:pt x="18061" y="719418"/>
                  <a:pt x="18061" y="723827"/>
                </a:cubicBezTo>
                <a:cubicBezTo>
                  <a:pt x="18061" y="728237"/>
                  <a:pt x="216721" y="730127"/>
                  <a:pt x="601429" y="730127"/>
                </a:cubicBezTo>
                <a:cubicBezTo>
                  <a:pt x="986136" y="730127"/>
                  <a:pt x="1184797" y="728237"/>
                  <a:pt x="1184797" y="723827"/>
                </a:cubicBezTo>
                <a:close/>
                <a:moveTo>
                  <a:pt x="1151372" y="442241"/>
                </a:moveTo>
                <a:cubicBezTo>
                  <a:pt x="1150110" y="300504"/>
                  <a:pt x="1146326" y="178924"/>
                  <a:pt x="1143803" y="170735"/>
                </a:cubicBezTo>
                <a:lnTo>
                  <a:pt x="1139389" y="156876"/>
                </a:lnTo>
                <a:lnTo>
                  <a:pt x="604582" y="156876"/>
                </a:lnTo>
                <a:lnTo>
                  <a:pt x="69775" y="156876"/>
                </a:lnTo>
                <a:lnTo>
                  <a:pt x="65991" y="171365"/>
                </a:lnTo>
                <a:cubicBezTo>
                  <a:pt x="54639" y="211051"/>
                  <a:pt x="43287" y="684141"/>
                  <a:pt x="54009" y="694220"/>
                </a:cubicBezTo>
                <a:cubicBezTo>
                  <a:pt x="55901" y="696740"/>
                  <a:pt x="305015" y="698630"/>
                  <a:pt x="606474" y="698630"/>
                </a:cubicBezTo>
                <a:lnTo>
                  <a:pt x="1154525" y="698630"/>
                </a:lnTo>
                <a:lnTo>
                  <a:pt x="1151372" y="442241"/>
                </a:lnTo>
                <a:close/>
                <a:moveTo>
                  <a:pt x="317628" y="107110"/>
                </a:moveTo>
                <a:lnTo>
                  <a:pt x="481602" y="90732"/>
                </a:lnTo>
                <a:lnTo>
                  <a:pt x="483494" y="66794"/>
                </a:lnTo>
                <a:lnTo>
                  <a:pt x="485386" y="43486"/>
                </a:lnTo>
                <a:lnTo>
                  <a:pt x="604582" y="43486"/>
                </a:lnTo>
                <a:lnTo>
                  <a:pt x="723778" y="43486"/>
                </a:lnTo>
                <a:lnTo>
                  <a:pt x="725670" y="66794"/>
                </a:lnTo>
                <a:lnTo>
                  <a:pt x="727562" y="90732"/>
                </a:lnTo>
                <a:lnTo>
                  <a:pt x="891536" y="107740"/>
                </a:lnTo>
                <a:cubicBezTo>
                  <a:pt x="981722" y="116559"/>
                  <a:pt x="1066231" y="126009"/>
                  <a:pt x="1079475" y="127269"/>
                </a:cubicBezTo>
                <a:lnTo>
                  <a:pt x="1102810" y="130418"/>
                </a:lnTo>
                <a:lnTo>
                  <a:pt x="1102810" y="77503"/>
                </a:lnTo>
                <a:lnTo>
                  <a:pt x="1102810" y="24587"/>
                </a:lnTo>
                <a:lnTo>
                  <a:pt x="601429" y="24587"/>
                </a:lnTo>
                <a:lnTo>
                  <a:pt x="100047" y="24587"/>
                </a:lnTo>
                <a:lnTo>
                  <a:pt x="100047" y="77503"/>
                </a:lnTo>
                <a:lnTo>
                  <a:pt x="100047" y="130418"/>
                </a:lnTo>
                <a:lnTo>
                  <a:pt x="127166" y="127269"/>
                </a:lnTo>
                <a:cubicBezTo>
                  <a:pt x="141672" y="125379"/>
                  <a:pt x="227442" y="116559"/>
                  <a:pt x="317628" y="107110"/>
                </a:cubicBezTo>
                <a:close/>
                <a:moveTo>
                  <a:pt x="822163" y="119079"/>
                </a:moveTo>
                <a:cubicBezTo>
                  <a:pt x="696660" y="103961"/>
                  <a:pt x="512504" y="103961"/>
                  <a:pt x="387002" y="119079"/>
                </a:cubicBezTo>
                <a:lnTo>
                  <a:pt x="292401" y="129788"/>
                </a:lnTo>
                <a:lnTo>
                  <a:pt x="604582" y="129788"/>
                </a:lnTo>
                <a:lnTo>
                  <a:pt x="916763" y="129788"/>
                </a:lnTo>
                <a:lnTo>
                  <a:pt x="822163" y="119079"/>
                </a:lnTo>
                <a:close/>
                <a:moveTo>
                  <a:pt x="705489" y="74983"/>
                </a:moveTo>
                <a:cubicBezTo>
                  <a:pt x="705489" y="63014"/>
                  <a:pt x="701074" y="62384"/>
                  <a:pt x="604582" y="62384"/>
                </a:cubicBezTo>
                <a:cubicBezTo>
                  <a:pt x="508090" y="62384"/>
                  <a:pt x="503675" y="63014"/>
                  <a:pt x="503675" y="74983"/>
                </a:cubicBezTo>
                <a:cubicBezTo>
                  <a:pt x="503675" y="86952"/>
                  <a:pt x="508090" y="87582"/>
                  <a:pt x="604582" y="87582"/>
                </a:cubicBezTo>
                <a:cubicBezTo>
                  <a:pt x="701074" y="87582"/>
                  <a:pt x="705489" y="86952"/>
                  <a:pt x="705489" y="74983"/>
                </a:cubicBezTo>
                <a:close/>
              </a:path>
            </a:pathLst>
          </a:custGeom>
          <a:solidFill>
            <a:srgbClr val="000000"/>
          </a:solidFill>
          <a:ln w="183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41" name="Dowolny kształt: kształt 40">
            <a:extLst>
              <a:ext uri="{FF2B5EF4-FFF2-40B4-BE49-F238E27FC236}">
                <a16:creationId xmlns:a16="http://schemas.microsoft.com/office/drawing/2014/main" id="{DE640283-3354-023C-1E08-C3A9316B8EE5}"/>
              </a:ext>
            </a:extLst>
          </p:cNvPr>
          <p:cNvSpPr/>
          <p:nvPr/>
        </p:nvSpPr>
        <p:spPr>
          <a:xfrm flipV="1">
            <a:off x="2981874" y="2292826"/>
            <a:ext cx="1204576" cy="749635"/>
          </a:xfrm>
          <a:custGeom>
            <a:avLst/>
            <a:gdLst>
              <a:gd name="connsiteX0" fmla="*/ -860 w 1204576"/>
              <a:gd name="connsiteY0" fmla="*/ 723827 h 749635"/>
              <a:gd name="connsiteX1" fmla="*/ 11754 w 1204576"/>
              <a:gd name="connsiteY1" fmla="*/ 698630 h 749635"/>
              <a:gd name="connsiteX2" fmla="*/ 24367 w 1204576"/>
              <a:gd name="connsiteY2" fmla="*/ 589019 h 749635"/>
              <a:gd name="connsiteX3" fmla="*/ 39503 w 1204576"/>
              <a:gd name="connsiteY3" fmla="*/ 182074 h 749635"/>
              <a:gd name="connsiteX4" fmla="*/ 61577 w 1204576"/>
              <a:gd name="connsiteY4" fmla="*/ 136718 h 749635"/>
              <a:gd name="connsiteX5" fmla="*/ 81127 w 1204576"/>
              <a:gd name="connsiteY5" fmla="*/ 131048 h 749635"/>
              <a:gd name="connsiteX6" fmla="*/ 81127 w 1204576"/>
              <a:gd name="connsiteY6" fmla="*/ 65534 h 749635"/>
              <a:gd name="connsiteX7" fmla="*/ 81127 w 1204576"/>
              <a:gd name="connsiteY7" fmla="*/ -611 h 749635"/>
              <a:gd name="connsiteX8" fmla="*/ 604582 w 1204576"/>
              <a:gd name="connsiteY8" fmla="*/ -611 h 749635"/>
              <a:gd name="connsiteX9" fmla="*/ 1128037 w 1204576"/>
              <a:gd name="connsiteY9" fmla="*/ -611 h 749635"/>
              <a:gd name="connsiteX10" fmla="*/ 1128037 w 1204576"/>
              <a:gd name="connsiteY10" fmla="*/ 65534 h 749635"/>
              <a:gd name="connsiteX11" fmla="*/ 1128037 w 1204576"/>
              <a:gd name="connsiteY11" fmla="*/ 132308 h 749635"/>
              <a:gd name="connsiteX12" fmla="*/ 1146326 w 1204576"/>
              <a:gd name="connsiteY12" fmla="*/ 135458 h 749635"/>
              <a:gd name="connsiteX13" fmla="*/ 1168400 w 1204576"/>
              <a:gd name="connsiteY13" fmla="*/ 171995 h 749635"/>
              <a:gd name="connsiteX14" fmla="*/ 1175968 w 1204576"/>
              <a:gd name="connsiteY14" fmla="*/ 451691 h 749635"/>
              <a:gd name="connsiteX15" fmla="*/ 1191734 w 1204576"/>
              <a:gd name="connsiteY15" fmla="*/ 698630 h 749635"/>
              <a:gd name="connsiteX16" fmla="*/ 1203717 w 1204576"/>
              <a:gd name="connsiteY16" fmla="*/ 723827 h 749635"/>
              <a:gd name="connsiteX17" fmla="*/ 1203717 w 1204576"/>
              <a:gd name="connsiteY17" fmla="*/ 749025 h 749635"/>
              <a:gd name="connsiteX18" fmla="*/ 601429 w 1204576"/>
              <a:gd name="connsiteY18" fmla="*/ 749025 h 749635"/>
              <a:gd name="connsiteX19" fmla="*/ -860 w 1204576"/>
              <a:gd name="connsiteY19" fmla="*/ 749025 h 749635"/>
              <a:gd name="connsiteX20" fmla="*/ -860 w 1204576"/>
              <a:gd name="connsiteY20" fmla="*/ 723827 h 749635"/>
              <a:gd name="connsiteX21" fmla="*/ 1184797 w 1204576"/>
              <a:gd name="connsiteY21" fmla="*/ 723827 h 749635"/>
              <a:gd name="connsiteX22" fmla="*/ 601429 w 1204576"/>
              <a:gd name="connsiteY22" fmla="*/ 717528 h 749635"/>
              <a:gd name="connsiteX23" fmla="*/ 18061 w 1204576"/>
              <a:gd name="connsiteY23" fmla="*/ 723827 h 749635"/>
              <a:gd name="connsiteX24" fmla="*/ 601429 w 1204576"/>
              <a:gd name="connsiteY24" fmla="*/ 730127 h 749635"/>
              <a:gd name="connsiteX25" fmla="*/ 1184797 w 1204576"/>
              <a:gd name="connsiteY25" fmla="*/ 723827 h 749635"/>
              <a:gd name="connsiteX26" fmla="*/ 1151372 w 1204576"/>
              <a:gd name="connsiteY26" fmla="*/ 442241 h 749635"/>
              <a:gd name="connsiteX27" fmla="*/ 1143803 w 1204576"/>
              <a:gd name="connsiteY27" fmla="*/ 170735 h 749635"/>
              <a:gd name="connsiteX28" fmla="*/ 1139389 w 1204576"/>
              <a:gd name="connsiteY28" fmla="*/ 156876 h 749635"/>
              <a:gd name="connsiteX29" fmla="*/ 604582 w 1204576"/>
              <a:gd name="connsiteY29" fmla="*/ 156876 h 749635"/>
              <a:gd name="connsiteX30" fmla="*/ 69775 w 1204576"/>
              <a:gd name="connsiteY30" fmla="*/ 156876 h 749635"/>
              <a:gd name="connsiteX31" fmla="*/ 65991 w 1204576"/>
              <a:gd name="connsiteY31" fmla="*/ 171365 h 749635"/>
              <a:gd name="connsiteX32" fmla="*/ 54009 w 1204576"/>
              <a:gd name="connsiteY32" fmla="*/ 694220 h 749635"/>
              <a:gd name="connsiteX33" fmla="*/ 606474 w 1204576"/>
              <a:gd name="connsiteY33" fmla="*/ 698630 h 749635"/>
              <a:gd name="connsiteX34" fmla="*/ 1154525 w 1204576"/>
              <a:gd name="connsiteY34" fmla="*/ 698630 h 749635"/>
              <a:gd name="connsiteX35" fmla="*/ 1151372 w 1204576"/>
              <a:gd name="connsiteY35" fmla="*/ 442241 h 749635"/>
              <a:gd name="connsiteX36" fmla="*/ 317628 w 1204576"/>
              <a:gd name="connsiteY36" fmla="*/ 107110 h 749635"/>
              <a:gd name="connsiteX37" fmla="*/ 481602 w 1204576"/>
              <a:gd name="connsiteY37" fmla="*/ 90732 h 749635"/>
              <a:gd name="connsiteX38" fmla="*/ 483494 w 1204576"/>
              <a:gd name="connsiteY38" fmla="*/ 66794 h 749635"/>
              <a:gd name="connsiteX39" fmla="*/ 485386 w 1204576"/>
              <a:gd name="connsiteY39" fmla="*/ 43486 h 749635"/>
              <a:gd name="connsiteX40" fmla="*/ 604582 w 1204576"/>
              <a:gd name="connsiteY40" fmla="*/ 43486 h 749635"/>
              <a:gd name="connsiteX41" fmla="*/ 723778 w 1204576"/>
              <a:gd name="connsiteY41" fmla="*/ 43486 h 749635"/>
              <a:gd name="connsiteX42" fmla="*/ 725670 w 1204576"/>
              <a:gd name="connsiteY42" fmla="*/ 66794 h 749635"/>
              <a:gd name="connsiteX43" fmla="*/ 727562 w 1204576"/>
              <a:gd name="connsiteY43" fmla="*/ 90732 h 749635"/>
              <a:gd name="connsiteX44" fmla="*/ 891536 w 1204576"/>
              <a:gd name="connsiteY44" fmla="*/ 107740 h 749635"/>
              <a:gd name="connsiteX45" fmla="*/ 1079475 w 1204576"/>
              <a:gd name="connsiteY45" fmla="*/ 127269 h 749635"/>
              <a:gd name="connsiteX46" fmla="*/ 1102810 w 1204576"/>
              <a:gd name="connsiteY46" fmla="*/ 130418 h 749635"/>
              <a:gd name="connsiteX47" fmla="*/ 1102810 w 1204576"/>
              <a:gd name="connsiteY47" fmla="*/ 77503 h 749635"/>
              <a:gd name="connsiteX48" fmla="*/ 1102810 w 1204576"/>
              <a:gd name="connsiteY48" fmla="*/ 24587 h 749635"/>
              <a:gd name="connsiteX49" fmla="*/ 601429 w 1204576"/>
              <a:gd name="connsiteY49" fmla="*/ 24587 h 749635"/>
              <a:gd name="connsiteX50" fmla="*/ 100047 w 1204576"/>
              <a:gd name="connsiteY50" fmla="*/ 24587 h 749635"/>
              <a:gd name="connsiteX51" fmla="*/ 100047 w 1204576"/>
              <a:gd name="connsiteY51" fmla="*/ 77503 h 749635"/>
              <a:gd name="connsiteX52" fmla="*/ 100047 w 1204576"/>
              <a:gd name="connsiteY52" fmla="*/ 130418 h 749635"/>
              <a:gd name="connsiteX53" fmla="*/ 127166 w 1204576"/>
              <a:gd name="connsiteY53" fmla="*/ 127269 h 749635"/>
              <a:gd name="connsiteX54" fmla="*/ 317628 w 1204576"/>
              <a:gd name="connsiteY54" fmla="*/ 107110 h 749635"/>
              <a:gd name="connsiteX55" fmla="*/ 822163 w 1204576"/>
              <a:gd name="connsiteY55" fmla="*/ 119079 h 749635"/>
              <a:gd name="connsiteX56" fmla="*/ 387002 w 1204576"/>
              <a:gd name="connsiteY56" fmla="*/ 119079 h 749635"/>
              <a:gd name="connsiteX57" fmla="*/ 292401 w 1204576"/>
              <a:gd name="connsiteY57" fmla="*/ 129788 h 749635"/>
              <a:gd name="connsiteX58" fmla="*/ 604582 w 1204576"/>
              <a:gd name="connsiteY58" fmla="*/ 129788 h 749635"/>
              <a:gd name="connsiteX59" fmla="*/ 916763 w 1204576"/>
              <a:gd name="connsiteY59" fmla="*/ 129788 h 749635"/>
              <a:gd name="connsiteX60" fmla="*/ 822163 w 1204576"/>
              <a:gd name="connsiteY60" fmla="*/ 119079 h 749635"/>
              <a:gd name="connsiteX61" fmla="*/ 705489 w 1204576"/>
              <a:gd name="connsiteY61" fmla="*/ 74983 h 749635"/>
              <a:gd name="connsiteX62" fmla="*/ 604582 w 1204576"/>
              <a:gd name="connsiteY62" fmla="*/ 62384 h 749635"/>
              <a:gd name="connsiteX63" fmla="*/ 503675 w 1204576"/>
              <a:gd name="connsiteY63" fmla="*/ 74983 h 749635"/>
              <a:gd name="connsiteX64" fmla="*/ 604582 w 1204576"/>
              <a:gd name="connsiteY64" fmla="*/ 87582 h 749635"/>
              <a:gd name="connsiteX65" fmla="*/ 705489 w 1204576"/>
              <a:gd name="connsiteY65" fmla="*/ 74983 h 74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04576" h="749635">
                <a:moveTo>
                  <a:pt x="-860" y="723827"/>
                </a:moveTo>
                <a:cubicBezTo>
                  <a:pt x="-860" y="703039"/>
                  <a:pt x="1033" y="698630"/>
                  <a:pt x="11754" y="698630"/>
                </a:cubicBezTo>
                <a:cubicBezTo>
                  <a:pt x="23737" y="698630"/>
                  <a:pt x="24367" y="694220"/>
                  <a:pt x="24367" y="589019"/>
                </a:cubicBezTo>
                <a:cubicBezTo>
                  <a:pt x="24367" y="495157"/>
                  <a:pt x="29413" y="364128"/>
                  <a:pt x="39503" y="182074"/>
                </a:cubicBezTo>
                <a:cubicBezTo>
                  <a:pt x="42026" y="142387"/>
                  <a:pt x="42026" y="141127"/>
                  <a:pt x="61577" y="136718"/>
                </a:cubicBezTo>
                <a:lnTo>
                  <a:pt x="81127" y="131048"/>
                </a:lnTo>
                <a:lnTo>
                  <a:pt x="81127" y="65534"/>
                </a:lnTo>
                <a:lnTo>
                  <a:pt x="81127" y="-611"/>
                </a:lnTo>
                <a:lnTo>
                  <a:pt x="604582" y="-611"/>
                </a:lnTo>
                <a:lnTo>
                  <a:pt x="1128037" y="-611"/>
                </a:lnTo>
                <a:lnTo>
                  <a:pt x="1128037" y="65534"/>
                </a:lnTo>
                <a:lnTo>
                  <a:pt x="1128037" y="132308"/>
                </a:lnTo>
                <a:lnTo>
                  <a:pt x="1146326" y="135458"/>
                </a:lnTo>
                <a:cubicBezTo>
                  <a:pt x="1163354" y="139238"/>
                  <a:pt x="1165246" y="142387"/>
                  <a:pt x="1168400" y="171995"/>
                </a:cubicBezTo>
                <a:cubicBezTo>
                  <a:pt x="1170292" y="189633"/>
                  <a:pt x="1173445" y="315622"/>
                  <a:pt x="1175968" y="451691"/>
                </a:cubicBezTo>
                <a:cubicBezTo>
                  <a:pt x="1179752" y="687290"/>
                  <a:pt x="1181013" y="698630"/>
                  <a:pt x="1191734" y="698630"/>
                </a:cubicBezTo>
                <a:cubicBezTo>
                  <a:pt x="1201194" y="698630"/>
                  <a:pt x="1203717" y="703669"/>
                  <a:pt x="1203717" y="723827"/>
                </a:cubicBezTo>
                <a:lnTo>
                  <a:pt x="1203717" y="749025"/>
                </a:lnTo>
                <a:lnTo>
                  <a:pt x="601429" y="749025"/>
                </a:lnTo>
                <a:lnTo>
                  <a:pt x="-860" y="749025"/>
                </a:lnTo>
                <a:lnTo>
                  <a:pt x="-860" y="723827"/>
                </a:lnTo>
                <a:close/>
                <a:moveTo>
                  <a:pt x="1184797" y="723827"/>
                </a:moveTo>
                <a:cubicBezTo>
                  <a:pt x="1184797" y="719418"/>
                  <a:pt x="986136" y="717528"/>
                  <a:pt x="601429" y="717528"/>
                </a:cubicBezTo>
                <a:cubicBezTo>
                  <a:pt x="216721" y="717528"/>
                  <a:pt x="18061" y="719418"/>
                  <a:pt x="18061" y="723827"/>
                </a:cubicBezTo>
                <a:cubicBezTo>
                  <a:pt x="18061" y="728237"/>
                  <a:pt x="216721" y="730127"/>
                  <a:pt x="601429" y="730127"/>
                </a:cubicBezTo>
                <a:cubicBezTo>
                  <a:pt x="986136" y="730127"/>
                  <a:pt x="1184797" y="728237"/>
                  <a:pt x="1184797" y="723827"/>
                </a:cubicBezTo>
                <a:close/>
                <a:moveTo>
                  <a:pt x="1151372" y="442241"/>
                </a:moveTo>
                <a:cubicBezTo>
                  <a:pt x="1150110" y="300504"/>
                  <a:pt x="1146326" y="178924"/>
                  <a:pt x="1143803" y="170735"/>
                </a:cubicBezTo>
                <a:lnTo>
                  <a:pt x="1139389" y="156876"/>
                </a:lnTo>
                <a:lnTo>
                  <a:pt x="604582" y="156876"/>
                </a:lnTo>
                <a:lnTo>
                  <a:pt x="69775" y="156876"/>
                </a:lnTo>
                <a:lnTo>
                  <a:pt x="65991" y="171365"/>
                </a:lnTo>
                <a:cubicBezTo>
                  <a:pt x="54639" y="211051"/>
                  <a:pt x="43287" y="684141"/>
                  <a:pt x="54009" y="694220"/>
                </a:cubicBezTo>
                <a:cubicBezTo>
                  <a:pt x="55901" y="696740"/>
                  <a:pt x="305015" y="698630"/>
                  <a:pt x="606474" y="698630"/>
                </a:cubicBezTo>
                <a:lnTo>
                  <a:pt x="1154525" y="698630"/>
                </a:lnTo>
                <a:lnTo>
                  <a:pt x="1151372" y="442241"/>
                </a:lnTo>
                <a:close/>
                <a:moveTo>
                  <a:pt x="317628" y="107110"/>
                </a:moveTo>
                <a:lnTo>
                  <a:pt x="481602" y="90732"/>
                </a:lnTo>
                <a:lnTo>
                  <a:pt x="483494" y="66794"/>
                </a:lnTo>
                <a:lnTo>
                  <a:pt x="485386" y="43486"/>
                </a:lnTo>
                <a:lnTo>
                  <a:pt x="604582" y="43486"/>
                </a:lnTo>
                <a:lnTo>
                  <a:pt x="723778" y="43486"/>
                </a:lnTo>
                <a:lnTo>
                  <a:pt x="725670" y="66794"/>
                </a:lnTo>
                <a:lnTo>
                  <a:pt x="727562" y="90732"/>
                </a:lnTo>
                <a:lnTo>
                  <a:pt x="891536" y="107740"/>
                </a:lnTo>
                <a:cubicBezTo>
                  <a:pt x="981722" y="116559"/>
                  <a:pt x="1066231" y="126009"/>
                  <a:pt x="1079475" y="127269"/>
                </a:cubicBezTo>
                <a:lnTo>
                  <a:pt x="1102810" y="130418"/>
                </a:lnTo>
                <a:lnTo>
                  <a:pt x="1102810" y="77503"/>
                </a:lnTo>
                <a:lnTo>
                  <a:pt x="1102810" y="24587"/>
                </a:lnTo>
                <a:lnTo>
                  <a:pt x="601429" y="24587"/>
                </a:lnTo>
                <a:lnTo>
                  <a:pt x="100047" y="24587"/>
                </a:lnTo>
                <a:lnTo>
                  <a:pt x="100047" y="77503"/>
                </a:lnTo>
                <a:lnTo>
                  <a:pt x="100047" y="130418"/>
                </a:lnTo>
                <a:lnTo>
                  <a:pt x="127166" y="127269"/>
                </a:lnTo>
                <a:cubicBezTo>
                  <a:pt x="141672" y="125379"/>
                  <a:pt x="227442" y="116559"/>
                  <a:pt x="317628" y="107110"/>
                </a:cubicBezTo>
                <a:close/>
                <a:moveTo>
                  <a:pt x="822163" y="119079"/>
                </a:moveTo>
                <a:cubicBezTo>
                  <a:pt x="696660" y="103961"/>
                  <a:pt x="512504" y="103961"/>
                  <a:pt x="387002" y="119079"/>
                </a:cubicBezTo>
                <a:lnTo>
                  <a:pt x="292401" y="129788"/>
                </a:lnTo>
                <a:lnTo>
                  <a:pt x="604582" y="129788"/>
                </a:lnTo>
                <a:lnTo>
                  <a:pt x="916763" y="129788"/>
                </a:lnTo>
                <a:lnTo>
                  <a:pt x="822163" y="119079"/>
                </a:lnTo>
                <a:close/>
                <a:moveTo>
                  <a:pt x="705489" y="74983"/>
                </a:moveTo>
                <a:cubicBezTo>
                  <a:pt x="705489" y="63014"/>
                  <a:pt x="701074" y="62384"/>
                  <a:pt x="604582" y="62384"/>
                </a:cubicBezTo>
                <a:cubicBezTo>
                  <a:pt x="508090" y="62384"/>
                  <a:pt x="503675" y="63014"/>
                  <a:pt x="503675" y="74983"/>
                </a:cubicBezTo>
                <a:cubicBezTo>
                  <a:pt x="503675" y="86952"/>
                  <a:pt x="508090" y="87582"/>
                  <a:pt x="604582" y="87582"/>
                </a:cubicBezTo>
                <a:cubicBezTo>
                  <a:pt x="701074" y="87582"/>
                  <a:pt x="705489" y="86952"/>
                  <a:pt x="705489" y="74983"/>
                </a:cubicBezTo>
                <a:close/>
              </a:path>
            </a:pathLst>
          </a:custGeom>
          <a:solidFill>
            <a:srgbClr val="000000"/>
          </a:solidFill>
          <a:ln w="183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43" name="Dowolny kształt: kształt 42">
            <a:extLst>
              <a:ext uri="{FF2B5EF4-FFF2-40B4-BE49-F238E27FC236}">
                <a16:creationId xmlns:a16="http://schemas.microsoft.com/office/drawing/2014/main" id="{7486B3A9-61C7-9EFC-1CBC-151618EAAB8C}"/>
              </a:ext>
            </a:extLst>
          </p:cNvPr>
          <p:cNvSpPr/>
          <p:nvPr/>
        </p:nvSpPr>
        <p:spPr>
          <a:xfrm flipV="1">
            <a:off x="1446232" y="3560630"/>
            <a:ext cx="1204576" cy="749635"/>
          </a:xfrm>
          <a:custGeom>
            <a:avLst/>
            <a:gdLst>
              <a:gd name="connsiteX0" fmla="*/ -860 w 1204576"/>
              <a:gd name="connsiteY0" fmla="*/ 723827 h 749635"/>
              <a:gd name="connsiteX1" fmla="*/ 11754 w 1204576"/>
              <a:gd name="connsiteY1" fmla="*/ 698630 h 749635"/>
              <a:gd name="connsiteX2" fmla="*/ 24367 w 1204576"/>
              <a:gd name="connsiteY2" fmla="*/ 589019 h 749635"/>
              <a:gd name="connsiteX3" fmla="*/ 39503 w 1204576"/>
              <a:gd name="connsiteY3" fmla="*/ 182074 h 749635"/>
              <a:gd name="connsiteX4" fmla="*/ 61577 w 1204576"/>
              <a:gd name="connsiteY4" fmla="*/ 136718 h 749635"/>
              <a:gd name="connsiteX5" fmla="*/ 81127 w 1204576"/>
              <a:gd name="connsiteY5" fmla="*/ 131048 h 749635"/>
              <a:gd name="connsiteX6" fmla="*/ 81127 w 1204576"/>
              <a:gd name="connsiteY6" fmla="*/ 65534 h 749635"/>
              <a:gd name="connsiteX7" fmla="*/ 81127 w 1204576"/>
              <a:gd name="connsiteY7" fmla="*/ -611 h 749635"/>
              <a:gd name="connsiteX8" fmla="*/ 604582 w 1204576"/>
              <a:gd name="connsiteY8" fmla="*/ -611 h 749635"/>
              <a:gd name="connsiteX9" fmla="*/ 1128037 w 1204576"/>
              <a:gd name="connsiteY9" fmla="*/ -611 h 749635"/>
              <a:gd name="connsiteX10" fmla="*/ 1128037 w 1204576"/>
              <a:gd name="connsiteY10" fmla="*/ 65534 h 749635"/>
              <a:gd name="connsiteX11" fmla="*/ 1128037 w 1204576"/>
              <a:gd name="connsiteY11" fmla="*/ 132308 h 749635"/>
              <a:gd name="connsiteX12" fmla="*/ 1146326 w 1204576"/>
              <a:gd name="connsiteY12" fmla="*/ 135458 h 749635"/>
              <a:gd name="connsiteX13" fmla="*/ 1168400 w 1204576"/>
              <a:gd name="connsiteY13" fmla="*/ 171995 h 749635"/>
              <a:gd name="connsiteX14" fmla="*/ 1175968 w 1204576"/>
              <a:gd name="connsiteY14" fmla="*/ 451691 h 749635"/>
              <a:gd name="connsiteX15" fmla="*/ 1191734 w 1204576"/>
              <a:gd name="connsiteY15" fmla="*/ 698630 h 749635"/>
              <a:gd name="connsiteX16" fmla="*/ 1203717 w 1204576"/>
              <a:gd name="connsiteY16" fmla="*/ 723827 h 749635"/>
              <a:gd name="connsiteX17" fmla="*/ 1203717 w 1204576"/>
              <a:gd name="connsiteY17" fmla="*/ 749025 h 749635"/>
              <a:gd name="connsiteX18" fmla="*/ 601429 w 1204576"/>
              <a:gd name="connsiteY18" fmla="*/ 749025 h 749635"/>
              <a:gd name="connsiteX19" fmla="*/ -860 w 1204576"/>
              <a:gd name="connsiteY19" fmla="*/ 749025 h 749635"/>
              <a:gd name="connsiteX20" fmla="*/ -860 w 1204576"/>
              <a:gd name="connsiteY20" fmla="*/ 723827 h 749635"/>
              <a:gd name="connsiteX21" fmla="*/ 1184797 w 1204576"/>
              <a:gd name="connsiteY21" fmla="*/ 723827 h 749635"/>
              <a:gd name="connsiteX22" fmla="*/ 601429 w 1204576"/>
              <a:gd name="connsiteY22" fmla="*/ 717528 h 749635"/>
              <a:gd name="connsiteX23" fmla="*/ 18061 w 1204576"/>
              <a:gd name="connsiteY23" fmla="*/ 723827 h 749635"/>
              <a:gd name="connsiteX24" fmla="*/ 601429 w 1204576"/>
              <a:gd name="connsiteY24" fmla="*/ 730127 h 749635"/>
              <a:gd name="connsiteX25" fmla="*/ 1184797 w 1204576"/>
              <a:gd name="connsiteY25" fmla="*/ 723827 h 749635"/>
              <a:gd name="connsiteX26" fmla="*/ 1151372 w 1204576"/>
              <a:gd name="connsiteY26" fmla="*/ 442241 h 749635"/>
              <a:gd name="connsiteX27" fmla="*/ 1143803 w 1204576"/>
              <a:gd name="connsiteY27" fmla="*/ 170735 h 749635"/>
              <a:gd name="connsiteX28" fmla="*/ 1139389 w 1204576"/>
              <a:gd name="connsiteY28" fmla="*/ 156876 h 749635"/>
              <a:gd name="connsiteX29" fmla="*/ 604582 w 1204576"/>
              <a:gd name="connsiteY29" fmla="*/ 156876 h 749635"/>
              <a:gd name="connsiteX30" fmla="*/ 69775 w 1204576"/>
              <a:gd name="connsiteY30" fmla="*/ 156876 h 749635"/>
              <a:gd name="connsiteX31" fmla="*/ 65991 w 1204576"/>
              <a:gd name="connsiteY31" fmla="*/ 171365 h 749635"/>
              <a:gd name="connsiteX32" fmla="*/ 54009 w 1204576"/>
              <a:gd name="connsiteY32" fmla="*/ 694220 h 749635"/>
              <a:gd name="connsiteX33" fmla="*/ 606474 w 1204576"/>
              <a:gd name="connsiteY33" fmla="*/ 698630 h 749635"/>
              <a:gd name="connsiteX34" fmla="*/ 1154525 w 1204576"/>
              <a:gd name="connsiteY34" fmla="*/ 698630 h 749635"/>
              <a:gd name="connsiteX35" fmla="*/ 1151372 w 1204576"/>
              <a:gd name="connsiteY35" fmla="*/ 442241 h 749635"/>
              <a:gd name="connsiteX36" fmla="*/ 317628 w 1204576"/>
              <a:gd name="connsiteY36" fmla="*/ 107110 h 749635"/>
              <a:gd name="connsiteX37" fmla="*/ 481602 w 1204576"/>
              <a:gd name="connsiteY37" fmla="*/ 90732 h 749635"/>
              <a:gd name="connsiteX38" fmla="*/ 483494 w 1204576"/>
              <a:gd name="connsiteY38" fmla="*/ 66794 h 749635"/>
              <a:gd name="connsiteX39" fmla="*/ 485386 w 1204576"/>
              <a:gd name="connsiteY39" fmla="*/ 43486 h 749635"/>
              <a:gd name="connsiteX40" fmla="*/ 604582 w 1204576"/>
              <a:gd name="connsiteY40" fmla="*/ 43486 h 749635"/>
              <a:gd name="connsiteX41" fmla="*/ 723778 w 1204576"/>
              <a:gd name="connsiteY41" fmla="*/ 43486 h 749635"/>
              <a:gd name="connsiteX42" fmla="*/ 725670 w 1204576"/>
              <a:gd name="connsiteY42" fmla="*/ 66794 h 749635"/>
              <a:gd name="connsiteX43" fmla="*/ 727562 w 1204576"/>
              <a:gd name="connsiteY43" fmla="*/ 90732 h 749635"/>
              <a:gd name="connsiteX44" fmla="*/ 891536 w 1204576"/>
              <a:gd name="connsiteY44" fmla="*/ 107740 h 749635"/>
              <a:gd name="connsiteX45" fmla="*/ 1079475 w 1204576"/>
              <a:gd name="connsiteY45" fmla="*/ 127269 h 749635"/>
              <a:gd name="connsiteX46" fmla="*/ 1102810 w 1204576"/>
              <a:gd name="connsiteY46" fmla="*/ 130418 h 749635"/>
              <a:gd name="connsiteX47" fmla="*/ 1102810 w 1204576"/>
              <a:gd name="connsiteY47" fmla="*/ 77503 h 749635"/>
              <a:gd name="connsiteX48" fmla="*/ 1102810 w 1204576"/>
              <a:gd name="connsiteY48" fmla="*/ 24587 h 749635"/>
              <a:gd name="connsiteX49" fmla="*/ 601429 w 1204576"/>
              <a:gd name="connsiteY49" fmla="*/ 24587 h 749635"/>
              <a:gd name="connsiteX50" fmla="*/ 100047 w 1204576"/>
              <a:gd name="connsiteY50" fmla="*/ 24587 h 749635"/>
              <a:gd name="connsiteX51" fmla="*/ 100047 w 1204576"/>
              <a:gd name="connsiteY51" fmla="*/ 77503 h 749635"/>
              <a:gd name="connsiteX52" fmla="*/ 100047 w 1204576"/>
              <a:gd name="connsiteY52" fmla="*/ 130418 h 749635"/>
              <a:gd name="connsiteX53" fmla="*/ 127166 w 1204576"/>
              <a:gd name="connsiteY53" fmla="*/ 127269 h 749635"/>
              <a:gd name="connsiteX54" fmla="*/ 317628 w 1204576"/>
              <a:gd name="connsiteY54" fmla="*/ 107110 h 749635"/>
              <a:gd name="connsiteX55" fmla="*/ 822163 w 1204576"/>
              <a:gd name="connsiteY55" fmla="*/ 119079 h 749635"/>
              <a:gd name="connsiteX56" fmla="*/ 387002 w 1204576"/>
              <a:gd name="connsiteY56" fmla="*/ 119079 h 749635"/>
              <a:gd name="connsiteX57" fmla="*/ 292401 w 1204576"/>
              <a:gd name="connsiteY57" fmla="*/ 129788 h 749635"/>
              <a:gd name="connsiteX58" fmla="*/ 604582 w 1204576"/>
              <a:gd name="connsiteY58" fmla="*/ 129788 h 749635"/>
              <a:gd name="connsiteX59" fmla="*/ 916763 w 1204576"/>
              <a:gd name="connsiteY59" fmla="*/ 129788 h 749635"/>
              <a:gd name="connsiteX60" fmla="*/ 822163 w 1204576"/>
              <a:gd name="connsiteY60" fmla="*/ 119079 h 749635"/>
              <a:gd name="connsiteX61" fmla="*/ 705489 w 1204576"/>
              <a:gd name="connsiteY61" fmla="*/ 74983 h 749635"/>
              <a:gd name="connsiteX62" fmla="*/ 604582 w 1204576"/>
              <a:gd name="connsiteY62" fmla="*/ 62384 h 749635"/>
              <a:gd name="connsiteX63" fmla="*/ 503675 w 1204576"/>
              <a:gd name="connsiteY63" fmla="*/ 74983 h 749635"/>
              <a:gd name="connsiteX64" fmla="*/ 604582 w 1204576"/>
              <a:gd name="connsiteY64" fmla="*/ 87582 h 749635"/>
              <a:gd name="connsiteX65" fmla="*/ 705489 w 1204576"/>
              <a:gd name="connsiteY65" fmla="*/ 74983 h 74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04576" h="749635">
                <a:moveTo>
                  <a:pt x="-860" y="723827"/>
                </a:moveTo>
                <a:cubicBezTo>
                  <a:pt x="-860" y="703039"/>
                  <a:pt x="1033" y="698630"/>
                  <a:pt x="11754" y="698630"/>
                </a:cubicBezTo>
                <a:cubicBezTo>
                  <a:pt x="23737" y="698630"/>
                  <a:pt x="24367" y="694220"/>
                  <a:pt x="24367" y="589019"/>
                </a:cubicBezTo>
                <a:cubicBezTo>
                  <a:pt x="24367" y="495157"/>
                  <a:pt x="29413" y="364128"/>
                  <a:pt x="39503" y="182074"/>
                </a:cubicBezTo>
                <a:cubicBezTo>
                  <a:pt x="42026" y="142387"/>
                  <a:pt x="42026" y="141127"/>
                  <a:pt x="61577" y="136718"/>
                </a:cubicBezTo>
                <a:lnTo>
                  <a:pt x="81127" y="131048"/>
                </a:lnTo>
                <a:lnTo>
                  <a:pt x="81127" y="65534"/>
                </a:lnTo>
                <a:lnTo>
                  <a:pt x="81127" y="-611"/>
                </a:lnTo>
                <a:lnTo>
                  <a:pt x="604582" y="-611"/>
                </a:lnTo>
                <a:lnTo>
                  <a:pt x="1128037" y="-611"/>
                </a:lnTo>
                <a:lnTo>
                  <a:pt x="1128037" y="65534"/>
                </a:lnTo>
                <a:lnTo>
                  <a:pt x="1128037" y="132308"/>
                </a:lnTo>
                <a:lnTo>
                  <a:pt x="1146326" y="135458"/>
                </a:lnTo>
                <a:cubicBezTo>
                  <a:pt x="1163354" y="139238"/>
                  <a:pt x="1165246" y="142387"/>
                  <a:pt x="1168400" y="171995"/>
                </a:cubicBezTo>
                <a:cubicBezTo>
                  <a:pt x="1170292" y="189633"/>
                  <a:pt x="1173445" y="315622"/>
                  <a:pt x="1175968" y="451691"/>
                </a:cubicBezTo>
                <a:cubicBezTo>
                  <a:pt x="1179752" y="687290"/>
                  <a:pt x="1181013" y="698630"/>
                  <a:pt x="1191734" y="698630"/>
                </a:cubicBezTo>
                <a:cubicBezTo>
                  <a:pt x="1201194" y="698630"/>
                  <a:pt x="1203717" y="703669"/>
                  <a:pt x="1203717" y="723827"/>
                </a:cubicBezTo>
                <a:lnTo>
                  <a:pt x="1203717" y="749025"/>
                </a:lnTo>
                <a:lnTo>
                  <a:pt x="601429" y="749025"/>
                </a:lnTo>
                <a:lnTo>
                  <a:pt x="-860" y="749025"/>
                </a:lnTo>
                <a:lnTo>
                  <a:pt x="-860" y="723827"/>
                </a:lnTo>
                <a:close/>
                <a:moveTo>
                  <a:pt x="1184797" y="723827"/>
                </a:moveTo>
                <a:cubicBezTo>
                  <a:pt x="1184797" y="719418"/>
                  <a:pt x="986136" y="717528"/>
                  <a:pt x="601429" y="717528"/>
                </a:cubicBezTo>
                <a:cubicBezTo>
                  <a:pt x="216721" y="717528"/>
                  <a:pt x="18061" y="719418"/>
                  <a:pt x="18061" y="723827"/>
                </a:cubicBezTo>
                <a:cubicBezTo>
                  <a:pt x="18061" y="728237"/>
                  <a:pt x="216721" y="730127"/>
                  <a:pt x="601429" y="730127"/>
                </a:cubicBezTo>
                <a:cubicBezTo>
                  <a:pt x="986136" y="730127"/>
                  <a:pt x="1184797" y="728237"/>
                  <a:pt x="1184797" y="723827"/>
                </a:cubicBezTo>
                <a:close/>
                <a:moveTo>
                  <a:pt x="1151372" y="442241"/>
                </a:moveTo>
                <a:cubicBezTo>
                  <a:pt x="1150110" y="300504"/>
                  <a:pt x="1146326" y="178924"/>
                  <a:pt x="1143803" y="170735"/>
                </a:cubicBezTo>
                <a:lnTo>
                  <a:pt x="1139389" y="156876"/>
                </a:lnTo>
                <a:lnTo>
                  <a:pt x="604582" y="156876"/>
                </a:lnTo>
                <a:lnTo>
                  <a:pt x="69775" y="156876"/>
                </a:lnTo>
                <a:lnTo>
                  <a:pt x="65991" y="171365"/>
                </a:lnTo>
                <a:cubicBezTo>
                  <a:pt x="54639" y="211051"/>
                  <a:pt x="43287" y="684141"/>
                  <a:pt x="54009" y="694220"/>
                </a:cubicBezTo>
                <a:cubicBezTo>
                  <a:pt x="55901" y="696740"/>
                  <a:pt x="305015" y="698630"/>
                  <a:pt x="606474" y="698630"/>
                </a:cubicBezTo>
                <a:lnTo>
                  <a:pt x="1154525" y="698630"/>
                </a:lnTo>
                <a:lnTo>
                  <a:pt x="1151372" y="442241"/>
                </a:lnTo>
                <a:close/>
                <a:moveTo>
                  <a:pt x="317628" y="107110"/>
                </a:moveTo>
                <a:lnTo>
                  <a:pt x="481602" y="90732"/>
                </a:lnTo>
                <a:lnTo>
                  <a:pt x="483494" y="66794"/>
                </a:lnTo>
                <a:lnTo>
                  <a:pt x="485386" y="43486"/>
                </a:lnTo>
                <a:lnTo>
                  <a:pt x="604582" y="43486"/>
                </a:lnTo>
                <a:lnTo>
                  <a:pt x="723778" y="43486"/>
                </a:lnTo>
                <a:lnTo>
                  <a:pt x="725670" y="66794"/>
                </a:lnTo>
                <a:lnTo>
                  <a:pt x="727562" y="90732"/>
                </a:lnTo>
                <a:lnTo>
                  <a:pt x="891536" y="107740"/>
                </a:lnTo>
                <a:cubicBezTo>
                  <a:pt x="981722" y="116559"/>
                  <a:pt x="1066231" y="126009"/>
                  <a:pt x="1079475" y="127269"/>
                </a:cubicBezTo>
                <a:lnTo>
                  <a:pt x="1102810" y="130418"/>
                </a:lnTo>
                <a:lnTo>
                  <a:pt x="1102810" y="77503"/>
                </a:lnTo>
                <a:lnTo>
                  <a:pt x="1102810" y="24587"/>
                </a:lnTo>
                <a:lnTo>
                  <a:pt x="601429" y="24587"/>
                </a:lnTo>
                <a:lnTo>
                  <a:pt x="100047" y="24587"/>
                </a:lnTo>
                <a:lnTo>
                  <a:pt x="100047" y="77503"/>
                </a:lnTo>
                <a:lnTo>
                  <a:pt x="100047" y="130418"/>
                </a:lnTo>
                <a:lnTo>
                  <a:pt x="127166" y="127269"/>
                </a:lnTo>
                <a:cubicBezTo>
                  <a:pt x="141672" y="125379"/>
                  <a:pt x="227442" y="116559"/>
                  <a:pt x="317628" y="107110"/>
                </a:cubicBezTo>
                <a:close/>
                <a:moveTo>
                  <a:pt x="822163" y="119079"/>
                </a:moveTo>
                <a:cubicBezTo>
                  <a:pt x="696660" y="103961"/>
                  <a:pt x="512504" y="103961"/>
                  <a:pt x="387002" y="119079"/>
                </a:cubicBezTo>
                <a:lnTo>
                  <a:pt x="292401" y="129788"/>
                </a:lnTo>
                <a:lnTo>
                  <a:pt x="604582" y="129788"/>
                </a:lnTo>
                <a:lnTo>
                  <a:pt x="916763" y="129788"/>
                </a:lnTo>
                <a:lnTo>
                  <a:pt x="822163" y="119079"/>
                </a:lnTo>
                <a:close/>
                <a:moveTo>
                  <a:pt x="705489" y="74983"/>
                </a:moveTo>
                <a:cubicBezTo>
                  <a:pt x="705489" y="63014"/>
                  <a:pt x="701074" y="62384"/>
                  <a:pt x="604582" y="62384"/>
                </a:cubicBezTo>
                <a:cubicBezTo>
                  <a:pt x="508090" y="62384"/>
                  <a:pt x="503675" y="63014"/>
                  <a:pt x="503675" y="74983"/>
                </a:cubicBezTo>
                <a:cubicBezTo>
                  <a:pt x="503675" y="86952"/>
                  <a:pt x="508090" y="87582"/>
                  <a:pt x="604582" y="87582"/>
                </a:cubicBezTo>
                <a:cubicBezTo>
                  <a:pt x="701074" y="87582"/>
                  <a:pt x="705489" y="86952"/>
                  <a:pt x="705489" y="74983"/>
                </a:cubicBezTo>
                <a:close/>
              </a:path>
            </a:pathLst>
          </a:custGeom>
          <a:solidFill>
            <a:srgbClr val="000000"/>
          </a:solidFill>
          <a:ln w="183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44" name="Dowolny kształt: kształt 43">
            <a:extLst>
              <a:ext uri="{FF2B5EF4-FFF2-40B4-BE49-F238E27FC236}">
                <a16:creationId xmlns:a16="http://schemas.microsoft.com/office/drawing/2014/main" id="{296C2598-1B0B-9C09-FF6C-88B95A052A16}"/>
              </a:ext>
            </a:extLst>
          </p:cNvPr>
          <p:cNvSpPr/>
          <p:nvPr/>
        </p:nvSpPr>
        <p:spPr>
          <a:xfrm flipV="1">
            <a:off x="2981874" y="3560630"/>
            <a:ext cx="1204576" cy="749635"/>
          </a:xfrm>
          <a:custGeom>
            <a:avLst/>
            <a:gdLst>
              <a:gd name="connsiteX0" fmla="*/ -860 w 1204576"/>
              <a:gd name="connsiteY0" fmla="*/ 723827 h 749635"/>
              <a:gd name="connsiteX1" fmla="*/ 11754 w 1204576"/>
              <a:gd name="connsiteY1" fmla="*/ 698630 h 749635"/>
              <a:gd name="connsiteX2" fmla="*/ 24367 w 1204576"/>
              <a:gd name="connsiteY2" fmla="*/ 589019 h 749635"/>
              <a:gd name="connsiteX3" fmla="*/ 39503 w 1204576"/>
              <a:gd name="connsiteY3" fmla="*/ 182074 h 749635"/>
              <a:gd name="connsiteX4" fmla="*/ 61577 w 1204576"/>
              <a:gd name="connsiteY4" fmla="*/ 136718 h 749635"/>
              <a:gd name="connsiteX5" fmla="*/ 81127 w 1204576"/>
              <a:gd name="connsiteY5" fmla="*/ 131048 h 749635"/>
              <a:gd name="connsiteX6" fmla="*/ 81127 w 1204576"/>
              <a:gd name="connsiteY6" fmla="*/ 65534 h 749635"/>
              <a:gd name="connsiteX7" fmla="*/ 81127 w 1204576"/>
              <a:gd name="connsiteY7" fmla="*/ -611 h 749635"/>
              <a:gd name="connsiteX8" fmla="*/ 604582 w 1204576"/>
              <a:gd name="connsiteY8" fmla="*/ -611 h 749635"/>
              <a:gd name="connsiteX9" fmla="*/ 1128037 w 1204576"/>
              <a:gd name="connsiteY9" fmla="*/ -611 h 749635"/>
              <a:gd name="connsiteX10" fmla="*/ 1128037 w 1204576"/>
              <a:gd name="connsiteY10" fmla="*/ 65534 h 749635"/>
              <a:gd name="connsiteX11" fmla="*/ 1128037 w 1204576"/>
              <a:gd name="connsiteY11" fmla="*/ 132308 h 749635"/>
              <a:gd name="connsiteX12" fmla="*/ 1146326 w 1204576"/>
              <a:gd name="connsiteY12" fmla="*/ 135458 h 749635"/>
              <a:gd name="connsiteX13" fmla="*/ 1168400 w 1204576"/>
              <a:gd name="connsiteY13" fmla="*/ 171995 h 749635"/>
              <a:gd name="connsiteX14" fmla="*/ 1175968 w 1204576"/>
              <a:gd name="connsiteY14" fmla="*/ 451691 h 749635"/>
              <a:gd name="connsiteX15" fmla="*/ 1191734 w 1204576"/>
              <a:gd name="connsiteY15" fmla="*/ 698630 h 749635"/>
              <a:gd name="connsiteX16" fmla="*/ 1203717 w 1204576"/>
              <a:gd name="connsiteY16" fmla="*/ 723827 h 749635"/>
              <a:gd name="connsiteX17" fmla="*/ 1203717 w 1204576"/>
              <a:gd name="connsiteY17" fmla="*/ 749025 h 749635"/>
              <a:gd name="connsiteX18" fmla="*/ 601429 w 1204576"/>
              <a:gd name="connsiteY18" fmla="*/ 749025 h 749635"/>
              <a:gd name="connsiteX19" fmla="*/ -860 w 1204576"/>
              <a:gd name="connsiteY19" fmla="*/ 749025 h 749635"/>
              <a:gd name="connsiteX20" fmla="*/ -860 w 1204576"/>
              <a:gd name="connsiteY20" fmla="*/ 723827 h 749635"/>
              <a:gd name="connsiteX21" fmla="*/ 1184797 w 1204576"/>
              <a:gd name="connsiteY21" fmla="*/ 723827 h 749635"/>
              <a:gd name="connsiteX22" fmla="*/ 601429 w 1204576"/>
              <a:gd name="connsiteY22" fmla="*/ 717528 h 749635"/>
              <a:gd name="connsiteX23" fmla="*/ 18061 w 1204576"/>
              <a:gd name="connsiteY23" fmla="*/ 723827 h 749635"/>
              <a:gd name="connsiteX24" fmla="*/ 601429 w 1204576"/>
              <a:gd name="connsiteY24" fmla="*/ 730127 h 749635"/>
              <a:gd name="connsiteX25" fmla="*/ 1184797 w 1204576"/>
              <a:gd name="connsiteY25" fmla="*/ 723827 h 749635"/>
              <a:gd name="connsiteX26" fmla="*/ 1151372 w 1204576"/>
              <a:gd name="connsiteY26" fmla="*/ 442241 h 749635"/>
              <a:gd name="connsiteX27" fmla="*/ 1143803 w 1204576"/>
              <a:gd name="connsiteY27" fmla="*/ 170735 h 749635"/>
              <a:gd name="connsiteX28" fmla="*/ 1139389 w 1204576"/>
              <a:gd name="connsiteY28" fmla="*/ 156876 h 749635"/>
              <a:gd name="connsiteX29" fmla="*/ 604582 w 1204576"/>
              <a:gd name="connsiteY29" fmla="*/ 156876 h 749635"/>
              <a:gd name="connsiteX30" fmla="*/ 69775 w 1204576"/>
              <a:gd name="connsiteY30" fmla="*/ 156876 h 749635"/>
              <a:gd name="connsiteX31" fmla="*/ 65991 w 1204576"/>
              <a:gd name="connsiteY31" fmla="*/ 171365 h 749635"/>
              <a:gd name="connsiteX32" fmla="*/ 54009 w 1204576"/>
              <a:gd name="connsiteY32" fmla="*/ 694220 h 749635"/>
              <a:gd name="connsiteX33" fmla="*/ 606474 w 1204576"/>
              <a:gd name="connsiteY33" fmla="*/ 698630 h 749635"/>
              <a:gd name="connsiteX34" fmla="*/ 1154525 w 1204576"/>
              <a:gd name="connsiteY34" fmla="*/ 698630 h 749635"/>
              <a:gd name="connsiteX35" fmla="*/ 1151372 w 1204576"/>
              <a:gd name="connsiteY35" fmla="*/ 442241 h 749635"/>
              <a:gd name="connsiteX36" fmla="*/ 317628 w 1204576"/>
              <a:gd name="connsiteY36" fmla="*/ 107110 h 749635"/>
              <a:gd name="connsiteX37" fmla="*/ 481602 w 1204576"/>
              <a:gd name="connsiteY37" fmla="*/ 90732 h 749635"/>
              <a:gd name="connsiteX38" fmla="*/ 483494 w 1204576"/>
              <a:gd name="connsiteY38" fmla="*/ 66794 h 749635"/>
              <a:gd name="connsiteX39" fmla="*/ 485386 w 1204576"/>
              <a:gd name="connsiteY39" fmla="*/ 43486 h 749635"/>
              <a:gd name="connsiteX40" fmla="*/ 604582 w 1204576"/>
              <a:gd name="connsiteY40" fmla="*/ 43486 h 749635"/>
              <a:gd name="connsiteX41" fmla="*/ 723778 w 1204576"/>
              <a:gd name="connsiteY41" fmla="*/ 43486 h 749635"/>
              <a:gd name="connsiteX42" fmla="*/ 725670 w 1204576"/>
              <a:gd name="connsiteY42" fmla="*/ 66794 h 749635"/>
              <a:gd name="connsiteX43" fmla="*/ 727562 w 1204576"/>
              <a:gd name="connsiteY43" fmla="*/ 90732 h 749635"/>
              <a:gd name="connsiteX44" fmla="*/ 891536 w 1204576"/>
              <a:gd name="connsiteY44" fmla="*/ 107740 h 749635"/>
              <a:gd name="connsiteX45" fmla="*/ 1079475 w 1204576"/>
              <a:gd name="connsiteY45" fmla="*/ 127269 h 749635"/>
              <a:gd name="connsiteX46" fmla="*/ 1102810 w 1204576"/>
              <a:gd name="connsiteY46" fmla="*/ 130418 h 749635"/>
              <a:gd name="connsiteX47" fmla="*/ 1102810 w 1204576"/>
              <a:gd name="connsiteY47" fmla="*/ 77503 h 749635"/>
              <a:gd name="connsiteX48" fmla="*/ 1102810 w 1204576"/>
              <a:gd name="connsiteY48" fmla="*/ 24587 h 749635"/>
              <a:gd name="connsiteX49" fmla="*/ 601429 w 1204576"/>
              <a:gd name="connsiteY49" fmla="*/ 24587 h 749635"/>
              <a:gd name="connsiteX50" fmla="*/ 100047 w 1204576"/>
              <a:gd name="connsiteY50" fmla="*/ 24587 h 749635"/>
              <a:gd name="connsiteX51" fmla="*/ 100047 w 1204576"/>
              <a:gd name="connsiteY51" fmla="*/ 77503 h 749635"/>
              <a:gd name="connsiteX52" fmla="*/ 100047 w 1204576"/>
              <a:gd name="connsiteY52" fmla="*/ 130418 h 749635"/>
              <a:gd name="connsiteX53" fmla="*/ 127166 w 1204576"/>
              <a:gd name="connsiteY53" fmla="*/ 127269 h 749635"/>
              <a:gd name="connsiteX54" fmla="*/ 317628 w 1204576"/>
              <a:gd name="connsiteY54" fmla="*/ 107110 h 749635"/>
              <a:gd name="connsiteX55" fmla="*/ 822163 w 1204576"/>
              <a:gd name="connsiteY55" fmla="*/ 119079 h 749635"/>
              <a:gd name="connsiteX56" fmla="*/ 387002 w 1204576"/>
              <a:gd name="connsiteY56" fmla="*/ 119079 h 749635"/>
              <a:gd name="connsiteX57" fmla="*/ 292401 w 1204576"/>
              <a:gd name="connsiteY57" fmla="*/ 129788 h 749635"/>
              <a:gd name="connsiteX58" fmla="*/ 604582 w 1204576"/>
              <a:gd name="connsiteY58" fmla="*/ 129788 h 749635"/>
              <a:gd name="connsiteX59" fmla="*/ 916763 w 1204576"/>
              <a:gd name="connsiteY59" fmla="*/ 129788 h 749635"/>
              <a:gd name="connsiteX60" fmla="*/ 822163 w 1204576"/>
              <a:gd name="connsiteY60" fmla="*/ 119079 h 749635"/>
              <a:gd name="connsiteX61" fmla="*/ 705489 w 1204576"/>
              <a:gd name="connsiteY61" fmla="*/ 74983 h 749635"/>
              <a:gd name="connsiteX62" fmla="*/ 604582 w 1204576"/>
              <a:gd name="connsiteY62" fmla="*/ 62384 h 749635"/>
              <a:gd name="connsiteX63" fmla="*/ 503675 w 1204576"/>
              <a:gd name="connsiteY63" fmla="*/ 74983 h 749635"/>
              <a:gd name="connsiteX64" fmla="*/ 604582 w 1204576"/>
              <a:gd name="connsiteY64" fmla="*/ 87582 h 749635"/>
              <a:gd name="connsiteX65" fmla="*/ 705489 w 1204576"/>
              <a:gd name="connsiteY65" fmla="*/ 74983 h 74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04576" h="749635">
                <a:moveTo>
                  <a:pt x="-860" y="723827"/>
                </a:moveTo>
                <a:cubicBezTo>
                  <a:pt x="-860" y="703039"/>
                  <a:pt x="1033" y="698630"/>
                  <a:pt x="11754" y="698630"/>
                </a:cubicBezTo>
                <a:cubicBezTo>
                  <a:pt x="23737" y="698630"/>
                  <a:pt x="24367" y="694220"/>
                  <a:pt x="24367" y="589019"/>
                </a:cubicBezTo>
                <a:cubicBezTo>
                  <a:pt x="24367" y="495157"/>
                  <a:pt x="29413" y="364128"/>
                  <a:pt x="39503" y="182074"/>
                </a:cubicBezTo>
                <a:cubicBezTo>
                  <a:pt x="42026" y="142387"/>
                  <a:pt x="42026" y="141127"/>
                  <a:pt x="61577" y="136718"/>
                </a:cubicBezTo>
                <a:lnTo>
                  <a:pt x="81127" y="131048"/>
                </a:lnTo>
                <a:lnTo>
                  <a:pt x="81127" y="65534"/>
                </a:lnTo>
                <a:lnTo>
                  <a:pt x="81127" y="-611"/>
                </a:lnTo>
                <a:lnTo>
                  <a:pt x="604582" y="-611"/>
                </a:lnTo>
                <a:lnTo>
                  <a:pt x="1128037" y="-611"/>
                </a:lnTo>
                <a:lnTo>
                  <a:pt x="1128037" y="65534"/>
                </a:lnTo>
                <a:lnTo>
                  <a:pt x="1128037" y="132308"/>
                </a:lnTo>
                <a:lnTo>
                  <a:pt x="1146326" y="135458"/>
                </a:lnTo>
                <a:cubicBezTo>
                  <a:pt x="1163354" y="139238"/>
                  <a:pt x="1165246" y="142387"/>
                  <a:pt x="1168400" y="171995"/>
                </a:cubicBezTo>
                <a:cubicBezTo>
                  <a:pt x="1170292" y="189633"/>
                  <a:pt x="1173445" y="315622"/>
                  <a:pt x="1175968" y="451691"/>
                </a:cubicBezTo>
                <a:cubicBezTo>
                  <a:pt x="1179752" y="687290"/>
                  <a:pt x="1181013" y="698630"/>
                  <a:pt x="1191734" y="698630"/>
                </a:cubicBezTo>
                <a:cubicBezTo>
                  <a:pt x="1201194" y="698630"/>
                  <a:pt x="1203717" y="703669"/>
                  <a:pt x="1203717" y="723827"/>
                </a:cubicBezTo>
                <a:lnTo>
                  <a:pt x="1203717" y="749025"/>
                </a:lnTo>
                <a:lnTo>
                  <a:pt x="601429" y="749025"/>
                </a:lnTo>
                <a:lnTo>
                  <a:pt x="-860" y="749025"/>
                </a:lnTo>
                <a:lnTo>
                  <a:pt x="-860" y="723827"/>
                </a:lnTo>
                <a:close/>
                <a:moveTo>
                  <a:pt x="1184797" y="723827"/>
                </a:moveTo>
                <a:cubicBezTo>
                  <a:pt x="1184797" y="719418"/>
                  <a:pt x="986136" y="717528"/>
                  <a:pt x="601429" y="717528"/>
                </a:cubicBezTo>
                <a:cubicBezTo>
                  <a:pt x="216721" y="717528"/>
                  <a:pt x="18061" y="719418"/>
                  <a:pt x="18061" y="723827"/>
                </a:cubicBezTo>
                <a:cubicBezTo>
                  <a:pt x="18061" y="728237"/>
                  <a:pt x="216721" y="730127"/>
                  <a:pt x="601429" y="730127"/>
                </a:cubicBezTo>
                <a:cubicBezTo>
                  <a:pt x="986136" y="730127"/>
                  <a:pt x="1184797" y="728237"/>
                  <a:pt x="1184797" y="723827"/>
                </a:cubicBezTo>
                <a:close/>
                <a:moveTo>
                  <a:pt x="1151372" y="442241"/>
                </a:moveTo>
                <a:cubicBezTo>
                  <a:pt x="1150110" y="300504"/>
                  <a:pt x="1146326" y="178924"/>
                  <a:pt x="1143803" y="170735"/>
                </a:cubicBezTo>
                <a:lnTo>
                  <a:pt x="1139389" y="156876"/>
                </a:lnTo>
                <a:lnTo>
                  <a:pt x="604582" y="156876"/>
                </a:lnTo>
                <a:lnTo>
                  <a:pt x="69775" y="156876"/>
                </a:lnTo>
                <a:lnTo>
                  <a:pt x="65991" y="171365"/>
                </a:lnTo>
                <a:cubicBezTo>
                  <a:pt x="54639" y="211051"/>
                  <a:pt x="43287" y="684141"/>
                  <a:pt x="54009" y="694220"/>
                </a:cubicBezTo>
                <a:cubicBezTo>
                  <a:pt x="55901" y="696740"/>
                  <a:pt x="305015" y="698630"/>
                  <a:pt x="606474" y="698630"/>
                </a:cubicBezTo>
                <a:lnTo>
                  <a:pt x="1154525" y="698630"/>
                </a:lnTo>
                <a:lnTo>
                  <a:pt x="1151372" y="442241"/>
                </a:lnTo>
                <a:close/>
                <a:moveTo>
                  <a:pt x="317628" y="107110"/>
                </a:moveTo>
                <a:lnTo>
                  <a:pt x="481602" y="90732"/>
                </a:lnTo>
                <a:lnTo>
                  <a:pt x="483494" y="66794"/>
                </a:lnTo>
                <a:lnTo>
                  <a:pt x="485386" y="43486"/>
                </a:lnTo>
                <a:lnTo>
                  <a:pt x="604582" y="43486"/>
                </a:lnTo>
                <a:lnTo>
                  <a:pt x="723778" y="43486"/>
                </a:lnTo>
                <a:lnTo>
                  <a:pt x="725670" y="66794"/>
                </a:lnTo>
                <a:lnTo>
                  <a:pt x="727562" y="90732"/>
                </a:lnTo>
                <a:lnTo>
                  <a:pt x="891536" y="107740"/>
                </a:lnTo>
                <a:cubicBezTo>
                  <a:pt x="981722" y="116559"/>
                  <a:pt x="1066231" y="126009"/>
                  <a:pt x="1079475" y="127269"/>
                </a:cubicBezTo>
                <a:lnTo>
                  <a:pt x="1102810" y="130418"/>
                </a:lnTo>
                <a:lnTo>
                  <a:pt x="1102810" y="77503"/>
                </a:lnTo>
                <a:lnTo>
                  <a:pt x="1102810" y="24587"/>
                </a:lnTo>
                <a:lnTo>
                  <a:pt x="601429" y="24587"/>
                </a:lnTo>
                <a:lnTo>
                  <a:pt x="100047" y="24587"/>
                </a:lnTo>
                <a:lnTo>
                  <a:pt x="100047" y="77503"/>
                </a:lnTo>
                <a:lnTo>
                  <a:pt x="100047" y="130418"/>
                </a:lnTo>
                <a:lnTo>
                  <a:pt x="127166" y="127269"/>
                </a:lnTo>
                <a:cubicBezTo>
                  <a:pt x="141672" y="125379"/>
                  <a:pt x="227442" y="116559"/>
                  <a:pt x="317628" y="107110"/>
                </a:cubicBezTo>
                <a:close/>
                <a:moveTo>
                  <a:pt x="822163" y="119079"/>
                </a:moveTo>
                <a:cubicBezTo>
                  <a:pt x="696660" y="103961"/>
                  <a:pt x="512504" y="103961"/>
                  <a:pt x="387002" y="119079"/>
                </a:cubicBezTo>
                <a:lnTo>
                  <a:pt x="292401" y="129788"/>
                </a:lnTo>
                <a:lnTo>
                  <a:pt x="604582" y="129788"/>
                </a:lnTo>
                <a:lnTo>
                  <a:pt x="916763" y="129788"/>
                </a:lnTo>
                <a:lnTo>
                  <a:pt x="822163" y="119079"/>
                </a:lnTo>
                <a:close/>
                <a:moveTo>
                  <a:pt x="705489" y="74983"/>
                </a:moveTo>
                <a:cubicBezTo>
                  <a:pt x="705489" y="63014"/>
                  <a:pt x="701074" y="62384"/>
                  <a:pt x="604582" y="62384"/>
                </a:cubicBezTo>
                <a:cubicBezTo>
                  <a:pt x="508090" y="62384"/>
                  <a:pt x="503675" y="63014"/>
                  <a:pt x="503675" y="74983"/>
                </a:cubicBezTo>
                <a:cubicBezTo>
                  <a:pt x="503675" y="86952"/>
                  <a:pt x="508090" y="87582"/>
                  <a:pt x="604582" y="87582"/>
                </a:cubicBezTo>
                <a:cubicBezTo>
                  <a:pt x="701074" y="87582"/>
                  <a:pt x="705489" y="86952"/>
                  <a:pt x="705489" y="74983"/>
                </a:cubicBezTo>
                <a:close/>
              </a:path>
            </a:pathLst>
          </a:custGeom>
          <a:solidFill>
            <a:srgbClr val="000000"/>
          </a:solidFill>
          <a:ln w="183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863E12ED-3C03-B117-B3BC-DC0070E30366}"/>
              </a:ext>
            </a:extLst>
          </p:cNvPr>
          <p:cNvCxnSpPr>
            <a:cxnSpLocks/>
          </p:cNvCxnSpPr>
          <p:nvPr/>
        </p:nvCxnSpPr>
        <p:spPr>
          <a:xfrm>
            <a:off x="1005763" y="1650570"/>
            <a:ext cx="499377" cy="5940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pole tekstowe 60">
                <a:extLst>
                  <a:ext uri="{FF2B5EF4-FFF2-40B4-BE49-F238E27FC236}">
                    <a16:creationId xmlns:a16="http://schemas.microsoft.com/office/drawing/2014/main" id="{79D9FAE4-BFEF-7723-4A77-A70ED8BD0F51}"/>
                  </a:ext>
                </a:extLst>
              </p:cNvPr>
              <p:cNvSpPr txBox="1"/>
              <p:nvPr/>
            </p:nvSpPr>
            <p:spPr>
              <a:xfrm>
                <a:off x="1347615" y="3002038"/>
                <a:ext cx="1602756" cy="421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600" dirty="0"/>
                  <a:t>Control (0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mg</m:t>
                        </m:r>
                      </m:num>
                      <m:den>
                        <m:sSup>
                          <m:sSupPr>
                            <m:ctrlPr>
                              <a:rPr lang="pl-PL" sz="1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 sz="1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dm</m:t>
                            </m:r>
                          </m:e>
                          <m:sup>
                            <m:r>
                              <a:rPr lang="pl-PL" sz="1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pl-PL" sz="1600" dirty="0"/>
                  <a:t>)</a:t>
                </a:r>
              </a:p>
            </p:txBody>
          </p:sp>
        </mc:Choice>
        <mc:Fallback xmlns="">
          <p:sp>
            <p:nvSpPr>
              <p:cNvPr id="61" name="pole tekstowe 60">
                <a:extLst>
                  <a:ext uri="{FF2B5EF4-FFF2-40B4-BE49-F238E27FC236}">
                    <a16:creationId xmlns:a16="http://schemas.microsoft.com/office/drawing/2014/main" id="{79D9FAE4-BFEF-7723-4A77-A70ED8BD0F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615" y="3002038"/>
                <a:ext cx="1602756" cy="421782"/>
              </a:xfrm>
              <a:prstGeom prst="rect">
                <a:avLst/>
              </a:prstGeom>
              <a:blipFill>
                <a:blip r:embed="rId4"/>
                <a:stretch>
                  <a:fillRect l="-1901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pole tekstowe 61">
                <a:extLst>
                  <a:ext uri="{FF2B5EF4-FFF2-40B4-BE49-F238E27FC236}">
                    <a16:creationId xmlns:a16="http://schemas.microsoft.com/office/drawing/2014/main" id="{3DFED918-AAFC-D109-4310-C9BD7F396E05}"/>
                  </a:ext>
                </a:extLst>
              </p:cNvPr>
              <p:cNvSpPr txBox="1"/>
              <p:nvPr/>
            </p:nvSpPr>
            <p:spPr>
              <a:xfrm>
                <a:off x="1295262" y="4294303"/>
                <a:ext cx="1540707" cy="421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600" dirty="0" err="1"/>
                  <a:t>AgNPs</a:t>
                </a:r>
                <a:r>
                  <a:rPr lang="pl-PL" sz="1600" dirty="0"/>
                  <a:t> 0,01</a:t>
                </a:r>
                <a:r>
                  <a:rPr lang="pl-PL" sz="1600" dirty="0">
                    <a:solidFill>
                      <a:srgbClr val="2D3042"/>
                    </a:solidFill>
                    <a:cs typeface="Calibri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mg</m:t>
                        </m:r>
                      </m:num>
                      <m:den>
                        <m:sSup>
                          <m:sSupPr>
                            <m:ctrlPr>
                              <a:rPr lang="pl-PL" sz="1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 sz="1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dm</m:t>
                            </m:r>
                          </m:e>
                          <m:sup>
                            <m:r>
                              <a:rPr lang="pl-PL" sz="1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pl-PL" sz="1600" dirty="0"/>
              </a:p>
            </p:txBody>
          </p:sp>
        </mc:Choice>
        <mc:Fallback xmlns="">
          <p:sp>
            <p:nvSpPr>
              <p:cNvPr id="62" name="pole tekstowe 61">
                <a:extLst>
                  <a:ext uri="{FF2B5EF4-FFF2-40B4-BE49-F238E27FC236}">
                    <a16:creationId xmlns:a16="http://schemas.microsoft.com/office/drawing/2014/main" id="{3DFED918-AAFC-D109-4310-C9BD7F396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262" y="4294303"/>
                <a:ext cx="1540707" cy="421782"/>
              </a:xfrm>
              <a:prstGeom prst="rect">
                <a:avLst/>
              </a:prstGeom>
              <a:blipFill>
                <a:blip r:embed="rId5"/>
                <a:stretch>
                  <a:fillRect l="-1976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pole tekstowe 62">
                <a:extLst>
                  <a:ext uri="{FF2B5EF4-FFF2-40B4-BE49-F238E27FC236}">
                    <a16:creationId xmlns:a16="http://schemas.microsoft.com/office/drawing/2014/main" id="{357F0C4B-1B01-21E8-E4D0-9E3669C59D03}"/>
                  </a:ext>
                </a:extLst>
              </p:cNvPr>
              <p:cNvSpPr txBox="1"/>
              <p:nvPr/>
            </p:nvSpPr>
            <p:spPr>
              <a:xfrm>
                <a:off x="2794770" y="3002038"/>
                <a:ext cx="1815937" cy="421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600" dirty="0" err="1"/>
                  <a:t>AgNPs</a:t>
                </a:r>
                <a:r>
                  <a:rPr lang="pl-PL" sz="1600" dirty="0"/>
                  <a:t> 0,001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mg</m:t>
                        </m:r>
                      </m:num>
                      <m:den>
                        <m:sSup>
                          <m:sSupPr>
                            <m:ctrlPr>
                              <a:rPr lang="pl-PL" sz="1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 sz="1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dm</m:t>
                            </m:r>
                          </m:e>
                          <m:sup>
                            <m:r>
                              <a:rPr lang="pl-PL" sz="1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pl-PL" sz="1600" dirty="0"/>
              </a:p>
            </p:txBody>
          </p:sp>
        </mc:Choice>
        <mc:Fallback xmlns="">
          <p:sp>
            <p:nvSpPr>
              <p:cNvPr id="63" name="pole tekstowe 62">
                <a:extLst>
                  <a:ext uri="{FF2B5EF4-FFF2-40B4-BE49-F238E27FC236}">
                    <a16:creationId xmlns:a16="http://schemas.microsoft.com/office/drawing/2014/main" id="{357F0C4B-1B01-21E8-E4D0-9E3669C59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770" y="3002038"/>
                <a:ext cx="1815937" cy="421782"/>
              </a:xfrm>
              <a:prstGeom prst="rect">
                <a:avLst/>
              </a:prstGeom>
              <a:blipFill>
                <a:blip r:embed="rId6"/>
                <a:stretch>
                  <a:fillRect l="-1678" b="-571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pole tekstowe 64">
                <a:extLst>
                  <a:ext uri="{FF2B5EF4-FFF2-40B4-BE49-F238E27FC236}">
                    <a16:creationId xmlns:a16="http://schemas.microsoft.com/office/drawing/2014/main" id="{8E570503-73C4-7120-FDFB-435D49A207E4}"/>
                  </a:ext>
                </a:extLst>
              </p:cNvPr>
              <p:cNvSpPr txBox="1"/>
              <p:nvPr/>
            </p:nvSpPr>
            <p:spPr>
              <a:xfrm>
                <a:off x="2975102" y="4294303"/>
                <a:ext cx="1399161" cy="421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600" dirty="0" err="1"/>
                  <a:t>AgNPs</a:t>
                </a:r>
                <a:r>
                  <a:rPr lang="pl-PL" sz="1600" dirty="0"/>
                  <a:t> 1</a:t>
                </a:r>
                <a:r>
                  <a:rPr lang="pl-PL" sz="1600" dirty="0">
                    <a:solidFill>
                      <a:srgbClr val="2D3042"/>
                    </a:solidFill>
                    <a:cs typeface="Calibri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mg</m:t>
                        </m:r>
                      </m:num>
                      <m:den>
                        <m:sSup>
                          <m:sSupPr>
                            <m:ctrlPr>
                              <a:rPr lang="pl-PL" sz="1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 sz="1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dm</m:t>
                            </m:r>
                          </m:e>
                          <m:sup>
                            <m:r>
                              <a:rPr lang="pl-PL" sz="1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pl-PL" sz="1600" dirty="0"/>
              </a:p>
            </p:txBody>
          </p:sp>
        </mc:Choice>
        <mc:Fallback xmlns="">
          <p:sp>
            <p:nvSpPr>
              <p:cNvPr id="65" name="pole tekstowe 64">
                <a:extLst>
                  <a:ext uri="{FF2B5EF4-FFF2-40B4-BE49-F238E27FC236}">
                    <a16:creationId xmlns:a16="http://schemas.microsoft.com/office/drawing/2014/main" id="{8E570503-73C4-7120-FDFB-435D49A20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102" y="4294303"/>
                <a:ext cx="1399161" cy="421782"/>
              </a:xfrm>
              <a:prstGeom prst="rect">
                <a:avLst/>
              </a:prstGeom>
              <a:blipFill>
                <a:blip r:embed="rId7"/>
                <a:stretch>
                  <a:fillRect l="-2174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Łącznik prosty ze strzałką 66">
            <a:extLst>
              <a:ext uri="{FF2B5EF4-FFF2-40B4-BE49-F238E27FC236}">
                <a16:creationId xmlns:a16="http://schemas.microsoft.com/office/drawing/2014/main" id="{01318A8B-E824-6F1C-A436-F097BD246A0C}"/>
              </a:ext>
            </a:extLst>
          </p:cNvPr>
          <p:cNvCxnSpPr>
            <a:cxnSpLocks/>
          </p:cNvCxnSpPr>
          <p:nvPr/>
        </p:nvCxnSpPr>
        <p:spPr>
          <a:xfrm flipV="1">
            <a:off x="4332890" y="1236499"/>
            <a:ext cx="1201294" cy="97684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e tekstowe 70">
            <a:extLst>
              <a:ext uri="{FF2B5EF4-FFF2-40B4-BE49-F238E27FC236}">
                <a16:creationId xmlns:a16="http://schemas.microsoft.com/office/drawing/2014/main" id="{1D644CA1-5A59-831B-3EC2-AB7A00371942}"/>
              </a:ext>
            </a:extLst>
          </p:cNvPr>
          <p:cNvSpPr txBox="1"/>
          <p:nvPr/>
        </p:nvSpPr>
        <p:spPr>
          <a:xfrm rot="19225558">
            <a:off x="4550264" y="1692924"/>
            <a:ext cx="918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/>
              <a:t>100 </a:t>
            </a:r>
            <a:r>
              <a:rPr lang="pl-PL" sz="1600" err="1"/>
              <a:t>days</a:t>
            </a:r>
            <a:endParaRPr lang="pl-PL" sz="1600"/>
          </a:p>
        </p:txBody>
      </p:sp>
      <p:pic>
        <p:nvPicPr>
          <p:cNvPr id="75" name="Grafika 74" descr="Igła z wypełnieniem pełnym">
            <a:extLst>
              <a:ext uri="{FF2B5EF4-FFF2-40B4-BE49-F238E27FC236}">
                <a16:creationId xmlns:a16="http://schemas.microsoft.com/office/drawing/2014/main" id="{378DA8DA-5419-09E6-BA4D-35E8454C54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60203" y="519828"/>
            <a:ext cx="685800" cy="685800"/>
          </a:xfrm>
          <a:prstGeom prst="rect">
            <a:avLst/>
          </a:prstGeom>
        </p:spPr>
      </p:pic>
      <p:pic>
        <p:nvPicPr>
          <p:cNvPr id="77" name="Grafika 76" descr="Czaszka z wypełnieniem pełnym">
            <a:extLst>
              <a:ext uri="{FF2B5EF4-FFF2-40B4-BE49-F238E27FC236}">
                <a16:creationId xmlns:a16="http://schemas.microsoft.com/office/drawing/2014/main" id="{D5683CDB-BA6D-E123-6868-87E8117132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64101" y="599712"/>
            <a:ext cx="541062" cy="541062"/>
          </a:xfrm>
          <a:prstGeom prst="rect">
            <a:avLst/>
          </a:prstGeom>
        </p:spPr>
      </p:pic>
      <p:cxnSp>
        <p:nvCxnSpPr>
          <p:cNvPr id="78" name="Łącznik prosty ze strzałką 77">
            <a:extLst>
              <a:ext uri="{FF2B5EF4-FFF2-40B4-BE49-F238E27FC236}">
                <a16:creationId xmlns:a16="http://schemas.microsoft.com/office/drawing/2014/main" id="{D6CF62C1-33BA-1217-2C35-2260EBC8E65C}"/>
              </a:ext>
            </a:extLst>
          </p:cNvPr>
          <p:cNvCxnSpPr>
            <a:cxnSpLocks/>
          </p:cNvCxnSpPr>
          <p:nvPr/>
        </p:nvCxnSpPr>
        <p:spPr>
          <a:xfrm flipH="1">
            <a:off x="6184193" y="1512459"/>
            <a:ext cx="6869" cy="11399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Grafika 86" descr="Linijka z wypełnieniem pełnym">
            <a:extLst>
              <a:ext uri="{FF2B5EF4-FFF2-40B4-BE49-F238E27FC236}">
                <a16:creationId xmlns:a16="http://schemas.microsoft.com/office/drawing/2014/main" id="{298C9A3E-D2A3-FEEC-AA18-72DEFD73BF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94481" y="2500880"/>
            <a:ext cx="1050645" cy="1050645"/>
          </a:xfrm>
          <a:prstGeom prst="rect">
            <a:avLst/>
          </a:prstGeom>
        </p:spPr>
      </p:pic>
      <p:pic>
        <p:nvPicPr>
          <p:cNvPr id="89" name="Grafika 88" descr="Szala sprawiedliwości z wypełnieniem pełnym">
            <a:extLst>
              <a:ext uri="{FF2B5EF4-FFF2-40B4-BE49-F238E27FC236}">
                <a16:creationId xmlns:a16="http://schemas.microsoft.com/office/drawing/2014/main" id="{9EAE6979-D86C-096E-BB7D-AACDCCE6A2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38347" y="2394847"/>
            <a:ext cx="1199810" cy="1199810"/>
          </a:xfrm>
          <a:prstGeom prst="rect">
            <a:avLst/>
          </a:prstGeom>
        </p:spPr>
      </p:pic>
      <p:cxnSp>
        <p:nvCxnSpPr>
          <p:cNvPr id="96" name="Łącznik prosty ze strzałką 95">
            <a:extLst>
              <a:ext uri="{FF2B5EF4-FFF2-40B4-BE49-F238E27FC236}">
                <a16:creationId xmlns:a16="http://schemas.microsoft.com/office/drawing/2014/main" id="{7497589A-1F2D-F068-4C54-58E21473758A}"/>
              </a:ext>
            </a:extLst>
          </p:cNvPr>
          <p:cNvCxnSpPr>
            <a:cxnSpLocks/>
          </p:cNvCxnSpPr>
          <p:nvPr/>
        </p:nvCxnSpPr>
        <p:spPr>
          <a:xfrm flipH="1">
            <a:off x="5393487" y="3767052"/>
            <a:ext cx="477114" cy="11254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Grafika 99" descr="Kolba z wypełnieniem pełnym">
            <a:extLst>
              <a:ext uri="{FF2B5EF4-FFF2-40B4-BE49-F238E27FC236}">
                <a16:creationId xmlns:a16="http://schemas.microsoft.com/office/drawing/2014/main" id="{C48C514F-513A-D828-686A-77322291F76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29772"/>
          <a:stretch/>
        </p:blipFill>
        <p:spPr>
          <a:xfrm>
            <a:off x="4526318" y="5003287"/>
            <a:ext cx="1653199" cy="1161007"/>
          </a:xfrm>
          <a:prstGeom prst="rect">
            <a:avLst/>
          </a:prstGeom>
        </p:spPr>
      </p:pic>
      <p:cxnSp>
        <p:nvCxnSpPr>
          <p:cNvPr id="101" name="Łącznik prosty ze strzałką 100">
            <a:extLst>
              <a:ext uri="{FF2B5EF4-FFF2-40B4-BE49-F238E27FC236}">
                <a16:creationId xmlns:a16="http://schemas.microsoft.com/office/drawing/2014/main" id="{741330A1-0D71-278B-3FD1-20FB2F8818D8}"/>
              </a:ext>
            </a:extLst>
          </p:cNvPr>
          <p:cNvCxnSpPr>
            <a:cxnSpLocks/>
          </p:cNvCxnSpPr>
          <p:nvPr/>
        </p:nvCxnSpPr>
        <p:spPr>
          <a:xfrm>
            <a:off x="5698972" y="5554718"/>
            <a:ext cx="883134" cy="33105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Grafika 106" descr="Woda z wypełnieniem pełnym">
            <a:extLst>
              <a:ext uri="{FF2B5EF4-FFF2-40B4-BE49-F238E27FC236}">
                <a16:creationId xmlns:a16="http://schemas.microsoft.com/office/drawing/2014/main" id="{674EEF08-86D7-4758-08BA-6B4541CD002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952480" y="5139427"/>
            <a:ext cx="329195" cy="329195"/>
          </a:xfrm>
          <a:prstGeom prst="rect">
            <a:avLst/>
          </a:prstGeom>
        </p:spPr>
      </p:pic>
      <p:pic>
        <p:nvPicPr>
          <p:cNvPr id="108" name="Grafika 107" descr="Woda z wypełnieniem pełnym">
            <a:extLst>
              <a:ext uri="{FF2B5EF4-FFF2-40B4-BE49-F238E27FC236}">
                <a16:creationId xmlns:a16="http://schemas.microsoft.com/office/drawing/2014/main" id="{AFF1D689-B9D9-C140-6EF8-2BB1CE64703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305086" y="4838543"/>
            <a:ext cx="329195" cy="329195"/>
          </a:xfrm>
          <a:prstGeom prst="rect">
            <a:avLst/>
          </a:prstGeom>
        </p:spPr>
      </p:pic>
      <p:pic>
        <p:nvPicPr>
          <p:cNvPr id="109" name="Grafika 108" descr="Woda z wypełnieniem pełnym">
            <a:extLst>
              <a:ext uri="{FF2B5EF4-FFF2-40B4-BE49-F238E27FC236}">
                <a16:creationId xmlns:a16="http://schemas.microsoft.com/office/drawing/2014/main" id="{A17127BC-6F91-FF5D-7F5F-B7FA84E2C10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54621" y="5429394"/>
            <a:ext cx="329195" cy="329195"/>
          </a:xfrm>
          <a:prstGeom prst="rect">
            <a:avLst/>
          </a:prstGeom>
        </p:spPr>
      </p:pic>
      <p:cxnSp>
        <p:nvCxnSpPr>
          <p:cNvPr id="112" name="Łącznik prosty ze strzałką 111">
            <a:extLst>
              <a:ext uri="{FF2B5EF4-FFF2-40B4-BE49-F238E27FC236}">
                <a16:creationId xmlns:a16="http://schemas.microsoft.com/office/drawing/2014/main" id="{ADB4821F-FE5B-05AD-3120-3926B08FF45D}"/>
              </a:ext>
            </a:extLst>
          </p:cNvPr>
          <p:cNvCxnSpPr>
            <a:cxnSpLocks/>
          </p:cNvCxnSpPr>
          <p:nvPr/>
        </p:nvCxnSpPr>
        <p:spPr>
          <a:xfrm flipV="1">
            <a:off x="8072031" y="5720244"/>
            <a:ext cx="667150" cy="28903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Łącznik prosty ze strzałką 132">
            <a:extLst>
              <a:ext uri="{FF2B5EF4-FFF2-40B4-BE49-F238E27FC236}">
                <a16:creationId xmlns:a16="http://schemas.microsoft.com/office/drawing/2014/main" id="{EEE03204-3532-3EA0-2A11-45DB37CE10C6}"/>
              </a:ext>
            </a:extLst>
          </p:cNvPr>
          <p:cNvCxnSpPr>
            <a:cxnSpLocks/>
          </p:cNvCxnSpPr>
          <p:nvPr/>
        </p:nvCxnSpPr>
        <p:spPr>
          <a:xfrm flipV="1">
            <a:off x="10242020" y="4295026"/>
            <a:ext cx="0" cy="8624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0" name="Grafika 139" descr="Duży pędzel z wypełnieniem pełnym">
            <a:extLst>
              <a:ext uri="{FF2B5EF4-FFF2-40B4-BE49-F238E27FC236}">
                <a16:creationId xmlns:a16="http://schemas.microsoft.com/office/drawing/2014/main" id="{218B4BCC-8F55-D529-A87A-37339FB68A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216146" y="2955286"/>
            <a:ext cx="845663" cy="845663"/>
          </a:xfrm>
          <a:prstGeom prst="rect">
            <a:avLst/>
          </a:prstGeom>
        </p:spPr>
      </p:pic>
      <p:pic>
        <p:nvPicPr>
          <p:cNvPr id="141" name="Grafika 140" descr="Woda z wypełnieniem pełnym">
            <a:extLst>
              <a:ext uri="{FF2B5EF4-FFF2-40B4-BE49-F238E27FC236}">
                <a16:creationId xmlns:a16="http://schemas.microsoft.com/office/drawing/2014/main" id="{8A006FEF-68B4-A035-9221-BD9E061C3B2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686816" y="3514778"/>
            <a:ext cx="300940" cy="300940"/>
          </a:xfrm>
          <a:prstGeom prst="rect">
            <a:avLst/>
          </a:prstGeom>
        </p:spPr>
      </p:pic>
      <p:pic>
        <p:nvPicPr>
          <p:cNvPr id="142" name="Grafika 141" descr="Woda z wypełnieniem pełnym">
            <a:extLst>
              <a:ext uri="{FF2B5EF4-FFF2-40B4-BE49-F238E27FC236}">
                <a16:creationId xmlns:a16="http://schemas.microsoft.com/office/drawing/2014/main" id="{5A9092E3-8161-07E2-D46C-B849EE8C88C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186908" y="3579787"/>
            <a:ext cx="300940" cy="300940"/>
          </a:xfrm>
          <a:prstGeom prst="rect">
            <a:avLst/>
          </a:prstGeom>
        </p:spPr>
      </p:pic>
      <p:pic>
        <p:nvPicPr>
          <p:cNvPr id="143" name="Grafika 142" descr="Woda z wypełnieniem pełnym">
            <a:extLst>
              <a:ext uri="{FF2B5EF4-FFF2-40B4-BE49-F238E27FC236}">
                <a16:creationId xmlns:a16="http://schemas.microsoft.com/office/drawing/2014/main" id="{5F661AB1-4827-5D9E-73A3-0BB3701CB93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786865" y="3909613"/>
            <a:ext cx="300940" cy="300940"/>
          </a:xfrm>
          <a:prstGeom prst="rect">
            <a:avLst/>
          </a:prstGeom>
        </p:spPr>
      </p:pic>
      <p:pic>
        <p:nvPicPr>
          <p:cNvPr id="145" name="Grafika 144" descr="Woda z wypełnieniem pełnym">
            <a:extLst>
              <a:ext uri="{FF2B5EF4-FFF2-40B4-BE49-F238E27FC236}">
                <a16:creationId xmlns:a16="http://schemas.microsoft.com/office/drawing/2014/main" id="{C8C7267E-6395-A287-C319-9CD3B413770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051894" y="3896502"/>
            <a:ext cx="300940" cy="300940"/>
          </a:xfrm>
          <a:prstGeom prst="rect">
            <a:avLst/>
          </a:prstGeom>
        </p:spPr>
      </p:pic>
      <p:cxnSp>
        <p:nvCxnSpPr>
          <p:cNvPr id="146" name="Łącznik prosty ze strzałką 145">
            <a:extLst>
              <a:ext uri="{FF2B5EF4-FFF2-40B4-BE49-F238E27FC236}">
                <a16:creationId xmlns:a16="http://schemas.microsoft.com/office/drawing/2014/main" id="{59CE2290-3D08-F342-B440-06CE08CD5583}"/>
              </a:ext>
            </a:extLst>
          </p:cNvPr>
          <p:cNvCxnSpPr>
            <a:cxnSpLocks/>
          </p:cNvCxnSpPr>
          <p:nvPr/>
        </p:nvCxnSpPr>
        <p:spPr>
          <a:xfrm flipH="1" flipV="1">
            <a:off x="9030660" y="2442426"/>
            <a:ext cx="865833" cy="8718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2" name="Grafika 171" descr="Mikroskop z wypełnieniem pełnym">
            <a:extLst>
              <a:ext uri="{FF2B5EF4-FFF2-40B4-BE49-F238E27FC236}">
                <a16:creationId xmlns:a16="http://schemas.microsoft.com/office/drawing/2014/main" id="{4A6983E0-2AC5-EBCD-D54F-9065B985EC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859794" y="1088734"/>
            <a:ext cx="1333876" cy="1333876"/>
          </a:xfrm>
          <a:prstGeom prst="rect">
            <a:avLst/>
          </a:prstGeom>
        </p:spPr>
      </p:pic>
      <p:grpSp>
        <p:nvGrpSpPr>
          <p:cNvPr id="179" name="Grupa 178">
            <a:extLst>
              <a:ext uri="{FF2B5EF4-FFF2-40B4-BE49-F238E27FC236}">
                <a16:creationId xmlns:a16="http://schemas.microsoft.com/office/drawing/2014/main" id="{50D79602-1B71-98D0-539A-FC45991EFD02}"/>
              </a:ext>
            </a:extLst>
          </p:cNvPr>
          <p:cNvGrpSpPr/>
          <p:nvPr/>
        </p:nvGrpSpPr>
        <p:grpSpPr>
          <a:xfrm>
            <a:off x="10422865" y="1198628"/>
            <a:ext cx="1516080" cy="1441796"/>
            <a:chOff x="10255630" y="1156161"/>
            <a:chExt cx="1335283" cy="1335283"/>
          </a:xfrm>
        </p:grpSpPr>
        <p:pic>
          <p:nvPicPr>
            <p:cNvPr id="170" name="Grafika 169" descr="Braille z wypełnieniem pełnym">
              <a:extLst>
                <a:ext uri="{FF2B5EF4-FFF2-40B4-BE49-F238E27FC236}">
                  <a16:creationId xmlns:a16="http://schemas.microsoft.com/office/drawing/2014/main" id="{C2EF8B54-910A-F79F-CA39-845B5C4BC6D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496491" y="1302227"/>
              <a:ext cx="855090" cy="855090"/>
            </a:xfrm>
            <a:prstGeom prst="rect">
              <a:avLst/>
            </a:prstGeom>
          </p:spPr>
        </p:pic>
        <p:pic>
          <p:nvPicPr>
            <p:cNvPr id="174" name="Grafika 173" descr="Monitor z wypełnieniem pełnym">
              <a:extLst>
                <a:ext uri="{FF2B5EF4-FFF2-40B4-BE49-F238E27FC236}">
                  <a16:creationId xmlns:a16="http://schemas.microsoft.com/office/drawing/2014/main" id="{AB27FE23-C16A-52AC-5FA1-02E8A21EF2E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0255630" y="1156161"/>
              <a:ext cx="1335283" cy="1335283"/>
            </a:xfrm>
            <a:prstGeom prst="rect">
              <a:avLst/>
            </a:prstGeom>
          </p:spPr>
        </p:pic>
      </p:grpSp>
      <p:cxnSp>
        <p:nvCxnSpPr>
          <p:cNvPr id="176" name="Łącznik prosty ze strzałką 175">
            <a:extLst>
              <a:ext uri="{FF2B5EF4-FFF2-40B4-BE49-F238E27FC236}">
                <a16:creationId xmlns:a16="http://schemas.microsoft.com/office/drawing/2014/main" id="{4D62213A-185E-6CF9-C7FA-9EEBAF0BF852}"/>
              </a:ext>
            </a:extLst>
          </p:cNvPr>
          <p:cNvCxnSpPr>
            <a:cxnSpLocks/>
          </p:cNvCxnSpPr>
          <p:nvPr/>
        </p:nvCxnSpPr>
        <p:spPr>
          <a:xfrm flipV="1">
            <a:off x="9079658" y="1790646"/>
            <a:ext cx="1175427" cy="412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pole tekstowe 179">
            <a:extLst>
              <a:ext uri="{FF2B5EF4-FFF2-40B4-BE49-F238E27FC236}">
                <a16:creationId xmlns:a16="http://schemas.microsoft.com/office/drawing/2014/main" id="{95330449-321B-5279-95BA-C9A2C305098D}"/>
              </a:ext>
            </a:extLst>
          </p:cNvPr>
          <p:cNvSpPr txBox="1"/>
          <p:nvPr/>
        </p:nvSpPr>
        <p:spPr>
          <a:xfrm>
            <a:off x="9103251" y="6090431"/>
            <a:ext cx="657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/>
              <a:t>6 </a:t>
            </a:r>
            <a:r>
              <a:rPr lang="el-GR" sz="1600"/>
              <a:t>μ</a:t>
            </a:r>
            <a:r>
              <a:rPr lang="pl-PL" sz="1600"/>
              <a:t>m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8431B87-0AB6-4B47-5528-0AB1C5572B28}"/>
              </a:ext>
            </a:extLst>
          </p:cNvPr>
          <p:cNvSpPr txBox="1"/>
          <p:nvPr/>
        </p:nvSpPr>
        <p:spPr>
          <a:xfrm>
            <a:off x="4946377" y="6039115"/>
            <a:ext cx="9044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err="1"/>
              <a:t>Fixation</a:t>
            </a:r>
            <a:endParaRPr lang="pl-PL" sz="160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27CDEAA-61B6-333A-F360-C3156002D1DB}"/>
              </a:ext>
            </a:extLst>
          </p:cNvPr>
          <p:cNvSpPr txBox="1"/>
          <p:nvPr/>
        </p:nvSpPr>
        <p:spPr>
          <a:xfrm>
            <a:off x="6478707" y="6454043"/>
            <a:ext cx="1981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err="1"/>
              <a:t>Paraffin</a:t>
            </a:r>
            <a:r>
              <a:rPr lang="pl-PL" sz="1600"/>
              <a:t> </a:t>
            </a:r>
            <a:r>
              <a:rPr lang="pl-PL" sz="1600" err="1"/>
              <a:t>embedding</a:t>
            </a:r>
            <a:endParaRPr lang="pl-PL" sz="160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C6A554F-3A5C-C53F-1E20-D825D231E742}"/>
              </a:ext>
            </a:extLst>
          </p:cNvPr>
          <p:cNvSpPr txBox="1"/>
          <p:nvPr/>
        </p:nvSpPr>
        <p:spPr>
          <a:xfrm>
            <a:off x="4517563" y="3440220"/>
            <a:ext cx="3562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Body </a:t>
            </a:r>
            <a:r>
              <a:rPr lang="pl-PL" sz="1600" dirty="0" err="1"/>
              <a:t>measurements</a:t>
            </a:r>
            <a:r>
              <a:rPr lang="pl-PL" sz="1600" dirty="0"/>
              <a:t> &amp; sex </a:t>
            </a:r>
            <a:r>
              <a:rPr lang="pl-PL" sz="1600" dirty="0" err="1"/>
              <a:t>identification</a:t>
            </a:r>
            <a:endParaRPr lang="pl-PL" sz="1600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6C6BD3-DDBB-A8A1-E2FC-AB1D10453BDB}"/>
              </a:ext>
            </a:extLst>
          </p:cNvPr>
          <p:cNvSpPr txBox="1"/>
          <p:nvPr/>
        </p:nvSpPr>
        <p:spPr>
          <a:xfrm>
            <a:off x="9224836" y="6519099"/>
            <a:ext cx="1981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err="1"/>
              <a:t>Sectioning</a:t>
            </a:r>
            <a:r>
              <a:rPr lang="pl-PL" sz="1600"/>
              <a:t> </a:t>
            </a:r>
            <a:r>
              <a:rPr lang="pl-PL" sz="1600" err="1"/>
              <a:t>into</a:t>
            </a:r>
            <a:r>
              <a:rPr lang="pl-PL" sz="1600"/>
              <a:t> </a:t>
            </a:r>
            <a:r>
              <a:rPr lang="pl-PL" sz="1600" err="1"/>
              <a:t>slices</a:t>
            </a:r>
            <a:endParaRPr lang="pl-PL" sz="160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F063853-77DB-90F1-5FE8-787CA6DB3D6B}"/>
              </a:ext>
            </a:extLst>
          </p:cNvPr>
          <p:cNvSpPr txBox="1"/>
          <p:nvPr/>
        </p:nvSpPr>
        <p:spPr>
          <a:xfrm>
            <a:off x="10324689" y="4166879"/>
            <a:ext cx="1322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/>
              <a:t>H&amp;E </a:t>
            </a:r>
            <a:r>
              <a:rPr lang="pl-PL" sz="1600" err="1"/>
              <a:t>Staining</a:t>
            </a:r>
            <a:endParaRPr lang="pl-PL" sz="160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874561A-F688-411F-621D-6E5EDF95E208}"/>
              </a:ext>
            </a:extLst>
          </p:cNvPr>
          <p:cNvSpPr txBox="1"/>
          <p:nvPr/>
        </p:nvSpPr>
        <p:spPr>
          <a:xfrm>
            <a:off x="10337378" y="688671"/>
            <a:ext cx="17821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400" dirty="0"/>
              <a:t>A</a:t>
            </a:r>
            <a:r>
              <a:rPr lang="en-US" sz="1400" dirty="0" err="1"/>
              <a:t>nalysis</a:t>
            </a:r>
            <a:r>
              <a:rPr lang="en-US" sz="1400" dirty="0"/>
              <a:t> of</a:t>
            </a:r>
            <a:r>
              <a:rPr lang="pl-PL" sz="1400" dirty="0"/>
              <a:t> </a:t>
            </a:r>
            <a:r>
              <a:rPr lang="pl-PL" sz="1400" dirty="0" err="1"/>
              <a:t>female</a:t>
            </a:r>
            <a:r>
              <a:rPr lang="pl-PL" sz="1400" dirty="0"/>
              <a:t> </a:t>
            </a:r>
            <a:r>
              <a:rPr lang="pl-PL" sz="1400" dirty="0" err="1"/>
              <a:t>specimens</a:t>
            </a:r>
            <a:r>
              <a:rPr lang="en-US" sz="1400" dirty="0"/>
              <a:t> scans with focus on ovaries</a:t>
            </a:r>
            <a:endParaRPr lang="pl-PL" sz="14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334227B-BBAF-A693-CA52-DFD6BB7C3C78}"/>
              </a:ext>
            </a:extLst>
          </p:cNvPr>
          <p:cNvSpPr txBox="1"/>
          <p:nvPr/>
        </p:nvSpPr>
        <p:spPr>
          <a:xfrm>
            <a:off x="8018558" y="2340918"/>
            <a:ext cx="1019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err="1"/>
              <a:t>Scanning</a:t>
            </a:r>
            <a:r>
              <a:rPr lang="pl-PL" sz="1600"/>
              <a:t> </a:t>
            </a:r>
            <a:r>
              <a:rPr lang="pl-PL" sz="1600" err="1"/>
              <a:t>slides</a:t>
            </a:r>
            <a:endParaRPr lang="pl-PL" sz="160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E32CBADE-DCDA-3969-69BD-8406572109DC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6389" y1="51724" x2="16389" y2="517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442982" y="865596"/>
            <a:ext cx="1315515" cy="741805"/>
          </a:xfrm>
          <a:prstGeom prst="rect">
            <a:avLst/>
          </a:prstGeom>
        </p:spPr>
      </p:pic>
      <p:grpSp>
        <p:nvGrpSpPr>
          <p:cNvPr id="22" name="Grupa 21">
            <a:extLst>
              <a:ext uri="{FF2B5EF4-FFF2-40B4-BE49-F238E27FC236}">
                <a16:creationId xmlns:a16="http://schemas.microsoft.com/office/drawing/2014/main" id="{D2959E9A-78C7-F8B2-3260-A1CB425261F9}"/>
              </a:ext>
            </a:extLst>
          </p:cNvPr>
          <p:cNvGrpSpPr/>
          <p:nvPr/>
        </p:nvGrpSpPr>
        <p:grpSpPr>
          <a:xfrm>
            <a:off x="10255085" y="5540811"/>
            <a:ext cx="1199642" cy="643651"/>
            <a:chOff x="10043012" y="5613472"/>
            <a:chExt cx="1199642" cy="643651"/>
          </a:xfrm>
        </p:grpSpPr>
        <p:grpSp>
          <p:nvGrpSpPr>
            <p:cNvPr id="135" name="Grupa 134">
              <a:extLst>
                <a:ext uri="{FF2B5EF4-FFF2-40B4-BE49-F238E27FC236}">
                  <a16:creationId xmlns:a16="http://schemas.microsoft.com/office/drawing/2014/main" id="{71284A7A-EEC7-FBA5-19A8-544A7DAADBA9}"/>
                </a:ext>
              </a:extLst>
            </p:cNvPr>
            <p:cNvGrpSpPr/>
            <p:nvPr/>
          </p:nvGrpSpPr>
          <p:grpSpPr>
            <a:xfrm rot="19117786">
              <a:off x="10043012" y="5761433"/>
              <a:ext cx="1198862" cy="495690"/>
              <a:chOff x="9074150" y="5918122"/>
              <a:chExt cx="1033426" cy="387671"/>
            </a:xfrm>
          </p:grpSpPr>
          <p:sp>
            <p:nvSpPr>
              <p:cNvPr id="136" name="Prostokąt 135">
                <a:extLst>
                  <a:ext uri="{FF2B5EF4-FFF2-40B4-BE49-F238E27FC236}">
                    <a16:creationId xmlns:a16="http://schemas.microsoft.com/office/drawing/2014/main" id="{7B4E41F9-FBC8-CBCA-53AA-5324F55B24B2}"/>
                  </a:ext>
                </a:extLst>
              </p:cNvPr>
              <p:cNvSpPr/>
              <p:nvPr/>
            </p:nvSpPr>
            <p:spPr>
              <a:xfrm>
                <a:off x="9074150" y="5918122"/>
                <a:ext cx="1033426" cy="387671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38" name="Prostokąt 137">
                <a:extLst>
                  <a:ext uri="{FF2B5EF4-FFF2-40B4-BE49-F238E27FC236}">
                    <a16:creationId xmlns:a16="http://schemas.microsoft.com/office/drawing/2014/main" id="{5F081075-4296-31B2-8F30-641395AF782E}"/>
                  </a:ext>
                </a:extLst>
              </p:cNvPr>
              <p:cNvSpPr/>
              <p:nvPr/>
            </p:nvSpPr>
            <p:spPr>
              <a:xfrm>
                <a:off x="9074150" y="5918122"/>
                <a:ext cx="303454" cy="38767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pic>
          <p:nvPicPr>
            <p:cNvPr id="21" name="Obraz 20">
              <a:extLst>
                <a:ext uri="{FF2B5EF4-FFF2-40B4-BE49-F238E27FC236}">
                  <a16:creationId xmlns:a16="http://schemas.microsoft.com/office/drawing/2014/main" id="{3BF2DB1F-160B-545C-B30F-4F2D74DC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16389" y1="51724" x2="16389" y2="5172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9167220" flipH="1">
              <a:off x="10276871" y="5613472"/>
              <a:ext cx="965783" cy="544595"/>
            </a:xfrm>
            <a:prstGeom prst="rect">
              <a:avLst/>
            </a:prstGeom>
          </p:spPr>
        </p:pic>
      </p:grpSp>
      <p:grpSp>
        <p:nvGrpSpPr>
          <p:cNvPr id="33" name="Grupa 32">
            <a:extLst>
              <a:ext uri="{FF2B5EF4-FFF2-40B4-BE49-F238E27FC236}">
                <a16:creationId xmlns:a16="http://schemas.microsoft.com/office/drawing/2014/main" id="{907B295D-E0C3-9673-6477-29311EFF799A}"/>
              </a:ext>
            </a:extLst>
          </p:cNvPr>
          <p:cNvGrpSpPr/>
          <p:nvPr/>
        </p:nvGrpSpPr>
        <p:grpSpPr>
          <a:xfrm>
            <a:off x="8882565" y="5010934"/>
            <a:ext cx="1460965" cy="1262830"/>
            <a:chOff x="8882565" y="5010934"/>
            <a:chExt cx="1460965" cy="1262830"/>
          </a:xfrm>
        </p:grpSpPr>
        <p:grpSp>
          <p:nvGrpSpPr>
            <p:cNvPr id="30" name="Grupa 29">
              <a:extLst>
                <a:ext uri="{FF2B5EF4-FFF2-40B4-BE49-F238E27FC236}">
                  <a16:creationId xmlns:a16="http://schemas.microsoft.com/office/drawing/2014/main" id="{1560EF38-1196-3F7E-00A0-2BBA78FE9D1C}"/>
                </a:ext>
              </a:extLst>
            </p:cNvPr>
            <p:cNvGrpSpPr/>
            <p:nvPr/>
          </p:nvGrpSpPr>
          <p:grpSpPr>
            <a:xfrm>
              <a:off x="8882565" y="5010934"/>
              <a:ext cx="1358298" cy="765930"/>
              <a:chOff x="6628338" y="5798308"/>
              <a:chExt cx="1358298" cy="765930"/>
            </a:xfrm>
            <a:scene3d>
              <a:camera prst="isometricRightUp"/>
              <a:lightRig rig="harsh" dir="t">
                <a:rot lat="0" lon="0" rev="3000000"/>
              </a:lightRig>
            </a:scene3d>
          </p:grpSpPr>
          <p:pic>
            <p:nvPicPr>
              <p:cNvPr id="31" name="Obraz 30">
                <a:extLst>
                  <a:ext uri="{FF2B5EF4-FFF2-40B4-BE49-F238E27FC236}">
                    <a16:creationId xmlns:a16="http://schemas.microsoft.com/office/drawing/2014/main" id="{5AF83AF6-922C-E245-2B51-8EF5D59E48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16389" y1="51724" x2="16389" y2="5172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6628338" y="5798308"/>
                <a:ext cx="1358298" cy="765930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>
                <a:outerShdw blurRad="225425" dist="50800" dir="5220000" algn="ctr">
                  <a:srgbClr val="000000">
                    <a:alpha val="33000"/>
                  </a:srgbClr>
                </a:outerShdw>
              </a:effectLst>
              <a:sp3d extrusionH="254000" contourW="19050">
                <a:bevelT w="82550" h="44450" prst="angle"/>
                <a:bevelB w="82550" h="44450" prst="angle"/>
                <a:contourClr>
                  <a:srgbClr val="FFFFFF"/>
                </a:contourClr>
              </a:sp3d>
            </p:spPr>
          </p:pic>
          <p:sp>
            <p:nvSpPr>
              <p:cNvPr id="32" name="Prostokąt 31">
                <a:extLst>
                  <a:ext uri="{FF2B5EF4-FFF2-40B4-BE49-F238E27FC236}">
                    <a16:creationId xmlns:a16="http://schemas.microsoft.com/office/drawing/2014/main" id="{48D58D14-B9ED-D88E-AE4D-909A53F20E00}"/>
                  </a:ext>
                </a:extLst>
              </p:cNvPr>
              <p:cNvSpPr/>
              <p:nvPr/>
            </p:nvSpPr>
            <p:spPr>
              <a:xfrm>
                <a:off x="6691744" y="5857440"/>
                <a:ext cx="1285913" cy="678630"/>
              </a:xfrm>
              <a:prstGeom prst="rect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</a:ln>
              <a:effectLst>
                <a:outerShdw blurRad="225425" dist="50800" dir="5220000" algn="ctr">
                  <a:srgbClr val="000000">
                    <a:alpha val="33000"/>
                  </a:srgbClr>
                </a:outerShdw>
              </a:effectLst>
              <a:sp3d extrusionH="254000" contourW="19050">
                <a:bevelT w="82550" h="44450" prst="angle"/>
                <a:bevelB w="82550" h="44450" prst="angle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125" name="Pasek ukośny 124">
              <a:extLst>
                <a:ext uri="{FF2B5EF4-FFF2-40B4-BE49-F238E27FC236}">
                  <a16:creationId xmlns:a16="http://schemas.microsoft.com/office/drawing/2014/main" id="{6333C92B-5272-C547-0562-028A6F196339}"/>
                </a:ext>
              </a:extLst>
            </p:cNvPr>
            <p:cNvSpPr/>
            <p:nvPr/>
          </p:nvSpPr>
          <p:spPr>
            <a:xfrm rot="11503725">
              <a:off x="9059400" y="5211900"/>
              <a:ext cx="938780" cy="782467"/>
            </a:xfrm>
            <a:prstGeom prst="diagStrip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AE49260A-EE45-483C-CF97-1A6948A2E53F}"/>
                </a:ext>
              </a:extLst>
            </p:cNvPr>
            <p:cNvGrpSpPr/>
            <p:nvPr/>
          </p:nvGrpSpPr>
          <p:grpSpPr>
            <a:xfrm rot="1802158">
              <a:off x="9311908" y="5760258"/>
              <a:ext cx="1031622" cy="513506"/>
              <a:chOff x="1680067" y="5117744"/>
              <a:chExt cx="1031622" cy="513506"/>
            </a:xfrm>
          </p:grpSpPr>
          <p:sp>
            <p:nvSpPr>
              <p:cNvPr id="20" name="Fala 19">
                <a:extLst>
                  <a:ext uri="{FF2B5EF4-FFF2-40B4-BE49-F238E27FC236}">
                    <a16:creationId xmlns:a16="http://schemas.microsoft.com/office/drawing/2014/main" id="{34BED255-DC79-EC38-8DD8-FB6DCACAEE44}"/>
                  </a:ext>
                </a:extLst>
              </p:cNvPr>
              <p:cNvSpPr/>
              <p:nvPr/>
            </p:nvSpPr>
            <p:spPr>
              <a:xfrm rot="1769523">
                <a:off x="1680067" y="5133950"/>
                <a:ext cx="1031622" cy="497300"/>
              </a:xfrm>
              <a:prstGeom prst="wav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3" name="Obraz 22">
                <a:extLst>
                  <a:ext uri="{FF2B5EF4-FFF2-40B4-BE49-F238E27FC236}">
                    <a16:creationId xmlns:a16="http://schemas.microsoft.com/office/drawing/2014/main" id="{68248D4B-1BA2-E49D-66CC-048132187D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16389" y1="51724" x2="16389" y2="5172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028352" flipH="1">
                <a:off x="1766954" y="5117744"/>
                <a:ext cx="876775" cy="494404"/>
              </a:xfrm>
              <a:prstGeom prst="rect">
                <a:avLst/>
              </a:prstGeom>
            </p:spPr>
          </p:pic>
        </p:grpSp>
      </p:grpSp>
      <p:pic>
        <p:nvPicPr>
          <p:cNvPr id="46" name="Obraz 45">
            <a:extLst>
              <a:ext uri="{FF2B5EF4-FFF2-40B4-BE49-F238E27FC236}">
                <a16:creationId xmlns:a16="http://schemas.microsoft.com/office/drawing/2014/main" id="{76DD234D-90EE-EA3C-73C3-8831C3164124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6389" y1="51724" x2="16389" y2="517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044460" y="2320158"/>
            <a:ext cx="680539" cy="383749"/>
          </a:xfrm>
          <a:prstGeom prst="rect">
            <a:avLst/>
          </a:prstGeom>
        </p:spPr>
      </p:pic>
      <p:pic>
        <p:nvPicPr>
          <p:cNvPr id="48" name="Obraz 47">
            <a:extLst>
              <a:ext uri="{FF2B5EF4-FFF2-40B4-BE49-F238E27FC236}">
                <a16:creationId xmlns:a16="http://schemas.microsoft.com/office/drawing/2014/main" id="{75B984C7-C8AA-744B-3995-268326C7820D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6389" y1="51724" x2="16389" y2="517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456723" y="3586254"/>
            <a:ext cx="680539" cy="383749"/>
          </a:xfrm>
          <a:prstGeom prst="rect">
            <a:avLst/>
          </a:prstGeom>
        </p:spPr>
      </p:pic>
      <p:pic>
        <p:nvPicPr>
          <p:cNvPr id="49" name="Obraz 48">
            <a:extLst>
              <a:ext uri="{FF2B5EF4-FFF2-40B4-BE49-F238E27FC236}">
                <a16:creationId xmlns:a16="http://schemas.microsoft.com/office/drawing/2014/main" id="{FA6F03D7-AF69-5E45-032C-C30FAB34180B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6389" y1="51724" x2="16389" y2="517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446043" y="2320158"/>
            <a:ext cx="680539" cy="383749"/>
          </a:xfrm>
          <a:prstGeom prst="rect">
            <a:avLst/>
          </a:prstGeom>
        </p:spPr>
      </p:pic>
      <p:pic>
        <p:nvPicPr>
          <p:cNvPr id="50" name="Obraz 49">
            <a:extLst>
              <a:ext uri="{FF2B5EF4-FFF2-40B4-BE49-F238E27FC236}">
                <a16:creationId xmlns:a16="http://schemas.microsoft.com/office/drawing/2014/main" id="{A9C815B8-89C7-4B83-B89F-323CB5070A6C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6389" y1="51724" x2="16389" y2="517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039219" y="3586254"/>
            <a:ext cx="680539" cy="383749"/>
          </a:xfrm>
          <a:prstGeom prst="rect">
            <a:avLst/>
          </a:prstGeom>
        </p:spPr>
      </p:pic>
      <p:pic>
        <p:nvPicPr>
          <p:cNvPr id="70" name="Obraz 69">
            <a:extLst>
              <a:ext uri="{FF2B5EF4-FFF2-40B4-BE49-F238E27FC236}">
                <a16:creationId xmlns:a16="http://schemas.microsoft.com/office/drawing/2014/main" id="{88581630-343F-8A34-CE2A-3B7A2515316B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6389" y1="51724" x2="16389" y2="517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4139" y="1088685"/>
            <a:ext cx="1201123" cy="677301"/>
          </a:xfrm>
          <a:prstGeom prst="rect">
            <a:avLst/>
          </a:prstGeom>
        </p:spPr>
      </p:pic>
      <p:sp>
        <p:nvSpPr>
          <p:cNvPr id="81" name="pole tekstowe 80">
            <a:extLst>
              <a:ext uri="{FF2B5EF4-FFF2-40B4-BE49-F238E27FC236}">
                <a16:creationId xmlns:a16="http://schemas.microsoft.com/office/drawing/2014/main" id="{F412CD9B-BA68-87E5-2CAE-6B3995EFF59C}"/>
              </a:ext>
            </a:extLst>
          </p:cNvPr>
          <p:cNvSpPr txBox="1"/>
          <p:nvPr/>
        </p:nvSpPr>
        <p:spPr>
          <a:xfrm>
            <a:off x="1265467" y="1437642"/>
            <a:ext cx="1139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11 </a:t>
            </a:r>
            <a:r>
              <a:rPr lang="pl-PL" sz="1600" dirty="0" err="1"/>
              <a:t>days</a:t>
            </a:r>
            <a:r>
              <a:rPr lang="pl-PL" sz="1600" dirty="0"/>
              <a:t> of </a:t>
            </a:r>
            <a:r>
              <a:rPr lang="pl-PL" sz="1600" dirty="0" err="1"/>
              <a:t>acclimation</a:t>
            </a:r>
            <a:endParaRPr lang="pl-PL" sz="1600" dirty="0"/>
          </a:p>
        </p:txBody>
      </p:sp>
      <p:sp>
        <p:nvSpPr>
          <p:cNvPr id="82" name="pole tekstowe 81">
            <a:extLst>
              <a:ext uri="{FF2B5EF4-FFF2-40B4-BE49-F238E27FC236}">
                <a16:creationId xmlns:a16="http://schemas.microsoft.com/office/drawing/2014/main" id="{3200A234-3F04-294A-F44A-7A0D08E039D6}"/>
              </a:ext>
            </a:extLst>
          </p:cNvPr>
          <p:cNvSpPr txBox="1"/>
          <p:nvPr/>
        </p:nvSpPr>
        <p:spPr>
          <a:xfrm>
            <a:off x="5060958" y="512543"/>
            <a:ext cx="1311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Euthanasia </a:t>
            </a:r>
            <a:r>
              <a:rPr lang="pl-PL" sz="1600"/>
              <a:t>with MS-222</a:t>
            </a:r>
            <a:endParaRPr lang="en-US" sz="1600"/>
          </a:p>
        </p:txBody>
      </p:sp>
      <p:sp>
        <p:nvSpPr>
          <p:cNvPr id="83" name="pole tekstowe 82">
            <a:extLst>
              <a:ext uri="{FF2B5EF4-FFF2-40B4-BE49-F238E27FC236}">
                <a16:creationId xmlns:a16="http://schemas.microsoft.com/office/drawing/2014/main" id="{CA5D7417-C444-0B5C-0DCC-4D0CBBDC3054}"/>
              </a:ext>
            </a:extLst>
          </p:cNvPr>
          <p:cNvSpPr txBox="1"/>
          <p:nvPr/>
        </p:nvSpPr>
        <p:spPr>
          <a:xfrm>
            <a:off x="303630" y="835267"/>
            <a:ext cx="17435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/>
              <a:t>19 </a:t>
            </a:r>
            <a:r>
              <a:rPr lang="pl-PL" sz="1600" err="1"/>
              <a:t>day</a:t>
            </a:r>
            <a:r>
              <a:rPr lang="pl-PL" sz="1600"/>
              <a:t> </a:t>
            </a:r>
            <a:r>
              <a:rPr lang="pl-PL" sz="1600" err="1"/>
              <a:t>old</a:t>
            </a:r>
            <a:r>
              <a:rPr lang="pl-PL" sz="1600"/>
              <a:t> </a:t>
            </a:r>
            <a:r>
              <a:rPr lang="pl-PL" sz="1600" err="1"/>
              <a:t>fish</a:t>
            </a:r>
            <a:r>
              <a:rPr lang="pl-PL" sz="1600"/>
              <a:t> </a:t>
            </a:r>
          </a:p>
        </p:txBody>
      </p:sp>
      <p:sp>
        <p:nvSpPr>
          <p:cNvPr id="84" name="Prostokąt 83">
            <a:extLst>
              <a:ext uri="{FF2B5EF4-FFF2-40B4-BE49-F238E27FC236}">
                <a16:creationId xmlns:a16="http://schemas.microsoft.com/office/drawing/2014/main" id="{C7A74872-D7F2-4647-7CFC-36EB78FAB8E7}"/>
              </a:ext>
            </a:extLst>
          </p:cNvPr>
          <p:cNvSpPr/>
          <p:nvPr/>
        </p:nvSpPr>
        <p:spPr>
          <a:xfrm>
            <a:off x="605491" y="5453365"/>
            <a:ext cx="3427322" cy="700887"/>
          </a:xfrm>
          <a:prstGeom prst="rect">
            <a:avLst/>
          </a:prstGeom>
          <a:solidFill>
            <a:srgbClr val="E0E0E2"/>
          </a:solidFill>
          <a:ln>
            <a:solidFill>
              <a:srgbClr val="E0E0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6" name="pole tekstowe 85">
            <a:extLst>
              <a:ext uri="{FF2B5EF4-FFF2-40B4-BE49-F238E27FC236}">
                <a16:creationId xmlns:a16="http://schemas.microsoft.com/office/drawing/2014/main" id="{086E6F3E-971D-0901-F15F-3A11461DCD44}"/>
              </a:ext>
            </a:extLst>
          </p:cNvPr>
          <p:cNvSpPr txBox="1"/>
          <p:nvPr/>
        </p:nvSpPr>
        <p:spPr>
          <a:xfrm>
            <a:off x="732931" y="5517051"/>
            <a:ext cx="3172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>
                <a:solidFill>
                  <a:srgbClr val="2D3042"/>
                </a:solidFill>
              </a:rPr>
              <a:t>Scheme</a:t>
            </a:r>
            <a:r>
              <a:rPr lang="pl-PL" sz="1600" dirty="0">
                <a:solidFill>
                  <a:srgbClr val="2D3042"/>
                </a:solidFill>
              </a:rPr>
              <a:t> 1. D</a:t>
            </a:r>
            <a:r>
              <a:rPr lang="en-US" sz="1600" dirty="0" err="1">
                <a:solidFill>
                  <a:srgbClr val="2D3042"/>
                </a:solidFill>
              </a:rPr>
              <a:t>iagram</a:t>
            </a:r>
            <a:r>
              <a:rPr lang="en-US" sz="1600" dirty="0">
                <a:solidFill>
                  <a:srgbClr val="2D3042"/>
                </a:solidFill>
              </a:rPr>
              <a:t> describing the methodology used in the research</a:t>
            </a:r>
            <a:r>
              <a:rPr lang="pl-PL" sz="1600" dirty="0">
                <a:solidFill>
                  <a:srgbClr val="2D3042"/>
                </a:solidFill>
              </a:rPr>
              <a:t>.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3A2F4F8-9671-7079-58F1-00ECC202D00F}"/>
              </a:ext>
            </a:extLst>
          </p:cNvPr>
          <p:cNvSpPr txBox="1"/>
          <p:nvPr/>
        </p:nvSpPr>
        <p:spPr>
          <a:xfrm>
            <a:off x="2416764" y="1930160"/>
            <a:ext cx="1780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80 </a:t>
            </a:r>
            <a:r>
              <a:rPr lang="pl-PL" sz="1600" dirty="0" err="1"/>
              <a:t>fish</a:t>
            </a:r>
            <a:r>
              <a:rPr lang="pl-PL" sz="1600" dirty="0"/>
              <a:t> per </a:t>
            </a:r>
            <a:r>
              <a:rPr lang="pl-PL" sz="1600" dirty="0" err="1"/>
              <a:t>group</a:t>
            </a:r>
            <a:endParaRPr lang="pl-PL" sz="1600" dirty="0"/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88B80195-11BB-1558-145C-A53C7CBD7089}"/>
              </a:ext>
            </a:extLst>
          </p:cNvPr>
          <p:cNvGrpSpPr/>
          <p:nvPr/>
        </p:nvGrpSpPr>
        <p:grpSpPr>
          <a:xfrm>
            <a:off x="4661174" y="2359455"/>
            <a:ext cx="1097942" cy="1232048"/>
            <a:chOff x="5161688" y="2946204"/>
            <a:chExt cx="1106208" cy="1106208"/>
          </a:xfrm>
        </p:grpSpPr>
        <p:pic>
          <p:nvPicPr>
            <p:cNvPr id="15" name="Grafika 14" descr="Szkło powiększające z wypełnieniem pełnym">
              <a:extLst>
                <a:ext uri="{FF2B5EF4-FFF2-40B4-BE49-F238E27FC236}">
                  <a16:creationId xmlns:a16="http://schemas.microsoft.com/office/drawing/2014/main" id="{B8ACB91D-607C-9F18-1F91-98D32F1EA1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5161688" y="2946204"/>
              <a:ext cx="1106208" cy="1106208"/>
            </a:xfrm>
            <a:prstGeom prst="rect">
              <a:avLst/>
            </a:prstGeom>
          </p:spPr>
        </p:pic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753DAE6E-2521-F279-6F64-4878334FA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1531" b="99286" l="8889" r="90000">
                          <a14:foregroundMark x1="62444" y1="6122" x2="62444" y2="6122"/>
                          <a14:foregroundMark x1="65444" y1="6531" x2="64556" y2="4694"/>
                          <a14:foregroundMark x1="65111" y1="3571" x2="65111" y2="3571"/>
                          <a14:foregroundMark x1="9444" y1="36429" x2="9444" y2="36429"/>
                          <a14:foregroundMark x1="74667" y1="39490" x2="74667" y2="39490"/>
                          <a14:foregroundMark x1="73778" y1="96122" x2="73778" y2="96122"/>
                          <a14:foregroundMark x1="58667" y1="1531" x2="58667" y2="1531"/>
                          <a14:foregroundMark x1="8889" y1="39898" x2="8889" y2="39898"/>
                          <a14:foregroundMark x1="72889" y1="99286" x2="72889" y2="9928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48192" y="3160633"/>
              <a:ext cx="438710" cy="4777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5290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Wykres 21">
            <a:extLst>
              <a:ext uri="{FF2B5EF4-FFF2-40B4-BE49-F238E27FC236}">
                <a16:creationId xmlns:a16="http://schemas.microsoft.com/office/drawing/2014/main" id="{F2E62984-3535-9128-242B-1BC5DAE87E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0642139"/>
              </p:ext>
            </p:extLst>
          </p:nvPr>
        </p:nvGraphicFramePr>
        <p:xfrm>
          <a:off x="4157556" y="962631"/>
          <a:ext cx="3656890" cy="2459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Wykres 20">
            <a:extLst>
              <a:ext uri="{FF2B5EF4-FFF2-40B4-BE49-F238E27FC236}">
                <a16:creationId xmlns:a16="http://schemas.microsoft.com/office/drawing/2014/main" id="{449DF067-88D0-FDFB-F407-97BF0A1203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7632508"/>
              </p:ext>
            </p:extLst>
          </p:nvPr>
        </p:nvGraphicFramePr>
        <p:xfrm>
          <a:off x="8149099" y="3812468"/>
          <a:ext cx="3684864" cy="2450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Wykres 19">
            <a:extLst>
              <a:ext uri="{FF2B5EF4-FFF2-40B4-BE49-F238E27FC236}">
                <a16:creationId xmlns:a16="http://schemas.microsoft.com/office/drawing/2014/main" id="{B2CFDD49-101E-2053-774C-FD32FB20B1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839748"/>
              </p:ext>
            </p:extLst>
          </p:nvPr>
        </p:nvGraphicFramePr>
        <p:xfrm>
          <a:off x="8149099" y="962631"/>
          <a:ext cx="3665920" cy="2459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Prostokąt 12">
            <a:extLst>
              <a:ext uri="{FF2B5EF4-FFF2-40B4-BE49-F238E27FC236}">
                <a16:creationId xmlns:a16="http://schemas.microsoft.com/office/drawing/2014/main" id="{4A790FC4-C528-91EF-BE26-615FFD07114F}"/>
              </a:ext>
            </a:extLst>
          </p:cNvPr>
          <p:cNvSpPr/>
          <p:nvPr/>
        </p:nvSpPr>
        <p:spPr>
          <a:xfrm>
            <a:off x="0" y="110078"/>
            <a:ext cx="6268995" cy="743870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536B942-0DDD-FCA1-9989-F4DC24DB3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4975"/>
            <a:ext cx="6760542" cy="614076"/>
          </a:xfrm>
        </p:spPr>
        <p:txBody>
          <a:bodyPr>
            <a:normAutofit/>
          </a:bodyPr>
          <a:lstStyle/>
          <a:p>
            <a:r>
              <a:rPr lang="en-US" sz="3050">
                <a:solidFill>
                  <a:srgbClr val="E0E0E2"/>
                </a:solidFill>
                <a:cs typeface="Calibri Light"/>
              </a:rPr>
              <a:t>Body</a:t>
            </a:r>
            <a:r>
              <a:rPr lang="pl-PL" sz="3050">
                <a:solidFill>
                  <a:srgbClr val="E0E0E2"/>
                </a:solidFill>
                <a:cs typeface="Calibri Light"/>
              </a:rPr>
              <a:t> </a:t>
            </a:r>
            <a:r>
              <a:rPr lang="pl-PL" sz="3050" err="1">
                <a:solidFill>
                  <a:srgbClr val="E0E0E2"/>
                </a:solidFill>
                <a:cs typeface="Calibri Light"/>
              </a:rPr>
              <a:t>measurements</a:t>
            </a:r>
            <a:r>
              <a:rPr lang="pl-PL" sz="3050">
                <a:solidFill>
                  <a:srgbClr val="E0E0E2"/>
                </a:solidFill>
                <a:cs typeface="Calibri Light"/>
              </a:rPr>
              <a:t> </a:t>
            </a:r>
            <a:r>
              <a:rPr lang="en-US" sz="3050">
                <a:solidFill>
                  <a:srgbClr val="E0E0E2"/>
                </a:solidFill>
                <a:cs typeface="Calibri Light"/>
              </a:rPr>
              <a:t>and mortality rate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B70563-9A19-E8B5-88C5-435315950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289" y="1073755"/>
            <a:ext cx="3623914" cy="47104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1800" dirty="0">
                <a:solidFill>
                  <a:srgbClr val="2D3042"/>
                </a:solidFill>
                <a:cs typeface="Calibri"/>
              </a:rPr>
              <a:t>The lowest observed mortality was  observed in </a:t>
            </a:r>
            <a:r>
              <a:rPr lang="en-US" sz="1800" dirty="0" err="1">
                <a:solidFill>
                  <a:srgbClr val="2D3042"/>
                </a:solidFill>
                <a:cs typeface="Calibri"/>
              </a:rPr>
              <a:t>AgNP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s</a:t>
            </a:r>
            <a:r>
              <a:rPr lang="en-US" sz="1800" dirty="0">
                <a:solidFill>
                  <a:srgbClr val="2D3042"/>
                </a:solidFill>
                <a:cs typeface="Calibri"/>
              </a:rPr>
              <a:t> 0,0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0</a:t>
            </a:r>
            <a:r>
              <a:rPr lang="en-US" sz="1800" dirty="0">
                <a:solidFill>
                  <a:srgbClr val="2D3042"/>
                </a:solidFill>
                <a:cs typeface="Calibri"/>
              </a:rPr>
              <a:t>1 group with 9,02%, the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highest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one was in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AgNPs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1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group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with 15,46%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while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in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control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it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was 10,54%.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However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there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was no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statistical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difference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between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groups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.</a:t>
            </a:r>
            <a:endParaRPr lang="en-US" sz="1800" dirty="0">
              <a:solidFill>
                <a:srgbClr val="2D3042"/>
              </a:solidFill>
              <a:cs typeface="Calibri"/>
            </a:endParaRPr>
          </a:p>
          <a:p>
            <a:pPr algn="just"/>
            <a:r>
              <a:rPr lang="pl-PL" sz="1800" dirty="0">
                <a:solidFill>
                  <a:srgbClr val="2D3042"/>
                </a:solidFill>
                <a:cs typeface="Calibri"/>
              </a:rPr>
              <a:t>A</a:t>
            </a:r>
            <a:r>
              <a:rPr lang="en-US" sz="1800" dirty="0" err="1">
                <a:solidFill>
                  <a:srgbClr val="2D3042"/>
                </a:solidFill>
                <a:cs typeface="Calibri"/>
              </a:rPr>
              <a:t>ll</a:t>
            </a:r>
            <a:r>
              <a:rPr lang="en-US" sz="1800" dirty="0">
                <a:solidFill>
                  <a:srgbClr val="2D3042"/>
                </a:solidFill>
                <a:cs typeface="Calibri"/>
              </a:rPr>
              <a:t> treated groups were lighter and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en-US" sz="1800" dirty="0">
                <a:solidFill>
                  <a:srgbClr val="2D3042"/>
                </a:solidFill>
                <a:cs typeface="Calibri"/>
              </a:rPr>
              <a:t>shorter than control.</a:t>
            </a:r>
          </a:p>
          <a:p>
            <a:pPr algn="just"/>
            <a:r>
              <a:rPr lang="pl-PL" sz="1800" dirty="0" err="1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Specimens</a:t>
            </a:r>
            <a:r>
              <a:rPr lang="pl-PL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pl-PL" sz="1800" dirty="0" err="1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AgNP</a:t>
            </a:r>
            <a:r>
              <a:rPr lang="en-US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pl-PL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pl-PL" sz="1800" dirty="0">
                <a:solidFill>
                  <a:srgbClr val="2D304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,00</a:t>
            </a:r>
            <a:r>
              <a:rPr lang="en-US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group were the </a:t>
            </a:r>
            <a:r>
              <a:rPr lang="pl-PL" sz="1800" dirty="0" err="1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smallest</a:t>
            </a:r>
            <a:r>
              <a:rPr lang="pl-PL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with the lowest value of </a:t>
            </a:r>
            <a:r>
              <a:rPr lang="pl-PL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18,81</a:t>
            </a:r>
            <a:r>
              <a:rPr lang="en-US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(± </a:t>
            </a:r>
            <a:r>
              <a:rPr lang="pl-PL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pl-PL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46</a:t>
            </a:r>
            <a:r>
              <a:rPr lang="en-US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pl-PL" sz="1800" dirty="0">
                <a:solidFill>
                  <a:srgbClr val="2D304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mm</a:t>
            </a:r>
            <a:r>
              <a:rPr lang="en-US" sz="1800" dirty="0">
                <a:solidFill>
                  <a:srgbClr val="2D304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pl-PL" sz="1800" dirty="0" err="1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Specimens</a:t>
            </a:r>
            <a:r>
              <a:rPr lang="pl-PL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pl-PL" sz="1800" dirty="0" err="1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AgNP</a:t>
            </a:r>
            <a:r>
              <a:rPr lang="en-US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 1</a:t>
            </a:r>
            <a:r>
              <a:rPr lang="pl-PL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group were the lightest with the lowest value of 0,</a:t>
            </a:r>
            <a:r>
              <a:rPr lang="pl-PL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 (± 0,0</a:t>
            </a:r>
            <a:r>
              <a:rPr lang="pl-PL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g</a:t>
            </a:r>
            <a:r>
              <a:rPr lang="pl-PL" sz="1800" dirty="0">
                <a:solidFill>
                  <a:srgbClr val="2D304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800" dirty="0">
              <a:solidFill>
                <a:srgbClr val="2D304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51762E85-27A5-32AD-5132-33476137312A}"/>
              </a:ext>
            </a:extLst>
          </p:cNvPr>
          <p:cNvSpPr/>
          <p:nvPr/>
        </p:nvSpPr>
        <p:spPr>
          <a:xfrm>
            <a:off x="4157556" y="3812468"/>
            <a:ext cx="3664014" cy="2481287"/>
          </a:xfrm>
          <a:prstGeom prst="rect">
            <a:avLst/>
          </a:prstGeom>
          <a:solidFill>
            <a:srgbClr val="E0E0E2"/>
          </a:solidFill>
          <a:ln>
            <a:solidFill>
              <a:srgbClr val="E0E0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4EF35FD3-00A2-D201-388B-A2FB235CF705}"/>
              </a:ext>
            </a:extLst>
          </p:cNvPr>
          <p:cNvSpPr txBox="1"/>
          <p:nvPr/>
        </p:nvSpPr>
        <p:spPr>
          <a:xfrm>
            <a:off x="4174331" y="3976774"/>
            <a:ext cx="36640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Fig. 1 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The graphs present </a:t>
            </a:r>
            <a:r>
              <a:rPr lang="pl-PL" sz="1600" b="0" i="0" u="none" strike="noStrike" dirty="0" err="1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mortality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l-PL" sz="1600" b="0" i="0" u="none" strike="noStrike" dirty="0" err="1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rate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 [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A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]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and fish body parameters [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B</a:t>
            </a:r>
            <a:r>
              <a:rPr lang="pl-PL" sz="1600" dirty="0">
                <a:solidFill>
                  <a:srgbClr val="2D3042"/>
                </a:solidFill>
                <a:latin typeface="Calibri" panose="020F0502020204030204" pitchFamily="34" charset="0"/>
              </a:rPr>
              <a:t>-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C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].</a:t>
            </a:r>
            <a:r>
              <a:rPr lang="pl-PL" sz="1600" dirty="0">
                <a:solidFill>
                  <a:srgbClr val="2D3042"/>
                </a:solidFill>
                <a:latin typeface="Calibri" panose="020F0502020204030204" pitchFamily="34" charset="0"/>
              </a:rPr>
              <a:t>  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X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-a</a:t>
            </a:r>
            <a:r>
              <a:rPr lang="en-US" sz="1600" b="0" i="0" u="none" strike="noStrike" dirty="0" err="1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xis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shows experimental group. Letters a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 and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 b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indicate belonging to homogeneous groups as determined by Tukey's test (p&lt;0.05, n=</a:t>
            </a:r>
            <a:r>
              <a:rPr lang="pl-PL" sz="1600" dirty="0">
                <a:solidFill>
                  <a:srgbClr val="2D3042"/>
                </a:solidFill>
                <a:latin typeface="Calibri" panose="020F0502020204030204" pitchFamily="34" charset="0"/>
              </a:rPr>
              <a:t>12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-21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). The bar graphs show the mean parameters ± standard error.</a:t>
            </a:r>
            <a:r>
              <a:rPr lang="en-US" sz="1600" b="0" i="0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​</a:t>
            </a:r>
            <a:endParaRPr lang="pl-PL" sz="1600" dirty="0">
              <a:solidFill>
                <a:srgbClr val="2D3042"/>
              </a:solidFill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B3458252-0301-21DF-D132-CDF432617AA4}"/>
              </a:ext>
            </a:extLst>
          </p:cNvPr>
          <p:cNvSpPr/>
          <p:nvPr/>
        </p:nvSpPr>
        <p:spPr>
          <a:xfrm>
            <a:off x="4174331" y="973072"/>
            <a:ext cx="314325" cy="328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2D3042"/>
                </a:solidFill>
              </a:rPr>
              <a:t>A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337473BC-E5BD-690F-803C-B31780DBB0E7}"/>
              </a:ext>
            </a:extLst>
          </p:cNvPr>
          <p:cNvSpPr/>
          <p:nvPr/>
        </p:nvSpPr>
        <p:spPr>
          <a:xfrm>
            <a:off x="8184732" y="991206"/>
            <a:ext cx="314325" cy="328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2D3042"/>
                </a:solidFill>
              </a:rPr>
              <a:t>B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99400D9B-866D-85D9-E8A2-7210A59BD704}"/>
              </a:ext>
            </a:extLst>
          </p:cNvPr>
          <p:cNvSpPr/>
          <p:nvPr/>
        </p:nvSpPr>
        <p:spPr>
          <a:xfrm>
            <a:off x="8184732" y="3841043"/>
            <a:ext cx="314325" cy="328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2D3042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53733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Wykres 8">
            <a:extLst>
              <a:ext uri="{FF2B5EF4-FFF2-40B4-BE49-F238E27FC236}">
                <a16:creationId xmlns:a16="http://schemas.microsoft.com/office/drawing/2014/main" id="{E07C2E17-7C4A-2A4B-0E70-7E048AD8CF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4570077"/>
              </p:ext>
            </p:extLst>
          </p:nvPr>
        </p:nvGraphicFramePr>
        <p:xfrm>
          <a:off x="8227272" y="3747004"/>
          <a:ext cx="3651955" cy="2514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023302D0-706F-479A-82E4-E55CD6B995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2635915"/>
              </p:ext>
            </p:extLst>
          </p:nvPr>
        </p:nvGraphicFramePr>
        <p:xfrm>
          <a:off x="8227272" y="1044794"/>
          <a:ext cx="3647700" cy="251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Prostokąt 4">
            <a:extLst>
              <a:ext uri="{FF2B5EF4-FFF2-40B4-BE49-F238E27FC236}">
                <a16:creationId xmlns:a16="http://schemas.microsoft.com/office/drawing/2014/main" id="{20CB2A26-AC25-56AE-8709-8410AC0F0893}"/>
              </a:ext>
            </a:extLst>
          </p:cNvPr>
          <p:cNvSpPr/>
          <p:nvPr/>
        </p:nvSpPr>
        <p:spPr>
          <a:xfrm>
            <a:off x="0" y="110078"/>
            <a:ext cx="6268995" cy="743870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536B942-0DDD-FCA1-9989-F4DC24DB3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1" y="435074"/>
            <a:ext cx="6336632" cy="506268"/>
          </a:xfrm>
        </p:spPr>
        <p:txBody>
          <a:bodyPr>
            <a:noAutofit/>
          </a:bodyPr>
          <a:lstStyle/>
          <a:p>
            <a:r>
              <a:rPr lang="pl-PL" sz="2900" dirty="0" err="1">
                <a:solidFill>
                  <a:srgbClr val="E0E0E2"/>
                </a:solidFill>
                <a:cs typeface="Calibri Light"/>
              </a:rPr>
              <a:t>Ovary</a:t>
            </a:r>
            <a:r>
              <a:rPr lang="pl-PL" sz="2900" dirty="0">
                <a:solidFill>
                  <a:srgbClr val="E0E0E2"/>
                </a:solidFill>
                <a:cs typeface="Calibri Light"/>
              </a:rPr>
              <a:t> </a:t>
            </a:r>
            <a:r>
              <a:rPr lang="pl-PL" sz="2900" dirty="0" err="1">
                <a:solidFill>
                  <a:srgbClr val="E0E0E2"/>
                </a:solidFill>
                <a:cs typeface="Calibri Light"/>
              </a:rPr>
              <a:t>measurements</a:t>
            </a:r>
            <a:r>
              <a:rPr lang="pl-PL" sz="2900" dirty="0">
                <a:solidFill>
                  <a:srgbClr val="E0E0E2"/>
                </a:solidFill>
                <a:cs typeface="Calibri Light"/>
              </a:rPr>
              <a:t> and </a:t>
            </a:r>
            <a:r>
              <a:rPr lang="pl-PL" sz="2900" dirty="0" err="1">
                <a:solidFill>
                  <a:srgbClr val="E0E0E2"/>
                </a:solidFill>
                <a:cs typeface="Calibri Light"/>
              </a:rPr>
              <a:t>percentage</a:t>
            </a:r>
            <a:r>
              <a:rPr lang="pl-PL" sz="2900" dirty="0">
                <a:solidFill>
                  <a:srgbClr val="E0E0E2"/>
                </a:solidFill>
                <a:cs typeface="Calibri Light"/>
              </a:rPr>
              <a:t> of </a:t>
            </a:r>
            <a:r>
              <a:rPr lang="pl-PL" sz="2900" dirty="0" err="1">
                <a:solidFill>
                  <a:srgbClr val="E0E0E2"/>
                </a:solidFill>
                <a:cs typeface="Calibri Light"/>
              </a:rPr>
              <a:t>female</a:t>
            </a:r>
            <a:r>
              <a:rPr lang="pl-PL" sz="2900" dirty="0">
                <a:solidFill>
                  <a:srgbClr val="E0E0E2"/>
                </a:solidFill>
                <a:cs typeface="Calibri Light"/>
              </a:rPr>
              <a:t> in </a:t>
            </a:r>
            <a:r>
              <a:rPr lang="pl-PL" sz="2900" dirty="0" err="1">
                <a:solidFill>
                  <a:srgbClr val="E0E0E2"/>
                </a:solidFill>
                <a:cs typeface="Calibri Light"/>
              </a:rPr>
              <a:t>populations</a:t>
            </a:r>
            <a:endParaRPr lang="pl-PL" sz="2900" dirty="0">
              <a:solidFill>
                <a:srgbClr val="E0E0E2"/>
              </a:solidFill>
              <a:cs typeface="Calibri Ligh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B70563-9A19-E8B5-88C5-435315950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219" y="1241889"/>
            <a:ext cx="4397176" cy="458242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pl-PL" sz="1630" dirty="0">
                <a:solidFill>
                  <a:srgbClr val="2D3042"/>
                </a:solidFill>
                <a:cs typeface="Calibri"/>
              </a:rPr>
              <a:t>Applied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oocyte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development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stages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is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division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by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diameter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proposed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by</a:t>
            </a:r>
            <a:r>
              <a:rPr lang="de-DE" sz="1630" dirty="0">
                <a:solidFill>
                  <a:srgbClr val="2D3042"/>
                </a:solidFill>
                <a:cs typeface="Calibri"/>
              </a:rPr>
              <a:t> van der </a:t>
            </a:r>
            <a:r>
              <a:rPr lang="de-DE" sz="1630" dirty="0" err="1">
                <a:solidFill>
                  <a:srgbClr val="2D3042"/>
                </a:solidFill>
                <a:cs typeface="Calibri"/>
              </a:rPr>
              <a:t>Ven</a:t>
            </a:r>
            <a:r>
              <a:rPr lang="de-DE" sz="1630" dirty="0">
                <a:solidFill>
                  <a:srgbClr val="2D3042"/>
                </a:solidFill>
                <a:cs typeface="Calibri"/>
              </a:rPr>
              <a:t> and Wester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(2024).</a:t>
            </a:r>
          </a:p>
          <a:p>
            <a:pPr algn="just"/>
            <a:r>
              <a:rPr lang="pl-PL" sz="1630" dirty="0">
                <a:solidFill>
                  <a:srgbClr val="2D3042"/>
                </a:solidFill>
                <a:cs typeface="Calibri"/>
              </a:rPr>
              <a:t>The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highest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percentage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of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previtellogenic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oocytes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(58,67%) was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observed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in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AgNPs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0,001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group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,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while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the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lowest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(32,69%) was in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AgNPs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0,01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group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. In the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control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group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it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was 48,58%.</a:t>
            </a:r>
          </a:p>
          <a:p>
            <a:pPr algn="just"/>
            <a:r>
              <a:rPr lang="pl-PL" sz="1630" dirty="0">
                <a:solidFill>
                  <a:srgbClr val="2D3042"/>
                </a:solidFill>
                <a:cs typeface="Calibri"/>
              </a:rPr>
              <a:t>The most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mature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specimens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were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in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AgNPs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0,001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group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even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exceeding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control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group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,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while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less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developed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ones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were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in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AgNPs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0,01 and 1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groups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1630" dirty="0">
                <a:solidFill>
                  <a:srgbClr val="2D3042"/>
                </a:solidFill>
                <a:cs typeface="Calibri"/>
              </a:rPr>
              <a:t>In the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AgNPs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0,001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group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female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percentage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in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studied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population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was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only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26,87%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compared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to 22,64%, 35,09% and 35,00% in the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control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,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AgNPs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0,01 &amp; 1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groups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30" dirty="0" err="1">
                <a:solidFill>
                  <a:srgbClr val="2D3042"/>
                </a:solidFill>
                <a:cs typeface="Calibri"/>
              </a:rPr>
              <a:t>respectively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en-US" sz="1630" dirty="0">
                <a:solidFill>
                  <a:srgbClr val="2D3042"/>
                </a:solidFill>
                <a:cs typeface="Calibri"/>
              </a:rPr>
              <a:t>In the treated groups, the ratio of females to males was almost 1</a:t>
            </a:r>
            <a:r>
              <a:rPr lang="pl-PL" sz="1630" dirty="0">
                <a:solidFill>
                  <a:srgbClr val="2D3042"/>
                </a:solidFill>
                <a:cs typeface="Calibri"/>
              </a:rPr>
              <a:t>:</a:t>
            </a:r>
            <a:r>
              <a:rPr lang="en-US" sz="1630" dirty="0">
                <a:solidFill>
                  <a:srgbClr val="2D3042"/>
                </a:solidFill>
                <a:cs typeface="Calibri"/>
              </a:rPr>
              <a:t>1 while in the control group it was about 2</a:t>
            </a:r>
            <a:r>
              <a:rPr lang="pl-PL" sz="1630">
                <a:solidFill>
                  <a:srgbClr val="2D3042"/>
                </a:solidFill>
                <a:cs typeface="Calibri"/>
              </a:rPr>
              <a:t>:</a:t>
            </a:r>
            <a:r>
              <a:rPr lang="en-US" sz="1630">
                <a:solidFill>
                  <a:srgbClr val="2D3042"/>
                </a:solidFill>
                <a:cs typeface="Calibri"/>
              </a:rPr>
              <a:t>3 </a:t>
            </a:r>
            <a:r>
              <a:rPr lang="en-US" sz="1630" dirty="0">
                <a:solidFill>
                  <a:srgbClr val="2D3042"/>
                </a:solidFill>
                <a:cs typeface="Calibri"/>
              </a:rPr>
              <a:t>females to.</a:t>
            </a:r>
            <a:endParaRPr lang="pl-PL" sz="1630" dirty="0">
              <a:solidFill>
                <a:srgbClr val="2D3042"/>
              </a:solidFill>
              <a:cs typeface="Calibri"/>
            </a:endParaRPr>
          </a:p>
        </p:txBody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59E5E849-0336-CBF9-1118-3A59DE81AE99}"/>
              </a:ext>
            </a:extLst>
          </p:cNvPr>
          <p:cNvGrpSpPr/>
          <p:nvPr/>
        </p:nvGrpSpPr>
        <p:grpSpPr>
          <a:xfrm>
            <a:off x="4848336" y="3747004"/>
            <a:ext cx="3119603" cy="956980"/>
            <a:chOff x="4798615" y="5318662"/>
            <a:chExt cx="3119603" cy="956980"/>
          </a:xfrm>
        </p:grpSpPr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BBD6C7E6-1C1A-9122-908C-BDAF60CE64CB}"/>
                </a:ext>
              </a:extLst>
            </p:cNvPr>
            <p:cNvSpPr/>
            <p:nvPr/>
          </p:nvSpPr>
          <p:spPr>
            <a:xfrm>
              <a:off x="4798615" y="5321536"/>
              <a:ext cx="3119603" cy="954106"/>
            </a:xfrm>
            <a:prstGeom prst="rect">
              <a:avLst/>
            </a:prstGeom>
            <a:solidFill>
              <a:srgbClr val="E0E0E2"/>
            </a:solidFill>
            <a:ln>
              <a:solidFill>
                <a:srgbClr val="E0E0E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6C77C715-9E96-BE54-6D00-9C7C06235C13}"/>
                </a:ext>
              </a:extLst>
            </p:cNvPr>
            <p:cNvSpPr txBox="1"/>
            <p:nvPr/>
          </p:nvSpPr>
          <p:spPr>
            <a:xfrm>
              <a:off x="4881055" y="5318662"/>
              <a:ext cx="29484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l-PL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Fig. 2 </a:t>
              </a:r>
              <a:r>
                <a:rPr lang="en-US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The graph</a:t>
              </a:r>
              <a:r>
                <a:rPr lang="pl-PL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s</a:t>
              </a:r>
              <a:r>
                <a:rPr lang="en-US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 present </a:t>
              </a:r>
              <a:r>
                <a:rPr lang="pl-PL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 </a:t>
              </a:r>
              <a:r>
                <a:rPr lang="pl-PL" sz="1400" b="0" i="0" u="none" strike="noStrike" dirty="0" err="1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oocyte</a:t>
              </a:r>
              <a:r>
                <a:rPr lang="pl-PL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 </a:t>
              </a:r>
              <a:r>
                <a:rPr lang="pl-PL" sz="1400" b="0" i="0" u="none" strike="noStrike" dirty="0" err="1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size</a:t>
              </a:r>
              <a:r>
                <a:rPr lang="pl-PL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 </a:t>
              </a:r>
              <a:r>
                <a:rPr lang="pl-PL" sz="1400" b="0" i="0" u="none" strike="noStrike" dirty="0" err="1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distribution</a:t>
              </a:r>
              <a:r>
                <a:rPr lang="pl-PL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 and </a:t>
              </a:r>
              <a:r>
                <a:rPr lang="pl-PL" sz="1400" b="0" i="0" u="none" strike="noStrike" dirty="0" err="1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percentage</a:t>
              </a:r>
              <a:r>
                <a:rPr lang="pl-PL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 of </a:t>
              </a:r>
              <a:r>
                <a:rPr lang="pl-PL" sz="1400" b="0" i="0" u="none" strike="noStrike" dirty="0" err="1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females</a:t>
              </a:r>
              <a:r>
                <a:rPr lang="pl-PL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 in the </a:t>
              </a:r>
              <a:r>
                <a:rPr lang="pl-PL" sz="1400" b="0" i="0" u="none" strike="noStrike" dirty="0" err="1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studied</a:t>
              </a:r>
              <a:r>
                <a:rPr lang="pl-PL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 </a:t>
              </a:r>
              <a:r>
                <a:rPr lang="pl-PL" sz="1400" b="0" i="0" u="none" strike="noStrike" dirty="0" err="1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population</a:t>
              </a:r>
              <a:r>
                <a:rPr lang="pl-PL" sz="1400" dirty="0">
                  <a:solidFill>
                    <a:srgbClr val="2D3042"/>
                  </a:solidFill>
                  <a:latin typeface="Calibri" panose="020F0502020204030204" pitchFamily="34" charset="0"/>
                </a:rPr>
                <a:t> </a:t>
              </a:r>
              <a:r>
                <a:rPr lang="pl-PL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[A-B</a:t>
              </a:r>
              <a:r>
                <a:rPr lang="pl-PL" sz="1400" dirty="0">
                  <a:solidFill>
                    <a:srgbClr val="2D3042"/>
                  </a:solidFill>
                  <a:latin typeface="Calibri" panose="020F0502020204030204" pitchFamily="34" charset="0"/>
                </a:rPr>
                <a:t>]. Y-</a:t>
              </a:r>
              <a:r>
                <a:rPr lang="en-US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axis</a:t>
              </a:r>
              <a:r>
                <a:rPr lang="pl-PL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 </a:t>
              </a:r>
              <a:r>
                <a:rPr lang="en-US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shows</a:t>
              </a:r>
              <a:r>
                <a:rPr lang="pl-PL" sz="1400" dirty="0">
                  <a:solidFill>
                    <a:srgbClr val="2D3042"/>
                  </a:solidFill>
                  <a:latin typeface="Calibri" panose="020F0502020204030204" pitchFamily="34" charset="0"/>
                </a:rPr>
                <a:t> e</a:t>
              </a:r>
              <a:r>
                <a:rPr lang="en-US" sz="1400" b="0" i="0" u="none" strike="noStrike" dirty="0" err="1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xperimental</a:t>
              </a:r>
              <a:r>
                <a:rPr lang="pl-PL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 </a:t>
              </a:r>
              <a:r>
                <a:rPr lang="en-US" sz="1400" b="0" i="0" u="none" strike="noStrike" dirty="0">
                  <a:solidFill>
                    <a:srgbClr val="2D3042"/>
                  </a:solidFill>
                  <a:effectLst/>
                  <a:latin typeface="Calibri" panose="020F0502020204030204" pitchFamily="34" charset="0"/>
                </a:rPr>
                <a:t>group. </a:t>
              </a:r>
              <a:endParaRPr lang="pl-PL" sz="1400" dirty="0"/>
            </a:p>
          </p:txBody>
        </p:sp>
      </p:grpSp>
      <p:sp>
        <p:nvSpPr>
          <p:cNvPr id="4" name="Prostokąt 3">
            <a:extLst>
              <a:ext uri="{FF2B5EF4-FFF2-40B4-BE49-F238E27FC236}">
                <a16:creationId xmlns:a16="http://schemas.microsoft.com/office/drawing/2014/main" id="{4FC177A5-B06C-1940-2F8B-AB117508C7B2}"/>
              </a:ext>
            </a:extLst>
          </p:cNvPr>
          <p:cNvSpPr/>
          <p:nvPr/>
        </p:nvSpPr>
        <p:spPr>
          <a:xfrm>
            <a:off x="8256222" y="1077583"/>
            <a:ext cx="314325" cy="328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>
                <a:solidFill>
                  <a:srgbClr val="2D3042"/>
                </a:solidFill>
              </a:rPr>
              <a:t>A</a:t>
            </a: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FA12BA64-7D76-93F1-732E-1FA764A4DDE3}"/>
              </a:ext>
            </a:extLst>
          </p:cNvPr>
          <p:cNvGrpSpPr/>
          <p:nvPr/>
        </p:nvGrpSpPr>
        <p:grpSpPr>
          <a:xfrm>
            <a:off x="4848336" y="1860915"/>
            <a:ext cx="3119603" cy="1698261"/>
            <a:chOff x="4798615" y="1044794"/>
            <a:chExt cx="3119603" cy="1698261"/>
          </a:xfrm>
        </p:grpSpPr>
        <p:sp>
          <p:nvSpPr>
            <p:cNvPr id="17" name="pole tekstowe 16">
              <a:extLst>
                <a:ext uri="{FF2B5EF4-FFF2-40B4-BE49-F238E27FC236}">
                  <a16:creationId xmlns:a16="http://schemas.microsoft.com/office/drawing/2014/main" id="{8943C640-AFCE-D6EC-0841-3937616A5BDD}"/>
                </a:ext>
              </a:extLst>
            </p:cNvPr>
            <p:cNvSpPr txBox="1"/>
            <p:nvPr/>
          </p:nvSpPr>
          <p:spPr>
            <a:xfrm>
              <a:off x="4798615" y="1044794"/>
              <a:ext cx="3105216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l-PL" sz="1100" b="1" dirty="0" err="1">
                  <a:solidFill>
                    <a:srgbClr val="2D3042"/>
                  </a:solidFill>
                </a:rPr>
                <a:t>Table</a:t>
              </a:r>
              <a:r>
                <a:rPr lang="pl-PL" sz="1100" b="1" dirty="0">
                  <a:solidFill>
                    <a:srgbClr val="2D3042"/>
                  </a:solidFill>
                </a:rPr>
                <a:t> 1. </a:t>
              </a:r>
              <a:r>
                <a:rPr lang="pl-PL" sz="1100" b="1" dirty="0" err="1">
                  <a:solidFill>
                    <a:srgbClr val="2D3042"/>
                  </a:solidFill>
                </a:rPr>
                <a:t>Oocyte</a:t>
              </a:r>
              <a:r>
                <a:rPr lang="pl-PL" sz="1100" b="1" dirty="0">
                  <a:solidFill>
                    <a:srgbClr val="2D3042"/>
                  </a:solidFill>
                </a:rPr>
                <a:t> development </a:t>
              </a:r>
              <a:r>
                <a:rPr lang="pl-PL" sz="1100" b="1" dirty="0" err="1">
                  <a:solidFill>
                    <a:srgbClr val="2D3042"/>
                  </a:solidFill>
                </a:rPr>
                <a:t>stages</a:t>
              </a:r>
              <a:r>
                <a:rPr lang="pl-PL" sz="1100" b="1" dirty="0">
                  <a:solidFill>
                    <a:srgbClr val="2D3042"/>
                  </a:solidFill>
                </a:rPr>
                <a:t> (van der </a:t>
              </a:r>
              <a:r>
                <a:rPr lang="pl-PL" sz="1100" b="1" dirty="0" err="1">
                  <a:solidFill>
                    <a:srgbClr val="2D3042"/>
                  </a:solidFill>
                </a:rPr>
                <a:t>Ven</a:t>
              </a:r>
              <a:r>
                <a:rPr lang="pl-PL" sz="1100" b="1" dirty="0">
                  <a:solidFill>
                    <a:srgbClr val="2D3042"/>
                  </a:solidFill>
                </a:rPr>
                <a:t> &amp; </a:t>
              </a:r>
              <a:r>
                <a:rPr lang="pl-PL" sz="1100" b="1" dirty="0" err="1">
                  <a:solidFill>
                    <a:srgbClr val="2D3042"/>
                  </a:solidFill>
                </a:rPr>
                <a:t>Wester</a:t>
              </a:r>
              <a:r>
                <a:rPr lang="pl-PL" sz="1100" b="1" dirty="0">
                  <a:solidFill>
                    <a:srgbClr val="2D3042"/>
                  </a:solidFill>
                </a:rPr>
                <a:t>, 2024).</a:t>
              </a:r>
            </a:p>
          </p:txBody>
        </p:sp>
        <p:graphicFrame>
          <p:nvGraphicFramePr>
            <p:cNvPr id="10" name="Obiekt 9">
              <a:extLst>
                <a:ext uri="{FF2B5EF4-FFF2-40B4-BE49-F238E27FC236}">
                  <a16:creationId xmlns:a16="http://schemas.microsoft.com/office/drawing/2014/main" id="{12062CB1-4027-16C0-2D71-C00AFFB70C4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10097970"/>
                </p:ext>
              </p:extLst>
            </p:nvPr>
          </p:nvGraphicFramePr>
          <p:xfrm>
            <a:off x="4798615" y="1439754"/>
            <a:ext cx="3119603" cy="1303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4" imgW="2143021" imgH="895238" progId="Excel.Sheet.12">
                    <p:embed/>
                  </p:oleObj>
                </mc:Choice>
                <mc:Fallback>
                  <p:oleObj name="Worksheet" r:id="rId4" imgW="2143021" imgH="895238" progId="Excel.Sheet.12">
                    <p:embed/>
                    <p:pic>
                      <p:nvPicPr>
                        <p:cNvPr id="10" name="Obiekt 9">
                          <a:extLst>
                            <a:ext uri="{FF2B5EF4-FFF2-40B4-BE49-F238E27FC236}">
                              <a16:creationId xmlns:a16="http://schemas.microsoft.com/office/drawing/2014/main" id="{12062CB1-4027-16C0-2D71-C00AFFB70C4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798615" y="1439754"/>
                          <a:ext cx="3119603" cy="130330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Prostokąt 7">
            <a:extLst>
              <a:ext uri="{FF2B5EF4-FFF2-40B4-BE49-F238E27FC236}">
                <a16:creationId xmlns:a16="http://schemas.microsoft.com/office/drawing/2014/main" id="{9D8FA34D-BB7A-D702-D3C4-330D8E3EE003}"/>
              </a:ext>
            </a:extLst>
          </p:cNvPr>
          <p:cNvSpPr/>
          <p:nvPr/>
        </p:nvSpPr>
        <p:spPr>
          <a:xfrm>
            <a:off x="8256222" y="3769193"/>
            <a:ext cx="314325" cy="328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2D3042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944697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063C0409-AFAF-2259-DB24-879AC09637B3}"/>
              </a:ext>
            </a:extLst>
          </p:cNvPr>
          <p:cNvSpPr/>
          <p:nvPr/>
        </p:nvSpPr>
        <p:spPr>
          <a:xfrm>
            <a:off x="0" y="537792"/>
            <a:ext cx="4613189" cy="1233015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A146BC-17A4-E8A7-5003-3B41055BC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6594" y="835211"/>
            <a:ext cx="2160586" cy="638175"/>
          </a:xfrm>
        </p:spPr>
        <p:txBody>
          <a:bodyPr>
            <a:noAutofit/>
          </a:bodyPr>
          <a:lstStyle/>
          <a:p>
            <a:r>
              <a:rPr lang="pl-PL" sz="4000" dirty="0" err="1">
                <a:solidFill>
                  <a:srgbClr val="E0E0E2"/>
                </a:solidFill>
              </a:rPr>
              <a:t>Summary</a:t>
            </a:r>
            <a:endParaRPr lang="pl-PL" sz="4000" dirty="0">
              <a:solidFill>
                <a:srgbClr val="E0E0E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3D285D1E-26EB-5319-9BFA-6B0B870108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93336" y="1985104"/>
                <a:ext cx="5402664" cy="4435474"/>
              </a:xfrm>
            </p:spPr>
            <p:txBody>
              <a:bodyPr vert="horz" lIns="91440" tIns="45720" rIns="91440" bIns="45720" rtlCol="0" anchor="t">
                <a:normAutofit fontScale="92500" lnSpcReduction="10000"/>
              </a:bodyPr>
              <a:lstStyle/>
              <a:p>
                <a:pPr algn="just"/>
                <a:r>
                  <a:rPr lang="en-US" sz="2400" dirty="0">
                    <a:solidFill>
                      <a:srgbClr val="2D3042"/>
                    </a:solidFill>
                    <a:cs typeface="Calibri"/>
                  </a:rPr>
                  <a:t>Silver nanoparticles disturbs growth and development.</a:t>
                </a:r>
              </a:p>
              <a:p>
                <a:pPr algn="just"/>
                <a:r>
                  <a:rPr lang="en-US" sz="2400" dirty="0">
                    <a:solidFill>
                      <a:srgbClr val="2D3042"/>
                    </a:solidFill>
                    <a:cs typeface="Calibri"/>
                  </a:rPr>
                  <a:t>Low concentrations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 </a:t>
                </a:r>
                <a:r>
                  <a:rPr lang="en-US" sz="2400" dirty="0">
                    <a:solidFill>
                      <a:srgbClr val="2D3042"/>
                    </a:solidFill>
                    <a:cs typeface="Calibri"/>
                  </a:rPr>
                  <a:t>(0,001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400" i="0">
                            <a:solidFill>
                              <a:srgbClr val="2D304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400" i="0">
                            <a:solidFill>
                              <a:srgbClr val="2D304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mg</m:t>
                        </m:r>
                      </m:num>
                      <m:den>
                        <m:sSup>
                          <m:sSupPr>
                            <m:ctrlPr>
                              <a:rPr lang="pl-PL" sz="2400" i="0">
                                <a:solidFill>
                                  <a:srgbClr val="2D3042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 sz="2400" i="0">
                                <a:solidFill>
                                  <a:srgbClr val="2D3042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dm</m:t>
                            </m:r>
                          </m:e>
                          <m:sup>
                            <m:r>
                              <a:rPr lang="pl-PL" sz="2400" i="0">
                                <a:solidFill>
                                  <a:srgbClr val="2D3042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>
                    <a:solidFill>
                      <a:srgbClr val="2D3042"/>
                    </a:solidFill>
                    <a:cs typeface="Calibri"/>
                  </a:rPr>
                  <a:t>) of </a:t>
                </a:r>
                <a:r>
                  <a:rPr lang="en-US" sz="2400" dirty="0" err="1">
                    <a:solidFill>
                      <a:srgbClr val="2D3042"/>
                    </a:solidFill>
                    <a:cs typeface="Calibri"/>
                  </a:rPr>
                  <a:t>AgNPs</a:t>
                </a:r>
                <a:r>
                  <a:rPr lang="en-US" sz="2400" dirty="0">
                    <a:solidFill>
                      <a:srgbClr val="2D3042"/>
                    </a:solidFill>
                    <a:cs typeface="Calibri"/>
                  </a:rPr>
                  <a:t>  stimulate sexual maturation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, </a:t>
                </a:r>
                <a:r>
                  <a:rPr lang="pl-PL" sz="2400" dirty="0" err="1">
                    <a:solidFill>
                      <a:srgbClr val="2D3042"/>
                    </a:solidFill>
                    <a:cs typeface="Calibri"/>
                  </a:rPr>
                  <a:t>however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 </a:t>
                </a:r>
                <a:r>
                  <a:rPr lang="pl-PL" sz="2400" dirty="0" err="1">
                    <a:solidFill>
                      <a:srgbClr val="2D3042"/>
                    </a:solidFill>
                    <a:cs typeface="Calibri"/>
                  </a:rPr>
                  <a:t>inhibits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 </a:t>
                </a:r>
                <a:r>
                  <a:rPr lang="pl-PL" sz="2400" dirty="0" err="1">
                    <a:solidFill>
                      <a:srgbClr val="2D3042"/>
                    </a:solidFill>
                    <a:cs typeface="Calibri"/>
                  </a:rPr>
                  <a:t>gender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 </a:t>
                </a:r>
                <a:r>
                  <a:rPr lang="pl-PL" sz="2400" dirty="0" err="1">
                    <a:solidFill>
                      <a:srgbClr val="2D3042"/>
                    </a:solidFill>
                    <a:cs typeface="Calibri"/>
                  </a:rPr>
                  <a:t>differentiation</a:t>
                </a:r>
                <a:r>
                  <a:rPr lang="en-US" sz="2400" dirty="0">
                    <a:solidFill>
                      <a:srgbClr val="2D3042"/>
                    </a:solidFill>
                    <a:cs typeface="Calibri"/>
                  </a:rPr>
                  <a:t>.</a:t>
                </a:r>
              </a:p>
              <a:p>
                <a:pPr algn="just"/>
                <a:r>
                  <a:rPr lang="en-US" sz="2400" dirty="0">
                    <a:solidFill>
                      <a:srgbClr val="2D3042"/>
                    </a:solidFill>
                    <a:cs typeface="Calibri"/>
                  </a:rPr>
                  <a:t>Higher concentrations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 (0,01 and 1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400" i="0">
                            <a:solidFill>
                              <a:srgbClr val="2D304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l-PL" sz="2400" i="0">
                            <a:solidFill>
                              <a:srgbClr val="2D3042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mg</m:t>
                        </m:r>
                      </m:num>
                      <m:den>
                        <m:sSup>
                          <m:sSupPr>
                            <m:ctrlPr>
                              <a:rPr lang="pl-PL" sz="2400" i="0">
                                <a:solidFill>
                                  <a:srgbClr val="2D3042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l-PL" sz="2400" i="0">
                                <a:solidFill>
                                  <a:srgbClr val="2D3042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dm</m:t>
                            </m:r>
                          </m:e>
                          <m:sup>
                            <m:r>
                              <a:rPr lang="pl-PL" sz="2400" i="0">
                                <a:solidFill>
                                  <a:srgbClr val="2D3042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)</a:t>
                </a:r>
                <a:r>
                  <a:rPr lang="en-US" sz="2400" dirty="0">
                    <a:solidFill>
                      <a:srgbClr val="2D3042"/>
                    </a:solidFill>
                    <a:cs typeface="Calibri"/>
                  </a:rPr>
                  <a:t> of </a:t>
                </a:r>
                <a:r>
                  <a:rPr lang="en-US" sz="2400" dirty="0" err="1">
                    <a:solidFill>
                      <a:srgbClr val="2D3042"/>
                    </a:solidFill>
                    <a:cs typeface="Calibri"/>
                  </a:rPr>
                  <a:t>AgNP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s </a:t>
                </a:r>
                <a:r>
                  <a:rPr lang="pl-PL" sz="2400" dirty="0" err="1">
                    <a:solidFill>
                      <a:srgbClr val="2D3042"/>
                    </a:solidFill>
                    <a:cs typeface="Calibri"/>
                  </a:rPr>
                  <a:t>slow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 down </a:t>
                </a:r>
                <a:r>
                  <a:rPr lang="pl-PL" sz="2400" dirty="0" err="1">
                    <a:solidFill>
                      <a:srgbClr val="2D3042"/>
                    </a:solidFill>
                    <a:cs typeface="Calibri"/>
                  </a:rPr>
                  <a:t>sexual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 </a:t>
                </a:r>
                <a:r>
                  <a:rPr lang="pl-PL" sz="2400" dirty="0" err="1">
                    <a:solidFill>
                      <a:srgbClr val="2D3042"/>
                    </a:solidFill>
                    <a:cs typeface="Calibri"/>
                  </a:rPr>
                  <a:t>maturation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 but </a:t>
                </a:r>
                <a:r>
                  <a:rPr lang="pl-PL" sz="2400" dirty="0" err="1">
                    <a:solidFill>
                      <a:srgbClr val="2D3042"/>
                    </a:solidFill>
                    <a:cs typeface="Calibri"/>
                  </a:rPr>
                  <a:t>promotes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 </a:t>
                </a:r>
                <a:r>
                  <a:rPr lang="pl-PL" sz="2400" dirty="0" err="1">
                    <a:solidFill>
                      <a:srgbClr val="2D3042"/>
                    </a:solidFill>
                    <a:cs typeface="Calibri"/>
                  </a:rPr>
                  <a:t>gender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 </a:t>
                </a:r>
                <a:r>
                  <a:rPr lang="pl-PL" sz="2400" dirty="0" err="1">
                    <a:solidFill>
                      <a:srgbClr val="2D3042"/>
                    </a:solidFill>
                    <a:cs typeface="Calibri"/>
                  </a:rPr>
                  <a:t>differentiation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.</a:t>
                </a:r>
              </a:p>
              <a:p>
                <a:pPr algn="just"/>
                <a:r>
                  <a:rPr lang="pl-PL" sz="2400" dirty="0" err="1">
                    <a:solidFill>
                      <a:srgbClr val="2D3042"/>
                    </a:solidFill>
                    <a:cs typeface="Calibri"/>
                  </a:rPr>
                  <a:t>AgNPs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 </a:t>
                </a:r>
                <a:r>
                  <a:rPr lang="en-US" sz="2400" dirty="0">
                    <a:solidFill>
                      <a:srgbClr val="2D3042"/>
                    </a:solidFill>
                    <a:cs typeface="Calibri"/>
                  </a:rPr>
                  <a:t>change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 the</a:t>
                </a:r>
                <a:r>
                  <a:rPr lang="en-US" sz="2400" dirty="0">
                    <a:solidFill>
                      <a:srgbClr val="2D3042"/>
                    </a:solidFill>
                    <a:cs typeface="Calibri"/>
                  </a:rPr>
                  <a:t> ratio of females to males in zebrafish population</a:t>
                </a:r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.</a:t>
                </a:r>
              </a:p>
              <a:p>
                <a:pPr algn="just"/>
                <a:r>
                  <a:rPr lang="pl-PL" sz="2400" dirty="0">
                    <a:solidFill>
                      <a:srgbClr val="2D3042"/>
                    </a:solidFill>
                    <a:cs typeface="Calibri"/>
                  </a:rPr>
                  <a:t> </a:t>
                </a:r>
                <a:r>
                  <a:rPr lang="en-US" sz="2400" dirty="0">
                    <a:solidFill>
                      <a:srgbClr val="2D3042"/>
                    </a:solidFill>
                    <a:cs typeface="Calibri"/>
                  </a:rPr>
                  <a:t>Toxicity of higher concentrations of </a:t>
                </a:r>
                <a:r>
                  <a:rPr lang="en-US" sz="2400" dirty="0" err="1">
                    <a:solidFill>
                      <a:srgbClr val="2D3042"/>
                    </a:solidFill>
                    <a:cs typeface="Calibri"/>
                  </a:rPr>
                  <a:t>AgNPs</a:t>
                </a:r>
                <a:r>
                  <a:rPr lang="en-US" sz="2400" dirty="0">
                    <a:solidFill>
                      <a:srgbClr val="2D3042"/>
                    </a:solidFill>
                    <a:cs typeface="Calibri"/>
                  </a:rPr>
                  <a:t> can be decreased due to aggregation of nanoparticles.</a:t>
                </a:r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3D285D1E-26EB-5319-9BFA-6B0B870108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3336" y="1985104"/>
                <a:ext cx="5402664" cy="4435474"/>
              </a:xfrm>
              <a:blipFill>
                <a:blip r:embed="rId2"/>
                <a:stretch>
                  <a:fillRect l="-1354" t="-2338" r="-146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upa 6">
            <a:extLst>
              <a:ext uri="{FF2B5EF4-FFF2-40B4-BE49-F238E27FC236}">
                <a16:creationId xmlns:a16="http://schemas.microsoft.com/office/drawing/2014/main" id="{0331C54D-4D27-FA66-4577-3F856A8D2700}"/>
              </a:ext>
            </a:extLst>
          </p:cNvPr>
          <p:cNvGrpSpPr/>
          <p:nvPr/>
        </p:nvGrpSpPr>
        <p:grpSpPr>
          <a:xfrm>
            <a:off x="6410628" y="-614067"/>
            <a:ext cx="6430301" cy="9125037"/>
            <a:chOff x="6410628" y="-614067"/>
            <a:chExt cx="6430301" cy="9125037"/>
          </a:xfrm>
          <a:blipFill dpi="0" rotWithShape="0">
            <a:blip r:embed="rId3"/>
            <a:srcRect/>
            <a:stretch>
              <a:fillRect/>
            </a:stretch>
          </a:blipFill>
        </p:grpSpPr>
        <p:sp>
          <p:nvSpPr>
            <p:cNvPr id="8" name="Sześciokąt 7">
              <a:extLst>
                <a:ext uri="{FF2B5EF4-FFF2-40B4-BE49-F238E27FC236}">
                  <a16:creationId xmlns:a16="http://schemas.microsoft.com/office/drawing/2014/main" id="{430E28B0-C0AF-260B-5758-145295050EB0}"/>
                </a:ext>
              </a:extLst>
            </p:cNvPr>
            <p:cNvSpPr/>
            <p:nvPr/>
          </p:nvSpPr>
          <p:spPr>
            <a:xfrm>
              <a:off x="9493048" y="3665051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Sześciokąt 8">
              <a:extLst>
                <a:ext uri="{FF2B5EF4-FFF2-40B4-BE49-F238E27FC236}">
                  <a16:creationId xmlns:a16="http://schemas.microsoft.com/office/drawing/2014/main" id="{1B3E32A7-3447-9FD3-10B9-27660FE3AE8E}"/>
                </a:ext>
              </a:extLst>
            </p:cNvPr>
            <p:cNvSpPr/>
            <p:nvPr/>
          </p:nvSpPr>
          <p:spPr>
            <a:xfrm>
              <a:off x="10525884" y="-614067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Sześciokąt 9">
              <a:extLst>
                <a:ext uri="{FF2B5EF4-FFF2-40B4-BE49-F238E27FC236}">
                  <a16:creationId xmlns:a16="http://schemas.microsoft.com/office/drawing/2014/main" id="{E6077D10-4233-47D1-5714-1AC54DD1736C}"/>
                </a:ext>
              </a:extLst>
            </p:cNvPr>
            <p:cNvSpPr/>
            <p:nvPr/>
          </p:nvSpPr>
          <p:spPr>
            <a:xfrm>
              <a:off x="9493048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Sześciokąt 10">
              <a:extLst>
                <a:ext uri="{FF2B5EF4-FFF2-40B4-BE49-F238E27FC236}">
                  <a16:creationId xmlns:a16="http://schemas.microsoft.com/office/drawing/2014/main" id="{2B28D898-9EDB-7ED7-89CB-B089F3FC4EC8}"/>
                </a:ext>
              </a:extLst>
            </p:cNvPr>
            <p:cNvSpPr/>
            <p:nvPr/>
          </p:nvSpPr>
          <p:spPr>
            <a:xfrm>
              <a:off x="8465574" y="-59951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" name="Sześciokąt 11">
              <a:extLst>
                <a:ext uri="{FF2B5EF4-FFF2-40B4-BE49-F238E27FC236}">
                  <a16:creationId xmlns:a16="http://schemas.microsoft.com/office/drawing/2014/main" id="{DB62F4B7-31FA-E32D-9082-BB9B15A63D0C}"/>
                </a:ext>
              </a:extLst>
            </p:cNvPr>
            <p:cNvSpPr/>
            <p:nvPr/>
          </p:nvSpPr>
          <p:spPr>
            <a:xfrm>
              <a:off x="7438101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" name="Sześciokąt 12">
              <a:extLst>
                <a:ext uri="{FF2B5EF4-FFF2-40B4-BE49-F238E27FC236}">
                  <a16:creationId xmlns:a16="http://schemas.microsoft.com/office/drawing/2014/main" id="{058C31CD-E50B-7156-5DE7-6D205912AFA3}"/>
                </a:ext>
              </a:extLst>
            </p:cNvPr>
            <p:cNvSpPr/>
            <p:nvPr/>
          </p:nvSpPr>
          <p:spPr>
            <a:xfrm>
              <a:off x="6410628" y="-60918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Sześciokąt 13">
              <a:extLst>
                <a:ext uri="{FF2B5EF4-FFF2-40B4-BE49-F238E27FC236}">
                  <a16:creationId xmlns:a16="http://schemas.microsoft.com/office/drawing/2014/main" id="{CE0E914F-0F97-E895-407F-01882D7F1BC5}"/>
                </a:ext>
              </a:extLst>
            </p:cNvPr>
            <p:cNvSpPr/>
            <p:nvPr/>
          </p:nvSpPr>
          <p:spPr>
            <a:xfrm>
              <a:off x="10525884" y="61406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5" name="Sześciokąt 14">
              <a:extLst>
                <a:ext uri="{FF2B5EF4-FFF2-40B4-BE49-F238E27FC236}">
                  <a16:creationId xmlns:a16="http://schemas.microsoft.com/office/drawing/2014/main" id="{AD635326-1FAD-426F-55F4-39FB615CB92E}"/>
                </a:ext>
              </a:extLst>
            </p:cNvPr>
            <p:cNvSpPr/>
            <p:nvPr/>
          </p:nvSpPr>
          <p:spPr>
            <a:xfrm>
              <a:off x="7438101" y="366504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6" name="Sześciokąt 15">
              <a:extLst>
                <a:ext uri="{FF2B5EF4-FFF2-40B4-BE49-F238E27FC236}">
                  <a16:creationId xmlns:a16="http://schemas.microsoft.com/office/drawing/2014/main" id="{7E301397-7717-9713-DB40-D80883341F21}"/>
                </a:ext>
              </a:extLst>
            </p:cNvPr>
            <p:cNvSpPr/>
            <p:nvPr/>
          </p:nvSpPr>
          <p:spPr>
            <a:xfrm>
              <a:off x="8465574" y="42936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Sześciokąt 16">
              <a:extLst>
                <a:ext uri="{FF2B5EF4-FFF2-40B4-BE49-F238E27FC236}">
                  <a16:creationId xmlns:a16="http://schemas.microsoft.com/office/drawing/2014/main" id="{7763FD99-EF0C-03AA-3359-CA528BBBC830}"/>
                </a:ext>
              </a:extLst>
            </p:cNvPr>
            <p:cNvSpPr/>
            <p:nvPr/>
          </p:nvSpPr>
          <p:spPr>
            <a:xfrm>
              <a:off x="7438101" y="12184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" name="Sześciokąt 17">
              <a:extLst>
                <a:ext uri="{FF2B5EF4-FFF2-40B4-BE49-F238E27FC236}">
                  <a16:creationId xmlns:a16="http://schemas.microsoft.com/office/drawing/2014/main" id="{179C45D4-731A-5562-B7E4-CC0A50E4A856}"/>
                </a:ext>
              </a:extLst>
            </p:cNvPr>
            <p:cNvSpPr/>
            <p:nvPr/>
          </p:nvSpPr>
          <p:spPr>
            <a:xfrm>
              <a:off x="6410628" y="609277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Sześciokąt 18">
              <a:extLst>
                <a:ext uri="{FF2B5EF4-FFF2-40B4-BE49-F238E27FC236}">
                  <a16:creationId xmlns:a16="http://schemas.microsoft.com/office/drawing/2014/main" id="{988D8FFA-B431-C9C2-02B9-BD5DEF4E5500}"/>
                </a:ext>
              </a:extLst>
            </p:cNvPr>
            <p:cNvSpPr/>
            <p:nvPr/>
          </p:nvSpPr>
          <p:spPr>
            <a:xfrm>
              <a:off x="9493048" y="121846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" name="Sześciokąt 19">
              <a:extLst>
                <a:ext uri="{FF2B5EF4-FFF2-40B4-BE49-F238E27FC236}">
                  <a16:creationId xmlns:a16="http://schemas.microsoft.com/office/drawing/2014/main" id="{FAB2BA88-308D-5F65-7150-E6691AE40A57}"/>
                </a:ext>
              </a:extLst>
            </p:cNvPr>
            <p:cNvSpPr/>
            <p:nvPr/>
          </p:nvSpPr>
          <p:spPr>
            <a:xfrm>
              <a:off x="8465574" y="61894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Sześciokąt 20">
              <a:extLst>
                <a:ext uri="{FF2B5EF4-FFF2-40B4-BE49-F238E27FC236}">
                  <a16:creationId xmlns:a16="http://schemas.microsoft.com/office/drawing/2014/main" id="{7345CCFA-A267-60B2-3A46-5621FBE77246}"/>
                </a:ext>
              </a:extLst>
            </p:cNvPr>
            <p:cNvSpPr/>
            <p:nvPr/>
          </p:nvSpPr>
          <p:spPr>
            <a:xfrm>
              <a:off x="8465574" y="1837406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Sześciokąt 21">
              <a:extLst>
                <a:ext uri="{FF2B5EF4-FFF2-40B4-BE49-F238E27FC236}">
                  <a16:creationId xmlns:a16="http://schemas.microsoft.com/office/drawing/2014/main" id="{31404D77-0344-C9F9-3931-A5B07D08CAEF}"/>
                </a:ext>
              </a:extLst>
            </p:cNvPr>
            <p:cNvSpPr/>
            <p:nvPr/>
          </p:nvSpPr>
          <p:spPr>
            <a:xfrm>
              <a:off x="7428723" y="243691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3" name="Sześciokąt 22">
              <a:extLst>
                <a:ext uri="{FF2B5EF4-FFF2-40B4-BE49-F238E27FC236}">
                  <a16:creationId xmlns:a16="http://schemas.microsoft.com/office/drawing/2014/main" id="{D91C6DF2-329E-5AF8-2B27-946E1A2FF702}"/>
                </a:ext>
              </a:extLst>
            </p:cNvPr>
            <p:cNvSpPr/>
            <p:nvPr/>
          </p:nvSpPr>
          <p:spPr>
            <a:xfrm>
              <a:off x="10525884" y="1832526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Sześciokąt 23">
              <a:extLst>
                <a:ext uri="{FF2B5EF4-FFF2-40B4-BE49-F238E27FC236}">
                  <a16:creationId xmlns:a16="http://schemas.microsoft.com/office/drawing/2014/main" id="{2EF07F82-4F15-B008-9683-AA347952926C}"/>
                </a:ext>
              </a:extLst>
            </p:cNvPr>
            <p:cNvSpPr/>
            <p:nvPr/>
          </p:nvSpPr>
          <p:spPr>
            <a:xfrm>
              <a:off x="9493048" y="244659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5" name="Sześciokąt 24">
              <a:extLst>
                <a:ext uri="{FF2B5EF4-FFF2-40B4-BE49-F238E27FC236}">
                  <a16:creationId xmlns:a16="http://schemas.microsoft.com/office/drawing/2014/main" id="{6789250B-54F2-AA3E-DD1D-D674FDB34DD4}"/>
                </a:ext>
              </a:extLst>
            </p:cNvPr>
            <p:cNvSpPr/>
            <p:nvPr/>
          </p:nvSpPr>
          <p:spPr>
            <a:xfrm>
              <a:off x="8465574" y="30558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" name="Sześciokąt 25">
              <a:extLst>
                <a:ext uri="{FF2B5EF4-FFF2-40B4-BE49-F238E27FC236}">
                  <a16:creationId xmlns:a16="http://schemas.microsoft.com/office/drawing/2014/main" id="{5B6755C8-3FA2-344B-D5EB-54880C74DF5E}"/>
                </a:ext>
              </a:extLst>
            </p:cNvPr>
            <p:cNvSpPr/>
            <p:nvPr/>
          </p:nvSpPr>
          <p:spPr>
            <a:xfrm>
              <a:off x="10525884" y="305098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7" name="Sześciokąt 26">
              <a:extLst>
                <a:ext uri="{FF2B5EF4-FFF2-40B4-BE49-F238E27FC236}">
                  <a16:creationId xmlns:a16="http://schemas.microsoft.com/office/drawing/2014/main" id="{FBBB534B-8DB4-BA4D-A9F9-BB20DEF27C72}"/>
                </a:ext>
              </a:extLst>
            </p:cNvPr>
            <p:cNvSpPr/>
            <p:nvPr/>
          </p:nvSpPr>
          <p:spPr>
            <a:xfrm>
              <a:off x="9493048" y="4902853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8" name="Sześciokąt 27">
              <a:extLst>
                <a:ext uri="{FF2B5EF4-FFF2-40B4-BE49-F238E27FC236}">
                  <a16:creationId xmlns:a16="http://schemas.microsoft.com/office/drawing/2014/main" id="{541187E3-763F-71A5-414E-184E95418371}"/>
                </a:ext>
              </a:extLst>
            </p:cNvPr>
            <p:cNvSpPr/>
            <p:nvPr/>
          </p:nvSpPr>
          <p:spPr>
            <a:xfrm>
              <a:off x="10545548" y="428878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9" name="Sześciokąt 28">
              <a:extLst>
                <a:ext uri="{FF2B5EF4-FFF2-40B4-BE49-F238E27FC236}">
                  <a16:creationId xmlns:a16="http://schemas.microsoft.com/office/drawing/2014/main" id="{3E0FFB92-2E73-80FE-6443-6B612D747A44}"/>
                </a:ext>
              </a:extLst>
            </p:cNvPr>
            <p:cNvSpPr/>
            <p:nvPr/>
          </p:nvSpPr>
          <p:spPr>
            <a:xfrm>
              <a:off x="9512712" y="61406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0" name="Sześciokąt 29">
              <a:extLst>
                <a:ext uri="{FF2B5EF4-FFF2-40B4-BE49-F238E27FC236}">
                  <a16:creationId xmlns:a16="http://schemas.microsoft.com/office/drawing/2014/main" id="{E21361EE-3AC7-1FE0-53FC-3F74C913A644}"/>
                </a:ext>
              </a:extLst>
            </p:cNvPr>
            <p:cNvSpPr/>
            <p:nvPr/>
          </p:nvSpPr>
          <p:spPr>
            <a:xfrm>
              <a:off x="10545548" y="552658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1" name="Sześciokąt 30">
              <a:extLst>
                <a:ext uri="{FF2B5EF4-FFF2-40B4-BE49-F238E27FC236}">
                  <a16:creationId xmlns:a16="http://schemas.microsoft.com/office/drawing/2014/main" id="{D3115EC5-C1E0-8937-7841-A94CAE6F669C}"/>
                </a:ext>
              </a:extLst>
            </p:cNvPr>
            <p:cNvSpPr/>
            <p:nvPr/>
          </p:nvSpPr>
          <p:spPr>
            <a:xfrm>
              <a:off x="10545548" y="6745044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2" name="Sześciokąt 31">
              <a:extLst>
                <a:ext uri="{FF2B5EF4-FFF2-40B4-BE49-F238E27FC236}">
                  <a16:creationId xmlns:a16="http://schemas.microsoft.com/office/drawing/2014/main" id="{94593DDB-177C-95F1-E315-FD702981806F}"/>
                </a:ext>
              </a:extLst>
            </p:cNvPr>
            <p:cNvSpPr/>
            <p:nvPr/>
          </p:nvSpPr>
          <p:spPr>
            <a:xfrm>
              <a:off x="11562735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3" name="Sześciokąt 32">
              <a:extLst>
                <a:ext uri="{FF2B5EF4-FFF2-40B4-BE49-F238E27FC236}">
                  <a16:creationId xmlns:a16="http://schemas.microsoft.com/office/drawing/2014/main" id="{A9F8DED7-258C-9B9F-671A-1ABA6E471A7A}"/>
                </a:ext>
              </a:extLst>
            </p:cNvPr>
            <p:cNvSpPr/>
            <p:nvPr/>
          </p:nvSpPr>
          <p:spPr>
            <a:xfrm>
              <a:off x="11562735" y="122813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4" name="Sześciokąt 33">
              <a:extLst>
                <a:ext uri="{FF2B5EF4-FFF2-40B4-BE49-F238E27FC236}">
                  <a16:creationId xmlns:a16="http://schemas.microsoft.com/office/drawing/2014/main" id="{36FC1140-2BF9-7DE8-D9A9-E10F5547D4C1}"/>
                </a:ext>
              </a:extLst>
            </p:cNvPr>
            <p:cNvSpPr/>
            <p:nvPr/>
          </p:nvSpPr>
          <p:spPr>
            <a:xfrm>
              <a:off x="11562735" y="2446593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5" name="Sześciokąt 34">
              <a:extLst>
                <a:ext uri="{FF2B5EF4-FFF2-40B4-BE49-F238E27FC236}">
                  <a16:creationId xmlns:a16="http://schemas.microsoft.com/office/drawing/2014/main" id="{5C0C7973-2D9E-7AE4-F04F-7BDDCE3BCCD0}"/>
                </a:ext>
              </a:extLst>
            </p:cNvPr>
            <p:cNvSpPr/>
            <p:nvPr/>
          </p:nvSpPr>
          <p:spPr>
            <a:xfrm>
              <a:off x="11562735" y="366504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6" name="Sześciokąt 35">
              <a:extLst>
                <a:ext uri="{FF2B5EF4-FFF2-40B4-BE49-F238E27FC236}">
                  <a16:creationId xmlns:a16="http://schemas.microsoft.com/office/drawing/2014/main" id="{D650F4DF-F6D6-ED9B-D6E6-7A12D78235D9}"/>
                </a:ext>
              </a:extLst>
            </p:cNvPr>
            <p:cNvSpPr/>
            <p:nvPr/>
          </p:nvSpPr>
          <p:spPr>
            <a:xfrm>
              <a:off x="11582399" y="49028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7" name="Sześciokąt 36">
              <a:extLst>
                <a:ext uri="{FF2B5EF4-FFF2-40B4-BE49-F238E27FC236}">
                  <a16:creationId xmlns:a16="http://schemas.microsoft.com/office/drawing/2014/main" id="{3EC7DFAD-CFE1-D227-AB48-35239176E010}"/>
                </a:ext>
              </a:extLst>
            </p:cNvPr>
            <p:cNvSpPr/>
            <p:nvPr/>
          </p:nvSpPr>
          <p:spPr>
            <a:xfrm>
              <a:off x="11582399" y="61406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8" name="Sześciokąt 37">
              <a:extLst>
                <a:ext uri="{FF2B5EF4-FFF2-40B4-BE49-F238E27FC236}">
                  <a16:creationId xmlns:a16="http://schemas.microsoft.com/office/drawing/2014/main" id="{368CC151-2B16-EF31-2362-9441F699176B}"/>
                </a:ext>
              </a:extLst>
            </p:cNvPr>
            <p:cNvSpPr/>
            <p:nvPr/>
          </p:nvSpPr>
          <p:spPr>
            <a:xfrm>
              <a:off x="11582399" y="7359111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A5836956-B846-20F0-2A88-75F1E5383F24}"/>
              </a:ext>
            </a:extLst>
          </p:cNvPr>
          <p:cNvSpPr txBox="1"/>
          <p:nvPr/>
        </p:nvSpPr>
        <p:spPr>
          <a:xfrm>
            <a:off x="9724104" y="6392731"/>
            <a:ext cx="26009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>
                <a:hlinkClick r:id="rId4"/>
              </a:rPr>
              <a:t>https://www.newscientist.com/article/2365966-zebrafish-seem-to-be-able-to-count-when-they-are-just-four-days-old/</a:t>
            </a:r>
            <a:r>
              <a:rPr lang="pl-PL" sz="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0753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5276B25C-FD7D-A796-719A-EB1555BC139B}"/>
              </a:ext>
            </a:extLst>
          </p:cNvPr>
          <p:cNvSpPr/>
          <p:nvPr/>
        </p:nvSpPr>
        <p:spPr>
          <a:xfrm>
            <a:off x="0" y="1790948"/>
            <a:ext cx="6734174" cy="326176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579B9875-8D6F-A2E9-E5F7-E6F807953FFA}"/>
              </a:ext>
            </a:extLst>
          </p:cNvPr>
          <p:cNvSpPr/>
          <p:nvPr/>
        </p:nvSpPr>
        <p:spPr>
          <a:xfrm>
            <a:off x="-1" y="601361"/>
            <a:ext cx="6734175" cy="922639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5C5CFD8-4DD8-8036-3CF2-9E6FE50B0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25" y="720477"/>
            <a:ext cx="5478162" cy="684406"/>
          </a:xfrm>
        </p:spPr>
        <p:txBody>
          <a:bodyPr>
            <a:noAutofit/>
          </a:bodyPr>
          <a:lstStyle/>
          <a:p>
            <a:r>
              <a:rPr lang="en-US" sz="3600">
                <a:solidFill>
                  <a:srgbClr val="E0E0E2"/>
                </a:solidFill>
                <a:ea typeface="Calibri Light"/>
                <a:cs typeface="Calibri Light"/>
              </a:rPr>
              <a:t>Thank you for your attention</a:t>
            </a:r>
            <a:endParaRPr lang="en-US" sz="3600">
              <a:solidFill>
                <a:srgbClr val="E0E0E2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358B91-7247-2A87-C45C-EBA55AA55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567" y="2259778"/>
            <a:ext cx="5194148" cy="396240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algn="just"/>
            <a:r>
              <a:rPr lang="pl-PL" sz="1600" dirty="0">
                <a:solidFill>
                  <a:srgbClr val="2D3042"/>
                </a:solidFill>
                <a:cs typeface="Calibri"/>
              </a:rPr>
              <a:t>Banu, A. N.,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Kudesia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N., Raut, A. M.,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Pakrudheen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I., &amp;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Wahengbam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J. (2021).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Toxicity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bioaccumulation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and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transformation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of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silver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nanoparticles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in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aqua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biota: A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review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.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Environmental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Chemistry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Letters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19(6), 4275-4296.</a:t>
            </a:r>
          </a:p>
          <a:p>
            <a:pPr algn="just"/>
            <a:r>
              <a:rPr lang="pl-PL" sz="1600" dirty="0" err="1">
                <a:solidFill>
                  <a:srgbClr val="2D3042"/>
                </a:solidFill>
                <a:cs typeface="Calibri"/>
              </a:rPr>
              <a:t>Dumont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E., Johnson, A. C., Keller, V. D., &amp; Williams, R. J. (2015). Nano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silver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and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nano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zinc-oxide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in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surface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waters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–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Exposure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estimation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for Europe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at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high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spatial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and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temporal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resolution.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Environmental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pollution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196, 341-349.</a:t>
            </a:r>
          </a:p>
          <a:p>
            <a:pPr algn="just"/>
            <a:r>
              <a:rPr lang="pl-PL" sz="1600" dirty="0" err="1">
                <a:solidFill>
                  <a:srgbClr val="2D3042"/>
                </a:solidFill>
                <a:cs typeface="Calibri"/>
              </a:rPr>
              <a:t>Kamaszewski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M.,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Kawalski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K., Wiechetek, W.,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Szudrowicz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H.,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Martynow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J., Adamek-Urbańska, D., ... &amp;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Aksakal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E. (2023). The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Effect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of Silver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Nanoparticles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on the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Digestive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System, Gonad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Morphology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and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Physiology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of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Butterfly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Splitfin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(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Ameca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splendens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). International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Journal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of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Molecular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Sciences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24(19), 14598.</a:t>
            </a:r>
          </a:p>
          <a:p>
            <a:pPr algn="just"/>
            <a:r>
              <a:rPr lang="pl-PL" sz="1600" dirty="0" err="1">
                <a:solidFill>
                  <a:srgbClr val="2D3042"/>
                </a:solidFill>
              </a:rPr>
              <a:t>Kamaszewski</a:t>
            </a:r>
            <a:r>
              <a:rPr lang="pl-PL" sz="1600" dirty="0">
                <a:solidFill>
                  <a:srgbClr val="2D3042"/>
                </a:solidFill>
              </a:rPr>
              <a:t>, M., Skrobisz, M., Wójcik, M., </a:t>
            </a:r>
            <a:r>
              <a:rPr lang="pl-PL" sz="1600" dirty="0" err="1">
                <a:solidFill>
                  <a:srgbClr val="2D3042"/>
                </a:solidFill>
              </a:rPr>
              <a:t>Kawalski</a:t>
            </a:r>
            <a:r>
              <a:rPr lang="pl-PL" sz="1600" dirty="0">
                <a:solidFill>
                  <a:srgbClr val="2D3042"/>
                </a:solidFill>
              </a:rPr>
              <a:t>, K., Szczepański, A., </a:t>
            </a:r>
            <a:r>
              <a:rPr lang="pl-PL" sz="1600" dirty="0" err="1">
                <a:solidFill>
                  <a:srgbClr val="2D3042"/>
                </a:solidFill>
              </a:rPr>
              <a:t>Bujarski</a:t>
            </a:r>
            <a:r>
              <a:rPr lang="pl-PL" sz="1600" dirty="0">
                <a:solidFill>
                  <a:srgbClr val="2D3042"/>
                </a:solidFill>
              </a:rPr>
              <a:t>, P., ... &amp; </a:t>
            </a:r>
            <a:r>
              <a:rPr lang="pl-PL" sz="1600" dirty="0" err="1">
                <a:solidFill>
                  <a:srgbClr val="2D3042"/>
                </a:solidFill>
              </a:rPr>
              <a:t>Martynow</a:t>
            </a:r>
            <a:r>
              <a:rPr lang="pl-PL" sz="1600" dirty="0">
                <a:solidFill>
                  <a:srgbClr val="2D3042"/>
                </a:solidFill>
              </a:rPr>
              <a:t>, J. (2020). The role of </a:t>
            </a:r>
            <a:r>
              <a:rPr lang="pl-PL" sz="1600" dirty="0" err="1">
                <a:solidFill>
                  <a:srgbClr val="2D3042"/>
                </a:solidFill>
              </a:rPr>
              <a:t>transcription</a:t>
            </a:r>
            <a:r>
              <a:rPr lang="pl-PL" sz="1600" dirty="0">
                <a:solidFill>
                  <a:srgbClr val="2D3042"/>
                </a:solidFill>
              </a:rPr>
              <a:t> </a:t>
            </a:r>
            <a:r>
              <a:rPr lang="pl-PL" sz="1600" dirty="0" err="1">
                <a:solidFill>
                  <a:srgbClr val="2D3042"/>
                </a:solidFill>
              </a:rPr>
              <a:t>factors</a:t>
            </a:r>
            <a:r>
              <a:rPr lang="pl-PL" sz="1600" dirty="0">
                <a:solidFill>
                  <a:srgbClr val="2D3042"/>
                </a:solidFill>
              </a:rPr>
              <a:t> in gonad development and sex </a:t>
            </a:r>
            <a:r>
              <a:rPr lang="pl-PL" sz="1600" dirty="0" err="1">
                <a:solidFill>
                  <a:srgbClr val="2D3042"/>
                </a:solidFill>
              </a:rPr>
              <a:t>differentiation</a:t>
            </a:r>
            <a:r>
              <a:rPr lang="pl-PL" sz="1600" dirty="0">
                <a:solidFill>
                  <a:srgbClr val="2D3042"/>
                </a:solidFill>
              </a:rPr>
              <a:t> of a </a:t>
            </a:r>
            <a:r>
              <a:rPr lang="pl-PL" sz="1600" dirty="0" err="1">
                <a:solidFill>
                  <a:srgbClr val="2D3042"/>
                </a:solidFill>
              </a:rPr>
              <a:t>teleost</a:t>
            </a:r>
            <a:r>
              <a:rPr lang="pl-PL" sz="1600" dirty="0">
                <a:solidFill>
                  <a:srgbClr val="2D3042"/>
                </a:solidFill>
              </a:rPr>
              <a:t> model Fish—</a:t>
            </a:r>
            <a:r>
              <a:rPr lang="pl-PL" sz="1600" dirty="0" err="1">
                <a:solidFill>
                  <a:srgbClr val="2D3042"/>
                </a:solidFill>
              </a:rPr>
              <a:t>Guppy</a:t>
            </a:r>
            <a:r>
              <a:rPr lang="pl-PL" sz="1600" dirty="0">
                <a:solidFill>
                  <a:srgbClr val="2D3042"/>
                </a:solidFill>
              </a:rPr>
              <a:t> (</a:t>
            </a:r>
            <a:r>
              <a:rPr lang="pl-PL" sz="1600" dirty="0" err="1">
                <a:solidFill>
                  <a:srgbClr val="2D3042"/>
                </a:solidFill>
              </a:rPr>
              <a:t>Poecilia</a:t>
            </a:r>
            <a:r>
              <a:rPr lang="pl-PL" sz="1600" dirty="0">
                <a:solidFill>
                  <a:srgbClr val="2D3042"/>
                </a:solidFill>
              </a:rPr>
              <a:t> </a:t>
            </a:r>
            <a:r>
              <a:rPr lang="pl-PL" sz="1600" dirty="0" err="1">
                <a:solidFill>
                  <a:srgbClr val="2D3042"/>
                </a:solidFill>
              </a:rPr>
              <a:t>reticulata</a:t>
            </a:r>
            <a:r>
              <a:rPr lang="pl-PL" sz="1600" dirty="0">
                <a:solidFill>
                  <a:srgbClr val="2D3042"/>
                </a:solidFill>
              </a:rPr>
              <a:t>). Animals, 10(12), 2401.</a:t>
            </a:r>
          </a:p>
          <a:p>
            <a:pPr algn="just"/>
            <a:r>
              <a:rPr lang="en-US" sz="1600" dirty="0">
                <a:solidFill>
                  <a:srgbClr val="2D3042"/>
                </a:solidFill>
              </a:rPr>
              <a:t>van der Ven, L.</a:t>
            </a:r>
            <a:r>
              <a:rPr lang="pl-PL" sz="1600" dirty="0">
                <a:solidFill>
                  <a:srgbClr val="2D3042"/>
                </a:solidFill>
              </a:rPr>
              <a:t>,</a:t>
            </a:r>
            <a:r>
              <a:rPr lang="en-US" sz="1600" dirty="0">
                <a:solidFill>
                  <a:srgbClr val="2D3042"/>
                </a:solidFill>
              </a:rPr>
              <a:t> Wester, P</a:t>
            </a:r>
            <a:r>
              <a:rPr lang="pl-PL" sz="1600" dirty="0">
                <a:solidFill>
                  <a:srgbClr val="2D3042"/>
                </a:solidFill>
              </a:rPr>
              <a:t>.,</a:t>
            </a:r>
            <a:r>
              <a:rPr lang="en-US" sz="1600" dirty="0">
                <a:solidFill>
                  <a:srgbClr val="2D3042"/>
                </a:solidFill>
              </a:rPr>
              <a:t> Histology and Histopathology Atlas of the Zebrafish. Available online: </a:t>
            </a:r>
            <a:r>
              <a:rPr lang="en-US" sz="1600" dirty="0">
                <a:solidFill>
                  <a:srgbClr val="2D3042"/>
                </a:solidFill>
                <a:hlinkClick r:id="rId2"/>
              </a:rPr>
              <a:t>http://zfin.org/hh_atlas/</a:t>
            </a:r>
            <a:r>
              <a:rPr lang="pl-PL" sz="1600" dirty="0">
                <a:solidFill>
                  <a:srgbClr val="2D3042"/>
                </a:solidFill>
              </a:rPr>
              <a:t> </a:t>
            </a:r>
            <a:r>
              <a:rPr lang="en-US" sz="1600" dirty="0">
                <a:solidFill>
                  <a:srgbClr val="2D3042"/>
                </a:solidFill>
              </a:rPr>
              <a:t>(accessed on </a:t>
            </a:r>
            <a:r>
              <a:rPr lang="pl-PL" sz="1600" dirty="0">
                <a:solidFill>
                  <a:srgbClr val="2D3042"/>
                </a:solidFill>
              </a:rPr>
              <a:t>15 March 2024</a:t>
            </a:r>
            <a:r>
              <a:rPr lang="en-US" sz="1600" dirty="0">
                <a:solidFill>
                  <a:srgbClr val="2D3042"/>
                </a:solidFill>
              </a:rPr>
              <a:t>).</a:t>
            </a:r>
            <a:endParaRPr lang="pl-PL" sz="1600" dirty="0">
              <a:solidFill>
                <a:srgbClr val="2D3042"/>
              </a:solidFill>
              <a:cs typeface="Calibri"/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4195B5C-C6C6-FD6C-3400-36BA174D5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6567" y="1801956"/>
            <a:ext cx="3932237" cy="326176"/>
          </a:xfrm>
        </p:spPr>
        <p:txBody>
          <a:bodyPr>
            <a:normAutofit lnSpcReduction="10000"/>
          </a:bodyPr>
          <a:lstStyle/>
          <a:p>
            <a:r>
              <a:rPr lang="pl-PL" sz="1800" dirty="0" err="1">
                <a:solidFill>
                  <a:srgbClr val="E0E0E2"/>
                </a:solidFill>
              </a:rPr>
              <a:t>Bibliography</a:t>
            </a:r>
            <a:r>
              <a:rPr lang="pl-PL" sz="1800" dirty="0">
                <a:solidFill>
                  <a:srgbClr val="E0E0E2"/>
                </a:solidFill>
              </a:rPr>
              <a:t>:</a:t>
            </a:r>
          </a:p>
        </p:txBody>
      </p:sp>
      <p:grpSp>
        <p:nvGrpSpPr>
          <p:cNvPr id="44" name="Grupa 43">
            <a:extLst>
              <a:ext uri="{FF2B5EF4-FFF2-40B4-BE49-F238E27FC236}">
                <a16:creationId xmlns:a16="http://schemas.microsoft.com/office/drawing/2014/main" id="{1185EEE3-DFDA-0F2A-5755-39436B998311}"/>
              </a:ext>
            </a:extLst>
          </p:cNvPr>
          <p:cNvGrpSpPr/>
          <p:nvPr/>
        </p:nvGrpSpPr>
        <p:grpSpPr>
          <a:xfrm>
            <a:off x="6429825" y="-614067"/>
            <a:ext cx="6439679" cy="9125037"/>
            <a:chOff x="6401250" y="-614067"/>
            <a:chExt cx="6439679" cy="9125037"/>
          </a:xfrm>
          <a:blipFill>
            <a:blip r:embed="rId3"/>
            <a:stretch>
              <a:fillRect/>
            </a:stretch>
          </a:blipFill>
        </p:grpSpPr>
        <p:sp>
          <p:nvSpPr>
            <p:cNvPr id="8" name="Sześciokąt 7">
              <a:extLst>
                <a:ext uri="{FF2B5EF4-FFF2-40B4-BE49-F238E27FC236}">
                  <a16:creationId xmlns:a16="http://schemas.microsoft.com/office/drawing/2014/main" id="{F08CCB1A-DB0A-6D27-458A-333FEB0FFFC4}"/>
                </a:ext>
              </a:extLst>
            </p:cNvPr>
            <p:cNvSpPr/>
            <p:nvPr/>
          </p:nvSpPr>
          <p:spPr>
            <a:xfrm>
              <a:off x="9493048" y="3665051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Sześciokąt 8">
              <a:extLst>
                <a:ext uri="{FF2B5EF4-FFF2-40B4-BE49-F238E27FC236}">
                  <a16:creationId xmlns:a16="http://schemas.microsoft.com/office/drawing/2014/main" id="{25ACB598-57E8-3DC3-E4B2-9F083A1993F7}"/>
                </a:ext>
              </a:extLst>
            </p:cNvPr>
            <p:cNvSpPr/>
            <p:nvPr/>
          </p:nvSpPr>
          <p:spPr>
            <a:xfrm>
              <a:off x="10525884" y="-614067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Sześciokąt 9">
              <a:extLst>
                <a:ext uri="{FF2B5EF4-FFF2-40B4-BE49-F238E27FC236}">
                  <a16:creationId xmlns:a16="http://schemas.microsoft.com/office/drawing/2014/main" id="{F24412A8-259A-E3F4-C0E4-9D3AB505CC34}"/>
                </a:ext>
              </a:extLst>
            </p:cNvPr>
            <p:cNvSpPr/>
            <p:nvPr/>
          </p:nvSpPr>
          <p:spPr>
            <a:xfrm>
              <a:off x="9493048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Sześciokąt 10">
              <a:extLst>
                <a:ext uri="{FF2B5EF4-FFF2-40B4-BE49-F238E27FC236}">
                  <a16:creationId xmlns:a16="http://schemas.microsoft.com/office/drawing/2014/main" id="{A3E4E8B3-AFCE-CE91-9C52-6EE85BBEE133}"/>
                </a:ext>
              </a:extLst>
            </p:cNvPr>
            <p:cNvSpPr/>
            <p:nvPr/>
          </p:nvSpPr>
          <p:spPr>
            <a:xfrm>
              <a:off x="8465574" y="-59951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" name="Sześciokąt 11">
              <a:extLst>
                <a:ext uri="{FF2B5EF4-FFF2-40B4-BE49-F238E27FC236}">
                  <a16:creationId xmlns:a16="http://schemas.microsoft.com/office/drawing/2014/main" id="{A0981DC0-42AE-6C3B-CB0A-F363CEBAE5A7}"/>
                </a:ext>
              </a:extLst>
            </p:cNvPr>
            <p:cNvSpPr/>
            <p:nvPr/>
          </p:nvSpPr>
          <p:spPr>
            <a:xfrm>
              <a:off x="7438101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" name="Sześciokąt 12">
              <a:extLst>
                <a:ext uri="{FF2B5EF4-FFF2-40B4-BE49-F238E27FC236}">
                  <a16:creationId xmlns:a16="http://schemas.microsoft.com/office/drawing/2014/main" id="{F73CCD3D-D4F2-6A7F-9417-41D9B9A0C5CE}"/>
                </a:ext>
              </a:extLst>
            </p:cNvPr>
            <p:cNvSpPr/>
            <p:nvPr/>
          </p:nvSpPr>
          <p:spPr>
            <a:xfrm>
              <a:off x="6410628" y="-60918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Sześciokąt 13">
              <a:extLst>
                <a:ext uri="{FF2B5EF4-FFF2-40B4-BE49-F238E27FC236}">
                  <a16:creationId xmlns:a16="http://schemas.microsoft.com/office/drawing/2014/main" id="{AB06A563-A6F1-C5B5-3F39-D67CB6A582B2}"/>
                </a:ext>
              </a:extLst>
            </p:cNvPr>
            <p:cNvSpPr/>
            <p:nvPr/>
          </p:nvSpPr>
          <p:spPr>
            <a:xfrm>
              <a:off x="10525884" y="61406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5" name="Sześciokąt 14">
              <a:extLst>
                <a:ext uri="{FF2B5EF4-FFF2-40B4-BE49-F238E27FC236}">
                  <a16:creationId xmlns:a16="http://schemas.microsoft.com/office/drawing/2014/main" id="{5DA76854-64A5-F70D-6CAA-D917FD8C8696}"/>
                </a:ext>
              </a:extLst>
            </p:cNvPr>
            <p:cNvSpPr/>
            <p:nvPr/>
          </p:nvSpPr>
          <p:spPr>
            <a:xfrm>
              <a:off x="7438101" y="366504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6" name="Sześciokąt 15">
              <a:extLst>
                <a:ext uri="{FF2B5EF4-FFF2-40B4-BE49-F238E27FC236}">
                  <a16:creationId xmlns:a16="http://schemas.microsoft.com/office/drawing/2014/main" id="{042D34B4-E80B-EBF2-1DD2-2F8D1E8882A4}"/>
                </a:ext>
              </a:extLst>
            </p:cNvPr>
            <p:cNvSpPr/>
            <p:nvPr/>
          </p:nvSpPr>
          <p:spPr>
            <a:xfrm>
              <a:off x="8465574" y="42936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Sześciokąt 16">
              <a:extLst>
                <a:ext uri="{FF2B5EF4-FFF2-40B4-BE49-F238E27FC236}">
                  <a16:creationId xmlns:a16="http://schemas.microsoft.com/office/drawing/2014/main" id="{B9589CB3-C064-6415-FE02-106474CC579D}"/>
                </a:ext>
              </a:extLst>
            </p:cNvPr>
            <p:cNvSpPr/>
            <p:nvPr/>
          </p:nvSpPr>
          <p:spPr>
            <a:xfrm>
              <a:off x="7438101" y="12184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" name="Sześciokąt 17">
              <a:extLst>
                <a:ext uri="{FF2B5EF4-FFF2-40B4-BE49-F238E27FC236}">
                  <a16:creationId xmlns:a16="http://schemas.microsoft.com/office/drawing/2014/main" id="{58200BFC-5D47-2B09-166E-C9D315DAAF09}"/>
                </a:ext>
              </a:extLst>
            </p:cNvPr>
            <p:cNvSpPr/>
            <p:nvPr/>
          </p:nvSpPr>
          <p:spPr>
            <a:xfrm>
              <a:off x="6410628" y="609277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Sześciokąt 18">
              <a:extLst>
                <a:ext uri="{FF2B5EF4-FFF2-40B4-BE49-F238E27FC236}">
                  <a16:creationId xmlns:a16="http://schemas.microsoft.com/office/drawing/2014/main" id="{093E0AE6-4647-9817-1CBC-A823D178F0B7}"/>
                </a:ext>
              </a:extLst>
            </p:cNvPr>
            <p:cNvSpPr/>
            <p:nvPr/>
          </p:nvSpPr>
          <p:spPr>
            <a:xfrm>
              <a:off x="9493048" y="121846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" name="Sześciokąt 19">
              <a:extLst>
                <a:ext uri="{FF2B5EF4-FFF2-40B4-BE49-F238E27FC236}">
                  <a16:creationId xmlns:a16="http://schemas.microsoft.com/office/drawing/2014/main" id="{C3BD7410-E6BD-1E4D-8934-E6629D5B234E}"/>
                </a:ext>
              </a:extLst>
            </p:cNvPr>
            <p:cNvSpPr/>
            <p:nvPr/>
          </p:nvSpPr>
          <p:spPr>
            <a:xfrm>
              <a:off x="8465574" y="61894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Sześciokąt 20">
              <a:extLst>
                <a:ext uri="{FF2B5EF4-FFF2-40B4-BE49-F238E27FC236}">
                  <a16:creationId xmlns:a16="http://schemas.microsoft.com/office/drawing/2014/main" id="{BF17A79A-21B0-FE31-3D2D-CB30961DF694}"/>
                </a:ext>
              </a:extLst>
            </p:cNvPr>
            <p:cNvSpPr/>
            <p:nvPr/>
          </p:nvSpPr>
          <p:spPr>
            <a:xfrm>
              <a:off x="8465574" y="1837406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Sześciokąt 21">
              <a:extLst>
                <a:ext uri="{FF2B5EF4-FFF2-40B4-BE49-F238E27FC236}">
                  <a16:creationId xmlns:a16="http://schemas.microsoft.com/office/drawing/2014/main" id="{62B7ECCC-43EA-AAD2-EB31-9FAB60FA1027}"/>
                </a:ext>
              </a:extLst>
            </p:cNvPr>
            <p:cNvSpPr/>
            <p:nvPr/>
          </p:nvSpPr>
          <p:spPr>
            <a:xfrm>
              <a:off x="7428723" y="2436918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3" name="Sześciokąt 22">
              <a:extLst>
                <a:ext uri="{FF2B5EF4-FFF2-40B4-BE49-F238E27FC236}">
                  <a16:creationId xmlns:a16="http://schemas.microsoft.com/office/drawing/2014/main" id="{B82522A6-8993-68A9-5685-7BA6B8CFEC1B}"/>
                </a:ext>
              </a:extLst>
            </p:cNvPr>
            <p:cNvSpPr/>
            <p:nvPr/>
          </p:nvSpPr>
          <p:spPr>
            <a:xfrm>
              <a:off x="10525884" y="1832526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Sześciokąt 23">
              <a:extLst>
                <a:ext uri="{FF2B5EF4-FFF2-40B4-BE49-F238E27FC236}">
                  <a16:creationId xmlns:a16="http://schemas.microsoft.com/office/drawing/2014/main" id="{EC0741F6-9C1B-B4A8-3891-E42F094213CC}"/>
                </a:ext>
              </a:extLst>
            </p:cNvPr>
            <p:cNvSpPr/>
            <p:nvPr/>
          </p:nvSpPr>
          <p:spPr>
            <a:xfrm>
              <a:off x="9493048" y="244659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5" name="Sześciokąt 24">
              <a:extLst>
                <a:ext uri="{FF2B5EF4-FFF2-40B4-BE49-F238E27FC236}">
                  <a16:creationId xmlns:a16="http://schemas.microsoft.com/office/drawing/2014/main" id="{B0E59310-F423-6979-C47E-F0F1F0E80E7E}"/>
                </a:ext>
              </a:extLst>
            </p:cNvPr>
            <p:cNvSpPr/>
            <p:nvPr/>
          </p:nvSpPr>
          <p:spPr>
            <a:xfrm>
              <a:off x="8465574" y="305586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" name="Sześciokąt 25">
              <a:extLst>
                <a:ext uri="{FF2B5EF4-FFF2-40B4-BE49-F238E27FC236}">
                  <a16:creationId xmlns:a16="http://schemas.microsoft.com/office/drawing/2014/main" id="{200214C2-8741-5E57-A472-F4B1C05CB3AB}"/>
                </a:ext>
              </a:extLst>
            </p:cNvPr>
            <p:cNvSpPr/>
            <p:nvPr/>
          </p:nvSpPr>
          <p:spPr>
            <a:xfrm>
              <a:off x="10525884" y="305098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7" name="Sześciokąt 26">
              <a:extLst>
                <a:ext uri="{FF2B5EF4-FFF2-40B4-BE49-F238E27FC236}">
                  <a16:creationId xmlns:a16="http://schemas.microsoft.com/office/drawing/2014/main" id="{50007314-24EF-C0E9-6684-0431DEDBF1BB}"/>
                </a:ext>
              </a:extLst>
            </p:cNvPr>
            <p:cNvSpPr/>
            <p:nvPr/>
          </p:nvSpPr>
          <p:spPr>
            <a:xfrm>
              <a:off x="9493048" y="4902853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8" name="Sześciokąt 27">
              <a:extLst>
                <a:ext uri="{FF2B5EF4-FFF2-40B4-BE49-F238E27FC236}">
                  <a16:creationId xmlns:a16="http://schemas.microsoft.com/office/drawing/2014/main" id="{D488125B-3697-835E-0ABD-6E991A4B559B}"/>
                </a:ext>
              </a:extLst>
            </p:cNvPr>
            <p:cNvSpPr/>
            <p:nvPr/>
          </p:nvSpPr>
          <p:spPr>
            <a:xfrm>
              <a:off x="10545548" y="428878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9" name="Sześciokąt 28">
              <a:extLst>
                <a:ext uri="{FF2B5EF4-FFF2-40B4-BE49-F238E27FC236}">
                  <a16:creationId xmlns:a16="http://schemas.microsoft.com/office/drawing/2014/main" id="{8E748A5E-E8FA-E06A-F916-CB7DAD73FA64}"/>
                </a:ext>
              </a:extLst>
            </p:cNvPr>
            <p:cNvSpPr/>
            <p:nvPr/>
          </p:nvSpPr>
          <p:spPr>
            <a:xfrm>
              <a:off x="9512712" y="61406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0" name="Sześciokąt 29">
              <a:extLst>
                <a:ext uri="{FF2B5EF4-FFF2-40B4-BE49-F238E27FC236}">
                  <a16:creationId xmlns:a16="http://schemas.microsoft.com/office/drawing/2014/main" id="{104FA1EF-D3D7-2884-6127-5F2A9B0363A0}"/>
                </a:ext>
              </a:extLst>
            </p:cNvPr>
            <p:cNvSpPr/>
            <p:nvPr/>
          </p:nvSpPr>
          <p:spPr>
            <a:xfrm>
              <a:off x="10545548" y="552658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1" name="Sześciokąt 30">
              <a:extLst>
                <a:ext uri="{FF2B5EF4-FFF2-40B4-BE49-F238E27FC236}">
                  <a16:creationId xmlns:a16="http://schemas.microsoft.com/office/drawing/2014/main" id="{83D12268-95C6-4017-EFFB-76B7B22B1452}"/>
                </a:ext>
              </a:extLst>
            </p:cNvPr>
            <p:cNvSpPr/>
            <p:nvPr/>
          </p:nvSpPr>
          <p:spPr>
            <a:xfrm>
              <a:off x="10545548" y="6745044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2" name="Sześciokąt 31">
              <a:extLst>
                <a:ext uri="{FF2B5EF4-FFF2-40B4-BE49-F238E27FC236}">
                  <a16:creationId xmlns:a16="http://schemas.microsoft.com/office/drawing/2014/main" id="{EC284B12-8F5B-9988-9E96-2ADC13B91178}"/>
                </a:ext>
              </a:extLst>
            </p:cNvPr>
            <p:cNvSpPr/>
            <p:nvPr/>
          </p:nvSpPr>
          <p:spPr>
            <a:xfrm>
              <a:off x="11562735" y="0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3" name="Sześciokąt 32">
              <a:extLst>
                <a:ext uri="{FF2B5EF4-FFF2-40B4-BE49-F238E27FC236}">
                  <a16:creationId xmlns:a16="http://schemas.microsoft.com/office/drawing/2014/main" id="{1CDF2822-2613-6193-2E30-8FD7498AE4B4}"/>
                </a:ext>
              </a:extLst>
            </p:cNvPr>
            <p:cNvSpPr/>
            <p:nvPr/>
          </p:nvSpPr>
          <p:spPr>
            <a:xfrm>
              <a:off x="11562735" y="1228135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4" name="Sześciokąt 33">
              <a:extLst>
                <a:ext uri="{FF2B5EF4-FFF2-40B4-BE49-F238E27FC236}">
                  <a16:creationId xmlns:a16="http://schemas.microsoft.com/office/drawing/2014/main" id="{E93BCD2F-DFDA-FCAF-D6A2-1E0BA5687251}"/>
                </a:ext>
              </a:extLst>
            </p:cNvPr>
            <p:cNvSpPr/>
            <p:nvPr/>
          </p:nvSpPr>
          <p:spPr>
            <a:xfrm>
              <a:off x="11562735" y="2446593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5" name="Sześciokąt 34">
              <a:extLst>
                <a:ext uri="{FF2B5EF4-FFF2-40B4-BE49-F238E27FC236}">
                  <a16:creationId xmlns:a16="http://schemas.microsoft.com/office/drawing/2014/main" id="{3326BA79-8FB8-70CB-FCBF-EC7B018F9C70}"/>
                </a:ext>
              </a:extLst>
            </p:cNvPr>
            <p:cNvSpPr/>
            <p:nvPr/>
          </p:nvSpPr>
          <p:spPr>
            <a:xfrm>
              <a:off x="11562735" y="3665049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6" name="Sześciokąt 35">
              <a:extLst>
                <a:ext uri="{FF2B5EF4-FFF2-40B4-BE49-F238E27FC236}">
                  <a16:creationId xmlns:a16="http://schemas.microsoft.com/office/drawing/2014/main" id="{4079955A-EEE3-3665-1F8B-46F3BC31C025}"/>
                </a:ext>
              </a:extLst>
            </p:cNvPr>
            <p:cNvSpPr/>
            <p:nvPr/>
          </p:nvSpPr>
          <p:spPr>
            <a:xfrm>
              <a:off x="11582399" y="49028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7" name="Sześciokąt 36">
              <a:extLst>
                <a:ext uri="{FF2B5EF4-FFF2-40B4-BE49-F238E27FC236}">
                  <a16:creationId xmlns:a16="http://schemas.microsoft.com/office/drawing/2014/main" id="{94458F27-6D7E-443C-1B0E-270836B3D620}"/>
                </a:ext>
              </a:extLst>
            </p:cNvPr>
            <p:cNvSpPr/>
            <p:nvPr/>
          </p:nvSpPr>
          <p:spPr>
            <a:xfrm>
              <a:off x="11582399" y="6140652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8" name="Sześciokąt 37">
              <a:extLst>
                <a:ext uri="{FF2B5EF4-FFF2-40B4-BE49-F238E27FC236}">
                  <a16:creationId xmlns:a16="http://schemas.microsoft.com/office/drawing/2014/main" id="{576BAA31-9632-45A4-2958-0C699032D8EA}"/>
                </a:ext>
              </a:extLst>
            </p:cNvPr>
            <p:cNvSpPr/>
            <p:nvPr/>
          </p:nvSpPr>
          <p:spPr>
            <a:xfrm>
              <a:off x="11582399" y="7359111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2" name="Sześciokąt 41">
              <a:extLst>
                <a:ext uri="{FF2B5EF4-FFF2-40B4-BE49-F238E27FC236}">
                  <a16:creationId xmlns:a16="http://schemas.microsoft.com/office/drawing/2014/main" id="{6BA1B6E6-BD71-0B42-85EA-BF48E110B4DE}"/>
                </a:ext>
              </a:extLst>
            </p:cNvPr>
            <p:cNvSpPr/>
            <p:nvPr/>
          </p:nvSpPr>
          <p:spPr>
            <a:xfrm>
              <a:off x="6414643" y="1804064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3" name="Sześciokąt 42">
              <a:extLst>
                <a:ext uri="{FF2B5EF4-FFF2-40B4-BE49-F238E27FC236}">
                  <a16:creationId xmlns:a16="http://schemas.microsoft.com/office/drawing/2014/main" id="{621F7FE6-1872-A579-F63D-DC6251A9AEF0}"/>
                </a:ext>
              </a:extLst>
            </p:cNvPr>
            <p:cNvSpPr/>
            <p:nvPr/>
          </p:nvSpPr>
          <p:spPr>
            <a:xfrm>
              <a:off x="6401250" y="3030556"/>
              <a:ext cx="1258530" cy="1151859"/>
            </a:xfrm>
            <a:prstGeom prst="hexagon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978B1E1B-E05B-23B1-D3B4-B3C63DD19C88}"/>
              </a:ext>
            </a:extLst>
          </p:cNvPr>
          <p:cNvSpPr txBox="1"/>
          <p:nvPr/>
        </p:nvSpPr>
        <p:spPr>
          <a:xfrm>
            <a:off x="9620250" y="6478389"/>
            <a:ext cx="2591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>
                <a:hlinkClick r:id="rId4"/>
              </a:rPr>
              <a:t>https://rybyakwariowe.eu/ryba-akwariowa/danio-pregowany-pregowane-brachydanio-rerio/</a:t>
            </a:r>
            <a:r>
              <a:rPr lang="pl-PL" sz="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6998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</TotalTime>
  <Words>1168</Words>
  <Application>Microsoft Macintosh PowerPoint</Application>
  <PresentationFormat>Panoramiczny</PresentationFormat>
  <Paragraphs>96</Paragraphs>
  <Slides>9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Worksheet</vt:lpstr>
      <vt:lpstr>Longterm Impact of Silver Nanoparticles  on Zebrafish (Danio rerio)</vt:lpstr>
      <vt:lpstr>Silver nanoparticles – AgNPs</vt:lpstr>
      <vt:lpstr>Animal model - zebrafish</vt:lpstr>
      <vt:lpstr>Aim of the study</vt:lpstr>
      <vt:lpstr>Methodology</vt:lpstr>
      <vt:lpstr>Body measurements and mortality rate</vt:lpstr>
      <vt:lpstr>Ovary measurements and percentage of female in populations</vt:lpstr>
      <vt:lpstr>Summary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Kacper Kawalski</cp:lastModifiedBy>
  <cp:revision>15</cp:revision>
  <dcterms:created xsi:type="dcterms:W3CDTF">2013-07-15T20:26:40Z</dcterms:created>
  <dcterms:modified xsi:type="dcterms:W3CDTF">2026-10-01T21:31:56Z</dcterms:modified>
</cp:coreProperties>
</file>