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8"/>
  </p:notesMasterIdLst>
  <p:sldIdLst>
    <p:sldId id="257" r:id="rId5"/>
    <p:sldId id="302" r:id="rId6"/>
    <p:sldId id="256" r:id="rId7"/>
    <p:sldId id="321" r:id="rId8"/>
    <p:sldId id="323" r:id="rId9"/>
    <p:sldId id="324" r:id="rId10"/>
    <p:sldId id="326" r:id="rId11"/>
    <p:sldId id="317" r:id="rId12"/>
    <p:sldId id="318" r:id="rId13"/>
    <p:sldId id="329" r:id="rId14"/>
    <p:sldId id="320" r:id="rId15"/>
    <p:sldId id="327" r:id="rId16"/>
    <p:sldId id="2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D7C38C02-F7DE-E444-BEF5-D16F0E9EAD01}">
          <p14:sldIdLst/>
        </p14:section>
        <p14:section name="Title Slide" id="{924E9573-DA9F-D240-B669-58C9A0DEE4C5}">
          <p14:sldIdLst>
            <p14:sldId id="257"/>
          </p14:sldIdLst>
        </p14:section>
        <p14:section name="Content Slides" id="{EFA4043D-0B70-9546-84E1-022BB679CA44}">
          <p14:sldIdLst>
            <p14:sldId id="302"/>
            <p14:sldId id="256"/>
            <p14:sldId id="321"/>
            <p14:sldId id="323"/>
            <p14:sldId id="324"/>
            <p14:sldId id="326"/>
            <p14:sldId id="317"/>
            <p14:sldId id="318"/>
            <p14:sldId id="329"/>
            <p14:sldId id="320"/>
            <p14:sldId id="327"/>
          </p14:sldIdLst>
        </p14:section>
        <p14:section name="End Slide" id="{AE297FA4-2AF6-5B4B-B838-66659077D1C0}">
          <p14:sldIdLst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6F5"/>
    <a:srgbClr val="F18442"/>
    <a:srgbClr val="0287A9"/>
    <a:srgbClr val="1B224C"/>
    <a:srgbClr val="7E5251"/>
    <a:srgbClr val="0D9EC0"/>
    <a:srgbClr val="0091AD"/>
    <a:srgbClr val="0088A7"/>
    <a:srgbClr val="58B149"/>
    <a:srgbClr val="D6C1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0DF11F-632F-A859-2F66-6788EF43E7E3}" v="5" dt="2026-06-07T13:22:13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24"/>
    <p:restoredTop sz="94610"/>
  </p:normalViewPr>
  <p:slideViewPr>
    <p:cSldViewPr snapToGrid="0">
      <p:cViewPr varScale="1">
        <p:scale>
          <a:sx n="102" d="100"/>
          <a:sy n="102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7BC9D-9778-434C-81CA-FE16DCED5322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D061B-EAA2-904F-8E16-E54B3FB5331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533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D061B-EAA2-904F-8E16-E54B3FB5331A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3856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75AF1-EB7C-D923-7CD3-C06E998D0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022728-F9B6-5F5E-2697-7FB43F8F2D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3563D3-48F7-2274-E04A-771D92DBF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A7AC9-B454-6B9E-A213-148D582EEA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D061B-EAA2-904F-8E16-E54B3FB5331A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9894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D061B-EAA2-904F-8E16-E54B3FB5331A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65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CD061B-EAA2-904F-8E16-E54B3FB5331A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2639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45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8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62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3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27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9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84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6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0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36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8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.sv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C081870-D81E-2A42-153C-A86C41E97A51}"/>
              </a:ext>
            </a:extLst>
          </p:cNvPr>
          <p:cNvSpPr/>
          <p:nvPr/>
        </p:nvSpPr>
        <p:spPr>
          <a:xfrm>
            <a:off x="0" y="0"/>
            <a:ext cx="12209013" cy="1570312"/>
          </a:xfrm>
          <a:prstGeom prst="rect">
            <a:avLst/>
          </a:prstGeom>
          <a:solidFill>
            <a:srgbClr val="F7F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E830AB-41AC-9AE7-E66A-71FCECD22C6B}"/>
              </a:ext>
            </a:extLst>
          </p:cNvPr>
          <p:cNvSpPr/>
          <p:nvPr/>
        </p:nvSpPr>
        <p:spPr>
          <a:xfrm>
            <a:off x="0" y="5772394"/>
            <a:ext cx="12211536" cy="1102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7F33D4-9719-C43E-0C0A-C9D352EFE201}"/>
              </a:ext>
            </a:extLst>
          </p:cNvPr>
          <p:cNvSpPr/>
          <p:nvPr/>
        </p:nvSpPr>
        <p:spPr>
          <a:xfrm>
            <a:off x="-19538" y="1571626"/>
            <a:ext cx="12211536" cy="4190029"/>
          </a:xfrm>
          <a:prstGeom prst="rect">
            <a:avLst/>
          </a:prstGeom>
          <a:solidFill>
            <a:srgbClr val="1B2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471369-E929-02E1-3F77-7B0791F716EE}"/>
              </a:ext>
            </a:extLst>
          </p:cNvPr>
          <p:cNvSpPr txBox="1"/>
          <p:nvPr/>
        </p:nvSpPr>
        <p:spPr>
          <a:xfrm>
            <a:off x="564775" y="2088212"/>
            <a:ext cx="6997823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Sediment Management to Nature-Based River Training: Concept of an artificial Island at the Drava–Danube Confluence</a:t>
            </a:r>
            <a:endParaRPr lang="en-IE" sz="2800" b="1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B3DAAA-1C41-24AB-CAA5-C8C49B78048E}"/>
              </a:ext>
            </a:extLst>
          </p:cNvPr>
          <p:cNvSpPr txBox="1"/>
          <p:nvPr/>
        </p:nvSpPr>
        <p:spPr>
          <a:xfrm>
            <a:off x="564774" y="3677617"/>
            <a:ext cx="631995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E" sz="2000" b="1" dirty="0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rPr>
              <a:t>Assoc. Prof. Gordon Gilja</a:t>
            </a:r>
          </a:p>
          <a:p>
            <a:r>
              <a:rPr lang="en-IE" sz="2000" b="1" dirty="0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rPr>
              <a:t>Asst. Prof. Antonija Harasti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DB3A1-B49D-3546-63A1-CDCF71AC1D18}"/>
              </a:ext>
            </a:extLst>
          </p:cNvPr>
          <p:cNvSpPr txBox="1"/>
          <p:nvPr/>
        </p:nvSpPr>
        <p:spPr>
          <a:xfrm>
            <a:off x="564774" y="4524489"/>
            <a:ext cx="554974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IE" b="1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University of Zagreb Faculty of Civil Engineering</a:t>
            </a:r>
          </a:p>
          <a:p>
            <a:r>
              <a:rPr lang="en-US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Laboratory for river and sediment dynamics (RISED)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B0E766C-6458-D3C6-9654-2A09DE7F1A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517" y="213152"/>
            <a:ext cx="4204607" cy="1150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6FB5F0-6014-D477-7E2A-7C468398F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18" y="5914757"/>
            <a:ext cx="7772400" cy="833913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E4311E27-B477-6B31-26BC-C8A4C24A3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869" y="366621"/>
            <a:ext cx="3035720" cy="7440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6FB837-9B26-DA6D-220B-3B7796DB6AB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909" r="11909"/>
          <a:stretch/>
        </p:blipFill>
        <p:spPr>
          <a:xfrm>
            <a:off x="8727241" y="-17950"/>
            <a:ext cx="3501310" cy="689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65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A487F3-E415-5C0B-DA46-1C7B469AD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3152DF9-4C6E-2012-0999-6BF60927A7B8}"/>
              </a:ext>
            </a:extLst>
          </p:cNvPr>
          <p:cNvSpPr txBox="1"/>
          <p:nvPr/>
        </p:nvSpPr>
        <p:spPr>
          <a:xfrm>
            <a:off x="3078480" y="5691057"/>
            <a:ext cx="603504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INLAND NAVIGATION: Sediment balance supports fairway conditions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E61AF0-150F-ECAA-AD37-C67378B47CB5}"/>
              </a:ext>
            </a:extLst>
          </p:cNvPr>
          <p:cNvSpPr txBox="1"/>
          <p:nvPr/>
        </p:nvSpPr>
        <p:spPr>
          <a:xfrm>
            <a:off x="1059131" y="274558"/>
            <a:ext cx="849022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US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Sediments: the hidden key for healthy rivers</a:t>
            </a:r>
            <a:endParaRPr lang="en-IE" sz="2800" b="1" spc="100" dirty="0">
              <a:solidFill>
                <a:srgbClr val="1B224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129997D-7ECD-367A-00C0-34AAD0B369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A6F0C88-DC17-8DAC-9000-A4BA111B54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6140" y="5418328"/>
            <a:ext cx="1423896" cy="10800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659A77-B6FB-9C67-BA18-E3DDFC4B1AAA}"/>
              </a:ext>
            </a:extLst>
          </p:cNvPr>
          <p:cNvSpPr/>
          <p:nvPr/>
        </p:nvSpPr>
        <p:spPr>
          <a:xfrm>
            <a:off x="3078479" y="5640854"/>
            <a:ext cx="6035040" cy="6299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41C03E-B124-4233-AA8A-D2EF85EB0C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310" b="10251"/>
          <a:stretch>
            <a:fillRect/>
          </a:stretch>
        </p:blipFill>
        <p:spPr>
          <a:xfrm>
            <a:off x="4637415" y="1137712"/>
            <a:ext cx="7391187" cy="36679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8A34EB-8F3C-FF93-BB40-FBAA8CF6F806}"/>
              </a:ext>
            </a:extLst>
          </p:cNvPr>
          <p:cNvSpPr txBox="1"/>
          <p:nvPr/>
        </p:nvSpPr>
        <p:spPr>
          <a:xfrm>
            <a:off x="652703" y="1495767"/>
            <a:ext cx="3601040" cy="34470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An increasing discrepancy between sediment surplus, e.g. reservoir sedimentation, and sediment deficit, e.g. river bed and coastal erosion, can be observed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This change of the sediment balance leads to an increase of flood risk, reduction of navigation possibilities and hydropower production and deterioration of the ecological conditions in the Danube River</a:t>
            </a:r>
          </a:p>
        </p:txBody>
      </p:sp>
    </p:spTree>
    <p:extLst>
      <p:ext uri="{BB962C8B-B14F-4D97-AF65-F5344CB8AC3E}">
        <p14:creationId xmlns:p14="http://schemas.microsoft.com/office/powerpoint/2010/main" val="274508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C8E119-F88A-C10D-A23C-626EE0AD9376}"/>
              </a:ext>
            </a:extLst>
          </p:cNvPr>
          <p:cNvSpPr txBox="1"/>
          <p:nvPr/>
        </p:nvSpPr>
        <p:spPr>
          <a:xfrm>
            <a:off x="1059131" y="274558"/>
            <a:ext cx="8490222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US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Why inland navigation matters in Croatia?</a:t>
            </a:r>
          </a:p>
          <a:p>
            <a:pPr>
              <a:spcAft>
                <a:spcPts val="1200"/>
              </a:spcAft>
              <a:buClr>
                <a:srgbClr val="E96A4C"/>
              </a:buClr>
            </a:pPr>
            <a:endParaRPr lang="en-IE" sz="2800" b="1" spc="100" dirty="0">
              <a:solidFill>
                <a:srgbClr val="1B224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AF51C16-C206-37AE-D075-44B1F8DA9A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10B16F-B16E-1BBE-4E70-356EC185A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117" y="1151729"/>
            <a:ext cx="10059804" cy="57062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45E7401-D2CE-382C-2617-464BF51B5B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6140" y="5418328"/>
            <a:ext cx="1423896" cy="108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31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93FB22-DAA9-8018-8439-4E6B900D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601A201-B621-8AEF-36A7-5827CBBD62AF}"/>
              </a:ext>
            </a:extLst>
          </p:cNvPr>
          <p:cNvSpPr txBox="1"/>
          <p:nvPr/>
        </p:nvSpPr>
        <p:spPr>
          <a:xfrm>
            <a:off x="1059131" y="1309129"/>
            <a:ext cx="5530205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However, the potential is far from fully exploited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The Croatian 2022–2032 River Transport Strategy used a baseline in which inland waterways accounted for only 0.78% of total freight transport, while setting a strategic target of 3.05%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The strategy therefore identifies improved navigability and elimination of bottlenecks as one of the key conditions for increasing the competitiveness of inland navigation.</a:t>
            </a:r>
            <a:endParaRPr lang="en-IE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2F2794-6D45-8413-D278-FB33C6AC3C04}"/>
              </a:ext>
            </a:extLst>
          </p:cNvPr>
          <p:cNvSpPr txBox="1"/>
          <p:nvPr/>
        </p:nvSpPr>
        <p:spPr>
          <a:xfrm>
            <a:off x="1059131" y="274558"/>
            <a:ext cx="8490222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US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Why inland navigation matters in Croatia?</a:t>
            </a:r>
          </a:p>
          <a:p>
            <a:pPr>
              <a:spcAft>
                <a:spcPts val="1200"/>
              </a:spcAft>
              <a:buClr>
                <a:srgbClr val="E96A4C"/>
              </a:buClr>
            </a:pPr>
            <a:endParaRPr lang="en-IE" sz="2800" b="1" spc="100" dirty="0">
              <a:solidFill>
                <a:srgbClr val="1B224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47B9022-ED15-075C-6253-4834D3773A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AA3E939-63D2-8934-0E6C-A4EDFDCEF1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6140" y="5418328"/>
            <a:ext cx="1423896" cy="10800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BA6D7F-5E6D-DE03-49F9-CF7BF9D9F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018" y="1158518"/>
            <a:ext cx="5244445" cy="29515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081D4C-D958-D5B4-22CA-6E78A47EA767}"/>
              </a:ext>
            </a:extLst>
          </p:cNvPr>
          <p:cNvSpPr txBox="1"/>
          <p:nvPr/>
        </p:nvSpPr>
        <p:spPr>
          <a:xfrm>
            <a:off x="1059130" y="4110087"/>
            <a:ext cx="9018124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Navigation requires: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sufficient water depth, 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a predictable fairway, 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manageable sediment deposition. 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But rivers naturally erode, transport and deposit sediment</a:t>
            </a:r>
          </a:p>
        </p:txBody>
      </p:sp>
    </p:spTree>
    <p:extLst>
      <p:ext uri="{BB962C8B-B14F-4D97-AF65-F5344CB8AC3E}">
        <p14:creationId xmlns:p14="http://schemas.microsoft.com/office/powerpoint/2010/main" val="3698092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F4A5B7-CBD8-E512-1460-254FBFD77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8AE716D9-967A-EC13-21F1-66F2FF2F3757}"/>
              </a:ext>
            </a:extLst>
          </p:cNvPr>
          <p:cNvSpPr txBox="1"/>
          <p:nvPr/>
        </p:nvSpPr>
        <p:spPr>
          <a:xfrm>
            <a:off x="1059131" y="1309129"/>
            <a:ext cx="10253034" cy="2831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Treating the symptom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Building river structures permanently locks river morphology and restricts natural development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Dredging temporarily restores fairway depth but primarily treats the consequence of sedimentation as an emergency measure 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The question is therefore not whether we can stop river morphology, but whether we can guide it in a useful direction?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IE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2C87EB-35A6-2E7D-CE92-B6A917BE009A}"/>
              </a:ext>
            </a:extLst>
          </p:cNvPr>
          <p:cNvSpPr txBox="1"/>
          <p:nvPr/>
        </p:nvSpPr>
        <p:spPr>
          <a:xfrm>
            <a:off x="1059131" y="274558"/>
            <a:ext cx="1003062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US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Traditional approach to fairway management</a:t>
            </a:r>
            <a:endParaRPr lang="en-IE" sz="2800" b="1" spc="100" dirty="0">
              <a:solidFill>
                <a:srgbClr val="1B224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546B441-83A6-8DA4-5742-BFCB4DCAED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58D294C-CED4-EB83-21E7-BCA1798DB7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6140" y="5418328"/>
            <a:ext cx="1423896" cy="10800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FC6839-0ED9-DD91-A23B-BF62CA6C47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989"/>
          <a:stretch>
            <a:fillRect/>
          </a:stretch>
        </p:blipFill>
        <p:spPr>
          <a:xfrm>
            <a:off x="3499761" y="3221665"/>
            <a:ext cx="4347067" cy="363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22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0850AD-CB0D-B3B6-A5A1-C219B25AD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3B97D3F-E2E4-6172-85E5-307C9B80BCFF}"/>
              </a:ext>
            </a:extLst>
          </p:cNvPr>
          <p:cNvSpPr txBox="1"/>
          <p:nvPr/>
        </p:nvSpPr>
        <p:spPr>
          <a:xfrm>
            <a:off x="1059131" y="1309129"/>
            <a:ext cx="8297520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What if the river itself could help maintain the fairway?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Current (treat the symptom)</a:t>
            </a:r>
          </a:p>
          <a:p>
            <a:pPr marL="1200150" lvl="2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Sediment → deposition in fairway → dredging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Alternative (manage the process)</a:t>
            </a:r>
          </a:p>
          <a:p>
            <a:pPr marL="1200150" lvl="2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Sediment → controlled redistribution → navigable channel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IE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9D669E-28BC-BD42-75C9-B73662F7392D}"/>
              </a:ext>
            </a:extLst>
          </p:cNvPr>
          <p:cNvSpPr txBox="1"/>
          <p:nvPr/>
        </p:nvSpPr>
        <p:spPr>
          <a:xfrm>
            <a:off x="1059131" y="274558"/>
            <a:ext cx="1003062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US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Nature – based approach to fairway management</a:t>
            </a:r>
            <a:endParaRPr lang="en-IE" sz="2800" b="1" spc="100" dirty="0">
              <a:solidFill>
                <a:srgbClr val="1B224C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DAC1642-0257-21C5-7691-B0D7D8500F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642B40A-CF9B-CCE2-D308-37FBF3CD83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6140" y="5418328"/>
            <a:ext cx="1423896" cy="10800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5FAE70-18C4-4DE8-F7CA-3A1F97BFE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761" y="3221665"/>
            <a:ext cx="8692239" cy="363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68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17B88D-81BC-E7EC-993F-622013A10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C316E562-8E97-94EE-552B-583DF33A9A36}"/>
              </a:ext>
            </a:extLst>
          </p:cNvPr>
          <p:cNvSpPr txBox="1"/>
          <p:nvPr/>
        </p:nvSpPr>
        <p:spPr>
          <a:xfrm>
            <a:off x="1059131" y="1298969"/>
            <a:ext cx="3597929" cy="46166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Relative strength of Drava and Danube dominate sedimentation pattern at different times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Danube pushes the sandbar into the confluence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Drava flushes its sediment across the confluence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9890B4-4925-4DB9-F88C-27E0F5350BD0}"/>
              </a:ext>
            </a:extLst>
          </p:cNvPr>
          <p:cNvSpPr txBox="1"/>
          <p:nvPr/>
        </p:nvSpPr>
        <p:spPr>
          <a:xfrm>
            <a:off x="1059131" y="274558"/>
            <a:ext cx="1017762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US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Demo site: Drava River confluence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7E34101-460A-9D52-66BE-88E72C429F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2EEB133-C2B3-D0EE-4D35-FB2A1A8D0B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6140" y="5418328"/>
            <a:ext cx="1423896" cy="108003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9A6E98B-CB50-AC0B-5B96-C637EDA9FA56}"/>
              </a:ext>
            </a:extLst>
          </p:cNvPr>
          <p:cNvGrpSpPr/>
          <p:nvPr/>
        </p:nvGrpSpPr>
        <p:grpSpPr>
          <a:xfrm>
            <a:off x="4095540" y="2616069"/>
            <a:ext cx="3054198" cy="1982448"/>
            <a:chOff x="1207934" y="2907952"/>
            <a:chExt cx="4182990" cy="2715135"/>
          </a:xfrm>
        </p:grpSpPr>
        <p:pic>
          <p:nvPicPr>
            <p:cNvPr id="25" name="Picture 24" descr="A river flowing through a forest&#10;&#10;AI-generated content may be incorrect.">
              <a:extLst>
                <a:ext uri="{FF2B5EF4-FFF2-40B4-BE49-F238E27FC236}">
                  <a16:creationId xmlns:a16="http://schemas.microsoft.com/office/drawing/2014/main" id="{DC5F5457-8BF8-2347-3457-8FE09F78B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7934" y="2907952"/>
              <a:ext cx="4182990" cy="2715135"/>
            </a:xfrm>
            <a:prstGeom prst="rect">
              <a:avLst/>
            </a:prstGeom>
            <a:ln w="25400">
              <a:solidFill>
                <a:schemeClr val="bg1"/>
              </a:solidFill>
            </a:ln>
          </p:spPr>
        </p:pic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FD33F1A3-E3D8-4085-FFC0-1D548C1D75D7}"/>
                </a:ext>
              </a:extLst>
            </p:cNvPr>
            <p:cNvSpPr/>
            <p:nvPr/>
          </p:nvSpPr>
          <p:spPr>
            <a:xfrm rot="3291034">
              <a:off x="2867123" y="3703786"/>
              <a:ext cx="688156" cy="141402"/>
            </a:xfrm>
            <a:prstGeom prst="rightArrow">
              <a:avLst/>
            </a:prstGeom>
            <a:solidFill>
              <a:srgbClr val="FF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3BF2394-C5D5-F314-5746-B034A81DB3BB}"/>
              </a:ext>
            </a:extLst>
          </p:cNvPr>
          <p:cNvGrpSpPr/>
          <p:nvPr/>
        </p:nvGrpSpPr>
        <p:grpSpPr>
          <a:xfrm>
            <a:off x="4618852" y="4711547"/>
            <a:ext cx="3058178" cy="2057574"/>
            <a:chOff x="5663230" y="4065241"/>
            <a:chExt cx="4121734" cy="2706173"/>
          </a:xfrm>
        </p:grpSpPr>
        <p:pic>
          <p:nvPicPr>
            <p:cNvPr id="27" name="Picture 26" descr="A river flowing through a forest&#10;&#10;AI-generated content may be incorrect.">
              <a:extLst>
                <a:ext uri="{FF2B5EF4-FFF2-40B4-BE49-F238E27FC236}">
                  <a16:creationId xmlns:a16="http://schemas.microsoft.com/office/drawing/2014/main" id="{A64C1818-9651-4174-F2F0-C9C5CF696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63230" y="4065241"/>
              <a:ext cx="4121734" cy="2706173"/>
            </a:xfrm>
            <a:prstGeom prst="rect">
              <a:avLst/>
            </a:prstGeom>
            <a:ln w="25400">
              <a:solidFill>
                <a:schemeClr val="bg1"/>
              </a:solidFill>
            </a:ln>
          </p:spPr>
        </p:pic>
        <p:sp>
          <p:nvSpPr>
            <p:cNvPr id="29" name="Arrow: Right 28">
              <a:extLst>
                <a:ext uri="{FF2B5EF4-FFF2-40B4-BE49-F238E27FC236}">
                  <a16:creationId xmlns:a16="http://schemas.microsoft.com/office/drawing/2014/main" id="{5D9AD491-38C2-99CE-123E-4F254E92E3D3}"/>
                </a:ext>
              </a:extLst>
            </p:cNvPr>
            <p:cNvSpPr/>
            <p:nvPr/>
          </p:nvSpPr>
          <p:spPr>
            <a:xfrm rot="720376">
              <a:off x="7196432" y="5550481"/>
              <a:ext cx="688156" cy="141402"/>
            </a:xfrm>
            <a:prstGeom prst="rightArrow">
              <a:avLst/>
            </a:prstGeom>
            <a:solidFill>
              <a:srgbClr val="FF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DC4785F-EE13-107F-8759-34400D1F3B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7030" y="93008"/>
            <a:ext cx="4514970" cy="25386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AFE8BF-9097-6C09-B0DF-6CCF989EBBC1}"/>
              </a:ext>
            </a:extLst>
          </p:cNvPr>
          <p:cNvSpPr txBox="1"/>
          <p:nvPr/>
        </p:nvSpPr>
        <p:spPr>
          <a:xfrm>
            <a:off x="10306140" y="93008"/>
            <a:ext cx="1943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IE" sz="12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Photo by Mario </a:t>
            </a:r>
            <a:r>
              <a:rPr lang="en-IE" sz="1200" b="1" dirty="0" err="1">
                <a:solidFill>
                  <a:srgbClr val="0D9EC0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Romulić</a:t>
            </a:r>
            <a:endParaRPr lang="en-IE" sz="1200" b="1" dirty="0">
              <a:solidFill>
                <a:srgbClr val="0D9EC0"/>
              </a:solidFill>
              <a:latin typeface="Gill Sans SemiBold" panose="020B0502020104020203" pitchFamily="34" charset="-79"/>
              <a:ea typeface="Nirmala UI" panose="020B0502040204020203" pitchFamily="34" charset="0"/>
              <a:cs typeface="Gill Sans SemiBold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12282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609E72-5C45-188B-6CC2-4B01A42C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C48E5576-C4B8-EA0E-B7D2-6E37F257F093}"/>
              </a:ext>
            </a:extLst>
          </p:cNvPr>
          <p:cNvSpPr txBox="1"/>
          <p:nvPr/>
        </p:nvSpPr>
        <p:spPr>
          <a:xfrm>
            <a:off x="1059131" y="1298969"/>
            <a:ext cx="7007183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Problems: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Reduced sediment transport capacity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Bed aggradation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Sediment reallocation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159694-13A6-2AFC-CEAB-BA8D0B7A1E71}"/>
              </a:ext>
            </a:extLst>
          </p:cNvPr>
          <p:cNvSpPr txBox="1"/>
          <p:nvPr/>
        </p:nvSpPr>
        <p:spPr>
          <a:xfrm>
            <a:off x="1059131" y="274558"/>
            <a:ext cx="1017762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US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Demo site: Drava River confluence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215E0B7-8A28-41E4-C063-1FB8A79E0D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71039D7-54F2-5887-8C76-8C029D980E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6140" y="5418328"/>
            <a:ext cx="1423896" cy="108003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4AFB070-20CA-49D6-2999-88D47475801D}"/>
              </a:ext>
            </a:extLst>
          </p:cNvPr>
          <p:cNvGrpSpPr/>
          <p:nvPr/>
        </p:nvGrpSpPr>
        <p:grpSpPr>
          <a:xfrm>
            <a:off x="6482554" y="797778"/>
            <a:ext cx="5709445" cy="6060222"/>
            <a:chOff x="5730954" y="0"/>
            <a:chExt cx="6461046" cy="6858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C6C249D-3A18-583D-493C-91E78F25A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30954" y="0"/>
              <a:ext cx="6461046" cy="6858000"/>
            </a:xfrm>
            <a:prstGeom prst="rect">
              <a:avLst/>
            </a:prstGeom>
          </p:spPr>
        </p:pic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882BEA1-5439-2736-5F22-11ACF963A8AD}"/>
                </a:ext>
              </a:extLst>
            </p:cNvPr>
            <p:cNvCxnSpPr>
              <a:cxnSpLocks/>
            </p:cNvCxnSpPr>
            <p:nvPr/>
          </p:nvCxnSpPr>
          <p:spPr>
            <a:xfrm>
              <a:off x="8216900" y="1078204"/>
              <a:ext cx="1079500" cy="0"/>
            </a:xfrm>
            <a:prstGeom prst="straightConnector1">
              <a:avLst/>
            </a:prstGeom>
            <a:ln w="25400">
              <a:solidFill>
                <a:srgbClr val="F7F6F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C935CC-9691-F32A-5880-BC44C09514E3}"/>
                </a:ext>
              </a:extLst>
            </p:cNvPr>
            <p:cNvGrpSpPr/>
            <p:nvPr/>
          </p:nvGrpSpPr>
          <p:grpSpPr>
            <a:xfrm>
              <a:off x="8655068" y="846145"/>
              <a:ext cx="382609" cy="425669"/>
              <a:chOff x="1739900" y="2427181"/>
              <a:chExt cx="382609" cy="425669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ACD598A3-780E-1D3E-0DB4-2BDD1879FC13}"/>
                  </a:ext>
                </a:extLst>
              </p:cNvPr>
              <p:cNvSpPr/>
              <p:nvPr/>
            </p:nvSpPr>
            <p:spPr>
              <a:xfrm>
                <a:off x="1739900" y="2470241"/>
                <a:ext cx="382609" cy="3826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66AB9CE-52F0-0AAB-0F3B-11652C8C4948}"/>
                  </a:ext>
                </a:extLst>
              </p:cNvPr>
              <p:cNvSpPr txBox="1"/>
              <p:nvPr/>
            </p:nvSpPr>
            <p:spPr>
              <a:xfrm>
                <a:off x="1756666" y="2427181"/>
                <a:ext cx="27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55F818A-193D-4178-EBCE-E378D36B715F}"/>
                </a:ext>
              </a:extLst>
            </p:cNvPr>
            <p:cNvCxnSpPr>
              <a:cxnSpLocks/>
            </p:cNvCxnSpPr>
            <p:nvPr/>
          </p:nvCxnSpPr>
          <p:spPr>
            <a:xfrm>
              <a:off x="8216900" y="4654391"/>
              <a:ext cx="1079500" cy="0"/>
            </a:xfrm>
            <a:prstGeom prst="straightConnector1">
              <a:avLst/>
            </a:prstGeom>
            <a:ln w="25400">
              <a:solidFill>
                <a:srgbClr val="F7F6F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5A928F2-E93C-D7B8-7FAD-B01710C67704}"/>
                </a:ext>
              </a:extLst>
            </p:cNvPr>
            <p:cNvGrpSpPr/>
            <p:nvPr/>
          </p:nvGrpSpPr>
          <p:grpSpPr>
            <a:xfrm>
              <a:off x="8658636" y="4433000"/>
              <a:ext cx="382609" cy="415001"/>
              <a:chOff x="1739900" y="2437849"/>
              <a:chExt cx="382609" cy="415001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3C9CB5A3-E131-4036-A7FF-51BF5CBEA52D}"/>
                  </a:ext>
                </a:extLst>
              </p:cNvPr>
              <p:cNvSpPr/>
              <p:nvPr/>
            </p:nvSpPr>
            <p:spPr>
              <a:xfrm>
                <a:off x="1739900" y="2470241"/>
                <a:ext cx="382609" cy="3826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95EAE77-119B-077E-AEF9-D6C2F8467145}"/>
                  </a:ext>
                </a:extLst>
              </p:cNvPr>
              <p:cNvSpPr txBox="1"/>
              <p:nvPr/>
            </p:nvSpPr>
            <p:spPr>
              <a:xfrm>
                <a:off x="1756666" y="2437849"/>
                <a:ext cx="27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92083378-0EDF-68C5-4FA7-1C62255B77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18962" y="2659240"/>
              <a:ext cx="1367719" cy="1252360"/>
            </a:xfrm>
            <a:prstGeom prst="straightConnector1">
              <a:avLst/>
            </a:prstGeom>
            <a:ln w="25400">
              <a:solidFill>
                <a:srgbClr val="F7F6F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E8467B5-39CD-51AA-FA3E-6B5D50DA9953}"/>
                </a:ext>
              </a:extLst>
            </p:cNvPr>
            <p:cNvGrpSpPr/>
            <p:nvPr/>
          </p:nvGrpSpPr>
          <p:grpSpPr>
            <a:xfrm>
              <a:off x="9151679" y="2870771"/>
              <a:ext cx="382609" cy="425669"/>
              <a:chOff x="1739900" y="2427181"/>
              <a:chExt cx="382609" cy="425669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A535E365-9A5F-818F-1006-645F2446E6FB}"/>
                  </a:ext>
                </a:extLst>
              </p:cNvPr>
              <p:cNvSpPr/>
              <p:nvPr/>
            </p:nvSpPr>
            <p:spPr>
              <a:xfrm>
                <a:off x="1739900" y="2470241"/>
                <a:ext cx="382609" cy="3826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C53CBD8-40FC-5A78-2C4E-9A9FFB3E2B2B}"/>
                  </a:ext>
                </a:extLst>
              </p:cNvPr>
              <p:cNvSpPr txBox="1"/>
              <p:nvPr/>
            </p:nvSpPr>
            <p:spPr>
              <a:xfrm>
                <a:off x="1756666" y="2427181"/>
                <a:ext cx="27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75827E-04A8-411A-BEA5-396736AEB0B7}"/>
              </a:ext>
            </a:extLst>
          </p:cNvPr>
          <p:cNvGrpSpPr/>
          <p:nvPr/>
        </p:nvGrpSpPr>
        <p:grpSpPr>
          <a:xfrm>
            <a:off x="1454400" y="3128821"/>
            <a:ext cx="4883462" cy="3729180"/>
            <a:chOff x="38100" y="2425842"/>
            <a:chExt cx="5670983" cy="433055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162FA64-B246-BE5C-C7B4-5AD0A96EE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00" y="3171529"/>
              <a:ext cx="5670983" cy="3584871"/>
            </a:xfrm>
            <a:prstGeom prst="rect">
              <a:avLst/>
            </a:prstGeom>
          </p:spPr>
        </p:pic>
        <p:sp>
          <p:nvSpPr>
            <p:cNvPr id="12" name="Right Brace 11">
              <a:extLst>
                <a:ext uri="{FF2B5EF4-FFF2-40B4-BE49-F238E27FC236}">
                  <a16:creationId xmlns:a16="http://schemas.microsoft.com/office/drawing/2014/main" id="{82E36475-DE1F-6CBB-7A1D-65E585E84DC6}"/>
                </a:ext>
              </a:extLst>
            </p:cNvPr>
            <p:cNvSpPr/>
            <p:nvPr/>
          </p:nvSpPr>
          <p:spPr>
            <a:xfrm rot="16200000">
              <a:off x="1683555" y="1928085"/>
              <a:ext cx="480994" cy="2349496"/>
            </a:xfrm>
            <a:prstGeom prst="righ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37E5507D-D8CE-3EFD-14B1-3D666CEBBF5F}"/>
                </a:ext>
              </a:extLst>
            </p:cNvPr>
            <p:cNvSpPr/>
            <p:nvPr/>
          </p:nvSpPr>
          <p:spPr>
            <a:xfrm rot="16200000">
              <a:off x="3455204" y="2505931"/>
              <a:ext cx="480994" cy="1193799"/>
            </a:xfrm>
            <a:prstGeom prst="righ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0BE12E71-446C-7664-DA95-2BF257E8294E}"/>
                </a:ext>
              </a:extLst>
            </p:cNvPr>
            <p:cNvSpPr/>
            <p:nvPr/>
          </p:nvSpPr>
          <p:spPr>
            <a:xfrm rot="16200000">
              <a:off x="4649003" y="2496448"/>
              <a:ext cx="480994" cy="1193799"/>
            </a:xfrm>
            <a:prstGeom prst="righ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3096E34-079A-7FC6-055B-03E9D2A3950F}"/>
                </a:ext>
              </a:extLst>
            </p:cNvPr>
            <p:cNvGrpSpPr/>
            <p:nvPr/>
          </p:nvGrpSpPr>
          <p:grpSpPr>
            <a:xfrm>
              <a:off x="1739900" y="2437291"/>
              <a:ext cx="382609" cy="415559"/>
              <a:chOff x="1739900" y="2437291"/>
              <a:chExt cx="382609" cy="415559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4212319-B8BF-8EEE-DA88-8FBCB1D4EB82}"/>
                  </a:ext>
                </a:extLst>
              </p:cNvPr>
              <p:cNvSpPr/>
              <p:nvPr/>
            </p:nvSpPr>
            <p:spPr>
              <a:xfrm>
                <a:off x="1739900" y="2470241"/>
                <a:ext cx="382609" cy="3826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0AABB8E-200F-3570-3774-A860418050B8}"/>
                  </a:ext>
                </a:extLst>
              </p:cNvPr>
              <p:cNvSpPr txBox="1"/>
              <p:nvPr/>
            </p:nvSpPr>
            <p:spPr>
              <a:xfrm>
                <a:off x="1743407" y="2437291"/>
                <a:ext cx="279400" cy="400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A54DF03-C3BC-667A-5952-25D6BB4D3B05}"/>
                </a:ext>
              </a:extLst>
            </p:cNvPr>
            <p:cNvGrpSpPr/>
            <p:nvPr/>
          </p:nvGrpSpPr>
          <p:grpSpPr>
            <a:xfrm>
              <a:off x="3513333" y="2426344"/>
              <a:ext cx="382609" cy="426506"/>
              <a:chOff x="1739900" y="2426344"/>
              <a:chExt cx="382609" cy="426506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134CB34-C0DD-1611-C095-38FD0AFE7F3B}"/>
                  </a:ext>
                </a:extLst>
              </p:cNvPr>
              <p:cNvSpPr/>
              <p:nvPr/>
            </p:nvSpPr>
            <p:spPr>
              <a:xfrm>
                <a:off x="1739900" y="2470241"/>
                <a:ext cx="382609" cy="3826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AF49B73-E0B1-4FFB-6995-4F2AF4885E0D}"/>
                  </a:ext>
                </a:extLst>
              </p:cNvPr>
              <p:cNvSpPr txBox="1"/>
              <p:nvPr/>
            </p:nvSpPr>
            <p:spPr>
              <a:xfrm>
                <a:off x="1756108" y="2426344"/>
                <a:ext cx="279400" cy="400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906EB8A-FE83-3E2A-F167-7477537AD977}"/>
                </a:ext>
              </a:extLst>
            </p:cNvPr>
            <p:cNvGrpSpPr/>
            <p:nvPr/>
          </p:nvGrpSpPr>
          <p:grpSpPr>
            <a:xfrm>
              <a:off x="4698195" y="2425842"/>
              <a:ext cx="382609" cy="415559"/>
              <a:chOff x="1739900" y="2437291"/>
              <a:chExt cx="382609" cy="415559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3EFC9E30-86AE-8BAC-0D76-65D789615017}"/>
                  </a:ext>
                </a:extLst>
              </p:cNvPr>
              <p:cNvSpPr/>
              <p:nvPr/>
            </p:nvSpPr>
            <p:spPr>
              <a:xfrm>
                <a:off x="1739900" y="2470241"/>
                <a:ext cx="382609" cy="38260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F905122-284C-B0FE-6ADE-EC171054AE3E}"/>
                  </a:ext>
                </a:extLst>
              </p:cNvPr>
              <p:cNvSpPr txBox="1"/>
              <p:nvPr/>
            </p:nvSpPr>
            <p:spPr>
              <a:xfrm>
                <a:off x="1756108" y="2437291"/>
                <a:ext cx="279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hr-HR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6729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5FFE09-DB96-1494-549F-E2FE60DAC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1627D72-CAC2-E19C-37E3-1EF25502F679}"/>
              </a:ext>
            </a:extLst>
          </p:cNvPr>
          <p:cNvSpPr txBox="1"/>
          <p:nvPr/>
        </p:nvSpPr>
        <p:spPr>
          <a:xfrm>
            <a:off x="1059131" y="1298969"/>
            <a:ext cx="5181413" cy="78175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The proposed concept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Plan – to build on previous experience and replicate equilibrium observed in nature  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design </a:t>
            </a:r>
            <a:r>
              <a:rPr lang="en-US" sz="1600" b="1" dirty="0" err="1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NbS</a:t>
            </a: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 measure based on findings of the ongoing FAIRWAY project (replicate MIE)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Optimization of fairway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Increased conveyance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Why are river islands useful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HYDRAULICS: They divide and concentrate flow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MORPHOLOGY: They create different zones of erosion and deposition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ECOLOGY: They increase hydraulic and morphological diversity</a:t>
            </a: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742950" lvl="1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BE46B4-7B4B-1E69-0628-C4495458EEF2}"/>
              </a:ext>
            </a:extLst>
          </p:cNvPr>
          <p:cNvSpPr txBox="1"/>
          <p:nvPr/>
        </p:nvSpPr>
        <p:spPr>
          <a:xfrm>
            <a:off x="1059131" y="274558"/>
            <a:ext cx="1017762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IE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Improving sediment management solutions - </a:t>
            </a:r>
            <a:r>
              <a:rPr lang="en-IE" sz="2800" b="1" spc="100" dirty="0" err="1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NbS</a:t>
            </a:r>
            <a:r>
              <a:rPr lang="en-IE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AC9BAA0-AEAF-D90C-4B9B-FB0EFB4C3D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67B0949-56FD-9167-DC94-9A1D5D89EF4C}"/>
              </a:ext>
            </a:extLst>
          </p:cNvPr>
          <p:cNvGrpSpPr/>
          <p:nvPr/>
        </p:nvGrpSpPr>
        <p:grpSpPr>
          <a:xfrm>
            <a:off x="6763195" y="1298969"/>
            <a:ext cx="5235376" cy="4385394"/>
            <a:chOff x="4046562" y="23319"/>
            <a:chExt cx="8145439" cy="683468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5611CE-17CD-1183-A3A1-9F0819CA7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4046562" y="23319"/>
              <a:ext cx="4028388" cy="683468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3148E3-EFF4-3370-3F23-56EF266D3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8163613" y="23319"/>
              <a:ext cx="4028388" cy="683468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488932D-14D9-8D84-53DB-7BF7B8A3B7C3}"/>
                </a:ext>
              </a:extLst>
            </p:cNvPr>
            <p:cNvSpPr txBox="1"/>
            <p:nvPr/>
          </p:nvSpPr>
          <p:spPr>
            <a:xfrm>
              <a:off x="7357927" y="88477"/>
              <a:ext cx="646331" cy="36933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highlight>
                    <a:srgbClr val="F7F6F5"/>
                  </a:highlight>
                </a:rPr>
                <a:t>2011</a:t>
              </a:r>
              <a:endParaRPr lang="hr-HR" dirty="0">
                <a:highlight>
                  <a:srgbClr val="F7F6F5"/>
                </a:highlight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5289EE-BA09-E99E-00DE-3C2A551C6468}"/>
                </a:ext>
              </a:extLst>
            </p:cNvPr>
            <p:cNvSpPr txBox="1"/>
            <p:nvPr/>
          </p:nvSpPr>
          <p:spPr>
            <a:xfrm>
              <a:off x="11473878" y="88477"/>
              <a:ext cx="646331" cy="369332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highlight>
                    <a:srgbClr val="F7F6F5"/>
                  </a:highlight>
                </a:rPr>
                <a:t>2024</a:t>
              </a:r>
              <a:endParaRPr lang="hr-HR" dirty="0">
                <a:highlight>
                  <a:srgbClr val="F7F6F5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1198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73EC89-4F9B-D6A7-EEF1-8034C57B4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556C84A-08FF-EAD9-0D7D-C5A8AEB88271}"/>
              </a:ext>
            </a:extLst>
          </p:cNvPr>
          <p:cNvSpPr txBox="1"/>
          <p:nvPr/>
        </p:nvSpPr>
        <p:spPr>
          <a:xfrm>
            <a:off x="1059130" y="1298969"/>
            <a:ext cx="5782661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The proposed concept: one island, two corridors</a:t>
            </a:r>
          </a:p>
          <a:p>
            <a:pPr marL="742950" lvl="1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Main channel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Navigation corridor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narrower effective flow width,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higher velocity,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increased sediment-transport capacity,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targeted morphological deepening.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742950" lvl="1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Secondary channel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Lower-energy corridor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reduced velocity,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greater potential for controlled deposition,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hydraulic diversity,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potential ecological function.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4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742950" lvl="1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Island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Sediment-management structure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occupies part of the existing shallow zone,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directs flow,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accommodates sediment, </a:t>
            </a:r>
          </a:p>
          <a:p>
            <a:pPr marL="1200150" lvl="2" indent="-285750"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progressively </a:t>
            </a:r>
            <a:r>
              <a:rPr lang="en-US" sz="1400" b="1" dirty="0" err="1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stabilised</a:t>
            </a:r>
            <a:r>
              <a:rPr lang="en-US" sz="14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 with natural materials and vegetation.</a:t>
            </a:r>
          </a:p>
          <a:p>
            <a:pPr>
              <a:spcAft>
                <a:spcPts val="1200"/>
              </a:spcAft>
              <a:buClr>
                <a:srgbClr val="E96A4C"/>
              </a:buClr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2FF80A-3D1C-EDEA-4F8D-C261A2CAB746}"/>
              </a:ext>
            </a:extLst>
          </p:cNvPr>
          <p:cNvSpPr txBox="1"/>
          <p:nvPr/>
        </p:nvSpPr>
        <p:spPr>
          <a:xfrm>
            <a:off x="1059131" y="274558"/>
            <a:ext cx="1017762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IE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Improving sediment management solutions - </a:t>
            </a:r>
            <a:r>
              <a:rPr lang="en-IE" sz="2800" b="1" spc="100" dirty="0" err="1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NbS</a:t>
            </a:r>
            <a:r>
              <a:rPr lang="en-IE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A9D933A-C5E1-782B-C467-C56D3F0976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2D1EA2A-6469-28FA-12D8-D54AEAE22920}"/>
              </a:ext>
            </a:extLst>
          </p:cNvPr>
          <p:cNvGrpSpPr/>
          <p:nvPr/>
        </p:nvGrpSpPr>
        <p:grpSpPr>
          <a:xfrm>
            <a:off x="7281984" y="1289593"/>
            <a:ext cx="4768201" cy="2715377"/>
            <a:chOff x="6495776" y="1331893"/>
            <a:chExt cx="4768201" cy="2715377"/>
          </a:xfrm>
        </p:grpSpPr>
        <p:pic>
          <p:nvPicPr>
            <p:cNvPr id="21" name="Picture 18">
              <a:extLst>
                <a:ext uri="{FF2B5EF4-FFF2-40B4-BE49-F238E27FC236}">
                  <a16:creationId xmlns:a16="http://schemas.microsoft.com/office/drawing/2014/main" id="{44310326-23C4-4845-424B-02C12B5AEE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631"/>
            <a:stretch>
              <a:fillRect/>
            </a:stretch>
          </p:blipFill>
          <p:spPr bwMode="auto">
            <a:xfrm>
              <a:off x="6495776" y="1414293"/>
              <a:ext cx="4680000" cy="2632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74FC6D9-F873-7986-1DA3-CE305FCBC2DC}"/>
                </a:ext>
              </a:extLst>
            </p:cNvPr>
            <p:cNvSpPr txBox="1"/>
            <p:nvPr/>
          </p:nvSpPr>
          <p:spPr>
            <a:xfrm>
              <a:off x="7956340" y="1531241"/>
              <a:ext cx="146295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300" dirty="0">
                  <a:solidFill>
                    <a:schemeClr val="bg1"/>
                  </a:solidFill>
                </a:rPr>
                <a:t>Nature park „Kopački rit”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FAB37EF-C4FE-80A7-FCE8-D25C4ED386D8}"/>
                </a:ext>
              </a:extLst>
            </p:cNvPr>
            <p:cNvSpPr/>
            <p:nvPr/>
          </p:nvSpPr>
          <p:spPr>
            <a:xfrm>
              <a:off x="6867961" y="1414293"/>
              <a:ext cx="3639713" cy="1061524"/>
            </a:xfrm>
            <a:custGeom>
              <a:avLst/>
              <a:gdLst>
                <a:gd name="csX0" fmla="*/ 0 w 3349451"/>
                <a:gd name="csY0" fmla="*/ 23813 h 1002923"/>
                <a:gd name="csX1" fmla="*/ 314325 w 3349451"/>
                <a:gd name="csY1" fmla="*/ 123825 h 1002923"/>
                <a:gd name="csX2" fmla="*/ 509588 w 3349451"/>
                <a:gd name="csY2" fmla="*/ 276225 h 1002923"/>
                <a:gd name="csX3" fmla="*/ 628650 w 3349451"/>
                <a:gd name="csY3" fmla="*/ 385763 h 1002923"/>
                <a:gd name="csX4" fmla="*/ 728663 w 3349451"/>
                <a:gd name="csY4" fmla="*/ 447675 h 1002923"/>
                <a:gd name="csX5" fmla="*/ 709613 w 3349451"/>
                <a:gd name="csY5" fmla="*/ 538163 h 1002923"/>
                <a:gd name="csX6" fmla="*/ 714375 w 3349451"/>
                <a:gd name="csY6" fmla="*/ 619125 h 1002923"/>
                <a:gd name="csX7" fmla="*/ 795338 w 3349451"/>
                <a:gd name="csY7" fmla="*/ 661988 h 1002923"/>
                <a:gd name="csX8" fmla="*/ 1062038 w 3349451"/>
                <a:gd name="csY8" fmla="*/ 823913 h 1002923"/>
                <a:gd name="csX9" fmla="*/ 1409700 w 3349451"/>
                <a:gd name="csY9" fmla="*/ 985838 h 1002923"/>
                <a:gd name="csX10" fmla="*/ 1481138 w 3349451"/>
                <a:gd name="csY10" fmla="*/ 990600 h 1002923"/>
                <a:gd name="csX11" fmla="*/ 1562100 w 3349451"/>
                <a:gd name="csY11" fmla="*/ 919163 h 1002923"/>
                <a:gd name="csX12" fmla="*/ 1843088 w 3349451"/>
                <a:gd name="csY12" fmla="*/ 719138 h 1002923"/>
                <a:gd name="csX13" fmla="*/ 2286000 w 3349451"/>
                <a:gd name="csY13" fmla="*/ 538163 h 1002923"/>
                <a:gd name="csX14" fmla="*/ 2647950 w 3349451"/>
                <a:gd name="csY14" fmla="*/ 376238 h 1002923"/>
                <a:gd name="csX15" fmla="*/ 3052763 w 3349451"/>
                <a:gd name="csY15" fmla="*/ 233363 h 1002923"/>
                <a:gd name="csX16" fmla="*/ 3257550 w 3349451"/>
                <a:gd name="csY16" fmla="*/ 152400 h 1002923"/>
                <a:gd name="csX17" fmla="*/ 3343275 w 3349451"/>
                <a:gd name="csY17" fmla="*/ 57150 h 1002923"/>
                <a:gd name="csX18" fmla="*/ 3343275 w 3349451"/>
                <a:gd name="csY18" fmla="*/ 0 h 1002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349451" h="1002923">
                  <a:moveTo>
                    <a:pt x="0" y="23813"/>
                  </a:moveTo>
                  <a:cubicBezTo>
                    <a:pt x="114697" y="52784"/>
                    <a:pt x="229394" y="81756"/>
                    <a:pt x="314325" y="123825"/>
                  </a:cubicBezTo>
                  <a:cubicBezTo>
                    <a:pt x="399256" y="165894"/>
                    <a:pt x="457201" y="232569"/>
                    <a:pt x="509588" y="276225"/>
                  </a:cubicBezTo>
                  <a:cubicBezTo>
                    <a:pt x="561976" y="319881"/>
                    <a:pt x="592138" y="357188"/>
                    <a:pt x="628650" y="385763"/>
                  </a:cubicBezTo>
                  <a:cubicBezTo>
                    <a:pt x="665162" y="414338"/>
                    <a:pt x="715169" y="422275"/>
                    <a:pt x="728663" y="447675"/>
                  </a:cubicBezTo>
                  <a:cubicBezTo>
                    <a:pt x="742157" y="473075"/>
                    <a:pt x="711994" y="509588"/>
                    <a:pt x="709613" y="538163"/>
                  </a:cubicBezTo>
                  <a:cubicBezTo>
                    <a:pt x="707232" y="566738"/>
                    <a:pt x="700088" y="598488"/>
                    <a:pt x="714375" y="619125"/>
                  </a:cubicBezTo>
                  <a:cubicBezTo>
                    <a:pt x="728662" y="639762"/>
                    <a:pt x="737394" y="627857"/>
                    <a:pt x="795338" y="661988"/>
                  </a:cubicBezTo>
                  <a:cubicBezTo>
                    <a:pt x="853282" y="696119"/>
                    <a:pt x="959644" y="769938"/>
                    <a:pt x="1062038" y="823913"/>
                  </a:cubicBezTo>
                  <a:cubicBezTo>
                    <a:pt x="1164432" y="877888"/>
                    <a:pt x="1339850" y="958057"/>
                    <a:pt x="1409700" y="985838"/>
                  </a:cubicBezTo>
                  <a:cubicBezTo>
                    <a:pt x="1479550" y="1013619"/>
                    <a:pt x="1455738" y="1001712"/>
                    <a:pt x="1481138" y="990600"/>
                  </a:cubicBezTo>
                  <a:cubicBezTo>
                    <a:pt x="1506538" y="979488"/>
                    <a:pt x="1501775" y="964407"/>
                    <a:pt x="1562100" y="919163"/>
                  </a:cubicBezTo>
                  <a:cubicBezTo>
                    <a:pt x="1622425" y="873919"/>
                    <a:pt x="1722438" y="782638"/>
                    <a:pt x="1843088" y="719138"/>
                  </a:cubicBezTo>
                  <a:cubicBezTo>
                    <a:pt x="1963738" y="655638"/>
                    <a:pt x="2151856" y="595313"/>
                    <a:pt x="2286000" y="538163"/>
                  </a:cubicBezTo>
                  <a:cubicBezTo>
                    <a:pt x="2420144" y="481013"/>
                    <a:pt x="2520156" y="427038"/>
                    <a:pt x="2647950" y="376238"/>
                  </a:cubicBezTo>
                  <a:cubicBezTo>
                    <a:pt x="2775744" y="325438"/>
                    <a:pt x="2951163" y="270669"/>
                    <a:pt x="3052763" y="233363"/>
                  </a:cubicBezTo>
                  <a:cubicBezTo>
                    <a:pt x="3154363" y="196057"/>
                    <a:pt x="3209131" y="181769"/>
                    <a:pt x="3257550" y="152400"/>
                  </a:cubicBezTo>
                  <a:cubicBezTo>
                    <a:pt x="3305969" y="123031"/>
                    <a:pt x="3328988" y="82550"/>
                    <a:pt x="3343275" y="57150"/>
                  </a:cubicBezTo>
                  <a:cubicBezTo>
                    <a:pt x="3357562" y="31750"/>
                    <a:pt x="3342481" y="38894"/>
                    <a:pt x="3343275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5E79724-DC0B-4DC9-10FB-345D674632DD}"/>
                </a:ext>
              </a:extLst>
            </p:cNvPr>
            <p:cNvSpPr/>
            <p:nvPr/>
          </p:nvSpPr>
          <p:spPr>
            <a:xfrm rot="21325416">
              <a:off x="6605929" y="1457325"/>
              <a:ext cx="195530" cy="2589945"/>
            </a:xfrm>
            <a:custGeom>
              <a:avLst/>
              <a:gdLst>
                <a:gd name="csX0" fmla="*/ 0 w 219123"/>
                <a:gd name="csY0" fmla="*/ 0 h 1438275"/>
                <a:gd name="csX1" fmla="*/ 133350 w 219123"/>
                <a:gd name="csY1" fmla="*/ 180975 h 1438275"/>
                <a:gd name="csX2" fmla="*/ 209550 w 219123"/>
                <a:gd name="csY2" fmla="*/ 442913 h 1438275"/>
                <a:gd name="csX3" fmla="*/ 195262 w 219123"/>
                <a:gd name="csY3" fmla="*/ 823913 h 1438275"/>
                <a:gd name="csX4" fmla="*/ 4762 w 219123"/>
                <a:gd name="csY4" fmla="*/ 1438275 h 14382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9123" h="1438275">
                  <a:moveTo>
                    <a:pt x="0" y="0"/>
                  </a:moveTo>
                  <a:cubicBezTo>
                    <a:pt x="49212" y="53578"/>
                    <a:pt x="98425" y="107156"/>
                    <a:pt x="133350" y="180975"/>
                  </a:cubicBezTo>
                  <a:cubicBezTo>
                    <a:pt x="168275" y="254794"/>
                    <a:pt x="199231" y="335757"/>
                    <a:pt x="209550" y="442913"/>
                  </a:cubicBezTo>
                  <a:cubicBezTo>
                    <a:pt x="219869" y="550069"/>
                    <a:pt x="229393" y="658019"/>
                    <a:pt x="195262" y="823913"/>
                  </a:cubicBezTo>
                  <a:cubicBezTo>
                    <a:pt x="161131" y="989807"/>
                    <a:pt x="78581" y="1273175"/>
                    <a:pt x="4762" y="14382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A98DBE8-5395-28AF-DFC9-6917E22EB3ED}"/>
                </a:ext>
              </a:extLst>
            </p:cNvPr>
            <p:cNvSpPr/>
            <p:nvPr/>
          </p:nvSpPr>
          <p:spPr>
            <a:xfrm rot="20731971">
              <a:off x="7045100" y="1331893"/>
              <a:ext cx="317857" cy="2693009"/>
            </a:xfrm>
            <a:custGeom>
              <a:avLst/>
              <a:gdLst>
                <a:gd name="csX0" fmla="*/ 0 w 219123"/>
                <a:gd name="csY0" fmla="*/ 0 h 1438275"/>
                <a:gd name="csX1" fmla="*/ 133350 w 219123"/>
                <a:gd name="csY1" fmla="*/ 180975 h 1438275"/>
                <a:gd name="csX2" fmla="*/ 209550 w 219123"/>
                <a:gd name="csY2" fmla="*/ 442913 h 1438275"/>
                <a:gd name="csX3" fmla="*/ 195262 w 219123"/>
                <a:gd name="csY3" fmla="*/ 823913 h 1438275"/>
                <a:gd name="csX4" fmla="*/ 4762 w 219123"/>
                <a:gd name="csY4" fmla="*/ 1438275 h 14382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9123" h="1438275">
                  <a:moveTo>
                    <a:pt x="0" y="0"/>
                  </a:moveTo>
                  <a:cubicBezTo>
                    <a:pt x="49212" y="53578"/>
                    <a:pt x="98425" y="107156"/>
                    <a:pt x="133350" y="180975"/>
                  </a:cubicBezTo>
                  <a:cubicBezTo>
                    <a:pt x="168275" y="254794"/>
                    <a:pt x="199231" y="335757"/>
                    <a:pt x="209550" y="442913"/>
                  </a:cubicBezTo>
                  <a:cubicBezTo>
                    <a:pt x="219869" y="550069"/>
                    <a:pt x="229393" y="658019"/>
                    <a:pt x="195262" y="823913"/>
                  </a:cubicBezTo>
                  <a:cubicBezTo>
                    <a:pt x="161131" y="989807"/>
                    <a:pt x="78581" y="1273175"/>
                    <a:pt x="4762" y="14382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1AD4CEB-1C1A-87F7-B356-6F4FB62B8F8B}"/>
                </a:ext>
              </a:extLst>
            </p:cNvPr>
            <p:cNvSpPr txBox="1"/>
            <p:nvPr/>
          </p:nvSpPr>
          <p:spPr>
            <a:xfrm rot="4864992">
              <a:off x="6674906" y="3126495"/>
              <a:ext cx="869576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r-HR" sz="1300" dirty="0">
                  <a:solidFill>
                    <a:srgbClr val="1B224C"/>
                  </a:solidFill>
                </a:rPr>
                <a:t>FAIRWAY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D05B43-D07D-4B01-5139-7BA538F4B4C3}"/>
                </a:ext>
              </a:extLst>
            </p:cNvPr>
            <p:cNvSpPr txBox="1"/>
            <p:nvPr/>
          </p:nvSpPr>
          <p:spPr>
            <a:xfrm>
              <a:off x="7336626" y="2366226"/>
              <a:ext cx="8695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r-HR" sz="1600" dirty="0">
                  <a:solidFill>
                    <a:schemeClr val="bg2"/>
                  </a:solidFill>
                </a:rPr>
                <a:t>Drava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4E153C7-0833-B9DC-47DC-83B3BC5E7329}"/>
                </a:ext>
              </a:extLst>
            </p:cNvPr>
            <p:cNvSpPr txBox="1"/>
            <p:nvPr/>
          </p:nvSpPr>
          <p:spPr>
            <a:xfrm>
              <a:off x="10394401" y="2336903"/>
              <a:ext cx="8695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r-HR" sz="1600" dirty="0">
                  <a:solidFill>
                    <a:schemeClr val="bg2"/>
                  </a:solidFill>
                </a:rPr>
                <a:t>Danube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B809618-C16A-E0E1-1210-29A49331E6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86556" y="2768416"/>
              <a:ext cx="256913" cy="2931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F9BAC4F-B7DA-1C1E-9C5A-0CBD95E7AEA5}"/>
                </a:ext>
              </a:extLst>
            </p:cNvPr>
            <p:cNvCxnSpPr>
              <a:cxnSpLocks/>
            </p:cNvCxnSpPr>
            <p:nvPr/>
          </p:nvCxnSpPr>
          <p:spPr>
            <a:xfrm>
              <a:off x="7646348" y="2710034"/>
              <a:ext cx="73862" cy="33728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B8CAECB-A2FF-99FF-8E43-37835A32D504}"/>
              </a:ext>
            </a:extLst>
          </p:cNvPr>
          <p:cNvGrpSpPr/>
          <p:nvPr/>
        </p:nvGrpSpPr>
        <p:grpSpPr>
          <a:xfrm>
            <a:off x="7281984" y="4137033"/>
            <a:ext cx="4672860" cy="2446409"/>
            <a:chOff x="5615050" y="3429000"/>
            <a:chExt cx="5403260" cy="2690813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10090AD1-64DE-9085-9F0E-D01C45E35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0772" b="14586"/>
            <a:stretch>
              <a:fillRect/>
            </a:stretch>
          </p:blipFill>
          <p:spPr>
            <a:xfrm>
              <a:off x="5615050" y="3429000"/>
              <a:ext cx="5403260" cy="2686050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84F190-87AB-77BB-D82D-32654E412784}"/>
                </a:ext>
              </a:extLst>
            </p:cNvPr>
            <p:cNvSpPr txBox="1"/>
            <p:nvPr/>
          </p:nvSpPr>
          <p:spPr>
            <a:xfrm>
              <a:off x="6096000" y="4032672"/>
              <a:ext cx="8695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r-HR" sz="1600" dirty="0">
                  <a:solidFill>
                    <a:schemeClr val="bg2"/>
                  </a:solidFill>
                </a:rPr>
                <a:t>Drava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2A8867A-8005-2CDF-E897-41393F2B6799}"/>
                </a:ext>
              </a:extLst>
            </p:cNvPr>
            <p:cNvCxnSpPr>
              <a:cxnSpLocks/>
            </p:cNvCxnSpPr>
            <p:nvPr/>
          </p:nvCxnSpPr>
          <p:spPr>
            <a:xfrm>
              <a:off x="6212790" y="4375989"/>
              <a:ext cx="0" cy="256455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04A33A-FA8D-7FB6-9D2E-DE6C5432BAED}"/>
                </a:ext>
              </a:extLst>
            </p:cNvPr>
            <p:cNvSpPr txBox="1"/>
            <p:nvPr/>
          </p:nvSpPr>
          <p:spPr>
            <a:xfrm>
              <a:off x="9909836" y="4466006"/>
              <a:ext cx="997556" cy="3723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r-HR" sz="1600" dirty="0">
                  <a:solidFill>
                    <a:schemeClr val="bg2"/>
                  </a:solidFill>
                </a:rPr>
                <a:t>Danube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051BC2F-9F21-F866-682A-207C38C15A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79543" y="4897519"/>
              <a:ext cx="179361" cy="37456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749E109-615B-21C2-BCD9-D94E03B6118A}"/>
                </a:ext>
              </a:extLst>
            </p:cNvPr>
            <p:cNvSpPr/>
            <p:nvPr/>
          </p:nvSpPr>
          <p:spPr>
            <a:xfrm>
              <a:off x="7027197" y="4133850"/>
              <a:ext cx="2821018" cy="1981200"/>
            </a:xfrm>
            <a:custGeom>
              <a:avLst/>
              <a:gdLst>
                <a:gd name="csX0" fmla="*/ 3162300 w 3470406"/>
                <a:gd name="csY0" fmla="*/ 0 h 2047875"/>
                <a:gd name="csX1" fmla="*/ 3343275 w 3470406"/>
                <a:gd name="csY1" fmla="*/ 19050 h 2047875"/>
                <a:gd name="csX2" fmla="*/ 3467100 w 3470406"/>
                <a:gd name="csY2" fmla="*/ 114300 h 2047875"/>
                <a:gd name="csX3" fmla="*/ 3209925 w 3470406"/>
                <a:gd name="csY3" fmla="*/ 390525 h 2047875"/>
                <a:gd name="csX4" fmla="*/ 2562225 w 3470406"/>
                <a:gd name="csY4" fmla="*/ 695325 h 2047875"/>
                <a:gd name="csX5" fmla="*/ 2143125 w 3470406"/>
                <a:gd name="csY5" fmla="*/ 876300 h 2047875"/>
                <a:gd name="csX6" fmla="*/ 1323975 w 3470406"/>
                <a:gd name="csY6" fmla="*/ 1304925 h 2047875"/>
                <a:gd name="csX7" fmla="*/ 447675 w 3470406"/>
                <a:gd name="csY7" fmla="*/ 1714500 h 2047875"/>
                <a:gd name="csX8" fmla="*/ 0 w 3470406"/>
                <a:gd name="csY8" fmla="*/ 2047875 h 204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70406" h="2047875">
                  <a:moveTo>
                    <a:pt x="3162300" y="0"/>
                  </a:moveTo>
                  <a:cubicBezTo>
                    <a:pt x="3227387" y="0"/>
                    <a:pt x="3292475" y="0"/>
                    <a:pt x="3343275" y="19050"/>
                  </a:cubicBezTo>
                  <a:cubicBezTo>
                    <a:pt x="3394075" y="38100"/>
                    <a:pt x="3489325" y="52387"/>
                    <a:pt x="3467100" y="114300"/>
                  </a:cubicBezTo>
                  <a:cubicBezTo>
                    <a:pt x="3444875" y="176213"/>
                    <a:pt x="3360737" y="293688"/>
                    <a:pt x="3209925" y="390525"/>
                  </a:cubicBezTo>
                  <a:cubicBezTo>
                    <a:pt x="3059113" y="487362"/>
                    <a:pt x="2740025" y="614363"/>
                    <a:pt x="2562225" y="695325"/>
                  </a:cubicBezTo>
                  <a:cubicBezTo>
                    <a:pt x="2384425" y="776287"/>
                    <a:pt x="2349500" y="774700"/>
                    <a:pt x="2143125" y="876300"/>
                  </a:cubicBezTo>
                  <a:cubicBezTo>
                    <a:pt x="1936750" y="977900"/>
                    <a:pt x="1606550" y="1165225"/>
                    <a:pt x="1323975" y="1304925"/>
                  </a:cubicBezTo>
                  <a:cubicBezTo>
                    <a:pt x="1041400" y="1444625"/>
                    <a:pt x="668337" y="1590675"/>
                    <a:pt x="447675" y="1714500"/>
                  </a:cubicBezTo>
                  <a:cubicBezTo>
                    <a:pt x="227013" y="1838325"/>
                    <a:pt x="17462" y="1982788"/>
                    <a:pt x="0" y="2047875"/>
                  </a:cubicBezTo>
                </a:path>
              </a:pathLst>
            </a:cu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69CCAD5-0510-9C0B-91B9-5F41093B8816}"/>
                </a:ext>
              </a:extLst>
            </p:cNvPr>
            <p:cNvSpPr/>
            <p:nvPr/>
          </p:nvSpPr>
          <p:spPr>
            <a:xfrm>
              <a:off x="5615050" y="4424363"/>
              <a:ext cx="2138525" cy="1695450"/>
            </a:xfrm>
            <a:custGeom>
              <a:avLst/>
              <a:gdLst>
                <a:gd name="csX0" fmla="*/ 2138525 w 2138525"/>
                <a:gd name="csY0" fmla="*/ 0 h 1701219"/>
                <a:gd name="csX1" fmla="*/ 1833725 w 2138525"/>
                <a:gd name="csY1" fmla="*/ 44450 h 1701219"/>
                <a:gd name="csX2" fmla="*/ 1319375 w 2138525"/>
                <a:gd name="csY2" fmla="*/ 107950 h 1701219"/>
                <a:gd name="csX3" fmla="*/ 582775 w 2138525"/>
                <a:gd name="csY3" fmla="*/ 374650 h 1701219"/>
                <a:gd name="csX4" fmla="*/ 125575 w 2138525"/>
                <a:gd name="csY4" fmla="*/ 596900 h 1701219"/>
                <a:gd name="csX5" fmla="*/ 11275 w 2138525"/>
                <a:gd name="csY5" fmla="*/ 920750 h 1701219"/>
                <a:gd name="csX6" fmla="*/ 4925 w 2138525"/>
                <a:gd name="csY6" fmla="*/ 1435100 h 1701219"/>
                <a:gd name="csX7" fmla="*/ 17625 w 2138525"/>
                <a:gd name="csY7" fmla="*/ 1670050 h 1701219"/>
                <a:gd name="csX8" fmla="*/ 55725 w 2138525"/>
                <a:gd name="csY8" fmla="*/ 1676400 h 1701219"/>
                <a:gd name="csX9" fmla="*/ 906625 w 2138525"/>
                <a:gd name="csY9" fmla="*/ 1695450 h 1701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138525" h="1701219">
                  <a:moveTo>
                    <a:pt x="2138525" y="0"/>
                  </a:moveTo>
                  <a:lnTo>
                    <a:pt x="1833725" y="44450"/>
                  </a:lnTo>
                  <a:cubicBezTo>
                    <a:pt x="1697200" y="62442"/>
                    <a:pt x="1527867" y="52917"/>
                    <a:pt x="1319375" y="107950"/>
                  </a:cubicBezTo>
                  <a:cubicBezTo>
                    <a:pt x="1110883" y="162983"/>
                    <a:pt x="781742" y="293158"/>
                    <a:pt x="582775" y="374650"/>
                  </a:cubicBezTo>
                  <a:cubicBezTo>
                    <a:pt x="383808" y="456142"/>
                    <a:pt x="220825" y="505883"/>
                    <a:pt x="125575" y="596900"/>
                  </a:cubicBezTo>
                  <a:cubicBezTo>
                    <a:pt x="30325" y="687917"/>
                    <a:pt x="31383" y="781050"/>
                    <a:pt x="11275" y="920750"/>
                  </a:cubicBezTo>
                  <a:cubicBezTo>
                    <a:pt x="-8833" y="1060450"/>
                    <a:pt x="3867" y="1310217"/>
                    <a:pt x="4925" y="1435100"/>
                  </a:cubicBezTo>
                  <a:cubicBezTo>
                    <a:pt x="5983" y="1559983"/>
                    <a:pt x="9158" y="1629834"/>
                    <a:pt x="17625" y="1670050"/>
                  </a:cubicBezTo>
                  <a:cubicBezTo>
                    <a:pt x="26092" y="1710266"/>
                    <a:pt x="55725" y="1676400"/>
                    <a:pt x="55725" y="1676400"/>
                  </a:cubicBezTo>
                  <a:cubicBezTo>
                    <a:pt x="203892" y="1680633"/>
                    <a:pt x="709775" y="1714500"/>
                    <a:pt x="906625" y="1695450"/>
                  </a:cubicBezTo>
                </a:path>
              </a:pathLst>
            </a:cu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</p:grpSp>
    </p:spTree>
    <p:extLst>
      <p:ext uri="{BB962C8B-B14F-4D97-AF65-F5344CB8AC3E}">
        <p14:creationId xmlns:p14="http://schemas.microsoft.com/office/powerpoint/2010/main" val="1124603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50632A-FD2D-B083-0B7D-A98135601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EF18AC-42D8-FA6B-A1BC-ED9930F4CFCD}"/>
              </a:ext>
            </a:extLst>
          </p:cNvPr>
          <p:cNvSpPr txBox="1"/>
          <p:nvPr/>
        </p:nvSpPr>
        <p:spPr>
          <a:xfrm>
            <a:off x="1059131" y="274558"/>
            <a:ext cx="1017762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IE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Improving sediment management solutions - </a:t>
            </a:r>
            <a:r>
              <a:rPr lang="en-IE" sz="2800" b="1" spc="100" dirty="0" err="1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NbS</a:t>
            </a:r>
            <a:r>
              <a:rPr lang="en-IE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F2D5F1A-F44F-C246-5066-3984E7E9FE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  <p:pic>
        <p:nvPicPr>
          <p:cNvPr id="8" name="Picture 7" descr="*HDKS — QGIS">
            <a:extLst>
              <a:ext uri="{FF2B5EF4-FFF2-40B4-BE49-F238E27FC236}">
                <a16:creationId xmlns:a16="http://schemas.microsoft.com/office/drawing/2014/main" id="{71BBA450-EC89-DFFF-2881-50181BFD08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3" t="12629" r="13916" b="2856"/>
          <a:stretch>
            <a:fillRect/>
          </a:stretch>
        </p:blipFill>
        <p:spPr bwMode="auto">
          <a:xfrm>
            <a:off x="939602" y="1032619"/>
            <a:ext cx="3170442" cy="23139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 descr="HDKS — QGIS">
            <a:extLst>
              <a:ext uri="{FF2B5EF4-FFF2-40B4-BE49-F238E27FC236}">
                <a16:creationId xmlns:a16="http://schemas.microsoft.com/office/drawing/2014/main" id="{7A7D9335-8354-D4DF-CF50-FD1B2745B3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12823" r="13804" b="3244"/>
          <a:stretch>
            <a:fillRect/>
          </a:stretch>
        </p:blipFill>
        <p:spPr bwMode="auto">
          <a:xfrm>
            <a:off x="956324" y="3918739"/>
            <a:ext cx="3170442" cy="22899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848DB7D-C9AC-9508-0343-65E440A88AF5}"/>
              </a:ext>
            </a:extLst>
          </p:cNvPr>
          <p:cNvSpPr txBox="1"/>
          <p:nvPr/>
        </p:nvSpPr>
        <p:spPr>
          <a:xfrm>
            <a:off x="939602" y="3447969"/>
            <a:ext cx="3170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hu-HU" sz="1800" dirty="0">
                <a:cs typeface="Gill Sans SemiBold" panose="020B0502020104020203"/>
              </a:rPr>
              <a:t>before </a:t>
            </a:r>
            <a:r>
              <a:rPr lang="en-US" sz="1800" dirty="0">
                <a:cs typeface="Gill Sans SemiBold" panose="020B0502020104020203"/>
              </a:rPr>
              <a:t>MIE</a:t>
            </a:r>
            <a:r>
              <a:rPr lang="hu-HU" sz="1800" dirty="0">
                <a:cs typeface="Gill Sans SemiBold" panose="020B0502020104020203"/>
              </a:rPr>
              <a:t> implementation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897FD9-ECB2-91D3-68CE-EA443AF38D43}"/>
              </a:ext>
            </a:extLst>
          </p:cNvPr>
          <p:cNvSpPr txBox="1"/>
          <p:nvPr/>
        </p:nvSpPr>
        <p:spPr>
          <a:xfrm>
            <a:off x="939602" y="6334089"/>
            <a:ext cx="3170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hu-HU" sz="1800" dirty="0">
                <a:cs typeface="Gill Sans SemiBold" panose="020B0502020104020203"/>
              </a:rPr>
              <a:t>after </a:t>
            </a:r>
            <a:r>
              <a:rPr lang="en-US" sz="1800" dirty="0">
                <a:cs typeface="Gill Sans SemiBold" panose="020B0502020104020203"/>
              </a:rPr>
              <a:t>MIE</a:t>
            </a:r>
            <a:r>
              <a:rPr lang="hu-HU" sz="1800" dirty="0">
                <a:cs typeface="Gill Sans SemiBold" panose="020B0502020104020203"/>
              </a:rPr>
              <a:t> implementation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E23371-591D-17B9-4D74-ADB2FB81EA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15" t="2790" r="3140" b="8372"/>
          <a:stretch>
            <a:fillRect/>
          </a:stretch>
        </p:blipFill>
        <p:spPr>
          <a:xfrm>
            <a:off x="6460009" y="3720571"/>
            <a:ext cx="4696190" cy="268627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D25AE9C-CDFA-5E8C-7305-99D79DB3E582}"/>
              </a:ext>
            </a:extLst>
          </p:cNvPr>
          <p:cNvGrpSpPr/>
          <p:nvPr/>
        </p:nvGrpSpPr>
        <p:grpSpPr>
          <a:xfrm>
            <a:off x="6460009" y="797778"/>
            <a:ext cx="5021838" cy="2446409"/>
            <a:chOff x="5615050" y="3429000"/>
            <a:chExt cx="5403260" cy="269081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4BAA666-E8DA-C94C-F0D7-453297B53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0772" b="14586"/>
            <a:stretch>
              <a:fillRect/>
            </a:stretch>
          </p:blipFill>
          <p:spPr>
            <a:xfrm>
              <a:off x="5615050" y="3429000"/>
              <a:ext cx="5403260" cy="268605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C40D7C-E0C2-2DDC-57A4-B03EEE6395A1}"/>
                </a:ext>
              </a:extLst>
            </p:cNvPr>
            <p:cNvSpPr txBox="1"/>
            <p:nvPr/>
          </p:nvSpPr>
          <p:spPr>
            <a:xfrm>
              <a:off x="6096000" y="4032672"/>
              <a:ext cx="8695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r-HR" sz="1600" dirty="0">
                  <a:solidFill>
                    <a:schemeClr val="bg2"/>
                  </a:solidFill>
                </a:rPr>
                <a:t>Drava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563FD0E-0418-6229-C53A-A388C8EEB99B}"/>
                </a:ext>
              </a:extLst>
            </p:cNvPr>
            <p:cNvCxnSpPr>
              <a:cxnSpLocks/>
            </p:cNvCxnSpPr>
            <p:nvPr/>
          </p:nvCxnSpPr>
          <p:spPr>
            <a:xfrm>
              <a:off x="6212790" y="4375989"/>
              <a:ext cx="0" cy="256455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2200F5C-4E06-C1C0-290D-5A46D301D38D}"/>
                </a:ext>
              </a:extLst>
            </p:cNvPr>
            <p:cNvSpPr txBox="1"/>
            <p:nvPr/>
          </p:nvSpPr>
          <p:spPr>
            <a:xfrm>
              <a:off x="9909836" y="4466006"/>
              <a:ext cx="1007047" cy="3723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r-HR" sz="1600" dirty="0">
                  <a:solidFill>
                    <a:schemeClr val="bg2"/>
                  </a:solidFill>
                </a:rPr>
                <a:t>Danube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F84A78E-2CF7-A4B2-608B-5E6871D5D5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79543" y="4897519"/>
              <a:ext cx="179361" cy="37456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C7DD388-5DC1-F923-D9A2-72DF386F7D38}"/>
                </a:ext>
              </a:extLst>
            </p:cNvPr>
            <p:cNvSpPr/>
            <p:nvPr/>
          </p:nvSpPr>
          <p:spPr>
            <a:xfrm>
              <a:off x="7027197" y="4133850"/>
              <a:ext cx="2821018" cy="1981200"/>
            </a:xfrm>
            <a:custGeom>
              <a:avLst/>
              <a:gdLst>
                <a:gd name="csX0" fmla="*/ 3162300 w 3470406"/>
                <a:gd name="csY0" fmla="*/ 0 h 2047875"/>
                <a:gd name="csX1" fmla="*/ 3343275 w 3470406"/>
                <a:gd name="csY1" fmla="*/ 19050 h 2047875"/>
                <a:gd name="csX2" fmla="*/ 3467100 w 3470406"/>
                <a:gd name="csY2" fmla="*/ 114300 h 2047875"/>
                <a:gd name="csX3" fmla="*/ 3209925 w 3470406"/>
                <a:gd name="csY3" fmla="*/ 390525 h 2047875"/>
                <a:gd name="csX4" fmla="*/ 2562225 w 3470406"/>
                <a:gd name="csY4" fmla="*/ 695325 h 2047875"/>
                <a:gd name="csX5" fmla="*/ 2143125 w 3470406"/>
                <a:gd name="csY5" fmla="*/ 876300 h 2047875"/>
                <a:gd name="csX6" fmla="*/ 1323975 w 3470406"/>
                <a:gd name="csY6" fmla="*/ 1304925 h 2047875"/>
                <a:gd name="csX7" fmla="*/ 447675 w 3470406"/>
                <a:gd name="csY7" fmla="*/ 1714500 h 2047875"/>
                <a:gd name="csX8" fmla="*/ 0 w 3470406"/>
                <a:gd name="csY8" fmla="*/ 2047875 h 2047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70406" h="2047875">
                  <a:moveTo>
                    <a:pt x="3162300" y="0"/>
                  </a:moveTo>
                  <a:cubicBezTo>
                    <a:pt x="3227387" y="0"/>
                    <a:pt x="3292475" y="0"/>
                    <a:pt x="3343275" y="19050"/>
                  </a:cubicBezTo>
                  <a:cubicBezTo>
                    <a:pt x="3394075" y="38100"/>
                    <a:pt x="3489325" y="52387"/>
                    <a:pt x="3467100" y="114300"/>
                  </a:cubicBezTo>
                  <a:cubicBezTo>
                    <a:pt x="3444875" y="176213"/>
                    <a:pt x="3360737" y="293688"/>
                    <a:pt x="3209925" y="390525"/>
                  </a:cubicBezTo>
                  <a:cubicBezTo>
                    <a:pt x="3059113" y="487362"/>
                    <a:pt x="2740025" y="614363"/>
                    <a:pt x="2562225" y="695325"/>
                  </a:cubicBezTo>
                  <a:cubicBezTo>
                    <a:pt x="2384425" y="776287"/>
                    <a:pt x="2349500" y="774700"/>
                    <a:pt x="2143125" y="876300"/>
                  </a:cubicBezTo>
                  <a:cubicBezTo>
                    <a:pt x="1936750" y="977900"/>
                    <a:pt x="1606550" y="1165225"/>
                    <a:pt x="1323975" y="1304925"/>
                  </a:cubicBezTo>
                  <a:cubicBezTo>
                    <a:pt x="1041400" y="1444625"/>
                    <a:pt x="668337" y="1590675"/>
                    <a:pt x="447675" y="1714500"/>
                  </a:cubicBezTo>
                  <a:cubicBezTo>
                    <a:pt x="227013" y="1838325"/>
                    <a:pt x="17462" y="1982788"/>
                    <a:pt x="0" y="2047875"/>
                  </a:cubicBezTo>
                </a:path>
              </a:pathLst>
            </a:cu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78951C9-85E7-EAC1-31E2-31C703D919E5}"/>
                </a:ext>
              </a:extLst>
            </p:cNvPr>
            <p:cNvSpPr/>
            <p:nvPr/>
          </p:nvSpPr>
          <p:spPr>
            <a:xfrm>
              <a:off x="5615050" y="4424363"/>
              <a:ext cx="2138525" cy="1695450"/>
            </a:xfrm>
            <a:custGeom>
              <a:avLst/>
              <a:gdLst>
                <a:gd name="csX0" fmla="*/ 2138525 w 2138525"/>
                <a:gd name="csY0" fmla="*/ 0 h 1701219"/>
                <a:gd name="csX1" fmla="*/ 1833725 w 2138525"/>
                <a:gd name="csY1" fmla="*/ 44450 h 1701219"/>
                <a:gd name="csX2" fmla="*/ 1319375 w 2138525"/>
                <a:gd name="csY2" fmla="*/ 107950 h 1701219"/>
                <a:gd name="csX3" fmla="*/ 582775 w 2138525"/>
                <a:gd name="csY3" fmla="*/ 374650 h 1701219"/>
                <a:gd name="csX4" fmla="*/ 125575 w 2138525"/>
                <a:gd name="csY4" fmla="*/ 596900 h 1701219"/>
                <a:gd name="csX5" fmla="*/ 11275 w 2138525"/>
                <a:gd name="csY5" fmla="*/ 920750 h 1701219"/>
                <a:gd name="csX6" fmla="*/ 4925 w 2138525"/>
                <a:gd name="csY6" fmla="*/ 1435100 h 1701219"/>
                <a:gd name="csX7" fmla="*/ 17625 w 2138525"/>
                <a:gd name="csY7" fmla="*/ 1670050 h 1701219"/>
                <a:gd name="csX8" fmla="*/ 55725 w 2138525"/>
                <a:gd name="csY8" fmla="*/ 1676400 h 1701219"/>
                <a:gd name="csX9" fmla="*/ 906625 w 2138525"/>
                <a:gd name="csY9" fmla="*/ 1695450 h 1701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138525" h="1701219">
                  <a:moveTo>
                    <a:pt x="2138525" y="0"/>
                  </a:moveTo>
                  <a:lnTo>
                    <a:pt x="1833725" y="44450"/>
                  </a:lnTo>
                  <a:cubicBezTo>
                    <a:pt x="1697200" y="62442"/>
                    <a:pt x="1527867" y="52917"/>
                    <a:pt x="1319375" y="107950"/>
                  </a:cubicBezTo>
                  <a:cubicBezTo>
                    <a:pt x="1110883" y="162983"/>
                    <a:pt x="781742" y="293158"/>
                    <a:pt x="582775" y="374650"/>
                  </a:cubicBezTo>
                  <a:cubicBezTo>
                    <a:pt x="383808" y="456142"/>
                    <a:pt x="220825" y="505883"/>
                    <a:pt x="125575" y="596900"/>
                  </a:cubicBezTo>
                  <a:cubicBezTo>
                    <a:pt x="30325" y="687917"/>
                    <a:pt x="31383" y="781050"/>
                    <a:pt x="11275" y="920750"/>
                  </a:cubicBezTo>
                  <a:cubicBezTo>
                    <a:pt x="-8833" y="1060450"/>
                    <a:pt x="3867" y="1310217"/>
                    <a:pt x="4925" y="1435100"/>
                  </a:cubicBezTo>
                  <a:cubicBezTo>
                    <a:pt x="5983" y="1559983"/>
                    <a:pt x="9158" y="1629834"/>
                    <a:pt x="17625" y="1670050"/>
                  </a:cubicBezTo>
                  <a:cubicBezTo>
                    <a:pt x="26092" y="1710266"/>
                    <a:pt x="55725" y="1676400"/>
                    <a:pt x="55725" y="1676400"/>
                  </a:cubicBezTo>
                  <a:cubicBezTo>
                    <a:pt x="203892" y="1680633"/>
                    <a:pt x="709775" y="1714500"/>
                    <a:pt x="906625" y="1695450"/>
                  </a:cubicBezTo>
                </a:path>
              </a:pathLst>
            </a:cu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BE1383DB-AD50-445E-C7D9-DD3794CFD112}"/>
              </a:ext>
            </a:extLst>
          </p:cNvPr>
          <p:cNvSpPr/>
          <p:nvPr/>
        </p:nvSpPr>
        <p:spPr>
          <a:xfrm rot="3400065">
            <a:off x="8044079" y="1734564"/>
            <a:ext cx="452486" cy="1152944"/>
          </a:xfrm>
          <a:prstGeom prst="ellipse">
            <a:avLst/>
          </a:prstGeom>
          <a:solidFill>
            <a:srgbClr val="C0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AFF9B5F-74CC-F9F1-6ABA-F78677BFEAD0}"/>
              </a:ext>
            </a:extLst>
          </p:cNvPr>
          <p:cNvSpPr/>
          <p:nvPr/>
        </p:nvSpPr>
        <p:spPr>
          <a:xfrm rot="3400065" flipH="1">
            <a:off x="9114702" y="4503710"/>
            <a:ext cx="58243" cy="375570"/>
          </a:xfrm>
          <a:prstGeom prst="ellipse">
            <a:avLst/>
          </a:prstGeom>
          <a:solidFill>
            <a:srgbClr val="C0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ED981AD-A267-94F2-1F3A-5518DB73E426}"/>
              </a:ext>
            </a:extLst>
          </p:cNvPr>
          <p:cNvSpPr/>
          <p:nvPr/>
        </p:nvSpPr>
        <p:spPr>
          <a:xfrm rot="18083912">
            <a:off x="1794756" y="4443529"/>
            <a:ext cx="291584" cy="791608"/>
          </a:xfrm>
          <a:prstGeom prst="ellipse">
            <a:avLst/>
          </a:prstGeom>
          <a:solidFill>
            <a:srgbClr val="C0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F3A54DCE-87B5-A068-1F61-162A9EC63790}"/>
              </a:ext>
            </a:extLst>
          </p:cNvPr>
          <p:cNvSpPr/>
          <p:nvPr/>
        </p:nvSpPr>
        <p:spPr>
          <a:xfrm rot="4285880">
            <a:off x="7810973" y="3410655"/>
            <a:ext cx="1900320" cy="174784"/>
          </a:xfrm>
          <a:prstGeom prst="rightArrow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69A7BE3F-33E0-3451-357E-8893540FD44F}"/>
              </a:ext>
            </a:extLst>
          </p:cNvPr>
          <p:cNvSpPr/>
          <p:nvPr/>
        </p:nvSpPr>
        <p:spPr>
          <a:xfrm rot="9516271">
            <a:off x="2162538" y="3604934"/>
            <a:ext cx="5637012" cy="149407"/>
          </a:xfrm>
          <a:prstGeom prst="rightArrow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9349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DC5A96-E992-A831-87C5-63AD2A924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14BA053-E2A3-24C2-B164-52650C463114}"/>
              </a:ext>
            </a:extLst>
          </p:cNvPr>
          <p:cNvSpPr txBox="1"/>
          <p:nvPr/>
        </p:nvSpPr>
        <p:spPr>
          <a:xfrm>
            <a:off x="1059130" y="1288809"/>
            <a:ext cx="9974629" cy="51398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The sediment itself is not the problem. The problem is where it deposits.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Goal is to redistribute the incoming sediment at the confluence, without disrupting its continuity</a:t>
            </a:r>
          </a:p>
          <a:p>
            <a:pPr algn="ctr">
              <a:buClr>
                <a:srgbClr val="E96A4C"/>
              </a:buClr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Drava supplies sediment</a:t>
            </a: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  <a:sym typeface="Symbol" panose="05050102010706020507" pitchFamily="18" charset="2"/>
              </a:rPr>
              <a:t></a:t>
            </a: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Danube controls sediment continuity</a:t>
            </a: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  <a:sym typeface="Symbol" panose="05050102010706020507" pitchFamily="18" charset="2"/>
              </a:rPr>
              <a:t></a:t>
            </a: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Island reorganizes the flow</a:t>
            </a: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  <a:sym typeface="Symbol" panose="05050102010706020507" pitchFamily="18" charset="2"/>
              </a:rPr>
              <a:t></a:t>
            </a: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Erosion is encouraged in the fairway</a:t>
            </a: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  <a:sym typeface="Symbol" panose="05050102010706020507" pitchFamily="18" charset="2"/>
              </a:rPr>
              <a:t></a:t>
            </a: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Deposition is redirected toward less critical areas</a:t>
            </a: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  <a:sym typeface="Symbol" panose="05050102010706020507" pitchFamily="18" charset="2"/>
              </a:rPr>
              <a:t></a:t>
            </a: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algn="ctr">
              <a:buClr>
                <a:srgbClr val="E96A4C"/>
              </a:buClr>
            </a:pP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Natural materials and vegetation progressively stabilize the intervention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Tne</a:t>
            </a:r>
            <a:r>
              <a:rPr lang="en-US" sz="1600" b="1" dirty="0">
                <a:solidFill>
                  <a:srgbClr val="0D9EC0"/>
                </a:solidFill>
                <a:latin typeface="Gill Sans SemiBold" panose="020B0502020104020203" pitchFamily="34" charset="-79"/>
                <a:ea typeface="Nirmala UI"/>
                <a:cs typeface="Gill Sans SemiBold" panose="020B0502020104020203" pitchFamily="34" charset="-79"/>
              </a:rPr>
              <a:t> goal is not to make the river static, but to guide its natural dynamics so that navigation aligns with the natural river morphology</a:t>
            </a:r>
          </a:p>
          <a:p>
            <a:pPr marL="285750" indent="-285750">
              <a:spcAft>
                <a:spcPts val="1200"/>
              </a:spcAft>
              <a:buClr>
                <a:srgbClr val="E96A4C"/>
              </a:buClr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D9EC0"/>
              </a:solidFill>
              <a:latin typeface="Gill Sans SemiBold" panose="020B0502020104020203" pitchFamily="34" charset="-79"/>
              <a:ea typeface="Nirmala UI"/>
              <a:cs typeface="Gill Sans SemiBold" panose="020B0502020104020203" pitchFamily="34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AE45-5F2A-A668-00BA-01C92F147F4C}"/>
              </a:ext>
            </a:extLst>
          </p:cNvPr>
          <p:cNvSpPr txBox="1"/>
          <p:nvPr/>
        </p:nvSpPr>
        <p:spPr>
          <a:xfrm>
            <a:off x="1059131" y="274558"/>
            <a:ext cx="1017762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1200"/>
              </a:spcAft>
              <a:buClr>
                <a:srgbClr val="E96A4C"/>
              </a:buClr>
            </a:pPr>
            <a:r>
              <a:rPr lang="en-IE" sz="2800" b="1" spc="100" dirty="0">
                <a:solidFill>
                  <a:srgbClr val="1B224C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Conclusions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8A2BBD2-8791-9B06-94A6-3F123BD20E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269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90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2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E702B5-D7E7-C36C-F4C1-B5F3365BE2D9}"/>
              </a:ext>
            </a:extLst>
          </p:cNvPr>
          <p:cNvSpPr/>
          <p:nvPr/>
        </p:nvSpPr>
        <p:spPr>
          <a:xfrm>
            <a:off x="0" y="1514"/>
            <a:ext cx="12191999" cy="1570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7F33D4-9719-C43E-0C0A-C9D352EFE201}"/>
              </a:ext>
            </a:extLst>
          </p:cNvPr>
          <p:cNvSpPr/>
          <p:nvPr/>
        </p:nvSpPr>
        <p:spPr>
          <a:xfrm>
            <a:off x="2" y="5555765"/>
            <a:ext cx="12191998" cy="1327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471369-E929-02E1-3F77-7B0791F716EE}"/>
              </a:ext>
            </a:extLst>
          </p:cNvPr>
          <p:cNvSpPr txBox="1"/>
          <p:nvPr/>
        </p:nvSpPr>
        <p:spPr>
          <a:xfrm>
            <a:off x="813685" y="2159990"/>
            <a:ext cx="1056463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800" b="1" dirty="0">
                <a:solidFill>
                  <a:srgbClr val="F7F6F5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Follow the </a:t>
            </a:r>
            <a:r>
              <a:rPr lang="en-IE" sz="3800" b="1" dirty="0" err="1">
                <a:solidFill>
                  <a:srgbClr val="F7F6F5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iNNO</a:t>
            </a:r>
            <a:r>
              <a:rPr lang="en-IE" sz="3800" b="1" dirty="0">
                <a:solidFill>
                  <a:srgbClr val="F7F6F5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SED project advancement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7DF8F0-80CD-0023-DB79-9DB9D530F0B6}"/>
              </a:ext>
            </a:extLst>
          </p:cNvPr>
          <p:cNvSpPr txBox="1"/>
          <p:nvPr/>
        </p:nvSpPr>
        <p:spPr>
          <a:xfrm>
            <a:off x="813684" y="3329323"/>
            <a:ext cx="4875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400" b="1" dirty="0">
                <a:solidFill>
                  <a:schemeClr val="bg1"/>
                </a:solidFill>
                <a:latin typeface="Gill Sans SemiBold" panose="020B0502020104020203" pitchFamily="34" charset="-79"/>
                <a:cs typeface="Gill Sans SemiBold" panose="020B0502020104020203" pitchFamily="34" charset="-79"/>
              </a:rPr>
              <a:t>Assoc. Prof. Gordon Gilja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1133A8-3AAF-ABD6-583A-28AE5F49AE00}"/>
              </a:ext>
            </a:extLst>
          </p:cNvPr>
          <p:cNvSpPr txBox="1"/>
          <p:nvPr/>
        </p:nvSpPr>
        <p:spPr>
          <a:xfrm>
            <a:off x="813685" y="4081460"/>
            <a:ext cx="5821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rgbClr val="F7F6F5"/>
                </a:solidFill>
                <a:latin typeface="Gill Sans" panose="020B0502020104020203" pitchFamily="34" charset="-79"/>
                <a:ea typeface="Nirmala UI" panose="020B0502040204020203" pitchFamily="34" charset="0"/>
                <a:cs typeface="Gill Sans" panose="020B0502020104020203" pitchFamily="34" charset="-79"/>
              </a:rPr>
              <a:t>gordon.gilja@grad.unizg.hr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3EBD827-1BD5-230C-657E-D47EC2D2CF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0961" y="316402"/>
            <a:ext cx="3533023" cy="966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E3105E-2FF9-8946-D13E-5815006C3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" y="5764817"/>
            <a:ext cx="12015216" cy="9156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96676B-806D-E24B-2864-30CF97F4C4B0}"/>
              </a:ext>
            </a:extLst>
          </p:cNvPr>
          <p:cNvSpPr txBox="1"/>
          <p:nvPr/>
        </p:nvSpPr>
        <p:spPr>
          <a:xfrm>
            <a:off x="8572108" y="4629811"/>
            <a:ext cx="2619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x.com</a:t>
            </a:r>
            <a:r>
              <a:rPr lang="en-IE" sz="1400" b="1" dirty="0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/</a:t>
            </a:r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innosed_eu</a:t>
            </a:r>
            <a:endParaRPr lang="en-IE" sz="1400" b="1" dirty="0">
              <a:solidFill>
                <a:schemeClr val="bg1"/>
              </a:solidFill>
              <a:latin typeface="Gill Sans SemiBold" panose="020B0502020104020203" pitchFamily="34" charset="-79"/>
              <a:ea typeface="Nirmala UI" panose="020B0502040204020203" pitchFamily="34" charset="0"/>
              <a:cs typeface="Gill Sans SemiBold" panose="020B0502020104020203" pitchFamily="34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B5295A-2C81-34C0-2BB4-66768922CCB6}"/>
              </a:ext>
            </a:extLst>
          </p:cNvPr>
          <p:cNvSpPr txBox="1"/>
          <p:nvPr/>
        </p:nvSpPr>
        <p:spPr>
          <a:xfrm>
            <a:off x="8572108" y="5016950"/>
            <a:ext cx="2619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youtube.com</a:t>
            </a:r>
            <a:r>
              <a:rPr lang="en-IE" sz="1400" b="1" dirty="0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/@</a:t>
            </a:r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iNNOSED-eu</a:t>
            </a:r>
            <a:endParaRPr lang="en-IE" sz="1400" b="1" dirty="0">
              <a:solidFill>
                <a:schemeClr val="bg1"/>
              </a:solidFill>
              <a:latin typeface="Gill Sans SemiBold" panose="020B0502020104020203" pitchFamily="34" charset="-79"/>
              <a:ea typeface="Nirmala UI" panose="020B0502040204020203" pitchFamily="34" charset="0"/>
              <a:cs typeface="Gill Sans SemiBold" panose="020B0502020104020203" pitchFamily="34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9C6D3-722E-B1A5-7F2F-FB7F579C4C13}"/>
              </a:ext>
            </a:extLst>
          </p:cNvPr>
          <p:cNvSpPr txBox="1"/>
          <p:nvPr/>
        </p:nvSpPr>
        <p:spPr>
          <a:xfrm>
            <a:off x="8572108" y="3748421"/>
            <a:ext cx="3619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instagram.com</a:t>
            </a:r>
            <a:r>
              <a:rPr lang="en-IE" sz="1400" b="1" dirty="0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/</a:t>
            </a:r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innosed_eu</a:t>
            </a:r>
            <a:endParaRPr lang="en-IE" sz="1400" b="1" dirty="0">
              <a:solidFill>
                <a:schemeClr val="bg1"/>
              </a:solidFill>
              <a:latin typeface="Gill Sans SemiBold" panose="020B0502020104020203" pitchFamily="34" charset="-79"/>
              <a:ea typeface="Nirmala UI" panose="020B0502040204020203" pitchFamily="34" charset="0"/>
              <a:cs typeface="Gill Sans SemiBold" panose="020B0502020104020203" pitchFamily="34" charset="-79"/>
            </a:endParaRPr>
          </a:p>
        </p:txBody>
      </p:sp>
      <p:pic>
        <p:nvPicPr>
          <p:cNvPr id="18" name="Picture 12">
            <a:extLst>
              <a:ext uri="{FF2B5EF4-FFF2-40B4-BE49-F238E27FC236}">
                <a16:creationId xmlns:a16="http://schemas.microsoft.com/office/drawing/2014/main" id="{1054C73E-7DBB-6DE6-6ABB-0FD8A6A80A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127563" y="4603375"/>
            <a:ext cx="333872" cy="33387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7CCB4C4-6398-7647-6B98-00A1DF05CE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144088" y="3764617"/>
            <a:ext cx="300822" cy="3008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350A740-EBB5-C004-8F33-91870DC1B3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111038" y="3279137"/>
            <a:ext cx="366923" cy="36692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A89E98B-C7E5-B31E-9833-CD55E98BCE67}"/>
              </a:ext>
            </a:extLst>
          </p:cNvPr>
          <p:cNvSpPr txBox="1"/>
          <p:nvPr/>
        </p:nvSpPr>
        <p:spPr>
          <a:xfrm>
            <a:off x="8572108" y="3308710"/>
            <a:ext cx="3619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innosedproject.substack.com</a:t>
            </a:r>
            <a:r>
              <a:rPr lang="en-IE" sz="1400" b="1" dirty="0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/</a:t>
            </a:r>
          </a:p>
        </p:txBody>
      </p:sp>
      <p:pic>
        <p:nvPicPr>
          <p:cNvPr id="25" name="Picture 17">
            <a:extLst>
              <a:ext uri="{FF2B5EF4-FFF2-40B4-BE49-F238E27FC236}">
                <a16:creationId xmlns:a16="http://schemas.microsoft.com/office/drawing/2014/main" id="{41D135F9-595A-9F17-62B1-EE4939A0AE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128859" y="5007166"/>
            <a:ext cx="331281" cy="33128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9187814-BE34-6F3F-1665-7405A529BE93}"/>
              </a:ext>
            </a:extLst>
          </p:cNvPr>
          <p:cNvSpPr txBox="1"/>
          <p:nvPr/>
        </p:nvSpPr>
        <p:spPr>
          <a:xfrm>
            <a:off x="8572108" y="4188132"/>
            <a:ext cx="3619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linkedin.com</a:t>
            </a:r>
            <a:r>
              <a:rPr lang="en-IE" sz="1400" b="1" dirty="0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/company/</a:t>
            </a:r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inno</a:t>
            </a:r>
            <a:r>
              <a:rPr lang="en-IE" sz="1400" b="1" dirty="0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-</a:t>
            </a:r>
            <a:r>
              <a:rPr lang="en-IE" sz="1400" b="1" dirty="0" err="1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sed</a:t>
            </a:r>
            <a:r>
              <a:rPr lang="en-IE" sz="1400" b="1" dirty="0">
                <a:solidFill>
                  <a:schemeClr val="bg1"/>
                </a:solidFill>
                <a:latin typeface="Gill Sans SemiBold" panose="020B0502020104020203" pitchFamily="34" charset="-79"/>
                <a:ea typeface="Nirmala UI" panose="020B0502040204020203" pitchFamily="34" charset="0"/>
                <a:cs typeface="Gill Sans SemiBold" panose="020B0502020104020203" pitchFamily="34" charset="-79"/>
              </a:rPr>
              <a:t>-project/</a:t>
            </a:r>
          </a:p>
        </p:txBody>
      </p:sp>
      <p:pic>
        <p:nvPicPr>
          <p:cNvPr id="29" name="Picture 19">
            <a:extLst>
              <a:ext uri="{FF2B5EF4-FFF2-40B4-BE49-F238E27FC236}">
                <a16:creationId xmlns:a16="http://schemas.microsoft.com/office/drawing/2014/main" id="{1188EC0F-9298-0E96-DE05-617267C6AA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144088" y="4183996"/>
            <a:ext cx="300822" cy="300822"/>
          </a:xfrm>
          <a:prstGeom prst="rect">
            <a:avLst/>
          </a:prstGeom>
        </p:spPr>
      </p:pic>
      <p:pic>
        <p:nvPicPr>
          <p:cNvPr id="30" name="Picture 29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459CFA8-E6A9-7BBF-E464-BF3B927E97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0129" y="330333"/>
            <a:ext cx="6560545" cy="89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2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NO SED colours">
      <a:dk1>
        <a:srgbClr val="1B224C"/>
      </a:dk1>
      <a:lt1>
        <a:srgbClr val="FFFFFF"/>
      </a:lt1>
      <a:dk2>
        <a:srgbClr val="76B5CE"/>
      </a:dk2>
      <a:lt2>
        <a:srgbClr val="F7F6F5"/>
      </a:lt2>
      <a:accent1>
        <a:srgbClr val="0D9EC0"/>
      </a:accent1>
      <a:accent2>
        <a:srgbClr val="F1834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04225a-f6fd-4ba4-aa53-cb4b29da4d5e">
      <Terms xmlns="http://schemas.microsoft.com/office/infopath/2007/PartnerControls"/>
    </lcf76f155ced4ddcb4097134ff3c332f>
    <TaxCatchAll xmlns="91df15c2-3421-4bfd-90b1-9ada9dbe3c1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4BA7D6EE49DCD24BBFAE0610153D4FE1" ma:contentTypeVersion="14" ma:contentTypeDescription="Új dokumentum létrehozása." ma:contentTypeScope="" ma:versionID="35c2e7fe76edf365bb2a49dea160a7f6">
  <xsd:schema xmlns:xsd="http://www.w3.org/2001/XMLSchema" xmlns:xs="http://www.w3.org/2001/XMLSchema" xmlns:p="http://schemas.microsoft.com/office/2006/metadata/properties" xmlns:ns2="3904225a-f6fd-4ba4-aa53-cb4b29da4d5e" xmlns:ns3="91df15c2-3421-4bfd-90b1-9ada9dbe3c14" targetNamespace="http://schemas.microsoft.com/office/2006/metadata/properties" ma:root="true" ma:fieldsID="f8d5fd48be9b396045f4ac3925b277eb" ns2:_="" ns3:_="">
    <xsd:import namespace="3904225a-f6fd-4ba4-aa53-cb4b29da4d5e"/>
    <xsd:import namespace="91df15c2-3421-4bfd-90b1-9ada9dbe3c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04225a-f6fd-4ba4-aa53-cb4b29da4d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épcímkék" ma:readOnly="false" ma:fieldId="{5cf76f15-5ced-4ddc-b409-7134ff3c332f}" ma:taxonomyMulti="true" ma:sspId="01d0beb6-f273-48e7-85d4-dac867ddce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df15c2-3421-4bfd-90b1-9ada9dbe3c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c957e24-87ac-4add-a6f2-2a9443ddd1b8}" ma:internalName="TaxCatchAll" ma:showField="CatchAllData" ma:web="91df15c2-3421-4bfd-90b1-9ada9dbe3c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03EB94-2C4D-4657-A2EB-59281CA07E9A}">
  <ds:schemaRefs>
    <ds:schemaRef ds:uri="http://schemas.openxmlformats.org/package/2006/metadata/core-properties"/>
    <ds:schemaRef ds:uri="http://www.w3.org/XML/1998/namespace"/>
    <ds:schemaRef ds:uri="http://purl.org/dc/dcmitype/"/>
    <ds:schemaRef ds:uri="91df15c2-3421-4bfd-90b1-9ada9dbe3c14"/>
    <ds:schemaRef ds:uri="http://purl.org/dc/elements/1.1/"/>
    <ds:schemaRef ds:uri="3904225a-f6fd-4ba4-aa53-cb4b29da4d5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754AD8E-D8B8-45A4-8FE0-5058469914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04225a-f6fd-4ba4-aa53-cb4b29da4d5e"/>
    <ds:schemaRef ds:uri="91df15c2-3421-4bfd-90b1-9ada9dbe3c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C8DE50-87AA-4A30-8FE5-32F0D103E8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1864</TotalTime>
  <Words>716</Words>
  <Application>Microsoft Office PowerPoint</Application>
  <PresentationFormat>Widescreen</PresentationFormat>
  <Paragraphs>134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Gill Sans</vt:lpstr>
      <vt:lpstr>Gill Sans MT</vt:lpstr>
      <vt:lpstr>Gill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iNNO SED</dc:creator>
  <cp:lastModifiedBy>Gordon Gilja</cp:lastModifiedBy>
  <cp:revision>92</cp:revision>
  <dcterms:created xsi:type="dcterms:W3CDTF">2022-11-16T13:13:51Z</dcterms:created>
  <dcterms:modified xsi:type="dcterms:W3CDTF">2026-09-29T13:39:49Z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0x0101004BA7D6EE49DCD24BBFAE0610153D4FE1</vt:lpwstr>
  </property>
  <property fmtid="{D5CDD505-2E9C-101B-9397-08002B2CF9AE}" pid="3" name="MediaServiceImageTags">
    <vt:lpwstr/>
  </property>
</Properties>
</file>