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6" r:id="rId7"/>
    <p:sldId id="262" r:id="rId8"/>
    <p:sldId id="267" r:id="rId9"/>
    <p:sldId id="268" r:id="rId10"/>
    <p:sldId id="269" r:id="rId11"/>
    <p:sldId id="270" r:id="rId1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1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82" y="9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ADD7723-EB42-0349-18C3-E3A6BCE580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9A6D7822-0AA4-666D-8A47-D206EAB7CE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1C65259-3F62-B5B4-4E15-ACA196A8C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FBA2-3F42-4EC3-BB4B-35C88767F54A}" type="datetimeFigureOut">
              <a:rPr lang="hr-HR" smtClean="0"/>
              <a:t>1.10.2026.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FCA963F-5186-7C4E-21A5-149E4312E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98B35CF-46CC-672E-719D-857EC70F8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31D5-1A13-430A-84FD-65535B4F875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01658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AC81E7D-937E-9861-E00B-7B2CAE677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57C345A-D1FB-4939-61A0-EA7C26E4B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A0AC3F6-259C-3200-F264-B932AEAB0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FBA2-3F42-4EC3-BB4B-35C88767F54A}" type="datetimeFigureOut">
              <a:rPr lang="hr-HR" smtClean="0"/>
              <a:t>1.10.2026.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56BC784-583C-401B-3443-5296760EF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A6FCCB1-0217-5AEA-062E-8537EA786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31D5-1A13-430A-84FD-65535B4F875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60060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10B4DE3-E6A9-8328-8A3B-AFB2DBD0B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196650A-F4A8-092C-7970-5652C3BEF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A5948F8-7185-EF7D-D24E-48EB089B6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FBA2-3F42-4EC3-BB4B-35C88767F54A}" type="datetimeFigureOut">
              <a:rPr lang="hr-HR" smtClean="0"/>
              <a:t>1.10.2026.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2BF4049-FD88-282A-F513-45EF00AF5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5665389-72BE-1ABF-64AD-B13F96201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31D5-1A13-430A-84FD-65535B4F875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26418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D3CE4FA-1FAB-97F5-9B0E-5D323AEDE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D632D52-35E4-12D1-E646-EA25854C62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5838E5A9-77B4-087C-FD44-4AAA1B2A62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AC0454A-9337-C1FE-5AFD-A89468CBB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FBA2-3F42-4EC3-BB4B-35C88767F54A}" type="datetimeFigureOut">
              <a:rPr lang="hr-HR" smtClean="0"/>
              <a:t>1.10.2026.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D2CEB59-FD69-AA01-CF5A-6E58EBB92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EE223DCD-2572-92B1-D634-D9033B135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31D5-1A13-430A-84FD-65535B4F875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30547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E3CA227-7F89-9117-D249-31121106C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3414DF99-FAC9-91AE-0B83-47E442F0F2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8795B966-C595-1B60-ABD4-C86D6883C9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A5CC88AF-04E2-3D9E-514B-EFE292FD2D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4E858227-9D05-0F65-5F60-79AFFC5C6A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02485331-8A6A-81C1-E5EB-19247A428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FBA2-3F42-4EC3-BB4B-35C88767F54A}" type="datetimeFigureOut">
              <a:rPr lang="hr-HR" smtClean="0"/>
              <a:t>1.10.2026.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B096A160-FEE0-F62F-C305-23AEE16C8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97C2BA69-997F-DA3E-1250-DA7FB11C1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31D5-1A13-430A-84FD-65535B4F875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36405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73F9C45-F999-AEB6-EE76-0083FE058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C3124813-305E-4338-0B26-A0CA3F68E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FBA2-3F42-4EC3-BB4B-35C88767F54A}" type="datetimeFigureOut">
              <a:rPr lang="hr-HR" smtClean="0"/>
              <a:t>1.10.2026.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34CA1725-063D-506B-6460-FD3963EA3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B243C23B-8DA0-1001-DCBE-F3972214B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31D5-1A13-430A-84FD-65535B4F875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71652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ACC1ABCC-3EEA-9F1C-D593-DD377A04A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FBA2-3F42-4EC3-BB4B-35C88767F54A}" type="datetimeFigureOut">
              <a:rPr lang="hr-HR" smtClean="0"/>
              <a:t>1.10.2026.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12599CBB-5D88-3832-FA87-03A2266F6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E9C7A3D2-DB35-E16C-166C-E031570A2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31D5-1A13-430A-84FD-65535B4F875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5685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78F9073-80A6-3465-F6DA-3D6E67A03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9CCE14A-F401-A420-8721-B8572FF32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9685123F-8374-C030-0E47-2DEC998269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1BECF3A-4C21-064D-B7F0-C332554AB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FBA2-3F42-4EC3-BB4B-35C88767F54A}" type="datetimeFigureOut">
              <a:rPr lang="hr-HR" smtClean="0"/>
              <a:t>1.10.2026.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844234B2-97A0-038F-F414-2223B5501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7E91A736-DC0E-D69F-4307-1681C91C2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31D5-1A13-430A-84FD-65535B4F875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70484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46AA763-2F9A-3694-8234-808E8AD09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7EED6EA1-E312-E023-D7C9-69EB9A0CE4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99F634A9-B40C-170C-5278-77E9947732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0FDB4333-FF04-B735-15BD-22027C18F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FBA2-3F42-4EC3-BB4B-35C88767F54A}" type="datetimeFigureOut">
              <a:rPr lang="hr-HR" smtClean="0"/>
              <a:t>1.10.2026.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DF505E4E-493A-5655-A40B-444BAFE83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BD476A54-1FDF-FC55-0558-48B767969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31D5-1A13-430A-84FD-65535B4F875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18436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69996FA-0039-6641-7DF9-67FDEBB8A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A85C38A1-6EEB-A119-E147-DB63785137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A9A8A62-805E-7083-6F6C-290C91DCE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FBA2-3F42-4EC3-BB4B-35C88767F54A}" type="datetimeFigureOut">
              <a:rPr lang="hr-HR" smtClean="0"/>
              <a:t>1.10.2026.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C80D567-C0E0-F55E-A1DE-E93852814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D2E7114-4AFD-C553-74FF-0D97C88AC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31D5-1A13-430A-84FD-65535B4F875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13952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15C9F68A-3A4A-4E4D-ED2C-885DED2571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F116F3DD-E47C-79D6-6F3C-A214C33D8B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5040E59-3DEF-1102-E13E-3E873F535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4FBA2-3F42-4EC3-BB4B-35C88767F54A}" type="datetimeFigureOut">
              <a:rPr lang="hr-HR" smtClean="0"/>
              <a:t>1.10.2026.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041D671-69E4-0C8F-6C4E-B53891322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C972EB77-BE8F-A8F8-606A-69A4B302A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531D5-1A13-430A-84FD-65535B4F875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40762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38D6F0F9-8416-11A1-2F84-875653E8C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166F1407-EA24-5DA2-47CD-2243932F0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3BB9670-43C6-139B-78D7-905820B651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4FBA2-3F42-4EC3-BB4B-35C88767F54A}" type="datetimeFigureOut">
              <a:rPr lang="hr-HR" smtClean="0"/>
              <a:t>1.10.2026.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622E189-4B6F-10F8-4A8E-78EC836088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1512F08-3443-454A-0125-6435CA204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531D5-1A13-430A-84FD-65535B4F875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42742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C58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77240" y="1051560"/>
            <a:ext cx="10515600" cy="4389120"/>
          </a:xfrm>
          <a:prstGeom prst="roundRect">
            <a:avLst/>
          </a:prstGeom>
          <a:solidFill>
            <a:srgbClr val="E2EAE2"/>
          </a:solidFill>
          <a:ln>
            <a:solidFill>
              <a:srgbClr val="5C80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97280" y="1600200"/>
            <a:ext cx="9875520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1E2622"/>
                </a:solidFill>
                <a:latin typeface="Lato"/>
              </a:defRPr>
            </a:pPr>
            <a:r>
              <a:rPr dirty="0"/>
              <a:t>Prostorna </a:t>
            </a:r>
            <a:r>
              <a:rPr dirty="0" err="1"/>
              <a:t>analiza</a:t>
            </a:r>
            <a:r>
              <a:rPr dirty="0"/>
              <a:t> </a:t>
            </a:r>
            <a:r>
              <a:rPr dirty="0" err="1"/>
              <a:t>demografskih</a:t>
            </a:r>
            <a:r>
              <a:rPr dirty="0"/>
              <a:t> </a:t>
            </a:r>
            <a:r>
              <a:rPr dirty="0" err="1"/>
              <a:t>promjena</a:t>
            </a:r>
            <a:r>
              <a:rPr dirty="0"/>
              <a:t> </a:t>
            </a:r>
            <a:r>
              <a:rPr dirty="0" err="1"/>
              <a:t>odabranih</a:t>
            </a:r>
            <a:r>
              <a:rPr dirty="0"/>
              <a:t> </a:t>
            </a:r>
            <a:r>
              <a:rPr dirty="0" err="1"/>
              <a:t>naselja</a:t>
            </a:r>
            <a:r>
              <a:rPr dirty="0"/>
              <a:t> u </a:t>
            </a:r>
            <a:r>
              <a:rPr dirty="0" err="1"/>
              <a:t>okolici</a:t>
            </a:r>
            <a:r>
              <a:rPr dirty="0"/>
              <a:t> Parka </a:t>
            </a:r>
            <a:r>
              <a:rPr dirty="0" err="1"/>
              <a:t>prirode</a:t>
            </a:r>
            <a:r>
              <a:rPr dirty="0"/>
              <a:t> </a:t>
            </a:r>
            <a:r>
              <a:rPr dirty="0" err="1"/>
              <a:t>Kopački</a:t>
            </a:r>
            <a:r>
              <a:rPr dirty="0"/>
              <a:t> </a:t>
            </a:r>
            <a:r>
              <a:rPr dirty="0" err="1"/>
              <a:t>rit</a:t>
            </a:r>
            <a:endParaRPr dirty="0"/>
          </a:p>
          <a:p>
            <a:pPr algn="ctr">
              <a:defRPr sz="2400" b="1">
                <a:solidFill>
                  <a:srgbClr val="2C5843"/>
                </a:solidFill>
                <a:latin typeface="Lato"/>
              </a:defRPr>
            </a:pPr>
            <a:r>
              <a:rPr dirty="0"/>
              <a:t>2001.–2021.</a:t>
            </a:r>
            <a:endParaRPr lang="hr-HR" dirty="0"/>
          </a:p>
          <a:p>
            <a:pPr algn="ctr">
              <a:defRPr sz="2400" b="1">
                <a:solidFill>
                  <a:srgbClr val="2C5843"/>
                </a:solidFill>
                <a:latin typeface="Lato"/>
              </a:defRPr>
            </a:pPr>
            <a:endParaRPr lang="hr-HR" dirty="0"/>
          </a:p>
          <a:p>
            <a:pPr algn="ctr">
              <a:defRPr sz="2400" b="1">
                <a:solidFill>
                  <a:srgbClr val="2C5843"/>
                </a:solidFill>
                <a:latin typeface="Lato"/>
              </a:defRPr>
            </a:pPr>
            <a:endParaRPr lang="hr-HR" dirty="0"/>
          </a:p>
          <a:p>
            <a:pPr algn="ctr">
              <a:defRPr sz="2400" b="1">
                <a:solidFill>
                  <a:srgbClr val="2C5843"/>
                </a:solidFill>
                <a:latin typeface="Lato"/>
              </a:defRPr>
            </a:pPr>
            <a:endParaRPr lang="hr-HR" dirty="0"/>
          </a:p>
          <a:p>
            <a:pPr algn="ctr">
              <a:defRPr sz="2400" b="1">
                <a:solidFill>
                  <a:srgbClr val="2C5843"/>
                </a:solidFill>
                <a:latin typeface="Lato"/>
              </a:defRPr>
            </a:pPr>
            <a:endParaRPr lang="hr-HR" dirty="0"/>
          </a:p>
          <a:p>
            <a:pPr algn="ctr">
              <a:defRPr sz="2400" b="1">
                <a:solidFill>
                  <a:srgbClr val="2C5843"/>
                </a:solidFill>
                <a:latin typeface="Lato"/>
              </a:defRPr>
            </a:pPr>
            <a:endParaRPr dirty="0"/>
          </a:p>
          <a:p>
            <a:pPr algn="ctr">
              <a:defRPr sz="1400">
                <a:solidFill>
                  <a:srgbClr val="5C8068"/>
                </a:solidFill>
                <a:latin typeface="Lato"/>
              </a:defRPr>
            </a:pPr>
            <a:r>
              <a:rPr lang="hr-HR" dirty="0"/>
              <a:t>Marko Režić</a:t>
            </a:r>
            <a:r>
              <a:rPr dirty="0"/>
              <a:t>  |</a:t>
            </a:r>
            <a:r>
              <a:rPr lang="hr-HR" dirty="0"/>
              <a:t>   Fakultet za odgojne i obrazovne znanosti u Osijeku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C58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E2622"/>
                </a:solidFill>
                <a:latin typeface="Lato"/>
              </a:defRPr>
            </a:pPr>
            <a:r>
              <a:rPr dirty="0" err="1"/>
              <a:t>Cilj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istraživački</a:t>
            </a:r>
            <a:r>
              <a:rPr dirty="0"/>
              <a:t> </a:t>
            </a:r>
            <a:r>
              <a:rPr dirty="0" err="1"/>
              <a:t>okvir</a:t>
            </a:r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731520" y="1325880"/>
            <a:ext cx="347472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5C80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1554480"/>
            <a:ext cx="3017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C5843"/>
                </a:solidFill>
                <a:latin typeface="Lato"/>
              </a:defRPr>
            </a:pPr>
            <a:r>
              <a:t>Cilj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2240280"/>
            <a:ext cx="234799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1E2622"/>
                </a:solidFill>
                <a:latin typeface="Lato"/>
              </a:defRPr>
            </a:pPr>
            <a:r>
              <a:rPr dirty="0" err="1"/>
              <a:t>Analizirati</a:t>
            </a:r>
            <a:r>
              <a:rPr dirty="0"/>
              <a:t> </a:t>
            </a:r>
            <a:r>
              <a:rPr dirty="0" err="1"/>
              <a:t>promjene</a:t>
            </a:r>
            <a:r>
              <a:rPr dirty="0"/>
              <a:t> </a:t>
            </a:r>
            <a:r>
              <a:rPr dirty="0" err="1"/>
              <a:t>broja</a:t>
            </a:r>
            <a:r>
              <a:rPr dirty="0"/>
              <a:t> </a:t>
            </a:r>
            <a:r>
              <a:rPr dirty="0" err="1"/>
              <a:t>stanovnika</a:t>
            </a:r>
            <a:r>
              <a:rPr dirty="0"/>
              <a:t> u </a:t>
            </a:r>
            <a:r>
              <a:rPr dirty="0" err="1"/>
              <a:t>odabranim</a:t>
            </a:r>
            <a:r>
              <a:rPr dirty="0"/>
              <a:t> </a:t>
            </a:r>
            <a:r>
              <a:rPr dirty="0" err="1"/>
              <a:t>naseljima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usporediti</a:t>
            </a:r>
            <a:r>
              <a:rPr dirty="0"/>
              <a:t> </a:t>
            </a:r>
            <a:r>
              <a:rPr dirty="0" err="1"/>
              <a:t>intenzitet</a:t>
            </a:r>
            <a:r>
              <a:rPr dirty="0"/>
              <a:t> </a:t>
            </a:r>
            <a:r>
              <a:rPr dirty="0" err="1"/>
              <a:t>promjena</a:t>
            </a:r>
            <a:r>
              <a:rPr dirty="0"/>
              <a:t> </a:t>
            </a:r>
            <a:r>
              <a:rPr dirty="0" err="1"/>
              <a:t>između</a:t>
            </a:r>
            <a:r>
              <a:rPr dirty="0"/>
              <a:t> 2001., 2011. </a:t>
            </a:r>
            <a:r>
              <a:rPr dirty="0" err="1"/>
              <a:t>i</a:t>
            </a:r>
            <a:r>
              <a:rPr dirty="0"/>
              <a:t> 2021.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325880"/>
            <a:ext cx="347472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5C80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617720" y="1554480"/>
            <a:ext cx="3017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C5843"/>
                </a:solidFill>
                <a:latin typeface="Lato"/>
              </a:defRPr>
            </a:pPr>
            <a:r>
              <a:t>Prostor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7719" y="2240280"/>
            <a:ext cx="27262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1E2622"/>
                </a:solidFill>
                <a:latin typeface="Lato"/>
              </a:defRPr>
            </a:pPr>
            <a:r>
              <a:rPr dirty="0" err="1"/>
              <a:t>Bilje</a:t>
            </a:r>
            <a:r>
              <a:rPr dirty="0"/>
              <a:t>, </a:t>
            </a:r>
            <a:r>
              <a:rPr dirty="0" err="1"/>
              <a:t>Kopačevo</a:t>
            </a:r>
            <a:r>
              <a:rPr dirty="0"/>
              <a:t>, Lug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Vardarac</a:t>
            </a:r>
            <a:r>
              <a:rPr dirty="0"/>
              <a:t> – </a:t>
            </a:r>
            <a:r>
              <a:rPr dirty="0" err="1"/>
              <a:t>četiri</a:t>
            </a:r>
            <a:r>
              <a:rPr dirty="0"/>
              <a:t> </a:t>
            </a:r>
            <a:r>
              <a:rPr dirty="0" err="1"/>
              <a:t>najveća</a:t>
            </a:r>
            <a:r>
              <a:rPr dirty="0"/>
              <a:t> </a:t>
            </a:r>
            <a:r>
              <a:rPr dirty="0" err="1"/>
              <a:t>naselja</a:t>
            </a:r>
            <a:r>
              <a:rPr dirty="0"/>
              <a:t> </a:t>
            </a:r>
            <a:r>
              <a:rPr dirty="0" err="1"/>
              <a:t>Općine</a:t>
            </a:r>
            <a:r>
              <a:rPr dirty="0"/>
              <a:t> </a:t>
            </a:r>
            <a:r>
              <a:rPr dirty="0" err="1"/>
              <a:t>Bilje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naselja</a:t>
            </a:r>
            <a:r>
              <a:rPr dirty="0"/>
              <a:t> </a:t>
            </a:r>
            <a:r>
              <a:rPr dirty="0" err="1"/>
              <a:t>prostorno</a:t>
            </a:r>
            <a:r>
              <a:rPr dirty="0"/>
              <a:t> </a:t>
            </a:r>
            <a:r>
              <a:rPr dirty="0" err="1"/>
              <a:t>vezana</a:t>
            </a:r>
            <a:r>
              <a:rPr dirty="0"/>
              <a:t> </a:t>
            </a:r>
            <a:r>
              <a:rPr dirty="0" err="1"/>
              <a:t>uz</a:t>
            </a:r>
            <a:r>
              <a:rPr dirty="0"/>
              <a:t> </a:t>
            </a:r>
            <a:r>
              <a:rPr dirty="0" err="1"/>
              <a:t>širu</a:t>
            </a:r>
            <a:r>
              <a:rPr dirty="0"/>
              <a:t> </a:t>
            </a:r>
            <a:r>
              <a:rPr dirty="0" err="1"/>
              <a:t>okolicu</a:t>
            </a:r>
            <a:r>
              <a:rPr dirty="0"/>
              <a:t> </a:t>
            </a:r>
            <a:r>
              <a:rPr dirty="0" err="1"/>
              <a:t>Kopačkog</a:t>
            </a:r>
            <a:r>
              <a:rPr dirty="0"/>
              <a:t> </a:t>
            </a:r>
            <a:r>
              <a:rPr dirty="0" err="1"/>
              <a:t>rita</a:t>
            </a:r>
            <a:r>
              <a:rPr dirty="0"/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325880"/>
            <a:ext cx="347472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5C80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75320" y="1554480"/>
            <a:ext cx="3017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C5843"/>
                </a:solidFill>
                <a:latin typeface="Lato"/>
              </a:defRPr>
            </a:pPr>
            <a:r>
              <a:t>Metode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75320" y="2240280"/>
            <a:ext cx="206075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1E2622"/>
                </a:solidFill>
                <a:latin typeface="Lato"/>
              </a:defRPr>
            </a:pPr>
            <a:r>
              <a:rPr dirty="0" err="1"/>
              <a:t>Deskriptivna</a:t>
            </a:r>
            <a:r>
              <a:rPr dirty="0"/>
              <a:t> </a:t>
            </a:r>
            <a:r>
              <a:rPr dirty="0" err="1"/>
              <a:t>statistika</a:t>
            </a:r>
            <a:r>
              <a:rPr dirty="0"/>
              <a:t>, </a:t>
            </a:r>
            <a:r>
              <a:rPr dirty="0" err="1"/>
              <a:t>apsolutna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relativna</a:t>
            </a:r>
            <a:r>
              <a:rPr dirty="0"/>
              <a:t> </a:t>
            </a:r>
            <a:r>
              <a:rPr dirty="0" err="1"/>
              <a:t>promjena</a:t>
            </a:r>
            <a:r>
              <a:rPr dirty="0"/>
              <a:t>, </a:t>
            </a:r>
            <a:r>
              <a:rPr dirty="0" err="1"/>
              <a:t>indeks</a:t>
            </a:r>
            <a:r>
              <a:rPr dirty="0"/>
              <a:t> </a:t>
            </a:r>
            <a:r>
              <a:rPr dirty="0" err="1"/>
              <a:t>promjene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usporedna</a:t>
            </a:r>
            <a:r>
              <a:rPr dirty="0"/>
              <a:t> </a:t>
            </a:r>
            <a:r>
              <a:rPr dirty="0" err="1"/>
              <a:t>prostorna</a:t>
            </a:r>
            <a:r>
              <a:rPr dirty="0"/>
              <a:t> </a:t>
            </a:r>
            <a:r>
              <a:rPr dirty="0" err="1"/>
              <a:t>interpretacija</a:t>
            </a:r>
            <a:r>
              <a:rPr dirty="0"/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" y="6464808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6965"/>
                </a:solidFill>
                <a:latin typeface="Lato"/>
              </a:defRPr>
            </a:pPr>
            <a:r>
              <a:t>Izvor: DZS, Popisi stanovništva 2001., 2011. i 2021.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C58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E2622"/>
                </a:solidFill>
                <a:latin typeface="Lato"/>
              </a:defRPr>
            </a:pPr>
            <a:r>
              <a:t>Broj stanovnika po naseljima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05840" y="1417320"/>
          <a:ext cx="649224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3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3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3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Lato"/>
                        </a:defRPr>
                      </a:pPr>
                      <a:r>
                        <a:t>Naselje</a:t>
                      </a:r>
                    </a:p>
                  </a:txBody>
                  <a:tcPr marL="73152" marR="73152">
                    <a:solidFill>
                      <a:srgbClr val="2C584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Lato"/>
                        </a:defRPr>
                      </a:pPr>
                      <a:r>
                        <a:t>2001.</a:t>
                      </a:r>
                    </a:p>
                  </a:txBody>
                  <a:tcPr marL="73152" marR="73152">
                    <a:solidFill>
                      <a:srgbClr val="2C584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Lato"/>
                        </a:defRPr>
                      </a:pPr>
                      <a:r>
                        <a:t>2011.</a:t>
                      </a:r>
                    </a:p>
                  </a:txBody>
                  <a:tcPr marL="73152" marR="73152">
                    <a:solidFill>
                      <a:srgbClr val="2C584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Lato"/>
                        </a:defRPr>
                      </a:pPr>
                      <a:r>
                        <a:t>2021.</a:t>
                      </a:r>
                    </a:p>
                  </a:txBody>
                  <a:tcPr marL="73152" marR="73152">
                    <a:solidFill>
                      <a:srgbClr val="2C58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1E2622"/>
                          </a:solidFill>
                          <a:latin typeface="Lato"/>
                        </a:defRPr>
                      </a:pPr>
                      <a:r>
                        <a:t>Bilje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1E2622"/>
                          </a:solidFill>
                          <a:latin typeface="Lato"/>
                        </a:defRPr>
                      </a:pPr>
                      <a:r>
                        <a:t>3224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1E2622"/>
                          </a:solidFill>
                          <a:latin typeface="Lato"/>
                        </a:defRPr>
                      </a:pPr>
                      <a:r>
                        <a:t>3613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1E2622"/>
                          </a:solidFill>
                          <a:latin typeface="Lato"/>
                        </a:defRPr>
                      </a:pPr>
                      <a:r>
                        <a:t>3159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1E2622"/>
                          </a:solidFill>
                          <a:latin typeface="Lato"/>
                        </a:defRPr>
                      </a:pPr>
                      <a:r>
                        <a:t>Kopačevo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1E2622"/>
                          </a:solidFill>
                          <a:latin typeface="Lato"/>
                        </a:defRPr>
                      </a:pPr>
                      <a:r>
                        <a:t>608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1E2622"/>
                          </a:solidFill>
                          <a:latin typeface="Lato"/>
                        </a:defRPr>
                      </a:pPr>
                      <a:r>
                        <a:t>559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1E2622"/>
                          </a:solidFill>
                          <a:latin typeface="Lato"/>
                        </a:defRPr>
                      </a:pPr>
                      <a:r>
                        <a:t>467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1E2622"/>
                          </a:solidFill>
                          <a:latin typeface="Lato"/>
                        </a:defRPr>
                      </a:pPr>
                      <a:r>
                        <a:t>Lug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1E2622"/>
                          </a:solidFill>
                          <a:latin typeface="Lato"/>
                        </a:defRPr>
                      </a:pPr>
                      <a:r>
                        <a:t>852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1E2622"/>
                          </a:solidFill>
                          <a:latin typeface="Lato"/>
                        </a:defRPr>
                      </a:pPr>
                      <a:r>
                        <a:t>764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1E2622"/>
                          </a:solidFill>
                          <a:latin typeface="Lato"/>
                        </a:defRPr>
                      </a:pPr>
                      <a:r>
                        <a:t>599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1E2622"/>
                          </a:solidFill>
                          <a:latin typeface="Lato"/>
                        </a:defRPr>
                      </a:pPr>
                      <a:r>
                        <a:t>Vardarac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1E2622"/>
                          </a:solidFill>
                          <a:latin typeface="Lato"/>
                        </a:defRPr>
                      </a:pPr>
                      <a:r>
                        <a:t>660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1E2622"/>
                          </a:solidFill>
                          <a:latin typeface="Lato"/>
                        </a:defRPr>
                      </a:pPr>
                      <a:r>
                        <a:t>630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1E2622"/>
                          </a:solidFill>
                          <a:latin typeface="Lato"/>
                        </a:defRPr>
                      </a:pPr>
                      <a:r>
                        <a:t>504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7818120" y="1554480"/>
            <a:ext cx="3383280" cy="3566160"/>
          </a:xfrm>
          <a:prstGeom prst="roundRect">
            <a:avLst/>
          </a:prstGeom>
          <a:solidFill>
            <a:srgbClr val="E2EAE2"/>
          </a:solidFill>
          <a:ln>
            <a:solidFill>
              <a:srgbClr val="5C80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092439" y="1828799"/>
            <a:ext cx="309372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2C5843"/>
                </a:solidFill>
                <a:latin typeface="Lato"/>
              </a:defRPr>
            </a:pPr>
            <a:r>
              <a:rPr dirty="0" err="1"/>
              <a:t>Ključn</a:t>
            </a:r>
            <a:r>
              <a:rPr lang="hr-HR" dirty="0"/>
              <a:t>i podatak</a:t>
            </a:r>
          </a:p>
          <a:p>
            <a:pPr>
              <a:defRPr sz="1800" b="1">
                <a:solidFill>
                  <a:srgbClr val="2C5843"/>
                </a:solidFill>
                <a:latin typeface="Lato"/>
              </a:defRPr>
            </a:pPr>
            <a:endParaRPr dirty="0"/>
          </a:p>
          <a:p>
            <a:pPr>
              <a:defRPr sz="1500">
                <a:solidFill>
                  <a:srgbClr val="1E2622"/>
                </a:solidFill>
                <a:latin typeface="Lato"/>
              </a:defRPr>
            </a:pPr>
            <a:r>
              <a:rPr dirty="0" err="1"/>
              <a:t>Bilje</a:t>
            </a:r>
            <a:r>
              <a:rPr dirty="0"/>
              <a:t> je </a:t>
            </a:r>
            <a:r>
              <a:rPr dirty="0" err="1"/>
              <a:t>jedino</a:t>
            </a:r>
            <a:r>
              <a:rPr dirty="0"/>
              <a:t> </a:t>
            </a:r>
            <a:r>
              <a:rPr dirty="0" err="1"/>
              <a:t>naselje</a:t>
            </a:r>
            <a:r>
              <a:rPr dirty="0"/>
              <a:t> </a:t>
            </a:r>
            <a:r>
              <a:rPr dirty="0" err="1"/>
              <a:t>koje</a:t>
            </a:r>
            <a:r>
              <a:rPr dirty="0"/>
              <a:t> je 2011. </a:t>
            </a:r>
            <a:r>
              <a:rPr dirty="0" err="1"/>
              <a:t>imalo</a:t>
            </a:r>
            <a:r>
              <a:rPr dirty="0"/>
              <a:t> </a:t>
            </a:r>
            <a:r>
              <a:rPr dirty="0" err="1"/>
              <a:t>više</a:t>
            </a:r>
            <a:r>
              <a:rPr dirty="0"/>
              <a:t> </a:t>
            </a:r>
            <a:r>
              <a:rPr dirty="0" err="1"/>
              <a:t>stanovnika</a:t>
            </a:r>
            <a:r>
              <a:rPr dirty="0"/>
              <a:t> </a:t>
            </a:r>
            <a:r>
              <a:rPr dirty="0" err="1"/>
              <a:t>nego</a:t>
            </a:r>
            <a:r>
              <a:rPr dirty="0"/>
              <a:t> 2001.</a:t>
            </a:r>
          </a:p>
          <a:p>
            <a:pPr>
              <a:defRPr sz="1500">
                <a:solidFill>
                  <a:srgbClr val="1E2622"/>
                </a:solidFill>
                <a:latin typeface="Lato"/>
              </a:defRPr>
            </a:pPr>
            <a:r>
              <a:rPr dirty="0"/>
              <a:t>Od 2011. do 2021. </a:t>
            </a:r>
            <a:r>
              <a:rPr dirty="0" err="1"/>
              <a:t>sva</a:t>
            </a:r>
            <a:r>
              <a:rPr dirty="0"/>
              <a:t> </a:t>
            </a:r>
            <a:r>
              <a:rPr dirty="0" err="1"/>
              <a:t>četiri</a:t>
            </a:r>
            <a:r>
              <a:rPr dirty="0"/>
              <a:t> </a:t>
            </a:r>
            <a:r>
              <a:rPr dirty="0" err="1"/>
              <a:t>naselja</a:t>
            </a:r>
            <a:r>
              <a:rPr dirty="0"/>
              <a:t> </a:t>
            </a:r>
            <a:r>
              <a:rPr dirty="0" err="1"/>
              <a:t>bilježe</a:t>
            </a:r>
            <a:r>
              <a:rPr dirty="0"/>
              <a:t> pad.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6464808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6965"/>
                </a:solidFill>
                <a:latin typeface="Lato"/>
              </a:defRPr>
            </a:pPr>
            <a:r>
              <a:t>Izvor: DZS, Popisi stanovništva 2001., 2011. i 2021.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C58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graf_kretanje_stanovnistv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94" y="546037"/>
            <a:ext cx="9793877" cy="55979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1792" y="6464808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6965"/>
                </a:solidFill>
                <a:latin typeface="Lato"/>
              </a:defRPr>
            </a:pPr>
            <a:r>
              <a:t>Izvor: DZS, Popisi stanovništva 2001., 2011. i 2021.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C58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graf_promjena_2001_2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622" y="648402"/>
            <a:ext cx="9973491" cy="55648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1792" y="6464808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6965"/>
                </a:solidFill>
                <a:latin typeface="Lato"/>
              </a:defRPr>
            </a:pPr>
            <a:r>
              <a:t>Izvor: DZS, Popisi stanovništva 2001., 2011. i 2021.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C58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E2622"/>
                </a:solidFill>
                <a:latin typeface="Lato"/>
              </a:defRPr>
            </a:pPr>
            <a:r>
              <a:t>Promjena po desetljećima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6464808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6965"/>
                </a:solidFill>
                <a:latin typeface="Lato"/>
              </a:defRPr>
            </a:pPr>
            <a:r>
              <a:t>Izvor: DZS, Popisi stanovništva 2001., 2011. i 2021.</a:t>
            </a:r>
          </a:p>
        </p:txBody>
      </p:sp>
      <p:pic>
        <p:nvPicPr>
          <p:cNvPr id="8" name="Picture 7" descr="graf_promjena_desetljec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325880"/>
            <a:ext cx="7863840" cy="43823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C58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E2622"/>
                </a:solidFill>
                <a:latin typeface="Lato"/>
              </a:defRPr>
            </a:pPr>
            <a:r>
              <a:t>Zajednička demografska slika četiriju naselja</a:t>
            </a:r>
          </a:p>
        </p:txBody>
      </p:sp>
      <p:pic>
        <p:nvPicPr>
          <p:cNvPr id="4" name="Picture 3" descr="graf_ukupno_odabrana_naselj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371600"/>
            <a:ext cx="6766560" cy="3775491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772400" y="1463040"/>
            <a:ext cx="347472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5C80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046720" y="1783080"/>
            <a:ext cx="3200400" cy="1523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2C5843"/>
                </a:solidFill>
                <a:latin typeface="Lato"/>
              </a:defRPr>
            </a:pPr>
            <a:r>
              <a:rPr dirty="0"/>
              <a:t>5.344 → 4.729</a:t>
            </a:r>
          </a:p>
          <a:p>
            <a:pPr>
              <a:defRPr sz="1800">
                <a:solidFill>
                  <a:srgbClr val="1E2622"/>
                </a:solidFill>
                <a:latin typeface="Lato"/>
              </a:defRPr>
            </a:pPr>
            <a:r>
              <a:rPr dirty="0"/>
              <a:t>-615 </a:t>
            </a:r>
            <a:r>
              <a:rPr dirty="0" err="1"/>
              <a:t>stanovnika</a:t>
            </a:r>
            <a:br>
              <a:rPr dirty="0"/>
            </a:br>
            <a:r>
              <a:rPr dirty="0"/>
              <a:t>(-11,5 %) u </a:t>
            </a:r>
            <a:r>
              <a:rPr dirty="0" err="1"/>
              <a:t>odnosu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2001.</a:t>
            </a:r>
          </a:p>
          <a:p>
            <a:pPr>
              <a:defRPr sz="1500">
                <a:solidFill>
                  <a:srgbClr val="1E2622"/>
                </a:solidFill>
                <a:latin typeface="Lato"/>
              </a:defRPr>
            </a:pPr>
            <a:r>
              <a:rPr dirty="0"/>
              <a:t>Od 2011. do 2021.: -837 </a:t>
            </a:r>
            <a:r>
              <a:rPr dirty="0" err="1"/>
              <a:t>stanovnika</a:t>
            </a:r>
            <a:r>
              <a:rPr dirty="0"/>
              <a:t> (-15,0 %).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6464808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6965"/>
                </a:solidFill>
                <a:latin typeface="Lato"/>
              </a:defRPr>
            </a:pPr>
            <a:r>
              <a:t>Izvor: DZS, Popisi stanovništva 2001., 2011. i 2021.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C58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E2622"/>
                </a:solidFill>
                <a:latin typeface="Lato"/>
              </a:defRPr>
            </a:pPr>
            <a:r>
              <a:t>Prostorna interpretacija</a:t>
            </a:r>
          </a:p>
        </p:txBody>
      </p:sp>
      <p:sp>
        <p:nvSpPr>
          <p:cNvPr id="4" name="Oval 3"/>
          <p:cNvSpPr/>
          <p:nvPr/>
        </p:nvSpPr>
        <p:spPr>
          <a:xfrm>
            <a:off x="822960" y="1280160"/>
            <a:ext cx="502920" cy="502920"/>
          </a:xfrm>
          <a:prstGeom prst="ellipse">
            <a:avLst/>
          </a:prstGeom>
          <a:solidFill>
            <a:srgbClr val="2C58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554480" y="1261872"/>
            <a:ext cx="9692640" cy="868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C5843"/>
                </a:solidFill>
                <a:latin typeface="Lato"/>
              </a:defRPr>
            </a:pPr>
            <a:r>
              <a:t>Bilje</a:t>
            </a:r>
          </a:p>
          <a:p>
            <a:pPr>
              <a:defRPr sz="1400">
                <a:solidFill>
                  <a:srgbClr val="1E2622"/>
                </a:solidFill>
                <a:latin typeface="Lato"/>
              </a:defRPr>
            </a:pPr>
            <a:r>
              <a:t>Veće središnje naselje pokazuje znatno veću demografsku stabilnost u promatranom razdoblju.</a:t>
            </a:r>
          </a:p>
        </p:txBody>
      </p:sp>
      <p:sp>
        <p:nvSpPr>
          <p:cNvPr id="6" name="Oval 5"/>
          <p:cNvSpPr/>
          <p:nvPr/>
        </p:nvSpPr>
        <p:spPr>
          <a:xfrm>
            <a:off x="822960" y="2514600"/>
            <a:ext cx="502920" cy="502920"/>
          </a:xfrm>
          <a:prstGeom prst="ellipse">
            <a:avLst/>
          </a:prstGeom>
          <a:solidFill>
            <a:srgbClr val="2C58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554480" y="2496312"/>
            <a:ext cx="9692640" cy="868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C5843"/>
                </a:solidFill>
                <a:latin typeface="Lato"/>
              </a:defRPr>
            </a:pPr>
            <a:r>
              <a:t>Kopačevo i Vardarac</a:t>
            </a:r>
          </a:p>
          <a:p>
            <a:pPr>
              <a:defRPr sz="1400">
                <a:solidFill>
                  <a:srgbClr val="1E2622"/>
                </a:solidFill>
                <a:latin typeface="Lato"/>
              </a:defRPr>
            </a:pPr>
            <a:r>
              <a:t>Sličan dvadesetogodišnji pad, oko 23–24 %.</a:t>
            </a:r>
          </a:p>
        </p:txBody>
      </p:sp>
      <p:sp>
        <p:nvSpPr>
          <p:cNvPr id="8" name="Oval 7"/>
          <p:cNvSpPr/>
          <p:nvPr/>
        </p:nvSpPr>
        <p:spPr>
          <a:xfrm>
            <a:off x="822960" y="3749039"/>
            <a:ext cx="502920" cy="502920"/>
          </a:xfrm>
          <a:prstGeom prst="ellipse">
            <a:avLst/>
          </a:prstGeom>
          <a:solidFill>
            <a:srgbClr val="2C58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554480" y="3730752"/>
            <a:ext cx="9692640" cy="868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C5843"/>
                </a:solidFill>
                <a:latin typeface="Lato"/>
              </a:defRPr>
            </a:pPr>
            <a:r>
              <a:t>Lug</a:t>
            </a:r>
          </a:p>
          <a:p>
            <a:pPr>
              <a:defRPr sz="1400">
                <a:solidFill>
                  <a:srgbClr val="1E2622"/>
                </a:solidFill>
                <a:latin typeface="Lato"/>
              </a:defRPr>
            </a:pPr>
            <a:r>
              <a:t>Najizraženiji relativni pad, gotovo 30 %.</a:t>
            </a:r>
          </a:p>
        </p:txBody>
      </p:sp>
      <p:sp>
        <p:nvSpPr>
          <p:cNvPr id="10" name="Oval 9"/>
          <p:cNvSpPr/>
          <p:nvPr/>
        </p:nvSpPr>
        <p:spPr>
          <a:xfrm>
            <a:off x="822960" y="4983480"/>
            <a:ext cx="502920" cy="502920"/>
          </a:xfrm>
          <a:prstGeom prst="ellipse">
            <a:avLst/>
          </a:prstGeom>
          <a:solidFill>
            <a:srgbClr val="2C58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554480" y="4965192"/>
            <a:ext cx="9692640" cy="868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C5843"/>
                </a:solidFill>
                <a:latin typeface="Lato"/>
              </a:defRPr>
            </a:pPr>
            <a:r>
              <a:t>Šira poruka</a:t>
            </a:r>
          </a:p>
          <a:p>
            <a:pPr>
              <a:defRPr sz="1400">
                <a:solidFill>
                  <a:srgbClr val="1E2622"/>
                </a:solidFill>
                <a:latin typeface="Lato"/>
              </a:defRPr>
            </a:pPr>
            <a:r>
              <a:t>Demografski procesi nisu jednaki unutar malog prostora; veličina i funkcije naselja važni su za otpornost lokalnih zajednica.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" y="6464808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6965"/>
                </a:solidFill>
                <a:latin typeface="Lato"/>
              </a:defRPr>
            </a:pPr>
            <a:r>
              <a:t>Izvor: DZS, Popisi stanovništva 2001., 2011. i 2021.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C58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E2622"/>
                </a:solidFill>
                <a:latin typeface="Lato"/>
              </a:defRPr>
            </a:pPr>
            <a:r>
              <a:t>Zaključak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05840" y="1417320"/>
            <a:ext cx="10058400" cy="4389120"/>
          </a:xfrm>
          <a:prstGeom prst="roundRect">
            <a:avLst/>
          </a:prstGeom>
          <a:solidFill>
            <a:srgbClr val="E2EAE2"/>
          </a:solidFill>
          <a:ln>
            <a:solidFill>
              <a:srgbClr val="5C80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417320" y="1783080"/>
            <a:ext cx="940308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2C5843"/>
                </a:solidFill>
                <a:latin typeface="Lato"/>
              </a:defRPr>
            </a:pPr>
            <a:endParaRPr dirty="0"/>
          </a:p>
          <a:p>
            <a:pPr>
              <a:defRPr sz="1700">
                <a:solidFill>
                  <a:srgbClr val="1E2622"/>
                </a:solidFill>
                <a:latin typeface="Lato"/>
              </a:defRPr>
            </a:pPr>
            <a:r>
              <a:rPr dirty="0" err="1"/>
              <a:t>Demografske</a:t>
            </a:r>
            <a:r>
              <a:rPr dirty="0"/>
              <a:t> </a:t>
            </a:r>
            <a:r>
              <a:rPr dirty="0" err="1"/>
              <a:t>promjene</a:t>
            </a:r>
            <a:r>
              <a:rPr dirty="0"/>
              <a:t> u </a:t>
            </a:r>
            <a:r>
              <a:rPr dirty="0" err="1"/>
              <a:t>okolici</a:t>
            </a:r>
            <a:r>
              <a:rPr dirty="0"/>
              <a:t> </a:t>
            </a:r>
            <a:r>
              <a:rPr dirty="0" err="1"/>
              <a:t>Kopačkog</a:t>
            </a:r>
            <a:r>
              <a:rPr dirty="0"/>
              <a:t> </a:t>
            </a:r>
            <a:r>
              <a:rPr dirty="0" err="1"/>
              <a:t>rita</a:t>
            </a:r>
            <a:r>
              <a:rPr dirty="0"/>
              <a:t> </a:t>
            </a:r>
            <a:r>
              <a:rPr dirty="0" err="1"/>
              <a:t>prostorno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neujednačene</a:t>
            </a:r>
            <a:r>
              <a:rPr dirty="0"/>
              <a:t>.</a:t>
            </a:r>
            <a:br>
              <a:rPr lang="hr-HR" dirty="0"/>
            </a:br>
            <a:endParaRPr dirty="0"/>
          </a:p>
          <a:p>
            <a:pPr>
              <a:defRPr sz="1700">
                <a:solidFill>
                  <a:srgbClr val="1E2622"/>
                </a:solidFill>
                <a:latin typeface="Lato"/>
              </a:defRPr>
            </a:pPr>
            <a:r>
              <a:rPr dirty="0" err="1"/>
              <a:t>Bilje</a:t>
            </a:r>
            <a:r>
              <a:rPr dirty="0"/>
              <a:t> je u </a:t>
            </a:r>
            <a:r>
              <a:rPr dirty="0" err="1"/>
              <a:t>dvadesetogodišnjem</a:t>
            </a:r>
            <a:r>
              <a:rPr dirty="0"/>
              <a:t> </a:t>
            </a:r>
            <a:r>
              <a:rPr dirty="0" err="1"/>
              <a:t>razdoblju</a:t>
            </a:r>
            <a:r>
              <a:rPr dirty="0"/>
              <a:t> </a:t>
            </a:r>
            <a:r>
              <a:rPr dirty="0" err="1"/>
              <a:t>relativno</a:t>
            </a:r>
            <a:r>
              <a:rPr dirty="0"/>
              <a:t> </a:t>
            </a:r>
            <a:r>
              <a:rPr dirty="0" err="1"/>
              <a:t>stabilno</a:t>
            </a:r>
            <a:r>
              <a:rPr dirty="0"/>
              <a:t>, </a:t>
            </a:r>
            <a:r>
              <a:rPr dirty="0" err="1"/>
              <a:t>dok</a:t>
            </a:r>
            <a:r>
              <a:rPr dirty="0"/>
              <a:t> </a:t>
            </a:r>
            <a:r>
              <a:rPr dirty="0" err="1"/>
              <a:t>manja</a:t>
            </a:r>
            <a:r>
              <a:rPr dirty="0"/>
              <a:t> </a:t>
            </a:r>
            <a:r>
              <a:rPr dirty="0" err="1"/>
              <a:t>naselja</a:t>
            </a:r>
            <a:r>
              <a:rPr dirty="0"/>
              <a:t> </a:t>
            </a:r>
            <a:r>
              <a:rPr dirty="0" err="1"/>
              <a:t>bilježe</a:t>
            </a:r>
            <a:r>
              <a:rPr dirty="0"/>
              <a:t> </a:t>
            </a:r>
            <a:r>
              <a:rPr dirty="0" err="1"/>
              <a:t>znatno</a:t>
            </a:r>
            <a:r>
              <a:rPr dirty="0"/>
              <a:t> </a:t>
            </a:r>
            <a:r>
              <a:rPr dirty="0" err="1"/>
              <a:t>snažniji</a:t>
            </a:r>
            <a:r>
              <a:rPr dirty="0"/>
              <a:t> pad.</a:t>
            </a:r>
            <a:br>
              <a:rPr lang="hr-HR" dirty="0"/>
            </a:br>
            <a:endParaRPr dirty="0"/>
          </a:p>
          <a:p>
            <a:pPr>
              <a:defRPr sz="1700">
                <a:solidFill>
                  <a:srgbClr val="1E2622"/>
                </a:solidFill>
                <a:latin typeface="Lato"/>
              </a:defRPr>
            </a:pPr>
            <a:r>
              <a:rPr dirty="0" err="1"/>
              <a:t>Rezultati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važni</a:t>
            </a:r>
            <a:r>
              <a:rPr dirty="0"/>
              <a:t> za </a:t>
            </a:r>
            <a:r>
              <a:rPr dirty="0" err="1"/>
              <a:t>planiranje</a:t>
            </a:r>
            <a:r>
              <a:rPr dirty="0"/>
              <a:t> </a:t>
            </a:r>
            <a:r>
              <a:rPr dirty="0" err="1"/>
              <a:t>lokalnih</a:t>
            </a:r>
            <a:r>
              <a:rPr dirty="0"/>
              <a:t> </a:t>
            </a:r>
            <a:r>
              <a:rPr dirty="0" err="1"/>
              <a:t>usluga</a:t>
            </a:r>
            <a:r>
              <a:rPr dirty="0"/>
              <a:t>, </a:t>
            </a:r>
            <a:r>
              <a:rPr dirty="0" err="1"/>
              <a:t>očuvanje</a:t>
            </a:r>
            <a:r>
              <a:rPr dirty="0"/>
              <a:t> </a:t>
            </a:r>
            <a:r>
              <a:rPr dirty="0" err="1"/>
              <a:t>funkcija</a:t>
            </a:r>
            <a:r>
              <a:rPr dirty="0"/>
              <a:t> </a:t>
            </a:r>
            <a:r>
              <a:rPr dirty="0" err="1"/>
              <a:t>ruralnih</a:t>
            </a:r>
            <a:r>
              <a:rPr dirty="0"/>
              <a:t> </a:t>
            </a:r>
            <a:r>
              <a:rPr dirty="0" err="1"/>
              <a:t>naselja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održivo</a:t>
            </a:r>
            <a:r>
              <a:rPr dirty="0"/>
              <a:t> </a:t>
            </a:r>
            <a:r>
              <a:rPr dirty="0" err="1"/>
              <a:t>upravljanje</a:t>
            </a:r>
            <a:r>
              <a:rPr dirty="0"/>
              <a:t> </a:t>
            </a:r>
            <a:r>
              <a:rPr dirty="0" err="1"/>
              <a:t>prostorom</a:t>
            </a:r>
            <a:r>
              <a:rPr dirty="0"/>
              <a:t>.</a:t>
            </a:r>
            <a:br>
              <a:rPr lang="hr-HR" dirty="0"/>
            </a:br>
            <a:endParaRPr dirty="0"/>
          </a:p>
          <a:p>
            <a:pPr>
              <a:defRPr sz="1700">
                <a:solidFill>
                  <a:srgbClr val="1E2622"/>
                </a:solidFill>
                <a:latin typeface="Lato"/>
              </a:defRPr>
            </a:pPr>
            <a:r>
              <a:rPr dirty="0"/>
              <a:t>Analiza ne </a:t>
            </a:r>
            <a:r>
              <a:rPr dirty="0" err="1"/>
              <a:t>pretpostavlja</a:t>
            </a:r>
            <a:r>
              <a:rPr dirty="0"/>
              <a:t> da </a:t>
            </a:r>
            <a:r>
              <a:rPr dirty="0" err="1"/>
              <a:t>zaštićeno</a:t>
            </a:r>
            <a:r>
              <a:rPr dirty="0"/>
              <a:t> </a:t>
            </a:r>
            <a:r>
              <a:rPr dirty="0" err="1"/>
              <a:t>područje</a:t>
            </a:r>
            <a:r>
              <a:rPr dirty="0"/>
              <a:t> </a:t>
            </a:r>
            <a:r>
              <a:rPr dirty="0" err="1"/>
              <a:t>uzrokuje</a:t>
            </a:r>
            <a:r>
              <a:rPr dirty="0"/>
              <a:t> </a:t>
            </a:r>
            <a:r>
              <a:rPr dirty="0" err="1"/>
              <a:t>demografske</a:t>
            </a:r>
            <a:r>
              <a:rPr dirty="0"/>
              <a:t> </a:t>
            </a:r>
            <a:r>
              <a:rPr dirty="0" err="1"/>
              <a:t>promjene</a:t>
            </a:r>
            <a:r>
              <a:rPr dirty="0"/>
              <a:t>, </a:t>
            </a:r>
            <a:r>
              <a:rPr dirty="0" err="1"/>
              <a:t>nego</a:t>
            </a:r>
            <a:r>
              <a:rPr dirty="0"/>
              <a:t> </a:t>
            </a:r>
            <a:r>
              <a:rPr dirty="0" err="1"/>
              <a:t>opisuje</a:t>
            </a:r>
            <a:r>
              <a:rPr dirty="0"/>
              <a:t> </a:t>
            </a:r>
            <a:r>
              <a:rPr dirty="0" err="1"/>
              <a:t>demografsku</a:t>
            </a:r>
            <a:r>
              <a:rPr dirty="0"/>
              <a:t> </a:t>
            </a:r>
            <a:r>
              <a:rPr dirty="0" err="1"/>
              <a:t>dinamiku</a:t>
            </a:r>
            <a:r>
              <a:rPr dirty="0"/>
              <a:t> </a:t>
            </a:r>
            <a:r>
              <a:rPr dirty="0" err="1"/>
              <a:t>naselja</a:t>
            </a:r>
            <a:r>
              <a:rPr dirty="0"/>
              <a:t> u </a:t>
            </a:r>
            <a:r>
              <a:rPr dirty="0" err="1"/>
              <a:t>njegovoj</a:t>
            </a:r>
            <a:r>
              <a:rPr dirty="0"/>
              <a:t> </a:t>
            </a:r>
            <a:r>
              <a:rPr dirty="0" err="1"/>
              <a:t>okolici</a:t>
            </a:r>
            <a:r>
              <a:rPr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6464808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6965"/>
                </a:solidFill>
                <a:latin typeface="Lato"/>
              </a:defRPr>
            </a:pPr>
            <a:r>
              <a:t>Izvor: DZS, Popisi stanovništva 2001., 2011. i 2021.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C58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E2622"/>
                </a:solidFill>
                <a:latin typeface="Lato"/>
              </a:defRPr>
            </a:pPr>
            <a:r>
              <a:t>Izvori podataka i metodološka napomena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25879"/>
            <a:ext cx="10542814" cy="3139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sz="2000" b="1">
                <a:solidFill>
                  <a:srgbClr val="2C5843"/>
                </a:solidFill>
                <a:latin typeface="Lato"/>
              </a:defRPr>
            </a:pPr>
            <a:r>
              <a:rPr dirty="0" err="1"/>
              <a:t>Izvori</a:t>
            </a:r>
            <a:endParaRPr dirty="0"/>
          </a:p>
          <a:p>
            <a:pPr>
              <a:lnSpc>
                <a:spcPct val="150000"/>
              </a:lnSpc>
              <a:defRPr sz="1600">
                <a:solidFill>
                  <a:srgbClr val="1E2622"/>
                </a:solidFill>
                <a:latin typeface="Lato"/>
              </a:defRPr>
            </a:pPr>
            <a:r>
              <a:rPr dirty="0" err="1"/>
              <a:t>Državni</a:t>
            </a:r>
            <a:r>
              <a:rPr dirty="0"/>
              <a:t> </a:t>
            </a:r>
            <a:r>
              <a:rPr dirty="0" err="1"/>
              <a:t>zavod</a:t>
            </a:r>
            <a:r>
              <a:rPr dirty="0"/>
              <a:t> za </a:t>
            </a:r>
            <a:r>
              <a:rPr dirty="0" err="1"/>
              <a:t>statistiku</a:t>
            </a:r>
            <a:r>
              <a:rPr dirty="0"/>
              <a:t> – </a:t>
            </a:r>
            <a:r>
              <a:rPr dirty="0" err="1"/>
              <a:t>Popis</a:t>
            </a:r>
            <a:r>
              <a:rPr dirty="0"/>
              <a:t> </a:t>
            </a:r>
            <a:r>
              <a:rPr dirty="0" err="1"/>
              <a:t>stanovništva</a:t>
            </a:r>
            <a:r>
              <a:rPr dirty="0"/>
              <a:t> 2001., </a:t>
            </a:r>
            <a:r>
              <a:rPr dirty="0" err="1"/>
              <a:t>podaci</a:t>
            </a:r>
            <a:r>
              <a:rPr dirty="0"/>
              <a:t> po </a:t>
            </a:r>
            <a:r>
              <a:rPr dirty="0" err="1"/>
              <a:t>naseljima</a:t>
            </a:r>
            <a:r>
              <a:rPr dirty="0"/>
              <a:t>.</a:t>
            </a:r>
          </a:p>
          <a:p>
            <a:pPr>
              <a:lnSpc>
                <a:spcPct val="150000"/>
              </a:lnSpc>
              <a:defRPr sz="1600">
                <a:solidFill>
                  <a:srgbClr val="1E2622"/>
                </a:solidFill>
                <a:latin typeface="Lato"/>
              </a:defRPr>
            </a:pPr>
            <a:r>
              <a:rPr dirty="0" err="1"/>
              <a:t>Državni</a:t>
            </a:r>
            <a:r>
              <a:rPr dirty="0"/>
              <a:t> </a:t>
            </a:r>
            <a:r>
              <a:rPr dirty="0" err="1"/>
              <a:t>zavod</a:t>
            </a:r>
            <a:r>
              <a:rPr dirty="0"/>
              <a:t> za </a:t>
            </a:r>
            <a:r>
              <a:rPr dirty="0" err="1"/>
              <a:t>statistiku</a:t>
            </a:r>
            <a:r>
              <a:rPr dirty="0"/>
              <a:t> – </a:t>
            </a:r>
            <a:r>
              <a:rPr dirty="0" err="1"/>
              <a:t>Popis</a:t>
            </a:r>
            <a:r>
              <a:rPr dirty="0"/>
              <a:t> </a:t>
            </a:r>
            <a:r>
              <a:rPr dirty="0" err="1"/>
              <a:t>stanovništva</a:t>
            </a:r>
            <a:r>
              <a:rPr dirty="0"/>
              <a:t> 2011., </a:t>
            </a:r>
            <a:r>
              <a:rPr dirty="0" err="1"/>
              <a:t>konačni</a:t>
            </a:r>
            <a:r>
              <a:rPr dirty="0"/>
              <a:t> </a:t>
            </a:r>
            <a:r>
              <a:rPr dirty="0" err="1"/>
              <a:t>rezultati</a:t>
            </a:r>
            <a:r>
              <a:rPr dirty="0"/>
              <a:t> po </a:t>
            </a:r>
            <a:r>
              <a:rPr dirty="0" err="1"/>
              <a:t>naseljima</a:t>
            </a:r>
            <a:r>
              <a:rPr dirty="0"/>
              <a:t>.</a:t>
            </a:r>
          </a:p>
          <a:p>
            <a:pPr>
              <a:lnSpc>
                <a:spcPct val="150000"/>
              </a:lnSpc>
              <a:defRPr sz="1600">
                <a:solidFill>
                  <a:srgbClr val="1E2622"/>
                </a:solidFill>
                <a:latin typeface="Lato"/>
              </a:defRPr>
            </a:pPr>
            <a:r>
              <a:rPr dirty="0" err="1"/>
              <a:t>Državni</a:t>
            </a:r>
            <a:r>
              <a:rPr dirty="0"/>
              <a:t> </a:t>
            </a:r>
            <a:r>
              <a:rPr dirty="0" err="1"/>
              <a:t>zavod</a:t>
            </a:r>
            <a:r>
              <a:rPr dirty="0"/>
              <a:t> za </a:t>
            </a:r>
            <a:r>
              <a:rPr dirty="0" err="1"/>
              <a:t>statistiku</a:t>
            </a:r>
            <a:r>
              <a:rPr dirty="0"/>
              <a:t> – </a:t>
            </a:r>
            <a:r>
              <a:rPr dirty="0" err="1"/>
              <a:t>Popis</a:t>
            </a:r>
            <a:r>
              <a:rPr dirty="0"/>
              <a:t> </a:t>
            </a:r>
            <a:r>
              <a:rPr dirty="0" err="1"/>
              <a:t>stanovništva</a:t>
            </a:r>
            <a:r>
              <a:rPr dirty="0"/>
              <a:t> 2021., </a:t>
            </a:r>
            <a:r>
              <a:rPr dirty="0" err="1"/>
              <a:t>podaci</a:t>
            </a:r>
            <a:r>
              <a:rPr dirty="0"/>
              <a:t> po </a:t>
            </a:r>
            <a:r>
              <a:rPr dirty="0" err="1"/>
              <a:t>naseljima</a:t>
            </a:r>
            <a:r>
              <a:rPr dirty="0"/>
              <a:t>.</a:t>
            </a:r>
          </a:p>
          <a:p>
            <a:pPr>
              <a:lnSpc>
                <a:spcPct val="150000"/>
              </a:lnSpc>
              <a:defRPr sz="1600">
                <a:solidFill>
                  <a:srgbClr val="1E2622"/>
                </a:solidFill>
                <a:latin typeface="Lato"/>
              </a:defRPr>
            </a:pPr>
            <a:r>
              <a:rPr dirty="0" err="1"/>
              <a:t>Općina</a:t>
            </a:r>
            <a:r>
              <a:rPr dirty="0"/>
              <a:t> </a:t>
            </a:r>
            <a:r>
              <a:rPr dirty="0" err="1"/>
              <a:t>Bilje</a:t>
            </a:r>
            <a:r>
              <a:rPr dirty="0"/>
              <a:t> – </a:t>
            </a:r>
            <a:r>
              <a:rPr dirty="0" err="1"/>
              <a:t>demografski</a:t>
            </a:r>
            <a:r>
              <a:rPr dirty="0"/>
              <a:t> </a:t>
            </a:r>
            <a:r>
              <a:rPr dirty="0" err="1"/>
              <a:t>podaci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razvojni</a:t>
            </a:r>
            <a:r>
              <a:rPr dirty="0"/>
              <a:t> </a:t>
            </a:r>
            <a:r>
              <a:rPr dirty="0" err="1"/>
              <a:t>dokumenti</a:t>
            </a:r>
            <a:r>
              <a:rPr dirty="0"/>
              <a:t>.</a:t>
            </a:r>
          </a:p>
          <a:p>
            <a:pPr>
              <a:lnSpc>
                <a:spcPct val="150000"/>
              </a:lnSpc>
              <a:defRPr sz="2000" b="1">
                <a:solidFill>
                  <a:srgbClr val="2C5843"/>
                </a:solidFill>
                <a:latin typeface="Lato"/>
              </a:defRPr>
            </a:pPr>
            <a:r>
              <a:rPr dirty="0" err="1"/>
              <a:t>Napomena</a:t>
            </a:r>
            <a:endParaRPr dirty="0"/>
          </a:p>
          <a:p>
            <a:pPr>
              <a:lnSpc>
                <a:spcPct val="150000"/>
              </a:lnSpc>
              <a:defRPr sz="1500">
                <a:solidFill>
                  <a:srgbClr val="1E2622"/>
                </a:solidFill>
                <a:latin typeface="Lato"/>
              </a:defRPr>
            </a:pPr>
            <a:r>
              <a:rPr dirty="0"/>
              <a:t>Pri </a:t>
            </a:r>
            <a:r>
              <a:rPr dirty="0" err="1"/>
              <a:t>usporedbi</a:t>
            </a:r>
            <a:r>
              <a:rPr dirty="0"/>
              <a:t> </a:t>
            </a:r>
            <a:r>
              <a:rPr dirty="0" err="1"/>
              <a:t>popisa</a:t>
            </a:r>
            <a:r>
              <a:rPr dirty="0"/>
              <a:t> </a:t>
            </a:r>
            <a:r>
              <a:rPr dirty="0" err="1"/>
              <a:t>kroz</a:t>
            </a:r>
            <a:r>
              <a:rPr dirty="0"/>
              <a:t> </a:t>
            </a:r>
            <a:r>
              <a:rPr dirty="0" err="1"/>
              <a:t>dulje</a:t>
            </a:r>
            <a:r>
              <a:rPr dirty="0"/>
              <a:t> </a:t>
            </a:r>
            <a:r>
              <a:rPr dirty="0" err="1"/>
              <a:t>razdoblje</a:t>
            </a:r>
            <a:r>
              <a:rPr dirty="0"/>
              <a:t> </a:t>
            </a:r>
            <a:r>
              <a:rPr dirty="0" err="1"/>
              <a:t>treba</a:t>
            </a:r>
            <a:r>
              <a:rPr dirty="0"/>
              <a:t> </a:t>
            </a:r>
            <a:r>
              <a:rPr dirty="0" err="1"/>
              <a:t>uzeti</a:t>
            </a:r>
            <a:r>
              <a:rPr dirty="0"/>
              <a:t> u </a:t>
            </a:r>
            <a:r>
              <a:rPr dirty="0" err="1"/>
              <a:t>obzir</a:t>
            </a:r>
            <a:r>
              <a:rPr dirty="0"/>
              <a:t> </a:t>
            </a:r>
            <a:r>
              <a:rPr dirty="0" err="1"/>
              <a:t>metodološke</a:t>
            </a:r>
            <a:r>
              <a:rPr dirty="0"/>
              <a:t> </a:t>
            </a:r>
            <a:r>
              <a:rPr dirty="0" err="1"/>
              <a:t>razlike</a:t>
            </a:r>
            <a:r>
              <a:rPr dirty="0"/>
              <a:t> u </a:t>
            </a:r>
            <a:r>
              <a:rPr dirty="0" err="1"/>
              <a:t>definiciji</a:t>
            </a:r>
            <a:r>
              <a:rPr dirty="0"/>
              <a:t> </a:t>
            </a:r>
            <a:r>
              <a:rPr dirty="0" err="1"/>
              <a:t>ukupnog</a:t>
            </a:r>
            <a:r>
              <a:rPr dirty="0"/>
              <a:t> </a:t>
            </a:r>
            <a:r>
              <a:rPr dirty="0" err="1"/>
              <a:t>stanovništva</a:t>
            </a:r>
            <a:r>
              <a:rPr dirty="0"/>
              <a:t>. Za 2011. u </a:t>
            </a:r>
            <a:r>
              <a:rPr dirty="0" err="1"/>
              <a:t>prezentaciji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korišteni</a:t>
            </a:r>
            <a:r>
              <a:rPr dirty="0"/>
              <a:t> </a:t>
            </a:r>
            <a:r>
              <a:rPr dirty="0" err="1"/>
              <a:t>konačni</a:t>
            </a:r>
            <a:r>
              <a:rPr dirty="0"/>
              <a:t>, a ne </a:t>
            </a:r>
            <a:r>
              <a:rPr dirty="0" err="1"/>
              <a:t>prvi</a:t>
            </a:r>
            <a:r>
              <a:rPr dirty="0"/>
              <a:t> </a:t>
            </a:r>
            <a:r>
              <a:rPr dirty="0" err="1"/>
              <a:t>rezultati</a:t>
            </a:r>
            <a:r>
              <a:rPr dirty="0"/>
              <a:t> </a:t>
            </a:r>
            <a:r>
              <a:rPr dirty="0" err="1"/>
              <a:t>popisa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F5BB11DA-1ED1-F0A3-598E-AB488A55C2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375" y="1095375"/>
            <a:ext cx="4667250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3845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494</Words>
  <Application>Microsoft Office PowerPoint</Application>
  <PresentationFormat>Široki zaslon</PresentationFormat>
  <Paragraphs>76</Paragraphs>
  <Slides>11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Marko Režić</dc:creator>
  <cp:lastModifiedBy>Marko Režić</cp:lastModifiedBy>
  <cp:revision>6</cp:revision>
  <dcterms:created xsi:type="dcterms:W3CDTF">2026-09-16T19:05:36Z</dcterms:created>
  <dcterms:modified xsi:type="dcterms:W3CDTF">2026-10-01T10:09:06Z</dcterms:modified>
</cp:coreProperties>
</file>