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3E3BE1-DD6C-3ACC-ECEC-3D2F8A3C78A0}" name="Paula Dragičević" initials="PD" userId="S::pdragicevic@vumedi.com::b259f4fd-6da6-4d9c-937a-6202f366f7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7FC8A7-B93B-4071-AE0D-1D6FDBC31DC6}" v="1" dt="2026-09-30T11:18:07.6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438" autoAdjust="0"/>
  </p:normalViewPr>
  <p:slideViewPr>
    <p:cSldViewPr snapToGrid="0">
      <p:cViewPr varScale="1">
        <p:scale>
          <a:sx n="67" d="100"/>
          <a:sy n="67" d="100"/>
        </p:scale>
        <p:origin x="1267"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ip Ložek" userId="6c414e13-f208-47c3-acba-74bdebabf104" providerId="ADAL" clId="{D6C97F25-B6EA-4FCD-A6B9-AD6181B74014}"/>
    <pc:docChg chg="undo redo custSel modSld">
      <pc:chgData name="Filip Ložek" userId="6c414e13-f208-47c3-acba-74bdebabf104" providerId="ADAL" clId="{D6C97F25-B6EA-4FCD-A6B9-AD6181B74014}" dt="2026-09-30T18:37:21.873" v="515" actId="14100"/>
      <pc:docMkLst>
        <pc:docMk/>
      </pc:docMkLst>
      <pc:sldChg chg="addSp delSp modSp mod">
        <pc:chgData name="Filip Ložek" userId="6c414e13-f208-47c3-acba-74bdebabf104" providerId="ADAL" clId="{D6C97F25-B6EA-4FCD-A6B9-AD6181B74014}" dt="2026-09-30T18:37:21.873" v="515" actId="14100"/>
        <pc:sldMkLst>
          <pc:docMk/>
          <pc:sldMk cId="869804233" sldId="261"/>
        </pc:sldMkLst>
        <pc:picChg chg="add mod ord modCrop">
          <ac:chgData name="Filip Ložek" userId="6c414e13-f208-47c3-acba-74bdebabf104" providerId="ADAL" clId="{D6C97F25-B6EA-4FCD-A6B9-AD6181B74014}" dt="2026-09-30T18:34:39.466" v="506" actId="167"/>
          <ac:picMkLst>
            <pc:docMk/>
            <pc:sldMk cId="869804233" sldId="261"/>
            <ac:picMk id="4" creationId="{A96AFE3A-3C85-7DCD-C7AA-6BB8B8F2ED1F}"/>
          </ac:picMkLst>
        </pc:picChg>
        <pc:picChg chg="del mod modCrop">
          <ac:chgData name="Filip Ložek" userId="6c414e13-f208-47c3-acba-74bdebabf104" providerId="ADAL" clId="{D6C97F25-B6EA-4FCD-A6B9-AD6181B74014}" dt="2026-09-30T18:31:40.257" v="498" actId="478"/>
          <ac:picMkLst>
            <pc:docMk/>
            <pc:sldMk cId="869804233" sldId="261"/>
            <ac:picMk id="20" creationId="{00000000-0000-0000-0000-000000000000}"/>
          </ac:picMkLst>
        </pc:picChg>
        <pc:picChg chg="mod ord modCrop">
          <ac:chgData name="Filip Ložek" userId="6c414e13-f208-47c3-acba-74bdebabf104" providerId="ADAL" clId="{D6C97F25-B6EA-4FCD-A6B9-AD6181B74014}" dt="2026-09-30T18:37:21.873" v="515" actId="14100"/>
          <ac:picMkLst>
            <pc:docMk/>
            <pc:sldMk cId="869804233" sldId="261"/>
            <ac:picMk id="29" creationId="{00000000-0000-0000-0000-000000000000}"/>
          </ac:picMkLst>
        </pc:picChg>
      </pc:sldChg>
      <pc:sldChg chg="modSp mod">
        <pc:chgData name="Filip Ložek" userId="6c414e13-f208-47c3-acba-74bdebabf104" providerId="ADAL" clId="{D6C97F25-B6EA-4FCD-A6B9-AD6181B74014}" dt="2026-09-30T18:25:05.363" v="497" actId="1035"/>
        <pc:sldMkLst>
          <pc:docMk/>
          <pc:sldMk cId="2312939248" sldId="264"/>
        </pc:sldMkLst>
        <pc:spChg chg="mod">
          <ac:chgData name="Filip Ložek" userId="6c414e13-f208-47c3-acba-74bdebabf104" providerId="ADAL" clId="{D6C97F25-B6EA-4FCD-A6B9-AD6181B74014}" dt="2026-09-30T18:25:05.363" v="497" actId="1035"/>
          <ac:spMkLst>
            <pc:docMk/>
            <pc:sldMk cId="2312939248" sldId="264"/>
            <ac:spMk id="50" creationId="{96D70283-C41D-44B5-9A2C-4C129717B5B7}"/>
          </ac:spMkLst>
        </pc:spChg>
        <pc:picChg chg="mod modCrop">
          <ac:chgData name="Filip Ložek" userId="6c414e13-f208-47c3-acba-74bdebabf104" providerId="ADAL" clId="{D6C97F25-B6EA-4FCD-A6B9-AD6181B74014}" dt="2026-09-30T18:24:38.883" v="471" actId="34807"/>
          <ac:picMkLst>
            <pc:docMk/>
            <pc:sldMk cId="2312939248" sldId="264"/>
            <ac:picMk id="66" creationId="{00000000-0000-0000-0000-000000000000}"/>
          </ac:picMkLst>
        </pc:picChg>
        <pc:picChg chg="ord">
          <ac:chgData name="Filip Ložek" userId="6c414e13-f208-47c3-acba-74bdebabf104" providerId="ADAL" clId="{D6C97F25-B6EA-4FCD-A6B9-AD6181B74014}" dt="2026-09-30T18:24:47.290" v="472" actId="167"/>
          <ac:picMkLst>
            <pc:docMk/>
            <pc:sldMk cId="2312939248" sldId="264"/>
            <ac:picMk id="68" creationId="{00000000-0000-0000-0000-000000000000}"/>
          </ac:picMkLst>
        </pc:picChg>
      </pc:sldChg>
      <pc:sldChg chg="modSp mod">
        <pc:chgData name="Filip Ložek" userId="6c414e13-f208-47c3-acba-74bdebabf104" providerId="ADAL" clId="{D6C97F25-B6EA-4FCD-A6B9-AD6181B74014}" dt="2026-09-30T11:18:10.217" v="20" actId="20577"/>
        <pc:sldMkLst>
          <pc:docMk/>
          <pc:sldMk cId="826755789" sldId="266"/>
        </pc:sldMkLst>
        <pc:spChg chg="mod">
          <ac:chgData name="Filip Ložek" userId="6c414e13-f208-47c3-acba-74bdebabf104" providerId="ADAL" clId="{D6C97F25-B6EA-4FCD-A6B9-AD6181B74014}" dt="2026-09-30T11:18:10.217" v="20" actId="20577"/>
          <ac:spMkLst>
            <pc:docMk/>
            <pc:sldMk cId="826755789" sldId="266"/>
            <ac:spMk id="26" creationId="{426AB698-7BFB-462E-AEC1-13B4CFD0CF4E}"/>
          </ac:spMkLst>
        </pc:spChg>
      </pc:sldChg>
      <pc:sldChg chg="modSp mod">
        <pc:chgData name="Filip Ložek" userId="6c414e13-f208-47c3-acba-74bdebabf104" providerId="ADAL" clId="{D6C97F25-B6EA-4FCD-A6B9-AD6181B74014}" dt="2026-09-30T18:21:19.847" v="466" actId="20577"/>
        <pc:sldMkLst>
          <pc:docMk/>
          <pc:sldMk cId="2334196823" sldId="267"/>
        </pc:sldMkLst>
        <pc:spChg chg="mod">
          <ac:chgData name="Filip Ložek" userId="6c414e13-f208-47c3-acba-74bdebabf104" providerId="ADAL" clId="{D6C97F25-B6EA-4FCD-A6B9-AD6181B74014}" dt="2026-09-30T18:21:19.847" v="466" actId="20577"/>
          <ac:spMkLst>
            <pc:docMk/>
            <pc:sldMk cId="2334196823" sldId="267"/>
            <ac:spMk id="6" creationId="{F1074F1C-E769-4555-BB40-4F1678764E97}"/>
          </ac:spMkLst>
        </pc:spChg>
      </pc:sldChg>
      <pc:sldChg chg="modNotesTx">
        <pc:chgData name="Filip Ložek" userId="6c414e13-f208-47c3-acba-74bdebabf104" providerId="ADAL" clId="{D6C97F25-B6EA-4FCD-A6B9-AD6181B74014}" dt="2026-09-30T18:21:01.656" v="454" actId="20577"/>
        <pc:sldMkLst>
          <pc:docMk/>
          <pc:sldMk cId="3427302193" sldId="268"/>
        </pc:sldMkLst>
      </pc:sldChg>
      <pc:sldChg chg="modSp mod">
        <pc:chgData name="Filip Ložek" userId="6c414e13-f208-47c3-acba-74bdebabf104" providerId="ADAL" clId="{D6C97F25-B6EA-4FCD-A6B9-AD6181B74014}" dt="2026-09-30T18:22:14.188" v="470" actId="1035"/>
        <pc:sldMkLst>
          <pc:docMk/>
          <pc:sldMk cId="280057255" sldId="269"/>
        </pc:sldMkLst>
        <pc:picChg chg="mod">
          <ac:chgData name="Filip Ložek" userId="6c414e13-f208-47c3-acba-74bdebabf104" providerId="ADAL" clId="{D6C97F25-B6EA-4FCD-A6B9-AD6181B74014}" dt="2026-09-30T18:22:14.188" v="470" actId="1035"/>
          <ac:picMkLst>
            <pc:docMk/>
            <pc:sldMk cId="280057255" sldId="269"/>
            <ac:picMk id="15" creationId="{58B5C7F4-0D5A-796E-0ED4-E1B95FED3B5F}"/>
          </ac:picMkLst>
        </pc:picChg>
      </pc:sldChg>
      <pc:sldChg chg="addSp modSp mod">
        <pc:chgData name="Filip Ložek" userId="6c414e13-f208-47c3-acba-74bdebabf104" providerId="ADAL" clId="{D6C97F25-B6EA-4FCD-A6B9-AD6181B74014}" dt="2026-09-30T18:13:59.398" v="94" actId="1076"/>
        <pc:sldMkLst>
          <pc:docMk/>
          <pc:sldMk cId="4069976177" sldId="270"/>
        </pc:sldMkLst>
        <pc:picChg chg="add mod modCrop">
          <ac:chgData name="Filip Ložek" userId="6c414e13-f208-47c3-acba-74bdebabf104" providerId="ADAL" clId="{D6C97F25-B6EA-4FCD-A6B9-AD6181B74014}" dt="2026-09-30T18:13:59.398" v="94" actId="1076"/>
          <ac:picMkLst>
            <pc:docMk/>
            <pc:sldMk cId="4069976177" sldId="270"/>
            <ac:picMk id="2" creationId="{3B613BD4-2638-47A2-4137-541378ABF095}"/>
          </ac:picMkLst>
        </pc:picChg>
        <pc:picChg chg="mod modCrop">
          <ac:chgData name="Filip Ložek" userId="6c414e13-f208-47c3-acba-74bdebabf104" providerId="ADAL" clId="{D6C97F25-B6EA-4FCD-A6B9-AD6181B74014}" dt="2026-09-30T18:13:19.788" v="89" actId="1076"/>
          <ac:picMkLst>
            <pc:docMk/>
            <pc:sldMk cId="4069976177" sldId="270"/>
            <ac:picMk id="10" creationId="{4FDA2215-7324-6254-A164-0F74D4F2EE17}"/>
          </ac:picMkLst>
        </pc:picChg>
        <pc:picChg chg="mod">
          <ac:chgData name="Filip Ložek" userId="6c414e13-f208-47c3-acba-74bdebabf104" providerId="ADAL" clId="{D6C97F25-B6EA-4FCD-A6B9-AD6181B74014}" dt="2026-09-30T18:13:21.615" v="90" actId="1076"/>
          <ac:picMkLst>
            <pc:docMk/>
            <pc:sldMk cId="4069976177" sldId="270"/>
            <ac:picMk id="11" creationId="{3AEF581B-D2F0-0F22-0C4B-D5229DF06C07}"/>
          </ac:picMkLst>
        </pc:picChg>
        <pc:picChg chg="mod">
          <ac:chgData name="Filip Ložek" userId="6c414e13-f208-47c3-acba-74bdebabf104" providerId="ADAL" clId="{D6C97F25-B6EA-4FCD-A6B9-AD6181B74014}" dt="2026-09-30T18:12:20.731" v="79" actId="14100"/>
          <ac:picMkLst>
            <pc:docMk/>
            <pc:sldMk cId="4069976177" sldId="270"/>
            <ac:picMk id="26" creationId="{A9CDCA1E-1DBF-53D4-73DD-DAE24A4144E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“Today I will present the first confirmed record of </a:t>
            </a:r>
            <a:r>
              <a:rPr lang="en-GB" i="1" dirty="0"/>
              <a:t>Macrobrachium </a:t>
            </a:r>
            <a:r>
              <a:rPr lang="en-GB" i="1" dirty="0" err="1"/>
              <a:t>nipponense</a:t>
            </a:r>
            <a:r>
              <a:rPr lang="en-GB" dirty="0"/>
              <a:t> in Croatia, detected in </a:t>
            </a:r>
            <a:r>
              <a:rPr lang="en-GB" dirty="0" err="1"/>
              <a:t>Kopački</a:t>
            </a:r>
            <a:r>
              <a:rPr lang="en-GB" dirty="0"/>
              <a:t> </a:t>
            </a:r>
            <a:r>
              <a:rPr lang="en-GB" dirty="0" err="1"/>
              <a:t>rit</a:t>
            </a:r>
            <a:r>
              <a:rPr lang="en-GB" dirty="0"/>
              <a:t> Nature Park. The interesting part of this finding is that we were not actually searching for this species — it was discovered during monitoring focused on invasive crayfish. I will briefly show how it was detected, how we confirmed its identity, and what this finding may mean for </a:t>
            </a:r>
            <a:r>
              <a:rPr lang="en-GB" dirty="0" err="1"/>
              <a:t>Kopački</a:t>
            </a:r>
            <a:r>
              <a:rPr lang="en-GB" dirty="0"/>
              <a:t> </a:t>
            </a:r>
            <a:r>
              <a:rPr lang="en-GB" dirty="0" err="1"/>
              <a:t>rit</a:t>
            </a:r>
            <a:r>
              <a:rPr lang="en-GB" dirty="0"/>
              <a:t> and the wider Danube system.”</a:t>
            </a:r>
            <a:br>
              <a:rPr lang="en-GB" dirty="0"/>
            </a:br>
            <a:r>
              <a:rPr lang="en-GB" b="1" dirty="0"/>
              <a:t>Transition:</a:t>
            </a:r>
            <a:r>
              <a:rPr lang="en-GB" dirty="0"/>
              <a:t> “First, it is important to understand the type of system in which we found it.”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r>
              <a:rPr lang="en-GB" dirty="0" err="1"/>
              <a:t>Kopački</a:t>
            </a:r>
            <a:r>
              <a:rPr lang="en-GB" dirty="0"/>
              <a:t> </a:t>
            </a:r>
            <a:r>
              <a:rPr lang="en-GB" dirty="0" err="1"/>
              <a:t>rit</a:t>
            </a:r>
            <a:r>
              <a:rPr lang="en-GB" dirty="0"/>
              <a:t> is a highly dynamic floodplain connected to both the Danube and the Drava. Rivers, side channels, lakes and wetlands become interconnected to different degrees depending on hydrological conditions. This connectivity is fundamental for the exceptional biodiversity of the area because it enables movement of organisms, nutrients and organic matter. But exactly the same connectivity can also facilitate the secondary spread of non-native aquatic species once they enter the river system.”</a:t>
            </a:r>
            <a:br>
              <a:rPr lang="en-GB" dirty="0"/>
            </a:br>
            <a:r>
              <a:rPr lang="en-GB" b="1" dirty="0"/>
              <a:t>Transition:</a:t>
            </a:r>
            <a:r>
              <a:rPr lang="en-GB" dirty="0"/>
              <a:t> “And we already know this process from other decapods occurring in this region.”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local decapod community already contains both native and invasive crayfish. The narrow-clawed crayfish, </a:t>
            </a:r>
            <a:r>
              <a:rPr lang="en-GB" i="1" dirty="0" err="1"/>
              <a:t>Pontastacus</a:t>
            </a:r>
            <a:r>
              <a:rPr lang="en-GB" i="1" dirty="0"/>
              <a:t> </a:t>
            </a:r>
            <a:r>
              <a:rPr lang="en-GB" i="1" dirty="0" err="1"/>
              <a:t>leptodactylus</a:t>
            </a:r>
            <a:r>
              <a:rPr lang="en-GB" dirty="0"/>
              <a:t>, is native to the Danube basin, whereas </a:t>
            </a:r>
            <a:r>
              <a:rPr lang="en-GB" i="1" dirty="0" err="1"/>
              <a:t>Faxonius</a:t>
            </a:r>
            <a:r>
              <a:rPr lang="en-GB" i="1" dirty="0"/>
              <a:t> limosus</a:t>
            </a:r>
            <a:r>
              <a:rPr lang="en-GB" dirty="0"/>
              <a:t> and </a:t>
            </a:r>
            <a:r>
              <a:rPr lang="en-GB" i="1" dirty="0" err="1"/>
              <a:t>Pacifastacus</a:t>
            </a:r>
            <a:r>
              <a:rPr lang="en-GB" i="1" dirty="0"/>
              <a:t> </a:t>
            </a:r>
            <a:r>
              <a:rPr lang="en-GB" i="1" dirty="0" err="1"/>
              <a:t>leniusculus</a:t>
            </a:r>
            <a:r>
              <a:rPr lang="en-GB" dirty="0"/>
              <a:t> are non-native invasive species. </a:t>
            </a:r>
            <a:r>
              <a:rPr lang="en-GB" i="1" dirty="0"/>
              <a:t>F. limosus</a:t>
            </a:r>
            <a:r>
              <a:rPr lang="en-GB" dirty="0"/>
              <a:t> has been present in the </a:t>
            </a:r>
            <a:r>
              <a:rPr lang="en-GB" dirty="0" err="1"/>
              <a:t>Kopački</a:t>
            </a:r>
            <a:r>
              <a:rPr lang="en-GB" dirty="0"/>
              <a:t> </a:t>
            </a:r>
            <a:r>
              <a:rPr lang="en-GB" dirty="0" err="1"/>
              <a:t>rit</a:t>
            </a:r>
            <a:r>
              <a:rPr lang="en-GB" dirty="0"/>
              <a:t> area for more than two decades and is associated with the Danube invasion corridor, while signal crayfish has been spreading through the Drava system. So aquatic corridors have already demonstrated their importance for decapod invasions in this region.”</a:t>
            </a:r>
            <a:br>
              <a:rPr lang="en-GB" dirty="0"/>
            </a:br>
            <a:r>
              <a:rPr lang="en-GB" b="1" dirty="0"/>
              <a:t>Transition:</a:t>
            </a:r>
            <a:r>
              <a:rPr lang="en-GB" dirty="0"/>
              <a:t> “This was actually the reason why we were conducting targeted decapod monitoring.”</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“During summer 2026 we surveyed ten localities across </a:t>
            </a:r>
            <a:r>
              <a:rPr lang="en-GB" dirty="0" err="1"/>
              <a:t>Kopački</a:t>
            </a:r>
            <a:r>
              <a:rPr lang="en-GB" dirty="0"/>
              <a:t> </a:t>
            </a:r>
            <a:r>
              <a:rPr lang="en-GB" dirty="0" err="1"/>
              <a:t>rit</a:t>
            </a:r>
            <a:r>
              <a:rPr lang="en-GB" dirty="0"/>
              <a:t> in two sampling campaigns, at the end of June and again at the end of July. Our original objective was monitoring invasive crayfish. We used baited traps deployed overnight, so the sampling method was primarily designed for relatively large decapods. During this routine monitoring, however, we encountered something unexpected.”</a:t>
            </a:r>
            <a:br>
              <a:rPr lang="en-GB" dirty="0"/>
            </a:br>
            <a:r>
              <a:rPr lang="en-GB" b="1" dirty="0"/>
              <a:t>Transition:</a:t>
            </a:r>
            <a:r>
              <a:rPr lang="en-GB" dirty="0"/>
              <a:t> “Five specimens clearly did not belong to any of the crayfish species we expected.”</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total, we captured five </a:t>
            </a:r>
            <a:r>
              <a:rPr lang="en-GB" i="1" dirty="0"/>
              <a:t>Macrobrachium</a:t>
            </a:r>
            <a:r>
              <a:rPr lang="en-GB" dirty="0"/>
              <a:t> individuals at two different localities. Four were found at the mouth of the Hulovski Channel, directly connected with the Danube, and one was found in </a:t>
            </a:r>
            <a:r>
              <a:rPr lang="en-GB" dirty="0" err="1"/>
              <a:t>Vemeljski</a:t>
            </a:r>
            <a:r>
              <a:rPr lang="en-GB" dirty="0"/>
              <a:t> </a:t>
            </a:r>
            <a:r>
              <a:rPr lang="en-GB" dirty="0" err="1"/>
              <a:t>Dunavac</a:t>
            </a:r>
            <a:r>
              <a:rPr lang="en-GB" dirty="0"/>
              <a:t> further inside the floodplain system. Finding specimens at two separate sites is important because this was not simply a single isolated animal caught at one location. At the same time, five individuals are still a very small sample, so we have to be careful when interpreting what this means for establishment.”</a:t>
            </a:r>
            <a:br>
              <a:rPr lang="en-GB" dirty="0"/>
            </a:br>
            <a:r>
              <a:rPr lang="en-GB" b="1" dirty="0"/>
              <a:t>Transition:</a:t>
            </a:r>
            <a:r>
              <a:rPr lang="en-GB" dirty="0"/>
              <a:t> “The individuals themselves also showed considerable variation in size.”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captured four males and one female. The specimens ranged from 29.1 to 43.7 millimetres in carapace length and from 3.5 to 12.5 grams in body mass. So these were not tiny recently hatched individuals, but relatively well-developed animals of different sizes. However, we did not capture juveniles or an ovigerous female, which becomes important when we later discuss whether reproduction is occurring locally.”</a:t>
            </a:r>
            <a:br>
              <a:rPr lang="en-GB" dirty="0"/>
            </a:br>
            <a:r>
              <a:rPr lang="en-GB" b="1" dirty="0"/>
              <a:t>Transition:</a:t>
            </a:r>
            <a:r>
              <a:rPr lang="en-GB" dirty="0"/>
              <a:t> “The next question was therefore straightforward: what exactly had we caught?”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identified the specimens using two independent approaches. Morphologically, they showed the characteristic rostrum of </a:t>
            </a:r>
            <a:r>
              <a:rPr lang="en-GB" i="1" dirty="0"/>
              <a:t>Macrobrachium </a:t>
            </a:r>
            <a:r>
              <a:rPr lang="en-GB" i="1" dirty="0" err="1"/>
              <a:t>nipponense</a:t>
            </a:r>
            <a:r>
              <a:rPr lang="en-GB" dirty="0"/>
              <a:t>, including 12 to 14 dorsal and 2 to 4 ventral rostral teeth. We then sequenced the mitochondrial COI gene in four specimens, and all four clustered with confirmed European </a:t>
            </a:r>
            <a:r>
              <a:rPr lang="en-GB" i="1" dirty="0"/>
              <a:t>M. </a:t>
            </a:r>
            <a:r>
              <a:rPr lang="en-GB" i="1" dirty="0" err="1"/>
              <a:t>nipponense</a:t>
            </a:r>
            <a:r>
              <a:rPr lang="en-GB" dirty="0"/>
              <a:t> sequences. We detected two COI haplotypes: three Croatian individuals shared one sequence type closely matching the Hungarian material, while the fourth represented another sequence variant close to the German material. Together, the morphological and molecular evidence confirms the first record of </a:t>
            </a:r>
            <a:r>
              <a:rPr lang="en-GB" i="1" dirty="0"/>
              <a:t>M. </a:t>
            </a:r>
            <a:r>
              <a:rPr lang="en-GB" i="1" dirty="0" err="1"/>
              <a:t>nipponense</a:t>
            </a:r>
            <a:r>
              <a:rPr lang="en-GB" dirty="0"/>
              <a:t> in Croatia.”</a:t>
            </a:r>
            <a:br>
              <a:rPr lang="en-GB" dirty="0"/>
            </a:br>
            <a:r>
              <a:rPr lang="en-GB" b="1" dirty="0"/>
              <a:t>Transition:</a:t>
            </a:r>
            <a:r>
              <a:rPr lang="en-GB" dirty="0"/>
              <a:t> “Once the identification was confirmed, the obvious next question was: how did it get here?”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rPr lang="en-GB" b="1" dirty="0"/>
              <a:t>How did it reach </a:t>
            </a:r>
            <a:r>
              <a:rPr lang="en-GB" b="1" dirty="0" err="1"/>
              <a:t>Kopački</a:t>
            </a:r>
            <a:r>
              <a:rPr lang="en-GB" b="1" dirty="0"/>
              <a:t> </a:t>
            </a:r>
            <a:r>
              <a:rPr lang="en-GB" b="1" dirty="0" err="1"/>
              <a:t>rit</a:t>
            </a:r>
            <a:r>
              <a:rPr lang="en-GB" b="1" dirty="0"/>
              <a:t>?</a:t>
            </a:r>
            <a:br>
              <a:rPr lang="en-GB" dirty="0"/>
            </a:br>
            <a:r>
              <a:rPr lang="en-GB" dirty="0"/>
              <a:t>“The most plausible broader scenario is secondary spread through the Danube invasion corridor, although our data cannot identify the precise source population. Several mechanisms could potentially contribute: movement of adults, dispersal of planktonic larvae, and human-mediated transport. The COI sequences of the Croatian specimens are very similar to sequences already reported from </a:t>
            </a:r>
            <a:r>
              <a:rPr lang="en-GB" dirty="0" err="1"/>
              <a:t>Danubian</a:t>
            </a:r>
            <a:r>
              <a:rPr lang="en-GB" dirty="0"/>
              <a:t> populations in Hungary and Germany, which is consistent with a </a:t>
            </a:r>
            <a:r>
              <a:rPr lang="en-GB" dirty="0" err="1"/>
              <a:t>Danubian</a:t>
            </a:r>
            <a:r>
              <a:rPr lang="en-GB" dirty="0"/>
              <a:t> pathway. But COI alone does not allow us to reconstruct the exact source or distinguish among these dispersal mechanisms.”</a:t>
            </a:r>
            <a:br>
              <a:rPr lang="en-GB" dirty="0"/>
            </a:br>
            <a:r>
              <a:rPr lang="en-GB" b="1" dirty="0"/>
              <a:t>Transition:</a:t>
            </a:r>
            <a:r>
              <a:rPr lang="en-GB" dirty="0"/>
              <a:t> “The geographical pattern of European records provides additional context for this interpretation.”</a:t>
            </a:r>
            <a:endParaRPr b="1"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Records along the Danube corridor</a:t>
            </a:r>
            <a:br>
              <a:rPr lang="en-GB" dirty="0"/>
            </a:br>
            <a:r>
              <a:rPr lang="en-GB" dirty="0"/>
              <a:t>“This map shows selected recent records associated with the Danube region; importantly, the shading does not imply continuous distribution. The species has now been recorded from several parts of the basin, including the lower Danube and more recently Germany, Hungary, Bulgaria and Serbia. Croatia therefore lies geographically between already documented populations upstream and downstream. The Croatian record fits a broader pattern of ongoing expansion through the Danube system rather than being geographically isolated.”</a:t>
            </a:r>
            <a:br>
              <a:rPr lang="en-GB" dirty="0"/>
            </a:br>
            <a:r>
              <a:rPr lang="en-GB" b="1" dirty="0"/>
              <a:t>Transition:</a:t>
            </a:r>
            <a:r>
              <a:rPr lang="en-GB" dirty="0"/>
              <a:t> “But detecting the species is not the same as demonstrating that it has established a population.”</a:t>
            </a:r>
            <a:endParaRPr b="1"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Is it established in </a:t>
            </a:r>
            <a:r>
              <a:rPr lang="en-GB" b="1" dirty="0" err="1"/>
              <a:t>Kopački</a:t>
            </a:r>
            <a:r>
              <a:rPr lang="en-GB" b="1" dirty="0"/>
              <a:t> </a:t>
            </a:r>
            <a:r>
              <a:rPr lang="en-GB" b="1" dirty="0" err="1"/>
              <a:t>rit</a:t>
            </a:r>
            <a:r>
              <a:rPr lang="en-GB" b="1" dirty="0"/>
              <a:t>?</a:t>
            </a:r>
            <a:br>
              <a:rPr lang="en-GB" dirty="0"/>
            </a:br>
            <a:r>
              <a:rPr lang="en-GB" dirty="0"/>
              <a:t>“At present, we can confidently confirm occurrence, but not establishment. Five individuals were found at two localities, including four animals at a single site, which suggests that the finding deserves attention. However, we did not detect juveniles or ovigerous females, and our sampling gear was designed for crayfish rather than small prawns, so reproductive stages could easily have been under-sampled. Therefore, the most defensible conclusion at this stage is that establishment remains unresolved.”</a:t>
            </a:r>
            <a:br>
              <a:rPr lang="en-GB" dirty="0"/>
            </a:br>
            <a:r>
              <a:rPr lang="en-GB" b="1" dirty="0"/>
              <a:t>Transition:</a:t>
            </a:r>
            <a:r>
              <a:rPr lang="en-GB" dirty="0"/>
              <a:t> “And whether it establishes matters because its ecological role in European freshwater systems is still poorly understood.”</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this stage, we cannot say what ecological impact </a:t>
            </a:r>
            <a:r>
              <a:rPr lang="en-GB" i="1" dirty="0"/>
              <a:t>Macrobrachium </a:t>
            </a:r>
            <a:r>
              <a:rPr lang="en-GB" i="1" dirty="0" err="1"/>
              <a:t>nipponense</a:t>
            </a:r>
            <a:r>
              <a:rPr lang="en-GB" dirty="0"/>
              <a:t> will have in </a:t>
            </a:r>
            <a:r>
              <a:rPr lang="en-GB" dirty="0" err="1"/>
              <a:t>Kopački</a:t>
            </a:r>
            <a:r>
              <a:rPr lang="en-GB" dirty="0"/>
              <a:t> </a:t>
            </a:r>
            <a:r>
              <a:rPr lang="en-GB" dirty="0" err="1"/>
              <a:t>rit</a:t>
            </a:r>
            <a:r>
              <a:rPr lang="en-GB" dirty="0"/>
              <a:t>, because its effects in European waters are still poorly understood. However, several mechanisms deserve attention: competition with other decapods, predation on benthic invertebrates, possible changes in food-web interactions, and interactions with pathogens. Interestingly, we captured </a:t>
            </a:r>
            <a:r>
              <a:rPr lang="en-GB" i="1" dirty="0" err="1"/>
              <a:t>Faxonius</a:t>
            </a:r>
            <a:r>
              <a:rPr lang="en-GB" i="1" dirty="0"/>
              <a:t> limosus</a:t>
            </a:r>
            <a:r>
              <a:rPr lang="en-GB" dirty="0"/>
              <a:t> at the same locality and during the same sampling period, showing that the two invasive decapods already co-occur. This raises questions about whether they compete, facilitate one another, or otherwise interact, and also whether </a:t>
            </a:r>
            <a:r>
              <a:rPr lang="en-GB" i="1" dirty="0"/>
              <a:t>M. </a:t>
            </a:r>
            <a:r>
              <a:rPr lang="en-GB" i="1" dirty="0" err="1"/>
              <a:t>nipponense</a:t>
            </a:r>
            <a:r>
              <a:rPr lang="en-GB" dirty="0"/>
              <a:t> could potentially participate in the transmission of crayfish-associated pathogens. These are therefore important priorities for future research rather than impacts that we can currently demonstrate.”</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r>
              <a:t>Monitoring priorities from the supplied presentation: targeted trapping, fine-mesh sampling, environmental DNA, search for juveniles and ovigerous females, and citizen-science participation by anglers and fishers. Prioritise Danube-connected channels, followed by side channels, Sakadaš Lake and backwaters. Varying Danube water levels may redistribute larvae or juveniles through the floodplain network.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conclude this presentation, we recorded M. </a:t>
            </a:r>
            <a:r>
              <a:rPr lang="en-GB" dirty="0" err="1"/>
              <a:t>nipponense</a:t>
            </a:r>
            <a:r>
              <a:rPr lang="en-GB" dirty="0"/>
              <a:t> for the first time in Croatia</a:t>
            </a:r>
          </a:p>
          <a:p>
            <a:endParaRPr lang="en-GB" dirty="0"/>
          </a:p>
          <a:p>
            <a:r>
              <a:rPr lang="en-GB" dirty="0"/>
              <a:t>Despite our record we don’t have support to say it is established here in </a:t>
            </a:r>
            <a:r>
              <a:rPr lang="en-GB" dirty="0" err="1"/>
              <a:t>Kopački</a:t>
            </a:r>
            <a:r>
              <a:rPr lang="en-GB" dirty="0"/>
              <a:t> </a:t>
            </a:r>
            <a:r>
              <a:rPr lang="en-GB" dirty="0" err="1"/>
              <a:t>rit</a:t>
            </a:r>
            <a:endParaRPr lang="en-GB" dirty="0"/>
          </a:p>
          <a:p>
            <a:endParaRPr lang="en-GB" dirty="0"/>
          </a:p>
          <a:p>
            <a:r>
              <a:rPr lang="en-GB" dirty="0"/>
              <a:t>And most probably it is early invasion, which we should document by repeated monitoring efforts</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endParaRPr lang="en-GB"/>
          </a:p>
        </p:txBody>
      </p:sp>
    </p:spTree>
    <p:extLst>
      <p:ext uri="{BB962C8B-B14F-4D97-AF65-F5344CB8AC3E}">
        <p14:creationId xmlns:p14="http://schemas.microsoft.com/office/powerpoint/2010/main" val="8729504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3CA25-BA0F-2FB4-5E91-59286C80ECDC}"/>
              </a:ext>
            </a:extLst>
          </p:cNvPr>
          <p:cNvSpPr>
            <a:spLocks noGrp="1"/>
          </p:cNvSpPr>
          <p:nvPr>
            <p:ph type="ctrTitle"/>
          </p:nvPr>
        </p:nvSpPr>
        <p:spPr>
          <a:xfrm>
            <a:off x="1524000" y="1122363"/>
            <a:ext cx="9144000" cy="2387600"/>
          </a:xfrm>
        </p:spPr>
        <p:txBody>
          <a:bodyPr anchor="b"/>
          <a:lstStyle>
            <a:lvl1pPr algn="ctr">
              <a:buNone/>
              <a:defRPr sz="6000"/>
            </a:lvl1pPr>
          </a:lstStyle>
          <a:p>
            <a:r>
              <a:t>Click to edit Master title style</a:t>
            </a:r>
          </a:p>
        </p:txBody>
      </p:sp>
      <p:sp>
        <p:nvSpPr>
          <p:cNvPr id="3" name="Subtitle 2">
            <a:extLst>
              <a:ext uri="{FF2B5EF4-FFF2-40B4-BE49-F238E27FC236}">
                <a16:creationId xmlns:a16="http://schemas.microsoft.com/office/drawing/2014/main" id="{D79D7AD9-7231-AB2E-2BC3-4F3A96A7E8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Click to edit Master subtitle style</a:t>
            </a:r>
          </a:p>
        </p:txBody>
      </p:sp>
      <p:sp>
        <p:nvSpPr>
          <p:cNvPr id="4" name="Date Placeholder 3">
            <a:extLst>
              <a:ext uri="{FF2B5EF4-FFF2-40B4-BE49-F238E27FC236}">
                <a16:creationId xmlns:a16="http://schemas.microsoft.com/office/drawing/2014/main" id="{0D798579-484F-6F5B-8A91-A16C4F51FB02}"/>
              </a:ext>
            </a:extLst>
          </p:cNvPr>
          <p:cNvSpPr>
            <a:spLocks noGrp="1"/>
          </p:cNvSpPr>
          <p:nvPr>
            <p:ph type="dt" idx="10"/>
          </p:nvPr>
        </p:nvSpPr>
        <p:spPr/>
        <p:txBody>
          <a:bodyPr/>
          <a:lstStyle/>
          <a:p>
            <a:fld id="{BA0E9F23-5B9D-475F-94C6-360D8B1E9506}" type="datetime1">
              <a:rPr lang="en-US" smtClean="0"/>
              <a:t>10/1/2026</a:t>
            </a:fld>
            <a:endParaRPr/>
          </a:p>
        </p:txBody>
      </p:sp>
      <p:sp>
        <p:nvSpPr>
          <p:cNvPr id="5" name="Footer Placeholder 4">
            <a:extLst>
              <a:ext uri="{FF2B5EF4-FFF2-40B4-BE49-F238E27FC236}">
                <a16:creationId xmlns:a16="http://schemas.microsoft.com/office/drawing/2014/main" id="{6088A8CB-6933-BA59-5F19-2433A622963D}"/>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C17A550-F80A-8B3E-1619-E9D6EAB658EB}"/>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A8410-93F0-4C06-DD57-80063F44052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164CA95-ADEA-6B77-3D1A-1B0B0359D9FA}"/>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FB279C6-4208-5845-6167-BF608B0E0BDB}"/>
              </a:ext>
            </a:extLst>
          </p:cNvPr>
          <p:cNvSpPr>
            <a:spLocks noGrp="1"/>
          </p:cNvSpPr>
          <p:nvPr>
            <p:ph type="dt" idx="10"/>
          </p:nvPr>
        </p:nvSpPr>
        <p:spPr/>
        <p:txBody>
          <a:bodyPr/>
          <a:lstStyle/>
          <a:p>
            <a:fld id="{0D17462E-3731-4071-8A63-5F5633361FF9}" type="datetime1">
              <a:rPr lang="en-US" smtClean="0"/>
              <a:t>10/1/2026</a:t>
            </a:fld>
            <a:endParaRPr/>
          </a:p>
        </p:txBody>
      </p:sp>
      <p:sp>
        <p:nvSpPr>
          <p:cNvPr id="5" name="Footer Placeholder 4">
            <a:extLst>
              <a:ext uri="{FF2B5EF4-FFF2-40B4-BE49-F238E27FC236}">
                <a16:creationId xmlns:a16="http://schemas.microsoft.com/office/drawing/2014/main" id="{0F2CBA73-272A-CC4C-16FA-606BFACAD307}"/>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CA0A3B8-8C29-9113-B1D3-ABBA911ABD8D}"/>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D0C42-A70E-0067-BD5B-749E529C2724}"/>
              </a:ext>
            </a:extLst>
          </p:cNvPr>
          <p:cNvSpPr>
            <a:spLocks noGrp="1"/>
          </p:cNvSpPr>
          <p:nvPr>
            <p:ph type="title"/>
          </p:nvPr>
        </p:nvSpPr>
        <p:spPr>
          <a:xfrm>
            <a:off x="831850" y="1709738"/>
            <a:ext cx="10515600" cy="2852737"/>
          </a:xfrm>
        </p:spPr>
        <p:txBody>
          <a:bodyPr anchor="b"/>
          <a:lstStyle>
            <a:lvl1pPr>
              <a:buNone/>
              <a:defRPr sz="6000"/>
            </a:lvl1pPr>
          </a:lstStyle>
          <a:p>
            <a:r>
              <a:t>Click to edit Master title style</a:t>
            </a:r>
          </a:p>
        </p:txBody>
      </p:sp>
      <p:sp>
        <p:nvSpPr>
          <p:cNvPr id="3" name="Text Placeholder 2">
            <a:extLst>
              <a:ext uri="{FF2B5EF4-FFF2-40B4-BE49-F238E27FC236}">
                <a16:creationId xmlns:a16="http://schemas.microsoft.com/office/drawing/2014/main" id="{0B1D5897-B849-2907-275E-A4733F70BE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819495AC-E2AC-21B3-CF28-A3FAADAA41C2}"/>
              </a:ext>
            </a:extLst>
          </p:cNvPr>
          <p:cNvSpPr>
            <a:spLocks noGrp="1"/>
          </p:cNvSpPr>
          <p:nvPr>
            <p:ph type="dt" idx="10"/>
          </p:nvPr>
        </p:nvSpPr>
        <p:spPr/>
        <p:txBody>
          <a:bodyPr/>
          <a:lstStyle/>
          <a:p>
            <a:fld id="{C1CB8463-151B-4F49-BE1C-2E4695093170}" type="datetime1">
              <a:rPr lang="en-US" smtClean="0"/>
              <a:t>10/1/2026</a:t>
            </a:fld>
            <a:endParaRPr/>
          </a:p>
        </p:txBody>
      </p:sp>
      <p:sp>
        <p:nvSpPr>
          <p:cNvPr id="5" name="Footer Placeholder 4">
            <a:extLst>
              <a:ext uri="{FF2B5EF4-FFF2-40B4-BE49-F238E27FC236}">
                <a16:creationId xmlns:a16="http://schemas.microsoft.com/office/drawing/2014/main" id="{C0AAD27D-EBE9-DA2A-1256-80576B8904B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36DCADD-C361-12B6-5CCA-08ED20B4C5DC}"/>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6B274-76A4-6399-2D88-EDBF1516F469}"/>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887036D-78DE-C2CB-BD24-674A53FE8588}"/>
              </a:ext>
            </a:extLst>
          </p:cNvPr>
          <p:cNvSpPr>
            <a:spLocks noGrp="1"/>
          </p:cNvSpPr>
          <p:nvPr>
            <p:ph idx="1"/>
          </p:nvPr>
        </p:nvSpPr>
        <p:spPr>
          <a:xfrm>
            <a:off x="838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191339B3-69B9-7DAA-37BD-EF4C23F3BED1}"/>
              </a:ext>
            </a:extLst>
          </p:cNvPr>
          <p:cNvSpPr>
            <a:spLocks noGrp="1"/>
          </p:cNvSpPr>
          <p:nvPr>
            <p:ph idx="2"/>
          </p:nvPr>
        </p:nvSpPr>
        <p:spPr>
          <a:xfrm>
            <a:off x="6172200" y="1825625"/>
            <a:ext cx="5181600" cy="435133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62F1670-8438-556E-D9EF-2F19DBE04F39}"/>
              </a:ext>
            </a:extLst>
          </p:cNvPr>
          <p:cNvSpPr>
            <a:spLocks noGrp="1"/>
          </p:cNvSpPr>
          <p:nvPr>
            <p:ph type="dt" idx="10"/>
          </p:nvPr>
        </p:nvSpPr>
        <p:spPr/>
        <p:txBody>
          <a:bodyPr/>
          <a:lstStyle/>
          <a:p>
            <a:fld id="{81E92F9F-76D1-4629-9A39-6244775F28BA}" type="datetime1">
              <a:rPr lang="en-US" smtClean="0"/>
              <a:t>10/1/2026</a:t>
            </a:fld>
            <a:endParaRPr/>
          </a:p>
        </p:txBody>
      </p:sp>
      <p:sp>
        <p:nvSpPr>
          <p:cNvPr id="6" name="Footer Placeholder 5">
            <a:extLst>
              <a:ext uri="{FF2B5EF4-FFF2-40B4-BE49-F238E27FC236}">
                <a16:creationId xmlns:a16="http://schemas.microsoft.com/office/drawing/2014/main" id="{30955336-DE3A-838B-4F1A-8ED6166C9EF1}"/>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6FC359B-A2C2-E2F8-CA33-D13C9B06A7D4}"/>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02C02-2496-9E82-4A13-779B69BD0F3C}"/>
              </a:ext>
            </a:extLst>
          </p:cNvPr>
          <p:cNvSpPr>
            <a:spLocks noGrp="1"/>
          </p:cNvSpPr>
          <p:nvPr>
            <p:ph type="title"/>
          </p:nvPr>
        </p:nvSpPr>
        <p:spPr>
          <a:xfrm>
            <a:off x="839788" y="365125"/>
            <a:ext cx="10515600" cy="1325563"/>
          </a:xfrm>
        </p:spPr>
        <p:txBody>
          <a:bodyPr/>
          <a:lstStyle/>
          <a:p>
            <a:r>
              <a:t>Click to edit Master title style</a:t>
            </a:r>
          </a:p>
        </p:txBody>
      </p:sp>
      <p:sp>
        <p:nvSpPr>
          <p:cNvPr id="3" name="Text Placeholder 2">
            <a:extLst>
              <a:ext uri="{FF2B5EF4-FFF2-40B4-BE49-F238E27FC236}">
                <a16:creationId xmlns:a16="http://schemas.microsoft.com/office/drawing/2014/main" id="{96774A79-7D9C-5D62-45A5-3C24F3BFC5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E6F3F74A-3686-D9E6-33DE-748580D5E8AE}"/>
              </a:ext>
            </a:extLst>
          </p:cNvPr>
          <p:cNvSpPr>
            <a:spLocks noGrp="1"/>
          </p:cNvSpPr>
          <p:nvPr>
            <p:ph idx="2"/>
          </p:nvPr>
        </p:nvSpPr>
        <p:spPr>
          <a:xfrm>
            <a:off x="839788" y="2505075"/>
            <a:ext cx="5157787"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201B6B5B-8DE2-BCE4-2791-302EF9079714}"/>
              </a:ext>
            </a:extLst>
          </p:cNvPr>
          <p:cNvSpPr>
            <a:spLocks noGrp="1"/>
          </p:cNvSpPr>
          <p:nvPr>
            <p:ph type="body"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54D00112-C8EB-9C53-FCF1-926D88CE846D}"/>
              </a:ext>
            </a:extLst>
          </p:cNvPr>
          <p:cNvSpPr>
            <a:spLocks noGrp="1"/>
          </p:cNvSpPr>
          <p:nvPr>
            <p:ph idx="4"/>
          </p:nvPr>
        </p:nvSpPr>
        <p:spPr>
          <a:xfrm>
            <a:off x="6172200" y="2505075"/>
            <a:ext cx="5183188" cy="36845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7CE76848-C7B7-4FE5-247E-40B67398A35E}"/>
              </a:ext>
            </a:extLst>
          </p:cNvPr>
          <p:cNvSpPr>
            <a:spLocks noGrp="1"/>
          </p:cNvSpPr>
          <p:nvPr>
            <p:ph type="dt" idx="10"/>
          </p:nvPr>
        </p:nvSpPr>
        <p:spPr/>
        <p:txBody>
          <a:bodyPr/>
          <a:lstStyle/>
          <a:p>
            <a:fld id="{72BE875D-8D2A-4616-93C6-27A61582DF8E}" type="datetime1">
              <a:rPr lang="en-US" smtClean="0"/>
              <a:t>10/1/2026</a:t>
            </a:fld>
            <a:endParaRPr/>
          </a:p>
        </p:txBody>
      </p:sp>
      <p:sp>
        <p:nvSpPr>
          <p:cNvPr id="8" name="Footer Placeholder 7">
            <a:extLst>
              <a:ext uri="{FF2B5EF4-FFF2-40B4-BE49-F238E27FC236}">
                <a16:creationId xmlns:a16="http://schemas.microsoft.com/office/drawing/2014/main" id="{931920FB-3B45-1CAB-3698-E1484BCF135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AB78D6F6-AC7F-B201-2E19-EB4185D6C531}"/>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65A9-F5BD-9370-C133-C92C26FEFEDA}"/>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F2A5D5DF-95D4-96DD-168B-64845F89FE66}"/>
              </a:ext>
            </a:extLst>
          </p:cNvPr>
          <p:cNvSpPr>
            <a:spLocks noGrp="1"/>
          </p:cNvSpPr>
          <p:nvPr>
            <p:ph type="dt" idx="10"/>
          </p:nvPr>
        </p:nvSpPr>
        <p:spPr/>
        <p:txBody>
          <a:bodyPr/>
          <a:lstStyle/>
          <a:p>
            <a:fld id="{CF36B8C7-C4F3-468E-B03A-C8FAF5617C32}" type="datetime1">
              <a:rPr lang="en-US" smtClean="0"/>
              <a:t>10/1/2026</a:t>
            </a:fld>
            <a:endParaRPr/>
          </a:p>
        </p:txBody>
      </p:sp>
      <p:sp>
        <p:nvSpPr>
          <p:cNvPr id="4" name="Footer Placeholder 3">
            <a:extLst>
              <a:ext uri="{FF2B5EF4-FFF2-40B4-BE49-F238E27FC236}">
                <a16:creationId xmlns:a16="http://schemas.microsoft.com/office/drawing/2014/main" id="{4C1923A3-D891-13CE-A5CD-4D882A6E981D}"/>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ACF8023C-3DB6-E35A-DF22-79C0ED655498}"/>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3E69FA-00F8-7055-E963-AC39A8BDC4F2}"/>
              </a:ext>
            </a:extLst>
          </p:cNvPr>
          <p:cNvSpPr>
            <a:spLocks noGrp="1"/>
          </p:cNvSpPr>
          <p:nvPr>
            <p:ph type="dt" idx="10"/>
          </p:nvPr>
        </p:nvSpPr>
        <p:spPr/>
        <p:txBody>
          <a:bodyPr/>
          <a:lstStyle/>
          <a:p>
            <a:fld id="{137B3C20-6324-4A12-AFE0-4D087A40A420}" type="datetime1">
              <a:rPr lang="en-US" smtClean="0"/>
              <a:t>10/1/2026</a:t>
            </a:fld>
            <a:endParaRPr/>
          </a:p>
        </p:txBody>
      </p:sp>
      <p:sp>
        <p:nvSpPr>
          <p:cNvPr id="3" name="Footer Placeholder 2">
            <a:extLst>
              <a:ext uri="{FF2B5EF4-FFF2-40B4-BE49-F238E27FC236}">
                <a16:creationId xmlns:a16="http://schemas.microsoft.com/office/drawing/2014/main" id="{E66C93EB-F45A-4D6A-4CFE-1CC322A282FE}"/>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5D45F79F-D7DB-B8EE-9240-13730F6E8E40}"/>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F1D8-3153-98BA-26F1-1EB9C4741AFC}"/>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Content Placeholder 2">
            <a:extLst>
              <a:ext uri="{FF2B5EF4-FFF2-40B4-BE49-F238E27FC236}">
                <a16:creationId xmlns:a16="http://schemas.microsoft.com/office/drawing/2014/main" id="{283604B4-B0C6-50E4-5196-B9AE682BDF1F}"/>
              </a:ext>
            </a:extLst>
          </p:cNvPr>
          <p:cNvSpPr>
            <a:spLocks noGrp="1"/>
          </p:cNvSpPr>
          <p:nvPr>
            <p:ph idx="1"/>
          </p:nvPr>
        </p:nvSpPr>
        <p:spPr>
          <a:xfrm>
            <a:off x="5183188" y="987425"/>
            <a:ext cx="617220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215EC0A-1AFB-3813-A453-31ED84B7EE01}"/>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639F053D-9B9F-8EEA-C60C-631784725B32}"/>
              </a:ext>
            </a:extLst>
          </p:cNvPr>
          <p:cNvSpPr>
            <a:spLocks noGrp="1"/>
          </p:cNvSpPr>
          <p:nvPr>
            <p:ph type="dt" idx="10"/>
          </p:nvPr>
        </p:nvSpPr>
        <p:spPr/>
        <p:txBody>
          <a:bodyPr/>
          <a:lstStyle/>
          <a:p>
            <a:fld id="{D273677D-586A-4F10-B294-A57CC5018F1B}" type="datetime1">
              <a:rPr lang="en-US" smtClean="0"/>
              <a:t>10/1/2026</a:t>
            </a:fld>
            <a:endParaRPr/>
          </a:p>
        </p:txBody>
      </p:sp>
      <p:sp>
        <p:nvSpPr>
          <p:cNvPr id="6" name="Footer Placeholder 5">
            <a:extLst>
              <a:ext uri="{FF2B5EF4-FFF2-40B4-BE49-F238E27FC236}">
                <a16:creationId xmlns:a16="http://schemas.microsoft.com/office/drawing/2014/main" id="{461D7527-C099-75B0-29C5-71C391948C65}"/>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3C9660A-75E6-A43A-4F2C-1CB48C4FD6AC}"/>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EBC09-09C0-7BB7-5AC6-81F179F02674}"/>
              </a:ext>
            </a:extLst>
          </p:cNvPr>
          <p:cNvSpPr>
            <a:spLocks noGrp="1"/>
          </p:cNvSpPr>
          <p:nvPr>
            <p:ph type="title"/>
          </p:nvPr>
        </p:nvSpPr>
        <p:spPr>
          <a:xfrm>
            <a:off x="839788" y="457200"/>
            <a:ext cx="3932237" cy="1600200"/>
          </a:xfrm>
        </p:spPr>
        <p:txBody>
          <a:bodyPr anchor="b"/>
          <a:lstStyle>
            <a:lvl1pPr>
              <a:buNone/>
              <a:defRPr sz="3200"/>
            </a:lvl1pPr>
          </a:lstStyle>
          <a:p>
            <a:r>
              <a:t>Click to edit Master title style</a:t>
            </a:r>
          </a:p>
        </p:txBody>
      </p:sp>
      <p:sp>
        <p:nvSpPr>
          <p:cNvPr id="3" name="Picture Placeholder 2">
            <a:extLst>
              <a:ext uri="{FF2B5EF4-FFF2-40B4-BE49-F238E27FC236}">
                <a16:creationId xmlns:a16="http://schemas.microsoft.com/office/drawing/2014/main" id="{DB63E414-446B-C117-0692-DC78156B4A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AB66BFBD-ABAA-5DE6-2323-9C1CC9BFB1F5}"/>
              </a:ext>
            </a:extLst>
          </p:cNvPr>
          <p:cNvSpPr>
            <a:spLocks noGrp="1"/>
          </p:cNvSpPr>
          <p:nvPr>
            <p:ph type="body"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Click to edit Master text styles</a:t>
            </a:r>
          </a:p>
        </p:txBody>
      </p:sp>
      <p:sp>
        <p:nvSpPr>
          <p:cNvPr id="5" name="Date Placeholder 4">
            <a:extLst>
              <a:ext uri="{FF2B5EF4-FFF2-40B4-BE49-F238E27FC236}">
                <a16:creationId xmlns:a16="http://schemas.microsoft.com/office/drawing/2014/main" id="{F1E9CFBC-DD71-F10F-E138-F2B743F670AE}"/>
              </a:ext>
            </a:extLst>
          </p:cNvPr>
          <p:cNvSpPr>
            <a:spLocks noGrp="1"/>
          </p:cNvSpPr>
          <p:nvPr>
            <p:ph type="dt" idx="10"/>
          </p:nvPr>
        </p:nvSpPr>
        <p:spPr/>
        <p:txBody>
          <a:bodyPr/>
          <a:lstStyle/>
          <a:p>
            <a:fld id="{5F2DEA47-CB57-4D08-9E42-D522AD855488}" type="datetime1">
              <a:rPr lang="en-US" smtClean="0"/>
              <a:t>10/1/2026</a:t>
            </a:fld>
            <a:endParaRPr/>
          </a:p>
        </p:txBody>
      </p:sp>
      <p:sp>
        <p:nvSpPr>
          <p:cNvPr id="6" name="Footer Placeholder 5">
            <a:extLst>
              <a:ext uri="{FF2B5EF4-FFF2-40B4-BE49-F238E27FC236}">
                <a16:creationId xmlns:a16="http://schemas.microsoft.com/office/drawing/2014/main" id="{E6CB8CA6-4278-FB22-3145-23DC5C4DAC7D}"/>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0F46CB95-CFA3-1B4B-2748-0F88B16E4FF3}"/>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37A7-8F04-71C2-739B-C29B13F7C3E8}"/>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E7D74CB7-F336-54D0-488D-66E3D22D6D69}"/>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B34E0D4-ADB6-67A1-EB30-23CC2EDC9B57}"/>
              </a:ext>
            </a:extLst>
          </p:cNvPr>
          <p:cNvSpPr>
            <a:spLocks noGrp="1"/>
          </p:cNvSpPr>
          <p:nvPr>
            <p:ph type="dt" idx="10"/>
          </p:nvPr>
        </p:nvSpPr>
        <p:spPr/>
        <p:txBody>
          <a:bodyPr/>
          <a:lstStyle/>
          <a:p>
            <a:fld id="{03CF82A7-76D3-4314-B807-EA913B79E2CF}" type="datetime1">
              <a:rPr lang="en-US" smtClean="0"/>
              <a:t>10/1/2026</a:t>
            </a:fld>
            <a:endParaRPr/>
          </a:p>
        </p:txBody>
      </p:sp>
      <p:sp>
        <p:nvSpPr>
          <p:cNvPr id="5" name="Footer Placeholder 4">
            <a:extLst>
              <a:ext uri="{FF2B5EF4-FFF2-40B4-BE49-F238E27FC236}">
                <a16:creationId xmlns:a16="http://schemas.microsoft.com/office/drawing/2014/main" id="{DBC95954-7C46-F9E8-C90F-7884C6613EA8}"/>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652044C-7C46-8B04-D634-1FF22B208F22}"/>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A68B82-0961-EE99-E068-6C4D6D3A9571}"/>
              </a:ext>
            </a:extLst>
          </p:cNvPr>
          <p:cNvSpPr>
            <a:spLocks noGrp="1"/>
          </p:cNvSpPr>
          <p:nvPr>
            <p:ph type="title"/>
          </p:nvPr>
        </p:nvSpPr>
        <p:spPr>
          <a:xfrm>
            <a:off x="8724900" y="365125"/>
            <a:ext cx="2628900" cy="581183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B125D93D-8AD6-E56A-09BE-9E7A19F94C32}"/>
              </a:ext>
            </a:extLst>
          </p:cNvPr>
          <p:cNvSpPr>
            <a:spLocks noGrp="1"/>
          </p:cNvSpPr>
          <p:nvPr>
            <p:ph type="body" idx="1"/>
          </p:nvPr>
        </p:nvSpPr>
        <p:spPr>
          <a:xfrm>
            <a:off x="838200" y="365125"/>
            <a:ext cx="7734300" cy="581183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2DC757A-672B-4A7A-F2C2-3EABCA6D2D3C}"/>
              </a:ext>
            </a:extLst>
          </p:cNvPr>
          <p:cNvSpPr>
            <a:spLocks noGrp="1"/>
          </p:cNvSpPr>
          <p:nvPr>
            <p:ph type="dt" idx="10"/>
          </p:nvPr>
        </p:nvSpPr>
        <p:spPr/>
        <p:txBody>
          <a:bodyPr/>
          <a:lstStyle/>
          <a:p>
            <a:fld id="{D3E678EE-86C0-4A74-B6C9-875AEB2AAFEF}" type="datetime1">
              <a:rPr lang="en-US" smtClean="0"/>
              <a:t>10/1/2026</a:t>
            </a:fld>
            <a:endParaRPr/>
          </a:p>
        </p:txBody>
      </p:sp>
      <p:sp>
        <p:nvSpPr>
          <p:cNvPr id="5" name="Footer Placeholder 4">
            <a:extLst>
              <a:ext uri="{FF2B5EF4-FFF2-40B4-BE49-F238E27FC236}">
                <a16:creationId xmlns:a16="http://schemas.microsoft.com/office/drawing/2014/main" id="{0F2E91FD-6BD2-0ABE-0996-6C2008F1672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21A65EEF-56F2-FB4C-57ED-F6D1E2ACBEBF}"/>
              </a:ext>
            </a:extLst>
          </p:cNvPr>
          <p:cNvSpPr>
            <a:spLocks noGrp="1"/>
          </p:cNvSpPr>
          <p:nvPr>
            <p:ph type="sldNum" idx="12"/>
          </p:nvPr>
        </p:nvSpPr>
        <p:spPr/>
        <p:txBody>
          <a:bodyPr/>
          <a:lstStyle/>
          <a:p>
            <a:fld id="{9ED307B9-4E12-43CA-8BF9-66BA6327B174}"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95963A-CFD4-7EBD-ACF0-95ED792B1CAC}"/>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A1F9CE22-75D2-9DD8-DA07-8E06EA04ADFF}"/>
              </a:ext>
            </a:extLst>
          </p:cNvPr>
          <p:cNvSpPr>
            <a:spLocks noGrp="1"/>
          </p:cNvSpPr>
          <p:nvPr>
            <p:ph type="body" idx="1"/>
          </p:nvPr>
        </p:nvSpPr>
        <p:spPr>
          <a:xfrm>
            <a:off x="838200" y="1825625"/>
            <a:ext cx="10515600" cy="4351338"/>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29FC1291-409F-A0A8-5780-F580C9446F36}"/>
              </a:ext>
            </a:extLst>
          </p:cNvPr>
          <p:cNvSpPr>
            <a:spLocks noGrp="1"/>
          </p:cNvSpPr>
          <p:nvPr>
            <p:ph type="dt" idx="2"/>
          </p:nvPr>
        </p:nvSpPr>
        <p:spPr>
          <a:xfrm>
            <a:off x="838200" y="6356350"/>
            <a:ext cx="2743200" cy="365125"/>
          </a:xfrm>
          <a:prstGeom prst="rect">
            <a:avLst/>
          </a:prstGeom>
        </p:spPr>
        <p:txBody>
          <a:bodyPr vert="horz" lIns="91440" tIns="45720" rIns="91440" bIns="45720" anchor="ctr"/>
          <a:lstStyle>
            <a:lvl1pPr algn="l">
              <a:buNone/>
              <a:defRPr sz="1200">
                <a:solidFill>
                  <a:schemeClr val="tx1">
                    <a:tint val="82000"/>
                  </a:schemeClr>
                </a:solidFill>
              </a:defRPr>
            </a:lvl1pPr>
          </a:lstStyle>
          <a:p>
            <a:fld id="{889B21D7-023A-4974-9DFA-C486151310F7}" type="datetime1">
              <a:rPr lang="en-US" smtClean="0"/>
              <a:t>10/1/2026</a:t>
            </a:fld>
            <a:endParaRPr/>
          </a:p>
        </p:txBody>
      </p:sp>
      <p:sp>
        <p:nvSpPr>
          <p:cNvPr id="5" name="Footer Placeholder 4">
            <a:extLst>
              <a:ext uri="{FF2B5EF4-FFF2-40B4-BE49-F238E27FC236}">
                <a16:creationId xmlns:a16="http://schemas.microsoft.com/office/drawing/2014/main" id="{1ED0C48A-6FD4-7FD5-40EF-980E9A108856}"/>
              </a:ext>
            </a:extLst>
          </p:cNvPr>
          <p:cNvSpPr>
            <a:spLocks noGrp="1"/>
          </p:cNvSpPr>
          <p:nvPr>
            <p:ph type="ftr" idx="3"/>
          </p:nvPr>
        </p:nvSpPr>
        <p:spPr>
          <a:xfrm>
            <a:off x="4038600" y="6356350"/>
            <a:ext cx="4114800" cy="365125"/>
          </a:xfrm>
          <a:prstGeom prst="rect">
            <a:avLst/>
          </a:prstGeom>
        </p:spPr>
        <p:txBody>
          <a:bodyPr vert="horz" lIns="91440" tIns="45720" rIns="91440" bIns="45720" anchor="ctr"/>
          <a:lstStyle>
            <a:lvl1pPr algn="ctr">
              <a:buNone/>
              <a:defRPr sz="1200">
                <a:solidFill>
                  <a:schemeClr val="tx1">
                    <a:tint val="82000"/>
                  </a:schemeClr>
                </a:solidFill>
              </a:defRPr>
            </a:lvl1pPr>
          </a:lstStyle>
          <a:p>
            <a:endParaRPr/>
          </a:p>
        </p:txBody>
      </p:sp>
      <p:sp>
        <p:nvSpPr>
          <p:cNvPr id="6" name="Slide Number Placeholder 5">
            <a:extLst>
              <a:ext uri="{FF2B5EF4-FFF2-40B4-BE49-F238E27FC236}">
                <a16:creationId xmlns:a16="http://schemas.microsoft.com/office/drawing/2014/main" id="{3BCD868A-E4AC-1663-C76F-6F8D30AB8FD0}"/>
              </a:ext>
            </a:extLst>
          </p:cNvPr>
          <p:cNvSpPr>
            <a:spLocks noGrp="1"/>
          </p:cNvSpPr>
          <p:nvPr>
            <p:ph type="sldNum" idx="4"/>
          </p:nvPr>
        </p:nvSpPr>
        <p:spPr>
          <a:xfrm>
            <a:off x="8610600" y="6356350"/>
            <a:ext cx="2743200" cy="365125"/>
          </a:xfrm>
          <a:prstGeom prst="rect">
            <a:avLst/>
          </a:prstGeom>
        </p:spPr>
        <p:txBody>
          <a:bodyPr vert="horz" lIns="91440" tIns="45720" rIns="91440" bIns="45720" anchor="ctr"/>
          <a:lstStyle>
            <a:lvl1pPr algn="r">
              <a:buNone/>
              <a:defRPr sz="1200">
                <a:solidFill>
                  <a:schemeClr val="tx1">
                    <a:tint val="82000"/>
                  </a:schemeClr>
                </a:solidFill>
              </a:defRPr>
            </a:lvl1pPr>
          </a:lstStyle>
          <a:p>
            <a:fld id="{9ED307B9-4E12-43CA-8BF9-66BA6327B174}"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4.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A94A5-173D-B6FA-66F9-73DC267FFC57}"/>
              </a:ext>
            </a:extLst>
          </p:cNvPr>
          <p:cNvSpPr>
            <a:spLocks noGrp="1"/>
          </p:cNvSpPr>
          <p:nvPr>
            <p:ph type="title"/>
          </p:nvPr>
        </p:nvSpPr>
        <p:spPr/>
        <p:txBody>
          <a:bodyPr/>
          <a:lstStyle/>
          <a:p>
            <a:endParaRPr/>
          </a:p>
        </p:txBody>
      </p:sp>
      <p:pic>
        <p:nvPicPr>
          <p:cNvPr id="5" name="Content Placeholder 4"/>
          <p:cNvPicPr>
            <a:picLocks noGrp="1" noChangeAspect="1"/>
          </p:cNvPicPr>
          <p:nvPr>
            <p:ph idx="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AEF9311F-F954-C4F1-177C-340530BD5BC2}"/>
              </a:ext>
            </a:extLst>
          </p:cNvPr>
          <p:cNvSpPr>
            <a:spLocks noGrp="1"/>
          </p:cNvSpPr>
          <p:nvPr>
            <p:ph type="sldNum" idx="12"/>
          </p:nvPr>
        </p:nvSpPr>
        <p:spPr/>
        <p:txBody>
          <a:bodyPr/>
          <a:lstStyle/>
          <a:p>
            <a:fld id="{9ED307B9-4E12-43CA-8BF9-66BA6327B174}" type="slidenum">
              <a:rPr lang="en-GB" smtClean="0"/>
              <a:t>1</a:t>
            </a:fld>
            <a:endParaRPr lang="en-GB"/>
          </a:p>
        </p:txBody>
      </p:sp>
    </p:spTree>
    <p:extLst>
      <p:ext uri="{BB962C8B-B14F-4D97-AF65-F5344CB8AC3E}">
        <p14:creationId xmlns:p14="http://schemas.microsoft.com/office/powerpoint/2010/main" val="3897318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4AF0F-37E8-51D7-24AE-1515A222F342}"/>
              </a:ext>
            </a:extLst>
          </p:cNvPr>
          <p:cNvSpPr>
            <a:spLocks noGrp="1"/>
          </p:cNvSpPr>
          <p:nvPr>
            <p:ph type="title"/>
          </p:nvPr>
        </p:nvSpPr>
        <p:spPr/>
        <p:txBody>
          <a:bodyPr/>
          <a:lstStyle/>
          <a:p>
            <a:endParaRPr/>
          </a:p>
        </p:txBody>
      </p:sp>
      <p:pic>
        <p:nvPicPr>
          <p:cNvPr id="5" name="Content Placeholder 4"/>
          <p:cNvPicPr>
            <a:picLocks noGrp="1" noChangeAspect="1"/>
          </p:cNvPicPr>
          <p:nvPr>
            <p:ph idx="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A7CDB958-CB0F-E33D-5821-EE919EDC5698}"/>
              </a:ext>
            </a:extLst>
          </p:cNvPr>
          <p:cNvSpPr>
            <a:spLocks noGrp="1"/>
          </p:cNvSpPr>
          <p:nvPr>
            <p:ph type="sldNum" idx="12"/>
          </p:nvPr>
        </p:nvSpPr>
        <p:spPr/>
        <p:txBody>
          <a:bodyPr/>
          <a:lstStyle/>
          <a:p>
            <a:fld id="{9ED307B9-4E12-43CA-8BF9-66BA6327B174}" type="slidenum">
              <a:rPr lang="en-GB" smtClean="0"/>
              <a:t>2</a:t>
            </a:fld>
            <a:endParaRPr lang="en-GB"/>
          </a:p>
        </p:txBody>
      </p:sp>
    </p:spTree>
    <p:extLst>
      <p:ext uri="{BB962C8B-B14F-4D97-AF65-F5344CB8AC3E}">
        <p14:creationId xmlns:p14="http://schemas.microsoft.com/office/powerpoint/2010/main" val="3257479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srcRect t="27" b="27"/>
          <a:stretch>
            <a:fillRect/>
          </a:stretch>
        </p:blipFill>
        <p:spPr>
          <a:xfrm>
            <a:off x="-23352" y="0"/>
            <a:ext cx="12192000" cy="6858000"/>
          </a:xfrm>
          <a:prstGeom prst="rect">
            <a:avLst/>
          </a:prstGeom>
        </p:spPr>
      </p:pic>
      <p:sp>
        <p:nvSpPr>
          <p:cNvPr id="2" name="Slide title">
            <a:extLst>
              <a:ext uri="{FF2B5EF4-FFF2-40B4-BE49-F238E27FC236}">
                <a16:creationId xmlns:a16="http://schemas.microsoft.com/office/drawing/2014/main" id="{457F7DF4-86D5-4BFF-869E-D362CF467DE8}"/>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Decapods in the Danube and Drava</a:t>
            </a:r>
          </a:p>
        </p:txBody>
      </p:sp>
      <p:sp>
        <p:nvSpPr>
          <p:cNvPr id="3" name="Narrow-clawed crayfish">
            <a:extLst>
              <a:ext uri="{FF2B5EF4-FFF2-40B4-BE49-F238E27FC236}">
                <a16:creationId xmlns:a16="http://schemas.microsoft.com/office/drawing/2014/main" id="{6F0B662B-687B-4C06-9DC7-D3798F55DBB9}"/>
              </a:ext>
            </a:extLst>
          </p:cNvPr>
          <p:cNvSpPr>
            <a:spLocks noGrp="1"/>
          </p:cNvSpPr>
          <p:nvPr/>
        </p:nvSpPr>
        <p:spPr>
          <a:xfrm>
            <a:off x="619125" y="1562100"/>
            <a:ext cx="3429000" cy="381000"/>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Narrow-clawed crayfish</a:t>
            </a:r>
          </a:p>
        </p:txBody>
      </p:sp>
      <p:sp>
        <p:nvSpPr>
          <p:cNvPr id="4" name="Pontastacus leptodactylus">
            <a:extLst>
              <a:ext uri="{FF2B5EF4-FFF2-40B4-BE49-F238E27FC236}">
                <a16:creationId xmlns:a16="http://schemas.microsoft.com/office/drawing/2014/main" id="{CCA8D4EB-50FA-4179-8469-70AF52979C53}"/>
              </a:ext>
            </a:extLst>
          </p:cNvPr>
          <p:cNvSpPr>
            <a:spLocks noGrp="1"/>
          </p:cNvSpPr>
          <p:nvPr/>
        </p:nvSpPr>
        <p:spPr>
          <a:xfrm>
            <a:off x="619125" y="1971675"/>
            <a:ext cx="3429000" cy="333375"/>
          </a:xfrm>
          <a:prstGeom prst="rect">
            <a:avLst/>
          </a:prstGeom>
          <a:noFill/>
          <a:ln w="0">
            <a:noFill/>
          </a:ln>
        </p:spPr>
        <p:txBody>
          <a:bodyPr wrap="square" lIns="0" tIns="0" rIns="0" bIns="0" anchor="t">
            <a:noAutofit/>
          </a:bodyPr>
          <a:lstStyle/>
          <a:p>
            <a:pPr algn="l">
              <a:lnSpc>
                <a:spcPct val="105000"/>
              </a:lnSpc>
              <a:buNone/>
              <a:defRPr sz="1875" b="0" i="1">
                <a:solidFill>
                  <a:srgbClr val="087F83"/>
                </a:solidFill>
                <a:latin typeface="Arial"/>
                <a:ea typeface="Arial"/>
                <a:cs typeface="Arial"/>
              </a:defRPr>
            </a:pPr>
            <a:r>
              <a:rPr sz="1875" b="0" i="1">
                <a:solidFill>
                  <a:srgbClr val="087F83"/>
                </a:solidFill>
                <a:latin typeface="Arial"/>
                <a:ea typeface="Arial"/>
                <a:cs typeface="Arial"/>
              </a:rPr>
              <a:t>Pontastacus leptodactylus</a:t>
            </a:r>
          </a:p>
        </p:txBody>
      </p:sp>
      <p:pic>
        <p:nvPicPr>
          <p:cNvPr id="26" name="Picture 25"/>
          <p:cNvPicPr>
            <a:picLocks noChangeAspect="1"/>
          </p:cNvPicPr>
          <p:nvPr/>
        </p:nvPicPr>
        <p:blipFill>
          <a:blip r:embed="rId4"/>
          <a:srcRect l="25500" r="25500" b="2000"/>
          <a:stretch/>
        </p:blipFill>
        <p:spPr>
          <a:xfrm rot="3447704">
            <a:off x="1036923" y="2171011"/>
            <a:ext cx="1981161" cy="2977894"/>
          </a:xfrm>
          <a:prstGeom prst="rect">
            <a:avLst/>
          </a:prstGeom>
        </p:spPr>
      </p:pic>
      <p:sp>
        <p:nvSpPr>
          <p:cNvPr id="6" name="NATIVE">
            <a:extLst>
              <a:ext uri="{FF2B5EF4-FFF2-40B4-BE49-F238E27FC236}">
                <a16:creationId xmlns:a16="http://schemas.microsoft.com/office/drawing/2014/main" id="{FB8F5F7E-2F1C-40DE-B569-0DB0CF6B6C78}"/>
              </a:ext>
            </a:extLst>
          </p:cNvPr>
          <p:cNvSpPr>
            <a:spLocks noGrp="1"/>
          </p:cNvSpPr>
          <p:nvPr/>
        </p:nvSpPr>
        <p:spPr>
          <a:xfrm>
            <a:off x="619125" y="4838700"/>
            <a:ext cx="3333750" cy="285750"/>
          </a:xfrm>
          <a:prstGeom prst="rect">
            <a:avLst/>
          </a:prstGeom>
          <a:noFill/>
          <a:ln w="0">
            <a:noFill/>
          </a:ln>
        </p:spPr>
        <p:txBody>
          <a:bodyPr wrap="square" lIns="0" tIns="0" rIns="0" bIns="0" anchor="t">
            <a:noAutofit/>
          </a:bodyPr>
          <a:lstStyle/>
          <a:p>
            <a:pPr algn="l">
              <a:lnSpc>
                <a:spcPct val="105000"/>
              </a:lnSpc>
              <a:buNone/>
              <a:defRPr sz="1650" b="1" i="0">
                <a:solidFill>
                  <a:srgbClr val="087F83"/>
                </a:solidFill>
                <a:latin typeface="Arial"/>
                <a:ea typeface="Arial"/>
                <a:cs typeface="Arial"/>
              </a:defRPr>
            </a:pPr>
            <a:r>
              <a:rPr sz="1650" b="1" i="0">
                <a:solidFill>
                  <a:srgbClr val="087F83"/>
                </a:solidFill>
                <a:latin typeface="Arial"/>
                <a:ea typeface="Arial"/>
                <a:cs typeface="Arial"/>
              </a:rPr>
              <a:t>NATIVE</a:t>
            </a:r>
          </a:p>
        </p:txBody>
      </p:sp>
      <p:sp>
        <p:nvSpPr>
          <p:cNvPr id="7" name="Native to the Danube basin">
            <a:extLst>
              <a:ext uri="{FF2B5EF4-FFF2-40B4-BE49-F238E27FC236}">
                <a16:creationId xmlns:a16="http://schemas.microsoft.com/office/drawing/2014/main" id="{9A3FF2D8-AD80-4DAF-9024-C4CC115A8BB0}"/>
              </a:ext>
            </a:extLst>
          </p:cNvPr>
          <p:cNvSpPr>
            <a:spLocks noGrp="1"/>
          </p:cNvSpPr>
          <p:nvPr/>
        </p:nvSpPr>
        <p:spPr>
          <a:xfrm>
            <a:off x="619125" y="5229225"/>
            <a:ext cx="3429000" cy="742950"/>
          </a:xfrm>
          <a:prstGeom prst="rect">
            <a:avLst/>
          </a:prstGeom>
          <a:noFill/>
          <a:ln w="0">
            <a:noFill/>
          </a:ln>
        </p:spPr>
        <p:txBody>
          <a:bodyPr wrap="square" lIns="0" tIns="0" rIns="0" bIns="0" anchor="t">
            <a:noAutofit/>
          </a:bodyPr>
          <a:lstStyle/>
          <a:p>
            <a:pPr algn="l">
              <a:lnSpc>
                <a:spcPct val="105000"/>
              </a:lnSpc>
              <a:buNone/>
              <a:defRPr sz="1725" b="0" i="0">
                <a:solidFill>
                  <a:srgbClr val="112331"/>
                </a:solidFill>
                <a:latin typeface="Arial"/>
                <a:ea typeface="Arial"/>
                <a:cs typeface="Arial"/>
              </a:defRPr>
            </a:pPr>
            <a:r>
              <a:rPr sz="1725" b="0" i="0" dirty="0">
                <a:solidFill>
                  <a:srgbClr val="112331"/>
                </a:solidFill>
                <a:latin typeface="Arial"/>
                <a:ea typeface="Arial"/>
                <a:cs typeface="Arial"/>
              </a:rPr>
              <a:t>Native to the Danube</a:t>
            </a:r>
            <a:r>
              <a:rPr lang="en-GB" sz="1725" b="0" i="0" dirty="0">
                <a:solidFill>
                  <a:srgbClr val="112331"/>
                </a:solidFill>
                <a:latin typeface="Arial"/>
                <a:ea typeface="Arial"/>
                <a:cs typeface="Arial"/>
              </a:rPr>
              <a:t> basin</a:t>
            </a:r>
            <a:endParaRPr sz="1725" b="0" i="0" dirty="0">
              <a:solidFill>
                <a:srgbClr val="112331"/>
              </a:solidFill>
              <a:latin typeface="Arial"/>
              <a:ea typeface="Arial"/>
              <a:cs typeface="Arial"/>
            </a:endParaRPr>
          </a:p>
        </p:txBody>
      </p:sp>
      <p:sp>
        <p:nvSpPr>
          <p:cNvPr id="8" name="Spiny-cheek crayfish">
            <a:extLst>
              <a:ext uri="{FF2B5EF4-FFF2-40B4-BE49-F238E27FC236}">
                <a16:creationId xmlns:a16="http://schemas.microsoft.com/office/drawing/2014/main" id="{4FE0AAF4-A7D3-492C-9A9F-378CA5D8A7C7}"/>
              </a:ext>
            </a:extLst>
          </p:cNvPr>
          <p:cNvSpPr>
            <a:spLocks noGrp="1"/>
          </p:cNvSpPr>
          <p:nvPr/>
        </p:nvSpPr>
        <p:spPr>
          <a:xfrm>
            <a:off x="4400550" y="1562100"/>
            <a:ext cx="3429000" cy="381000"/>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Spiny-cheek crayfish</a:t>
            </a:r>
          </a:p>
        </p:txBody>
      </p:sp>
      <p:sp>
        <p:nvSpPr>
          <p:cNvPr id="9" name="Faxonius limosus">
            <a:extLst>
              <a:ext uri="{FF2B5EF4-FFF2-40B4-BE49-F238E27FC236}">
                <a16:creationId xmlns:a16="http://schemas.microsoft.com/office/drawing/2014/main" id="{A33B366A-F15C-4279-9B68-71A61358F5E6}"/>
              </a:ext>
            </a:extLst>
          </p:cNvPr>
          <p:cNvSpPr>
            <a:spLocks noGrp="1"/>
          </p:cNvSpPr>
          <p:nvPr/>
        </p:nvSpPr>
        <p:spPr>
          <a:xfrm>
            <a:off x="4400550" y="1971675"/>
            <a:ext cx="3429000" cy="333375"/>
          </a:xfrm>
          <a:prstGeom prst="rect">
            <a:avLst/>
          </a:prstGeom>
          <a:noFill/>
          <a:ln w="0">
            <a:noFill/>
          </a:ln>
        </p:spPr>
        <p:txBody>
          <a:bodyPr wrap="square" lIns="0" tIns="0" rIns="0" bIns="0" anchor="t">
            <a:noAutofit/>
          </a:bodyPr>
          <a:lstStyle/>
          <a:p>
            <a:pPr algn="l">
              <a:lnSpc>
                <a:spcPct val="105000"/>
              </a:lnSpc>
              <a:buNone/>
              <a:defRPr sz="1875" b="0" i="1">
                <a:solidFill>
                  <a:srgbClr val="087F83"/>
                </a:solidFill>
                <a:latin typeface="Arial"/>
                <a:ea typeface="Arial"/>
                <a:cs typeface="Arial"/>
              </a:defRPr>
            </a:pPr>
            <a:r>
              <a:rPr sz="1875" b="0" i="1">
                <a:solidFill>
                  <a:srgbClr val="087F83"/>
                </a:solidFill>
                <a:latin typeface="Arial"/>
                <a:ea typeface="Arial"/>
                <a:cs typeface="Arial"/>
              </a:rPr>
              <a:t>Faxonius limosus</a:t>
            </a:r>
          </a:p>
        </p:txBody>
      </p:sp>
      <p:sp>
        <p:nvSpPr>
          <p:cNvPr id="11" name="INVASIVE">
            <a:extLst>
              <a:ext uri="{FF2B5EF4-FFF2-40B4-BE49-F238E27FC236}">
                <a16:creationId xmlns:a16="http://schemas.microsoft.com/office/drawing/2014/main" id="{1D2503EA-67E3-4CD4-8328-B5438F2A10E3}"/>
              </a:ext>
            </a:extLst>
          </p:cNvPr>
          <p:cNvSpPr>
            <a:spLocks noGrp="1"/>
          </p:cNvSpPr>
          <p:nvPr/>
        </p:nvSpPr>
        <p:spPr>
          <a:xfrm>
            <a:off x="4400550" y="4838700"/>
            <a:ext cx="3333750" cy="285750"/>
          </a:xfrm>
          <a:prstGeom prst="rect">
            <a:avLst/>
          </a:prstGeom>
          <a:noFill/>
          <a:ln w="0">
            <a:noFill/>
          </a:ln>
        </p:spPr>
        <p:txBody>
          <a:bodyPr wrap="square" lIns="0" tIns="0" rIns="0" bIns="0" anchor="t">
            <a:noAutofit/>
          </a:bodyPr>
          <a:lstStyle/>
          <a:p>
            <a:pPr algn="l">
              <a:lnSpc>
                <a:spcPct val="105000"/>
              </a:lnSpc>
              <a:buNone/>
              <a:defRPr sz="1650" b="1" i="0">
                <a:solidFill>
                  <a:srgbClr val="087F83"/>
                </a:solidFill>
                <a:latin typeface="Arial"/>
                <a:ea typeface="Arial"/>
                <a:cs typeface="Arial"/>
              </a:defRPr>
            </a:pPr>
            <a:r>
              <a:rPr sz="1650" b="1" i="0">
                <a:solidFill>
                  <a:srgbClr val="087F83"/>
                </a:solidFill>
                <a:latin typeface="Arial"/>
                <a:ea typeface="Arial"/>
                <a:cs typeface="Arial"/>
              </a:rPr>
              <a:t>INVASIVE</a:t>
            </a:r>
          </a:p>
        </p:txBody>
      </p:sp>
      <p:sp>
        <p:nvSpPr>
          <p:cNvPr id="12" name="Recorded in Kopački rit in 2003 Danube corridor">
            <a:extLst>
              <a:ext uri="{FF2B5EF4-FFF2-40B4-BE49-F238E27FC236}">
                <a16:creationId xmlns:a16="http://schemas.microsoft.com/office/drawing/2014/main" id="{A8BD5D7F-9C60-48F8-B8D5-539838781BBC}"/>
              </a:ext>
            </a:extLst>
          </p:cNvPr>
          <p:cNvSpPr>
            <a:spLocks noGrp="1"/>
          </p:cNvSpPr>
          <p:nvPr/>
        </p:nvSpPr>
        <p:spPr>
          <a:xfrm>
            <a:off x="4400550" y="5181600"/>
            <a:ext cx="3429000" cy="866775"/>
          </a:xfrm>
          <a:prstGeom prst="rect">
            <a:avLst/>
          </a:prstGeom>
          <a:noFill/>
          <a:ln w="0">
            <a:noFill/>
          </a:ln>
        </p:spPr>
        <p:txBody>
          <a:bodyPr wrap="square" lIns="0" tIns="0" rIns="0" bIns="0" anchor="t">
            <a:noAutofit/>
          </a:bodyPr>
          <a:lstStyle/>
          <a:p>
            <a:pPr algn="l">
              <a:lnSpc>
                <a:spcPct val="105000"/>
              </a:lnSpc>
              <a:buNone/>
              <a:defRPr sz="1725" b="0" i="0">
                <a:solidFill>
                  <a:srgbClr val="112331"/>
                </a:solidFill>
                <a:latin typeface="Arial"/>
                <a:ea typeface="Arial"/>
                <a:cs typeface="Arial"/>
              </a:defRPr>
            </a:pPr>
            <a:r>
              <a:rPr sz="1725" b="0" i="0" dirty="0">
                <a:solidFill>
                  <a:srgbClr val="112331"/>
                </a:solidFill>
                <a:latin typeface="Arial"/>
                <a:ea typeface="Arial"/>
                <a:cs typeface="Arial"/>
              </a:rPr>
              <a:t>First recorded in </a:t>
            </a:r>
            <a:r>
              <a:rPr sz="1725" b="0" i="0" dirty="0" err="1">
                <a:solidFill>
                  <a:srgbClr val="112331"/>
                </a:solidFill>
                <a:latin typeface="Arial"/>
                <a:ea typeface="Arial"/>
                <a:cs typeface="Arial"/>
              </a:rPr>
              <a:t>Kopački</a:t>
            </a:r>
            <a:r>
              <a:rPr sz="1725" b="0" i="0" dirty="0">
                <a:solidFill>
                  <a:srgbClr val="112331"/>
                </a:solidFill>
                <a:latin typeface="Arial"/>
                <a:ea typeface="Arial"/>
                <a:cs typeface="Arial"/>
              </a:rPr>
              <a:t> </a:t>
            </a:r>
            <a:r>
              <a:rPr sz="1725" b="0" i="0" dirty="0" err="1">
                <a:solidFill>
                  <a:srgbClr val="112331"/>
                </a:solidFill>
                <a:latin typeface="Arial"/>
                <a:ea typeface="Arial"/>
                <a:cs typeface="Arial"/>
              </a:rPr>
              <a:t>rit</a:t>
            </a:r>
            <a:endParaRPr sz="1725" b="0" i="0" dirty="0">
              <a:solidFill>
                <a:srgbClr val="112331"/>
              </a:solidFill>
              <a:latin typeface="Arial"/>
              <a:ea typeface="Arial"/>
              <a:cs typeface="Arial"/>
            </a:endParaRPr>
          </a:p>
          <a:p>
            <a:pPr algn="l">
              <a:lnSpc>
                <a:spcPct val="105000"/>
              </a:lnSpc>
              <a:buNone/>
              <a:defRPr sz="1725" b="0" i="0">
                <a:solidFill>
                  <a:srgbClr val="112331"/>
                </a:solidFill>
                <a:latin typeface="Arial"/>
                <a:ea typeface="Arial"/>
                <a:cs typeface="Arial"/>
              </a:defRPr>
            </a:pPr>
            <a:r>
              <a:rPr sz="1725" b="0" i="0" dirty="0">
                <a:solidFill>
                  <a:srgbClr val="112331"/>
                </a:solidFill>
                <a:latin typeface="Arial"/>
                <a:ea typeface="Arial"/>
                <a:cs typeface="Arial"/>
              </a:rPr>
              <a:t>in 2003</a:t>
            </a:r>
            <a:r>
              <a:rPr lang="en-GB" sz="1725" b="0" i="0" dirty="0">
                <a:solidFill>
                  <a:srgbClr val="112331"/>
                </a:solidFill>
                <a:latin typeface="Arial"/>
                <a:ea typeface="Arial"/>
                <a:cs typeface="Arial"/>
              </a:rPr>
              <a:t> - </a:t>
            </a:r>
            <a:r>
              <a:rPr sz="1725" b="0" i="0" dirty="0">
                <a:solidFill>
                  <a:srgbClr val="112331"/>
                </a:solidFill>
                <a:latin typeface="Arial"/>
                <a:ea typeface="Arial"/>
                <a:cs typeface="Arial"/>
              </a:rPr>
              <a:t>Danube corridor</a:t>
            </a:r>
          </a:p>
        </p:txBody>
      </p:sp>
      <p:sp>
        <p:nvSpPr>
          <p:cNvPr id="13" name="Signal crayfish">
            <a:extLst>
              <a:ext uri="{FF2B5EF4-FFF2-40B4-BE49-F238E27FC236}">
                <a16:creationId xmlns:a16="http://schemas.microsoft.com/office/drawing/2014/main" id="{8E23502D-FF86-44A2-8D8B-CBC94502AA4F}"/>
              </a:ext>
            </a:extLst>
          </p:cNvPr>
          <p:cNvSpPr>
            <a:spLocks noGrp="1"/>
          </p:cNvSpPr>
          <p:nvPr/>
        </p:nvSpPr>
        <p:spPr>
          <a:xfrm>
            <a:off x="8153400" y="1562100"/>
            <a:ext cx="3429000" cy="381000"/>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Signal crayfish</a:t>
            </a:r>
          </a:p>
        </p:txBody>
      </p:sp>
      <p:sp>
        <p:nvSpPr>
          <p:cNvPr id="14" name="Pacifastacus leniusculus">
            <a:extLst>
              <a:ext uri="{FF2B5EF4-FFF2-40B4-BE49-F238E27FC236}">
                <a16:creationId xmlns:a16="http://schemas.microsoft.com/office/drawing/2014/main" id="{71BAEAB7-7684-499F-BF37-506B7BC8CC82}"/>
              </a:ext>
            </a:extLst>
          </p:cNvPr>
          <p:cNvSpPr>
            <a:spLocks noGrp="1"/>
          </p:cNvSpPr>
          <p:nvPr/>
        </p:nvSpPr>
        <p:spPr>
          <a:xfrm>
            <a:off x="8153400" y="1971675"/>
            <a:ext cx="3429000" cy="333375"/>
          </a:xfrm>
          <a:prstGeom prst="rect">
            <a:avLst/>
          </a:prstGeom>
          <a:noFill/>
          <a:ln w="0">
            <a:noFill/>
          </a:ln>
        </p:spPr>
        <p:txBody>
          <a:bodyPr wrap="square" lIns="0" tIns="0" rIns="0" bIns="0" anchor="t">
            <a:noAutofit/>
          </a:bodyPr>
          <a:lstStyle/>
          <a:p>
            <a:pPr algn="l">
              <a:lnSpc>
                <a:spcPct val="105000"/>
              </a:lnSpc>
              <a:buNone/>
              <a:defRPr sz="1875" b="0" i="1">
                <a:solidFill>
                  <a:srgbClr val="087F83"/>
                </a:solidFill>
                <a:latin typeface="Arial"/>
                <a:ea typeface="Arial"/>
                <a:cs typeface="Arial"/>
              </a:defRPr>
            </a:pPr>
            <a:r>
              <a:rPr sz="1875" b="0" i="1">
                <a:solidFill>
                  <a:srgbClr val="087F83"/>
                </a:solidFill>
                <a:latin typeface="Arial"/>
                <a:ea typeface="Arial"/>
                <a:cs typeface="Arial"/>
              </a:rPr>
              <a:t>Pacifastacus leniusculus</a:t>
            </a:r>
          </a:p>
        </p:txBody>
      </p:sp>
      <p:pic>
        <p:nvPicPr>
          <p:cNvPr id="36" name="Picture 35"/>
          <p:cNvPicPr>
            <a:picLocks noChangeAspect="1"/>
          </p:cNvPicPr>
          <p:nvPr/>
        </p:nvPicPr>
        <p:blipFill>
          <a:blip r:embed="rId5"/>
          <a:srcRect l="17000" t="5000" r="6500" b="18000"/>
          <a:stretch/>
        </p:blipFill>
        <p:spPr>
          <a:xfrm rot="15083661">
            <a:off x="7544456" y="2160550"/>
            <a:ext cx="3444415" cy="3334194"/>
          </a:xfrm>
          <a:prstGeom prst="rect">
            <a:avLst/>
          </a:prstGeom>
        </p:spPr>
      </p:pic>
      <p:sp>
        <p:nvSpPr>
          <p:cNvPr id="16" name="INVASIVE">
            <a:extLst>
              <a:ext uri="{FF2B5EF4-FFF2-40B4-BE49-F238E27FC236}">
                <a16:creationId xmlns:a16="http://schemas.microsoft.com/office/drawing/2014/main" id="{04325DB9-7823-49E7-B357-4D137CACA089}"/>
              </a:ext>
            </a:extLst>
          </p:cNvPr>
          <p:cNvSpPr>
            <a:spLocks noGrp="1"/>
          </p:cNvSpPr>
          <p:nvPr/>
        </p:nvSpPr>
        <p:spPr>
          <a:xfrm>
            <a:off x="8153400" y="4838700"/>
            <a:ext cx="3333750" cy="285750"/>
          </a:xfrm>
          <a:prstGeom prst="rect">
            <a:avLst/>
          </a:prstGeom>
          <a:noFill/>
          <a:ln w="0">
            <a:noFill/>
          </a:ln>
        </p:spPr>
        <p:txBody>
          <a:bodyPr wrap="square" lIns="0" tIns="0" rIns="0" bIns="0" anchor="t">
            <a:noAutofit/>
          </a:bodyPr>
          <a:lstStyle/>
          <a:p>
            <a:pPr algn="l">
              <a:lnSpc>
                <a:spcPct val="105000"/>
              </a:lnSpc>
              <a:buNone/>
              <a:defRPr sz="1650" b="1" i="0">
                <a:solidFill>
                  <a:srgbClr val="087F83"/>
                </a:solidFill>
                <a:latin typeface="Arial"/>
                <a:ea typeface="Arial"/>
                <a:cs typeface="Arial"/>
              </a:defRPr>
            </a:pPr>
            <a:r>
              <a:rPr sz="1650" b="1" i="0">
                <a:solidFill>
                  <a:srgbClr val="087F83"/>
                </a:solidFill>
                <a:latin typeface="Arial"/>
                <a:ea typeface="Arial"/>
                <a:cs typeface="Arial"/>
              </a:rPr>
              <a:t>INVASIVE</a:t>
            </a:r>
          </a:p>
        </p:txBody>
      </p:sp>
      <p:sp>
        <p:nvSpPr>
          <p:cNvPr id="17" name="Reached Belišće by 2018 Drava corridor">
            <a:extLst>
              <a:ext uri="{FF2B5EF4-FFF2-40B4-BE49-F238E27FC236}">
                <a16:creationId xmlns:a16="http://schemas.microsoft.com/office/drawing/2014/main" id="{EAB3C498-EA6E-4C8E-977B-E0550FD99443}"/>
              </a:ext>
            </a:extLst>
          </p:cNvPr>
          <p:cNvSpPr>
            <a:spLocks noGrp="1"/>
          </p:cNvSpPr>
          <p:nvPr/>
        </p:nvSpPr>
        <p:spPr>
          <a:xfrm>
            <a:off x="8153400" y="5181600"/>
            <a:ext cx="3429000" cy="866775"/>
          </a:xfrm>
          <a:prstGeom prst="rect">
            <a:avLst/>
          </a:prstGeom>
          <a:noFill/>
          <a:ln w="0">
            <a:noFill/>
          </a:ln>
        </p:spPr>
        <p:txBody>
          <a:bodyPr wrap="square" lIns="0" tIns="0" rIns="0" bIns="0" anchor="t">
            <a:noAutofit/>
          </a:bodyPr>
          <a:lstStyle/>
          <a:p>
            <a:pPr algn="l">
              <a:lnSpc>
                <a:spcPct val="105000"/>
              </a:lnSpc>
              <a:buNone/>
              <a:defRPr sz="1725" b="0" i="0">
                <a:solidFill>
                  <a:srgbClr val="112331"/>
                </a:solidFill>
                <a:latin typeface="Arial"/>
                <a:ea typeface="Arial"/>
                <a:cs typeface="Arial"/>
              </a:defRPr>
            </a:pPr>
            <a:r>
              <a:rPr sz="1725" b="0" i="0" dirty="0">
                <a:solidFill>
                  <a:srgbClr val="112331"/>
                </a:solidFill>
                <a:latin typeface="Arial"/>
                <a:ea typeface="Arial"/>
                <a:cs typeface="Arial"/>
              </a:rPr>
              <a:t>Reached the </a:t>
            </a:r>
            <a:r>
              <a:rPr lang="en-GB" sz="1725" b="0" i="0" dirty="0">
                <a:solidFill>
                  <a:srgbClr val="112331"/>
                </a:solidFill>
                <a:latin typeface="Arial"/>
                <a:ea typeface="Arial"/>
                <a:cs typeface="Arial"/>
              </a:rPr>
              <a:t>town of</a:t>
            </a:r>
            <a:r>
              <a:rPr sz="1725" b="0" i="0" dirty="0">
                <a:solidFill>
                  <a:srgbClr val="112331"/>
                </a:solidFill>
                <a:latin typeface="Arial"/>
                <a:ea typeface="Arial"/>
                <a:cs typeface="Arial"/>
              </a:rPr>
              <a:t> </a:t>
            </a:r>
            <a:r>
              <a:rPr sz="1725" b="0" i="0" dirty="0" err="1">
                <a:solidFill>
                  <a:srgbClr val="112331"/>
                </a:solidFill>
                <a:latin typeface="Arial"/>
                <a:ea typeface="Arial"/>
                <a:cs typeface="Arial"/>
              </a:rPr>
              <a:t>Belišće</a:t>
            </a:r>
            <a:endParaRPr sz="1725" b="0" i="0" dirty="0">
              <a:solidFill>
                <a:srgbClr val="112331"/>
              </a:solidFill>
              <a:latin typeface="Arial"/>
              <a:ea typeface="Arial"/>
              <a:cs typeface="Arial"/>
            </a:endParaRPr>
          </a:p>
          <a:p>
            <a:pPr algn="l">
              <a:lnSpc>
                <a:spcPct val="105000"/>
              </a:lnSpc>
              <a:buNone/>
              <a:defRPr sz="1725" b="0" i="0">
                <a:solidFill>
                  <a:srgbClr val="112331"/>
                </a:solidFill>
                <a:latin typeface="Arial"/>
                <a:ea typeface="Arial"/>
                <a:cs typeface="Arial"/>
              </a:defRPr>
            </a:pPr>
            <a:r>
              <a:rPr sz="1725" b="0" i="0" dirty="0">
                <a:solidFill>
                  <a:srgbClr val="112331"/>
                </a:solidFill>
                <a:latin typeface="Arial"/>
                <a:ea typeface="Arial"/>
                <a:cs typeface="Arial"/>
              </a:rPr>
              <a:t>by 2018</a:t>
            </a:r>
            <a:r>
              <a:rPr lang="en-GB" sz="1725" b="0" i="0" dirty="0">
                <a:solidFill>
                  <a:srgbClr val="112331"/>
                </a:solidFill>
                <a:latin typeface="Arial"/>
                <a:ea typeface="Arial"/>
                <a:cs typeface="Arial"/>
              </a:rPr>
              <a:t> - </a:t>
            </a:r>
            <a:r>
              <a:rPr sz="1725" b="0" i="0" dirty="0">
                <a:solidFill>
                  <a:srgbClr val="112331"/>
                </a:solidFill>
                <a:latin typeface="Arial"/>
                <a:ea typeface="Arial"/>
                <a:cs typeface="Arial"/>
              </a:rPr>
              <a:t>Drava corridor</a:t>
            </a:r>
          </a:p>
        </p:txBody>
      </p:sp>
      <p:pic>
        <p:nvPicPr>
          <p:cNvPr id="10" name="Picture 9">
            <a:extLst>
              <a:ext uri="{FF2B5EF4-FFF2-40B4-BE49-F238E27FC236}">
                <a16:creationId xmlns:a16="http://schemas.microsoft.com/office/drawing/2014/main" id="{23AF545A-FF31-ACF3-58E5-18210E760394}"/>
              </a:ext>
            </a:extLst>
          </p:cNvPr>
          <p:cNvPicPr>
            <a:picLocks noChangeAspect="1"/>
          </p:cNvPicPr>
          <p:nvPr/>
        </p:nvPicPr>
        <p:blipFill>
          <a:blip r:embed="rId6"/>
          <a:srcRect/>
          <a:stretch>
            <a:fillRect/>
          </a:stretch>
        </p:blipFill>
        <p:spPr>
          <a:xfrm rot="14238526">
            <a:off x="3959433" y="1854409"/>
            <a:ext cx="3521819" cy="3521819"/>
          </a:xfrm>
          <a:prstGeom prst="rect">
            <a:avLst/>
          </a:prstGeom>
        </p:spPr>
      </p:pic>
      <p:sp>
        <p:nvSpPr>
          <p:cNvPr id="19" name="Slide Number Placeholder 18">
            <a:extLst>
              <a:ext uri="{FF2B5EF4-FFF2-40B4-BE49-F238E27FC236}">
                <a16:creationId xmlns:a16="http://schemas.microsoft.com/office/drawing/2014/main" id="{087826A1-81A5-0988-3AB3-8F0F188B074C}"/>
              </a:ext>
            </a:extLst>
          </p:cNvPr>
          <p:cNvSpPr>
            <a:spLocks noGrp="1"/>
          </p:cNvSpPr>
          <p:nvPr>
            <p:ph type="sldNum" idx="12"/>
          </p:nvPr>
        </p:nvSpPr>
        <p:spPr/>
        <p:txBody>
          <a:bodyPr/>
          <a:lstStyle/>
          <a:p>
            <a:fld id="{9ED307B9-4E12-43CA-8BF9-66BA6327B174}" type="slidenum">
              <a:rPr lang="en-GB" smtClean="0"/>
              <a:t>3</a:t>
            </a:fld>
            <a:endParaRPr lang="en-GB"/>
          </a:p>
        </p:txBody>
      </p:sp>
    </p:spTree>
    <p:extLst>
      <p:ext uri="{BB962C8B-B14F-4D97-AF65-F5344CB8AC3E}">
        <p14:creationId xmlns:p14="http://schemas.microsoft.com/office/powerpoint/2010/main" val="4206312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a:srcRect t="27" b="27"/>
          <a:stretch>
            <a:fillRect/>
          </a:stretch>
        </p:blipFill>
        <p:spPr>
          <a:xfrm>
            <a:off x="0" y="0"/>
            <a:ext cx="12192000" cy="6858000"/>
          </a:xfrm>
          <a:prstGeom prst="rect">
            <a:avLst/>
          </a:prstGeom>
        </p:spPr>
      </p:pic>
      <p:sp>
        <p:nvSpPr>
          <p:cNvPr id="2" name="Slide title">
            <a:extLst>
              <a:ext uri="{FF2B5EF4-FFF2-40B4-BE49-F238E27FC236}">
                <a16:creationId xmlns:a16="http://schemas.microsoft.com/office/drawing/2014/main" id="{130A2E8A-2305-427D-A0FC-C98BB5728D59}"/>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Targeted monitoring in Kopački rit</a:t>
            </a:r>
          </a:p>
        </p:txBody>
      </p:sp>
      <p:sp>
        <p:nvSpPr>
          <p:cNvPr id="3" name="10">
            <a:extLst>
              <a:ext uri="{FF2B5EF4-FFF2-40B4-BE49-F238E27FC236}">
                <a16:creationId xmlns:a16="http://schemas.microsoft.com/office/drawing/2014/main" id="{2BE6E8D0-2E23-4F5D-9C7E-D414FE1C8867}"/>
              </a:ext>
            </a:extLst>
          </p:cNvPr>
          <p:cNvSpPr>
            <a:spLocks noGrp="1"/>
          </p:cNvSpPr>
          <p:nvPr/>
        </p:nvSpPr>
        <p:spPr>
          <a:xfrm>
            <a:off x="628650" y="1571625"/>
            <a:ext cx="2667000" cy="685800"/>
          </a:xfrm>
          <a:prstGeom prst="rect">
            <a:avLst/>
          </a:prstGeom>
          <a:noFill/>
          <a:ln w="0">
            <a:noFill/>
          </a:ln>
        </p:spPr>
        <p:txBody>
          <a:bodyPr wrap="square" lIns="0" tIns="0" rIns="0" bIns="0" anchor="t">
            <a:noAutofit/>
          </a:bodyPr>
          <a:lstStyle/>
          <a:p>
            <a:pPr algn="l">
              <a:lnSpc>
                <a:spcPct val="105000"/>
              </a:lnSpc>
              <a:buNone/>
              <a:defRPr sz="4200" b="1" i="0">
                <a:solidFill>
                  <a:srgbClr val="087F83"/>
                </a:solidFill>
                <a:latin typeface="Arial"/>
                <a:ea typeface="Arial"/>
                <a:cs typeface="Arial"/>
              </a:defRPr>
            </a:pPr>
            <a:r>
              <a:rPr sz="4200" b="1" i="0">
                <a:solidFill>
                  <a:srgbClr val="087F83"/>
                </a:solidFill>
                <a:latin typeface="Arial"/>
                <a:ea typeface="Arial"/>
                <a:cs typeface="Arial"/>
              </a:rPr>
              <a:t>10</a:t>
            </a:r>
          </a:p>
        </p:txBody>
      </p:sp>
      <p:sp>
        <p:nvSpPr>
          <p:cNvPr id="4" name="localities">
            <a:extLst>
              <a:ext uri="{FF2B5EF4-FFF2-40B4-BE49-F238E27FC236}">
                <a16:creationId xmlns:a16="http://schemas.microsoft.com/office/drawing/2014/main" id="{CB99F9C0-0C58-4FE7-AA6A-110B9496E6E5}"/>
              </a:ext>
            </a:extLst>
          </p:cNvPr>
          <p:cNvSpPr>
            <a:spLocks noGrp="1"/>
          </p:cNvSpPr>
          <p:nvPr/>
        </p:nvSpPr>
        <p:spPr>
          <a:xfrm>
            <a:off x="628650" y="2276475"/>
            <a:ext cx="2667000" cy="619125"/>
          </a:xfrm>
          <a:prstGeom prst="rect">
            <a:avLst/>
          </a:prstGeom>
          <a:noFill/>
          <a:ln w="0">
            <a:noFill/>
          </a:ln>
        </p:spPr>
        <p:txBody>
          <a:bodyPr wrap="square" lIns="0" tIns="0" rIns="0" bIns="0" anchor="t">
            <a:noAutofit/>
          </a:bodyPr>
          <a:lstStyle/>
          <a:p>
            <a:pPr algn="l">
              <a:lnSpc>
                <a:spcPct val="105000"/>
              </a:lnSpc>
              <a:buNone/>
              <a:defRPr sz="1950" b="0" i="0">
                <a:solidFill>
                  <a:srgbClr val="062445"/>
                </a:solidFill>
                <a:latin typeface="Arial"/>
                <a:ea typeface="Arial"/>
                <a:cs typeface="Arial"/>
              </a:defRPr>
            </a:pPr>
            <a:r>
              <a:rPr sz="1950" b="0" i="0">
                <a:solidFill>
                  <a:srgbClr val="062445"/>
                </a:solidFill>
                <a:latin typeface="Arial"/>
                <a:ea typeface="Arial"/>
                <a:cs typeface="Arial"/>
              </a:rPr>
              <a:t>localities</a:t>
            </a:r>
          </a:p>
        </p:txBody>
      </p:sp>
      <p:sp>
        <p:nvSpPr>
          <p:cNvPr id="5" name="2">
            <a:extLst>
              <a:ext uri="{FF2B5EF4-FFF2-40B4-BE49-F238E27FC236}">
                <a16:creationId xmlns:a16="http://schemas.microsoft.com/office/drawing/2014/main" id="{57106691-3B0D-4A09-9257-095E737C796B}"/>
              </a:ext>
            </a:extLst>
          </p:cNvPr>
          <p:cNvSpPr>
            <a:spLocks noGrp="1"/>
          </p:cNvSpPr>
          <p:nvPr/>
        </p:nvSpPr>
        <p:spPr>
          <a:xfrm>
            <a:off x="4191000" y="1571625"/>
            <a:ext cx="3429000" cy="685800"/>
          </a:xfrm>
          <a:prstGeom prst="rect">
            <a:avLst/>
          </a:prstGeom>
          <a:noFill/>
          <a:ln w="0">
            <a:noFill/>
          </a:ln>
        </p:spPr>
        <p:txBody>
          <a:bodyPr wrap="square" lIns="0" tIns="0" rIns="0" bIns="0" anchor="t">
            <a:noAutofit/>
          </a:bodyPr>
          <a:lstStyle/>
          <a:p>
            <a:pPr algn="l">
              <a:lnSpc>
                <a:spcPct val="105000"/>
              </a:lnSpc>
              <a:buNone/>
              <a:defRPr sz="4200" b="1" i="0">
                <a:solidFill>
                  <a:srgbClr val="087F83"/>
                </a:solidFill>
                <a:latin typeface="Arial"/>
                <a:ea typeface="Arial"/>
                <a:cs typeface="Arial"/>
              </a:defRPr>
            </a:pPr>
            <a:r>
              <a:rPr sz="4200" b="1" i="0">
                <a:solidFill>
                  <a:srgbClr val="087F83"/>
                </a:solidFill>
                <a:latin typeface="Arial"/>
                <a:ea typeface="Arial"/>
                <a:cs typeface="Arial"/>
              </a:rPr>
              <a:t>2</a:t>
            </a:r>
          </a:p>
        </p:txBody>
      </p:sp>
      <p:sp>
        <p:nvSpPr>
          <p:cNvPr id="6" name="surveys in summer 2026">
            <a:extLst>
              <a:ext uri="{FF2B5EF4-FFF2-40B4-BE49-F238E27FC236}">
                <a16:creationId xmlns:a16="http://schemas.microsoft.com/office/drawing/2014/main" id="{27299F8A-364F-41A4-9F81-B7AA1047076E}"/>
              </a:ext>
            </a:extLst>
          </p:cNvPr>
          <p:cNvSpPr>
            <a:spLocks noGrp="1"/>
          </p:cNvSpPr>
          <p:nvPr/>
        </p:nvSpPr>
        <p:spPr>
          <a:xfrm>
            <a:off x="4191000" y="2276475"/>
            <a:ext cx="3429000" cy="619125"/>
          </a:xfrm>
          <a:prstGeom prst="rect">
            <a:avLst/>
          </a:prstGeom>
          <a:noFill/>
          <a:ln w="0">
            <a:noFill/>
          </a:ln>
        </p:spPr>
        <p:txBody>
          <a:bodyPr wrap="square" lIns="0" tIns="0" rIns="0" bIns="0" anchor="t">
            <a:noAutofit/>
          </a:bodyPr>
          <a:lstStyle/>
          <a:p>
            <a:pPr algn="l">
              <a:lnSpc>
                <a:spcPct val="105000"/>
              </a:lnSpc>
              <a:buNone/>
              <a:defRPr sz="1950" b="0" i="0">
                <a:solidFill>
                  <a:srgbClr val="062445"/>
                </a:solidFill>
                <a:latin typeface="Arial"/>
                <a:ea typeface="Arial"/>
                <a:cs typeface="Arial"/>
              </a:defRPr>
            </a:pPr>
            <a:r>
              <a:rPr sz="1950" b="0" i="0">
                <a:solidFill>
                  <a:srgbClr val="062445"/>
                </a:solidFill>
                <a:latin typeface="Arial"/>
                <a:ea typeface="Arial"/>
                <a:cs typeface="Arial"/>
              </a:rPr>
              <a:t>surveys in summer 2026</a:t>
            </a:r>
          </a:p>
        </p:txBody>
      </p:sp>
      <p:sp>
        <p:nvSpPr>
          <p:cNvPr id="7" name="Overnight baited trapping">
            <a:extLst>
              <a:ext uri="{FF2B5EF4-FFF2-40B4-BE49-F238E27FC236}">
                <a16:creationId xmlns:a16="http://schemas.microsoft.com/office/drawing/2014/main" id="{A006F4AE-8EDA-4824-8772-9C71CCDE1F60}"/>
              </a:ext>
            </a:extLst>
          </p:cNvPr>
          <p:cNvSpPr>
            <a:spLocks noGrp="1"/>
          </p:cNvSpPr>
          <p:nvPr/>
        </p:nvSpPr>
        <p:spPr>
          <a:xfrm>
            <a:off x="8058150" y="1695450"/>
            <a:ext cx="3524250" cy="428625"/>
          </a:xfrm>
          <a:prstGeom prst="rect">
            <a:avLst/>
          </a:prstGeom>
          <a:noFill/>
          <a:ln w="0">
            <a:noFill/>
          </a:ln>
        </p:spPr>
        <p:txBody>
          <a:bodyPr wrap="square" lIns="0" tIns="0" rIns="0" bIns="0" anchor="t">
            <a:noAutofit/>
          </a:bodyPr>
          <a:lstStyle/>
          <a:p>
            <a:pPr algn="l">
              <a:lnSpc>
                <a:spcPct val="105000"/>
              </a:lnSpc>
              <a:buNone/>
              <a:defRPr sz="2175" b="1" i="0">
                <a:solidFill>
                  <a:srgbClr val="087F83"/>
                </a:solidFill>
                <a:latin typeface="Arial"/>
                <a:ea typeface="Arial"/>
                <a:cs typeface="Arial"/>
              </a:defRPr>
            </a:pPr>
            <a:r>
              <a:rPr sz="2175" b="1" i="0">
                <a:solidFill>
                  <a:srgbClr val="087F83"/>
                </a:solidFill>
                <a:latin typeface="Arial"/>
                <a:ea typeface="Arial"/>
                <a:cs typeface="Arial"/>
              </a:rPr>
              <a:t>Overnight baited trapping</a:t>
            </a:r>
          </a:p>
        </p:txBody>
      </p:sp>
      <p:sp>
        <p:nvSpPr>
          <p:cNvPr id="8" name="30 June–1 July 28–29 July 2026">
            <a:extLst>
              <a:ext uri="{FF2B5EF4-FFF2-40B4-BE49-F238E27FC236}">
                <a16:creationId xmlns:a16="http://schemas.microsoft.com/office/drawing/2014/main" id="{1051B109-05E3-4588-B91F-E7FCD2415DD3}"/>
              </a:ext>
            </a:extLst>
          </p:cNvPr>
          <p:cNvSpPr>
            <a:spLocks noGrp="1"/>
          </p:cNvSpPr>
          <p:nvPr/>
        </p:nvSpPr>
        <p:spPr>
          <a:xfrm>
            <a:off x="8058150" y="2133600"/>
            <a:ext cx="3524250" cy="762000"/>
          </a:xfrm>
          <a:prstGeom prst="rect">
            <a:avLst/>
          </a:prstGeom>
          <a:noFill/>
          <a:ln w="0">
            <a:noFill/>
          </a:ln>
        </p:spPr>
        <p:txBody>
          <a:bodyPr wrap="square" lIns="0" tIns="0" rIns="0" bIns="0" anchor="t">
            <a:noAutofit/>
          </a:bodyPr>
          <a:lstStyle/>
          <a:p>
            <a:pPr algn="l">
              <a:lnSpc>
                <a:spcPct val="105000"/>
              </a:lnSpc>
              <a:buNone/>
              <a:defRPr sz="1950" b="0" i="0">
                <a:solidFill>
                  <a:srgbClr val="112331"/>
                </a:solidFill>
                <a:latin typeface="Arial"/>
                <a:ea typeface="Arial"/>
                <a:cs typeface="Arial"/>
              </a:defRPr>
            </a:pPr>
            <a:r>
              <a:rPr sz="1950" b="0" i="0">
                <a:solidFill>
                  <a:srgbClr val="112331"/>
                </a:solidFill>
                <a:latin typeface="Arial"/>
                <a:ea typeface="Arial"/>
                <a:cs typeface="Arial"/>
              </a:rPr>
              <a:t>30 June–1 July</a:t>
            </a:r>
          </a:p>
          <a:p>
            <a:pPr algn="l">
              <a:lnSpc>
                <a:spcPct val="105000"/>
              </a:lnSpc>
              <a:buNone/>
              <a:defRPr sz="1950" b="0" i="0">
                <a:solidFill>
                  <a:srgbClr val="112331"/>
                </a:solidFill>
                <a:latin typeface="Arial"/>
                <a:ea typeface="Arial"/>
                <a:cs typeface="Arial"/>
              </a:defRPr>
            </a:pPr>
            <a:r>
              <a:rPr sz="1950" b="0" i="0">
                <a:solidFill>
                  <a:srgbClr val="112331"/>
                </a:solidFill>
                <a:latin typeface="Arial"/>
                <a:ea typeface="Arial"/>
                <a:cs typeface="Arial"/>
              </a:rPr>
              <a:t>28–29 July 2026</a:t>
            </a:r>
          </a:p>
        </p:txBody>
      </p:sp>
      <p:pic>
        <p:nvPicPr>
          <p:cNvPr id="20" name="Picture 19"/>
          <p:cNvPicPr>
            <a:picLocks noChangeAspect="1"/>
          </p:cNvPicPr>
          <p:nvPr/>
        </p:nvPicPr>
        <p:blipFill>
          <a:blip r:embed="rId4"/>
          <a:srcRect t="16785" b="16785"/>
          <a:stretch>
            <a:fillRect/>
          </a:stretch>
        </p:blipFill>
        <p:spPr>
          <a:xfrm>
            <a:off x="619125" y="3114675"/>
            <a:ext cx="5353050" cy="2667000"/>
          </a:xfrm>
          <a:prstGeom prst="rect">
            <a:avLst/>
          </a:prstGeom>
        </p:spPr>
      </p:pic>
      <p:pic>
        <p:nvPicPr>
          <p:cNvPr id="21" name="Picture 20"/>
          <p:cNvPicPr>
            <a:picLocks noChangeAspect="1"/>
          </p:cNvPicPr>
          <p:nvPr/>
        </p:nvPicPr>
        <p:blipFill>
          <a:blip r:embed="rId5"/>
          <a:srcRect t="17480" b="17480"/>
          <a:stretch>
            <a:fillRect/>
          </a:stretch>
        </p:blipFill>
        <p:spPr>
          <a:xfrm>
            <a:off x="6105525" y="3114675"/>
            <a:ext cx="5467350" cy="2667000"/>
          </a:xfrm>
          <a:prstGeom prst="rect">
            <a:avLst/>
          </a:prstGeom>
        </p:spPr>
      </p:pic>
      <p:sp>
        <p:nvSpPr>
          <p:cNvPr id="9" name="Slide Number Placeholder 8">
            <a:extLst>
              <a:ext uri="{FF2B5EF4-FFF2-40B4-BE49-F238E27FC236}">
                <a16:creationId xmlns:a16="http://schemas.microsoft.com/office/drawing/2014/main" id="{08C65B10-4717-94CA-4B63-E7A788D351C9}"/>
              </a:ext>
            </a:extLst>
          </p:cNvPr>
          <p:cNvSpPr>
            <a:spLocks noGrp="1"/>
          </p:cNvSpPr>
          <p:nvPr>
            <p:ph type="sldNum" idx="12"/>
          </p:nvPr>
        </p:nvSpPr>
        <p:spPr/>
        <p:txBody>
          <a:bodyPr/>
          <a:lstStyle/>
          <a:p>
            <a:fld id="{9ED307B9-4E12-43CA-8BF9-66BA6327B174}" type="slidenum">
              <a:rPr lang="en-GB" smtClean="0"/>
              <a:t>4</a:t>
            </a:fld>
            <a:endParaRPr lang="en-GB"/>
          </a:p>
        </p:txBody>
      </p:sp>
    </p:spTree>
    <p:extLst>
      <p:ext uri="{BB962C8B-B14F-4D97-AF65-F5344CB8AC3E}">
        <p14:creationId xmlns:p14="http://schemas.microsoft.com/office/powerpoint/2010/main" val="3944231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rcRect t="27" b="27"/>
          <a:stretch>
            <a:fillRect/>
          </a:stretch>
        </p:blipFill>
        <p:spPr>
          <a:xfrm>
            <a:off x="0" y="0"/>
            <a:ext cx="12192000" cy="6858000"/>
          </a:xfrm>
          <a:prstGeom prst="rect">
            <a:avLst/>
          </a:prstGeom>
        </p:spPr>
      </p:pic>
      <p:sp>
        <p:nvSpPr>
          <p:cNvPr id="10" name="Slide title">
            <a:extLst>
              <a:ext uri="{FF2B5EF4-FFF2-40B4-BE49-F238E27FC236}">
                <a16:creationId xmlns:a16="http://schemas.microsoft.com/office/drawing/2014/main" id="{CD970D9A-4E1C-4458-BC34-71434165B2D4}"/>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Five shrimps captured at two localities</a:t>
            </a:r>
          </a:p>
        </p:txBody>
      </p:sp>
      <p:sp>
        <p:nvSpPr>
          <p:cNvPr id="11" name="5">
            <a:extLst>
              <a:ext uri="{FF2B5EF4-FFF2-40B4-BE49-F238E27FC236}">
                <a16:creationId xmlns:a16="http://schemas.microsoft.com/office/drawing/2014/main" id="{06545B0C-51E8-42CF-9678-C91A225A1DE1}"/>
              </a:ext>
            </a:extLst>
          </p:cNvPr>
          <p:cNvSpPr>
            <a:spLocks noGrp="1"/>
          </p:cNvSpPr>
          <p:nvPr/>
        </p:nvSpPr>
        <p:spPr>
          <a:xfrm>
            <a:off x="619125" y="1619250"/>
            <a:ext cx="809625" cy="914400"/>
          </a:xfrm>
          <a:prstGeom prst="rect">
            <a:avLst/>
          </a:prstGeom>
          <a:noFill/>
          <a:ln w="0">
            <a:noFill/>
          </a:ln>
        </p:spPr>
        <p:txBody>
          <a:bodyPr wrap="square" lIns="0" tIns="0" rIns="0" bIns="0" anchor="t">
            <a:noAutofit/>
          </a:bodyPr>
          <a:lstStyle/>
          <a:p>
            <a:pPr algn="l">
              <a:lnSpc>
                <a:spcPct val="105000"/>
              </a:lnSpc>
              <a:buNone/>
              <a:defRPr sz="5700" b="1" i="0">
                <a:solidFill>
                  <a:srgbClr val="087F83"/>
                </a:solidFill>
                <a:latin typeface="Arial"/>
                <a:ea typeface="Arial"/>
                <a:cs typeface="Arial"/>
              </a:defRPr>
            </a:pPr>
            <a:r>
              <a:rPr sz="5700" b="1" i="0">
                <a:solidFill>
                  <a:srgbClr val="087F83"/>
                </a:solidFill>
                <a:latin typeface="Arial"/>
                <a:ea typeface="Arial"/>
                <a:cs typeface="Arial"/>
              </a:rPr>
              <a:t>5</a:t>
            </a:r>
          </a:p>
        </p:txBody>
      </p:sp>
      <p:sp>
        <p:nvSpPr>
          <p:cNvPr id="12" name="individuals&#10;in total">
            <a:extLst>
              <a:ext uri="{FF2B5EF4-FFF2-40B4-BE49-F238E27FC236}">
                <a16:creationId xmlns:a16="http://schemas.microsoft.com/office/drawing/2014/main" id="{4F9CA568-D046-4F11-9520-A11C4D2BF02D}"/>
              </a:ext>
            </a:extLst>
          </p:cNvPr>
          <p:cNvSpPr>
            <a:spLocks noGrp="1"/>
          </p:cNvSpPr>
          <p:nvPr/>
        </p:nvSpPr>
        <p:spPr>
          <a:xfrm>
            <a:off x="1543050" y="1762125"/>
            <a:ext cx="2114550" cy="866775"/>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individuals</a:t>
            </a:r>
          </a:p>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in total</a:t>
            </a:r>
          </a:p>
        </p:txBody>
      </p:sp>
      <p:sp>
        <p:nvSpPr>
          <p:cNvPr id="13" name="Captured at">
            <a:extLst>
              <a:ext uri="{FF2B5EF4-FFF2-40B4-BE49-F238E27FC236}">
                <a16:creationId xmlns:a16="http://schemas.microsoft.com/office/drawing/2014/main" id="{3D490739-F22A-48E2-B578-CA3AF068D842}"/>
              </a:ext>
            </a:extLst>
          </p:cNvPr>
          <p:cNvSpPr>
            <a:spLocks noGrp="1"/>
          </p:cNvSpPr>
          <p:nvPr/>
        </p:nvSpPr>
        <p:spPr>
          <a:xfrm>
            <a:off x="619125" y="3114675"/>
            <a:ext cx="3000375" cy="428625"/>
          </a:xfrm>
          <a:prstGeom prst="rect">
            <a:avLst/>
          </a:prstGeom>
          <a:noFill/>
          <a:ln w="0">
            <a:noFill/>
          </a:ln>
        </p:spPr>
        <p:txBody>
          <a:bodyPr wrap="square" lIns="0" tIns="0" rIns="0" bIns="0" anchor="t">
            <a:noAutofit/>
          </a:bodyPr>
          <a:lstStyle/>
          <a:p>
            <a:pPr algn="l">
              <a:lnSpc>
                <a:spcPct val="105000"/>
              </a:lnSpc>
              <a:buNone/>
              <a:defRPr sz="2025" b="1" i="0">
                <a:solidFill>
                  <a:srgbClr val="087F83"/>
                </a:solidFill>
                <a:latin typeface="Arial"/>
                <a:ea typeface="Arial"/>
                <a:cs typeface="Arial"/>
              </a:defRPr>
            </a:pPr>
            <a:r>
              <a:rPr sz="2025" b="1" i="0">
                <a:solidFill>
                  <a:srgbClr val="087F83"/>
                </a:solidFill>
                <a:latin typeface="Arial"/>
                <a:ea typeface="Arial"/>
                <a:cs typeface="Arial"/>
              </a:rPr>
              <a:t>Captured at</a:t>
            </a:r>
          </a:p>
        </p:txBody>
      </p:sp>
      <p:sp>
        <p:nvSpPr>
          <p:cNvPr id="14" name="4">
            <a:extLst>
              <a:ext uri="{FF2B5EF4-FFF2-40B4-BE49-F238E27FC236}">
                <a16:creationId xmlns:a16="http://schemas.microsoft.com/office/drawing/2014/main" id="{DBB07BD9-4F30-4E7C-843C-6560D0D739B4}"/>
              </a:ext>
            </a:extLst>
          </p:cNvPr>
          <p:cNvSpPr>
            <a:spLocks noGrp="1"/>
          </p:cNvSpPr>
          <p:nvPr/>
        </p:nvSpPr>
        <p:spPr>
          <a:xfrm>
            <a:off x="619125" y="3705225"/>
            <a:ext cx="590550" cy="619125"/>
          </a:xfrm>
          <a:prstGeom prst="rect">
            <a:avLst/>
          </a:prstGeom>
          <a:noFill/>
          <a:ln w="0">
            <a:noFill/>
          </a:ln>
        </p:spPr>
        <p:txBody>
          <a:bodyPr wrap="square" lIns="0" tIns="0" rIns="0" bIns="0" anchor="t">
            <a:noAutofit/>
          </a:bodyPr>
          <a:lstStyle/>
          <a:p>
            <a:pPr algn="l">
              <a:lnSpc>
                <a:spcPct val="105000"/>
              </a:lnSpc>
              <a:buNone/>
              <a:defRPr sz="3825" b="1" i="0">
                <a:solidFill>
                  <a:srgbClr val="087F83"/>
                </a:solidFill>
                <a:latin typeface="Arial"/>
                <a:ea typeface="Arial"/>
                <a:cs typeface="Arial"/>
              </a:defRPr>
            </a:pPr>
            <a:r>
              <a:rPr sz="3825" b="1" i="0">
                <a:solidFill>
                  <a:srgbClr val="087F83"/>
                </a:solidFill>
                <a:latin typeface="Arial"/>
                <a:ea typeface="Arial"/>
                <a:cs typeface="Arial"/>
              </a:rPr>
              <a:t>4</a:t>
            </a:r>
          </a:p>
        </p:txBody>
      </p:sp>
      <p:sp>
        <p:nvSpPr>
          <p:cNvPr id="15" name="Hulovski Channel&#10;Mouth">
            <a:extLst>
              <a:ext uri="{FF2B5EF4-FFF2-40B4-BE49-F238E27FC236}">
                <a16:creationId xmlns:a16="http://schemas.microsoft.com/office/drawing/2014/main" id="{B8BC21A5-605F-4D6D-ADDE-E088B4FD86B1}"/>
              </a:ext>
            </a:extLst>
          </p:cNvPr>
          <p:cNvSpPr>
            <a:spLocks noGrp="1"/>
          </p:cNvSpPr>
          <p:nvPr/>
        </p:nvSpPr>
        <p:spPr>
          <a:xfrm>
            <a:off x="1352550" y="3743325"/>
            <a:ext cx="2714625" cy="866775"/>
          </a:xfrm>
          <a:prstGeom prst="rect">
            <a:avLst/>
          </a:prstGeom>
          <a:noFill/>
          <a:ln w="0">
            <a:noFill/>
          </a:ln>
        </p:spPr>
        <p:txBody>
          <a:bodyPr wrap="square" lIns="0" tIns="0" rIns="0" bIns="0" anchor="t">
            <a:noAutofit/>
          </a:bodyPr>
          <a:lstStyle/>
          <a:p>
            <a:pPr algn="l">
              <a:lnSpc>
                <a:spcPct val="105000"/>
              </a:lnSpc>
              <a:buNone/>
              <a:defRPr sz="2100" b="1" i="0">
                <a:solidFill>
                  <a:srgbClr val="062445"/>
                </a:solidFill>
                <a:latin typeface="Arial"/>
                <a:ea typeface="Arial"/>
                <a:cs typeface="Arial"/>
              </a:defRPr>
            </a:pPr>
            <a:r>
              <a:rPr sz="2100" b="1" i="0">
                <a:solidFill>
                  <a:srgbClr val="062445"/>
                </a:solidFill>
                <a:latin typeface="Arial"/>
                <a:ea typeface="Arial"/>
                <a:cs typeface="Arial"/>
              </a:rPr>
              <a:t>Hulovski Channel</a:t>
            </a:r>
          </a:p>
          <a:p>
            <a:pPr algn="l">
              <a:lnSpc>
                <a:spcPct val="105000"/>
              </a:lnSpc>
              <a:buNone/>
              <a:defRPr sz="2100" b="1" i="0">
                <a:solidFill>
                  <a:srgbClr val="062445"/>
                </a:solidFill>
                <a:latin typeface="Arial"/>
                <a:ea typeface="Arial"/>
                <a:cs typeface="Arial"/>
              </a:defRPr>
            </a:pPr>
            <a:r>
              <a:rPr sz="2100" b="1" i="0">
                <a:solidFill>
                  <a:srgbClr val="062445"/>
                </a:solidFill>
                <a:latin typeface="Arial"/>
                <a:ea typeface="Arial"/>
                <a:cs typeface="Arial"/>
              </a:rPr>
              <a:t>Mouth</a:t>
            </a:r>
          </a:p>
        </p:txBody>
      </p:sp>
      <p:sp>
        <p:nvSpPr>
          <p:cNvPr id="16" name="1">
            <a:extLst>
              <a:ext uri="{FF2B5EF4-FFF2-40B4-BE49-F238E27FC236}">
                <a16:creationId xmlns:a16="http://schemas.microsoft.com/office/drawing/2014/main" id="{B3792E72-8FA5-4CA3-9358-506C492976A9}"/>
              </a:ext>
            </a:extLst>
          </p:cNvPr>
          <p:cNvSpPr>
            <a:spLocks noGrp="1"/>
          </p:cNvSpPr>
          <p:nvPr/>
        </p:nvSpPr>
        <p:spPr>
          <a:xfrm>
            <a:off x="619125" y="5114925"/>
            <a:ext cx="590550" cy="619125"/>
          </a:xfrm>
          <a:prstGeom prst="rect">
            <a:avLst/>
          </a:prstGeom>
          <a:noFill/>
          <a:ln w="0">
            <a:noFill/>
          </a:ln>
        </p:spPr>
        <p:txBody>
          <a:bodyPr wrap="square" lIns="0" tIns="0" rIns="0" bIns="0" anchor="t">
            <a:noAutofit/>
          </a:bodyPr>
          <a:lstStyle/>
          <a:p>
            <a:pPr algn="l">
              <a:lnSpc>
                <a:spcPct val="105000"/>
              </a:lnSpc>
              <a:buNone/>
              <a:defRPr sz="3825" b="1" i="0">
                <a:solidFill>
                  <a:srgbClr val="087F83"/>
                </a:solidFill>
                <a:latin typeface="Arial"/>
                <a:ea typeface="Arial"/>
                <a:cs typeface="Arial"/>
              </a:defRPr>
            </a:pPr>
            <a:r>
              <a:rPr sz="3825" b="1" i="0">
                <a:solidFill>
                  <a:srgbClr val="087F83"/>
                </a:solidFill>
                <a:latin typeface="Arial"/>
                <a:ea typeface="Arial"/>
                <a:cs typeface="Arial"/>
              </a:rPr>
              <a:t>1</a:t>
            </a:r>
          </a:p>
        </p:txBody>
      </p:sp>
      <p:sp>
        <p:nvSpPr>
          <p:cNvPr id="17" name="Vemeljski&#10;Dunavac">
            <a:extLst>
              <a:ext uri="{FF2B5EF4-FFF2-40B4-BE49-F238E27FC236}">
                <a16:creationId xmlns:a16="http://schemas.microsoft.com/office/drawing/2014/main" id="{1DBCE7DF-67E4-42F0-8900-96F08B8AF9CD}"/>
              </a:ext>
            </a:extLst>
          </p:cNvPr>
          <p:cNvSpPr>
            <a:spLocks noGrp="1"/>
          </p:cNvSpPr>
          <p:nvPr/>
        </p:nvSpPr>
        <p:spPr>
          <a:xfrm>
            <a:off x="1352550" y="5153025"/>
            <a:ext cx="2714625" cy="866775"/>
          </a:xfrm>
          <a:prstGeom prst="rect">
            <a:avLst/>
          </a:prstGeom>
          <a:noFill/>
          <a:ln w="0">
            <a:noFill/>
          </a:ln>
        </p:spPr>
        <p:txBody>
          <a:bodyPr wrap="square" lIns="0" tIns="0" rIns="0" bIns="0" anchor="t">
            <a:noAutofit/>
          </a:bodyPr>
          <a:lstStyle/>
          <a:p>
            <a:pPr algn="l">
              <a:lnSpc>
                <a:spcPct val="105000"/>
              </a:lnSpc>
              <a:buNone/>
              <a:defRPr sz="2100" b="1" i="0">
                <a:solidFill>
                  <a:srgbClr val="062445"/>
                </a:solidFill>
                <a:latin typeface="Arial"/>
                <a:ea typeface="Arial"/>
                <a:cs typeface="Arial"/>
              </a:defRPr>
            </a:pPr>
            <a:r>
              <a:rPr sz="2100" b="1" i="0">
                <a:solidFill>
                  <a:srgbClr val="062445"/>
                </a:solidFill>
                <a:latin typeface="Arial"/>
                <a:ea typeface="Arial"/>
                <a:cs typeface="Arial"/>
              </a:rPr>
              <a:t>Vemeljski</a:t>
            </a:r>
          </a:p>
          <a:p>
            <a:pPr algn="l">
              <a:lnSpc>
                <a:spcPct val="105000"/>
              </a:lnSpc>
              <a:buNone/>
              <a:defRPr sz="2100" b="1" i="0">
                <a:solidFill>
                  <a:srgbClr val="062445"/>
                </a:solidFill>
                <a:latin typeface="Arial"/>
                <a:ea typeface="Arial"/>
                <a:cs typeface="Arial"/>
              </a:defRPr>
            </a:pPr>
            <a:r>
              <a:rPr sz="2100" b="1" i="0">
                <a:solidFill>
                  <a:srgbClr val="062445"/>
                </a:solidFill>
                <a:latin typeface="Arial"/>
                <a:ea typeface="Arial"/>
                <a:cs typeface="Arial"/>
              </a:rPr>
              <a:t>Dunavac</a:t>
            </a:r>
          </a:p>
        </p:txBody>
      </p:sp>
      <p:pic>
        <p:nvPicPr>
          <p:cNvPr id="29" name="Picture 28"/>
          <p:cNvPicPr>
            <a:picLocks noChangeAspect="1"/>
          </p:cNvPicPr>
          <p:nvPr/>
        </p:nvPicPr>
        <p:blipFill>
          <a:blip r:embed="rId4">
            <a:extLst>
              <a:ext uri="{28A0092B-C50C-407E-A947-70E740481C1C}">
                <a14:useLocalDpi xmlns:a14="http://schemas.microsoft.com/office/drawing/2010/main" val="0"/>
              </a:ext>
            </a:extLst>
          </a:blip>
          <a:srcRect/>
          <a:stretch/>
        </p:blipFill>
        <p:spPr>
          <a:xfrm>
            <a:off x="4191000" y="1470573"/>
            <a:ext cx="7343775" cy="5193202"/>
          </a:xfrm>
          <a:prstGeom prst="rect">
            <a:avLst/>
          </a:prstGeom>
        </p:spPr>
      </p:pic>
      <p:sp>
        <p:nvSpPr>
          <p:cNvPr id="2" name="Slide Number Placeholder 1">
            <a:extLst>
              <a:ext uri="{FF2B5EF4-FFF2-40B4-BE49-F238E27FC236}">
                <a16:creationId xmlns:a16="http://schemas.microsoft.com/office/drawing/2014/main" id="{4674DBD5-D166-1967-2680-A51A9A7E6CBD}"/>
              </a:ext>
            </a:extLst>
          </p:cNvPr>
          <p:cNvSpPr>
            <a:spLocks noGrp="1"/>
          </p:cNvSpPr>
          <p:nvPr>
            <p:ph type="sldNum" idx="12"/>
          </p:nvPr>
        </p:nvSpPr>
        <p:spPr/>
        <p:txBody>
          <a:bodyPr/>
          <a:lstStyle/>
          <a:p>
            <a:fld id="{9ED307B9-4E12-43CA-8BF9-66BA6327B174}" type="slidenum">
              <a:rPr lang="en-GB" smtClean="0"/>
              <a:t>5</a:t>
            </a:fld>
            <a:endParaRPr lang="en-GB"/>
          </a:p>
        </p:txBody>
      </p:sp>
    </p:spTree>
    <p:extLst>
      <p:ext uri="{BB962C8B-B14F-4D97-AF65-F5344CB8AC3E}">
        <p14:creationId xmlns:p14="http://schemas.microsoft.com/office/powerpoint/2010/main" val="3987620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6AFE3A-3C85-7DCD-C7AA-6BB8B8F2ED1F}"/>
              </a:ext>
            </a:extLst>
          </p:cNvPr>
          <p:cNvPicPr>
            <a:picLocks noChangeAspect="1"/>
          </p:cNvPicPr>
          <p:nvPr/>
        </p:nvPicPr>
        <p:blipFill>
          <a:blip r:embed="rId3"/>
          <a:srcRect t="27" b="27"/>
          <a:stretch>
            <a:fillRect/>
          </a:stretch>
        </p:blipFill>
        <p:spPr>
          <a:xfrm>
            <a:off x="0" y="0"/>
            <a:ext cx="12192000" cy="6858000"/>
          </a:xfrm>
          <a:prstGeom prst="rect">
            <a:avLst/>
          </a:prstGeom>
        </p:spPr>
      </p:pic>
      <p:pic>
        <p:nvPicPr>
          <p:cNvPr id="29" name="Picture 28"/>
          <p:cNvPicPr>
            <a:picLocks noChangeAspect="1"/>
          </p:cNvPicPr>
          <p:nvPr/>
        </p:nvPicPr>
        <p:blipFill>
          <a:blip r:embed="rId4"/>
          <a:srcRect/>
          <a:stretch>
            <a:fillRect/>
          </a:stretch>
        </p:blipFill>
        <p:spPr>
          <a:xfrm>
            <a:off x="3293507" y="1266825"/>
            <a:ext cx="4632685" cy="5012055"/>
          </a:xfrm>
          <a:prstGeom prst="rect">
            <a:avLst/>
          </a:prstGeom>
        </p:spPr>
      </p:pic>
      <p:sp>
        <p:nvSpPr>
          <p:cNvPr id="10" name="Slide title">
            <a:extLst>
              <a:ext uri="{FF2B5EF4-FFF2-40B4-BE49-F238E27FC236}">
                <a16:creationId xmlns:a16="http://schemas.microsoft.com/office/drawing/2014/main" id="{466DEEDD-0895-4702-A5B2-4A873117E1C3}"/>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The captured specimens</a:t>
            </a:r>
          </a:p>
        </p:txBody>
      </p:sp>
      <p:sp>
        <p:nvSpPr>
          <p:cNvPr id="11" name="4 ♂ + 1 ♀">
            <a:extLst>
              <a:ext uri="{FF2B5EF4-FFF2-40B4-BE49-F238E27FC236}">
                <a16:creationId xmlns:a16="http://schemas.microsoft.com/office/drawing/2014/main" id="{61C9A120-2CF1-4D96-8B81-09CBDB0D3F6D}"/>
              </a:ext>
            </a:extLst>
          </p:cNvPr>
          <p:cNvSpPr>
            <a:spLocks noGrp="1"/>
          </p:cNvSpPr>
          <p:nvPr/>
        </p:nvSpPr>
        <p:spPr>
          <a:xfrm>
            <a:off x="619125" y="1638300"/>
            <a:ext cx="3057525" cy="666750"/>
          </a:xfrm>
          <a:prstGeom prst="rect">
            <a:avLst/>
          </a:prstGeom>
          <a:noFill/>
          <a:ln w="0">
            <a:noFill/>
          </a:ln>
        </p:spPr>
        <p:txBody>
          <a:bodyPr wrap="square" lIns="0" tIns="0" rIns="0" bIns="0" anchor="t">
            <a:noAutofit/>
          </a:bodyPr>
          <a:lstStyle/>
          <a:p>
            <a:pPr algn="l">
              <a:lnSpc>
                <a:spcPct val="105000"/>
              </a:lnSpc>
              <a:buNone/>
              <a:defRPr sz="3900" b="1" i="0">
                <a:solidFill>
                  <a:srgbClr val="087F83"/>
                </a:solidFill>
                <a:latin typeface="Arial"/>
                <a:ea typeface="Arial"/>
                <a:cs typeface="Arial"/>
              </a:defRPr>
            </a:pPr>
            <a:r>
              <a:rPr sz="3900" b="1" i="0" dirty="0">
                <a:solidFill>
                  <a:srgbClr val="087F83"/>
                </a:solidFill>
                <a:latin typeface="Arial"/>
                <a:ea typeface="Arial"/>
                <a:cs typeface="Arial"/>
              </a:rPr>
              <a:t>4 ♂ + 1 ♀</a:t>
            </a:r>
          </a:p>
        </p:txBody>
      </p:sp>
      <p:sp>
        <p:nvSpPr>
          <p:cNvPr id="12" name="sex composition">
            <a:extLst>
              <a:ext uri="{FF2B5EF4-FFF2-40B4-BE49-F238E27FC236}">
                <a16:creationId xmlns:a16="http://schemas.microsoft.com/office/drawing/2014/main" id="{94579470-3384-45A5-9BCF-2272F3124567}"/>
              </a:ext>
            </a:extLst>
          </p:cNvPr>
          <p:cNvSpPr>
            <a:spLocks noGrp="1"/>
          </p:cNvSpPr>
          <p:nvPr/>
        </p:nvSpPr>
        <p:spPr>
          <a:xfrm>
            <a:off x="619125" y="2352675"/>
            <a:ext cx="3057525" cy="600075"/>
          </a:xfrm>
          <a:prstGeom prst="rect">
            <a:avLst/>
          </a:prstGeom>
          <a:noFill/>
          <a:ln w="0">
            <a:noFill/>
          </a:ln>
        </p:spPr>
        <p:txBody>
          <a:bodyPr wrap="square" lIns="0" tIns="0" rIns="0" bIns="0" anchor="t">
            <a:noAutofit/>
          </a:bodyPr>
          <a:lstStyle/>
          <a:p>
            <a:pPr algn="l">
              <a:lnSpc>
                <a:spcPct val="105000"/>
              </a:lnSpc>
              <a:buNone/>
              <a:defRPr sz="1875" b="0" i="0">
                <a:solidFill>
                  <a:srgbClr val="062445"/>
                </a:solidFill>
                <a:latin typeface="Arial"/>
                <a:ea typeface="Arial"/>
                <a:cs typeface="Arial"/>
              </a:defRPr>
            </a:pPr>
            <a:r>
              <a:rPr sz="1875" b="0" i="0">
                <a:solidFill>
                  <a:srgbClr val="062445"/>
                </a:solidFill>
                <a:latin typeface="Arial"/>
                <a:ea typeface="Arial"/>
                <a:cs typeface="Arial"/>
              </a:rPr>
              <a:t>sex composition</a:t>
            </a:r>
          </a:p>
        </p:txBody>
      </p:sp>
      <p:sp>
        <p:nvSpPr>
          <p:cNvPr id="13" name="29.1–43.7">
            <a:extLst>
              <a:ext uri="{FF2B5EF4-FFF2-40B4-BE49-F238E27FC236}">
                <a16:creationId xmlns:a16="http://schemas.microsoft.com/office/drawing/2014/main" id="{51B0787A-0EF2-40A4-9E4B-092AD3EABEAC}"/>
              </a:ext>
            </a:extLst>
          </p:cNvPr>
          <p:cNvSpPr>
            <a:spLocks noGrp="1"/>
          </p:cNvSpPr>
          <p:nvPr/>
        </p:nvSpPr>
        <p:spPr>
          <a:xfrm>
            <a:off x="619125" y="3040380"/>
            <a:ext cx="3057525" cy="666750"/>
          </a:xfrm>
          <a:prstGeom prst="rect">
            <a:avLst/>
          </a:prstGeom>
          <a:noFill/>
          <a:ln w="0">
            <a:noFill/>
          </a:ln>
        </p:spPr>
        <p:txBody>
          <a:bodyPr wrap="square" lIns="0" tIns="0" rIns="0" bIns="0" anchor="t">
            <a:noAutofit/>
          </a:bodyPr>
          <a:lstStyle/>
          <a:p>
            <a:pPr algn="l">
              <a:lnSpc>
                <a:spcPct val="105000"/>
              </a:lnSpc>
              <a:buNone/>
              <a:defRPr sz="3900" b="1" i="0">
                <a:solidFill>
                  <a:srgbClr val="087F83"/>
                </a:solidFill>
                <a:latin typeface="Arial"/>
                <a:ea typeface="Arial"/>
                <a:cs typeface="Arial"/>
              </a:defRPr>
            </a:pPr>
            <a:r>
              <a:rPr sz="3900" b="1" i="0">
                <a:solidFill>
                  <a:srgbClr val="087F83"/>
                </a:solidFill>
                <a:latin typeface="Arial"/>
                <a:ea typeface="Arial"/>
                <a:cs typeface="Arial"/>
              </a:rPr>
              <a:t>29.1–43.7</a:t>
            </a:r>
          </a:p>
        </p:txBody>
      </p:sp>
      <p:sp>
        <p:nvSpPr>
          <p:cNvPr id="14" name="carapace length (mm)">
            <a:extLst>
              <a:ext uri="{FF2B5EF4-FFF2-40B4-BE49-F238E27FC236}">
                <a16:creationId xmlns:a16="http://schemas.microsoft.com/office/drawing/2014/main" id="{CD000B7D-21CC-4363-9007-D64482281DAF}"/>
              </a:ext>
            </a:extLst>
          </p:cNvPr>
          <p:cNvSpPr>
            <a:spLocks noGrp="1"/>
          </p:cNvSpPr>
          <p:nvPr/>
        </p:nvSpPr>
        <p:spPr>
          <a:xfrm>
            <a:off x="619125" y="3754755"/>
            <a:ext cx="3057525" cy="600075"/>
          </a:xfrm>
          <a:prstGeom prst="rect">
            <a:avLst/>
          </a:prstGeom>
          <a:noFill/>
          <a:ln w="0">
            <a:noFill/>
          </a:ln>
        </p:spPr>
        <p:txBody>
          <a:bodyPr wrap="square" lIns="0" tIns="0" rIns="0" bIns="0" anchor="t">
            <a:noAutofit/>
          </a:bodyPr>
          <a:lstStyle/>
          <a:p>
            <a:pPr algn="l">
              <a:lnSpc>
                <a:spcPct val="105000"/>
              </a:lnSpc>
              <a:buNone/>
              <a:defRPr sz="1875" b="0" i="0">
                <a:solidFill>
                  <a:srgbClr val="062445"/>
                </a:solidFill>
                <a:latin typeface="Arial"/>
                <a:ea typeface="Arial"/>
                <a:cs typeface="Arial"/>
              </a:defRPr>
            </a:pPr>
            <a:r>
              <a:rPr sz="1875" b="0" i="0" dirty="0">
                <a:solidFill>
                  <a:srgbClr val="062445"/>
                </a:solidFill>
                <a:latin typeface="Arial"/>
                <a:ea typeface="Arial"/>
                <a:cs typeface="Arial"/>
              </a:rPr>
              <a:t>carapace length (mm)</a:t>
            </a:r>
          </a:p>
        </p:txBody>
      </p:sp>
      <p:sp>
        <p:nvSpPr>
          <p:cNvPr id="15" name="3.5–12.5">
            <a:extLst>
              <a:ext uri="{FF2B5EF4-FFF2-40B4-BE49-F238E27FC236}">
                <a16:creationId xmlns:a16="http://schemas.microsoft.com/office/drawing/2014/main" id="{24D2212A-4559-483E-B6E5-0C953C1737BC}"/>
              </a:ext>
            </a:extLst>
          </p:cNvPr>
          <p:cNvSpPr>
            <a:spLocks noGrp="1"/>
          </p:cNvSpPr>
          <p:nvPr/>
        </p:nvSpPr>
        <p:spPr>
          <a:xfrm>
            <a:off x="619125" y="4472940"/>
            <a:ext cx="3057525" cy="666750"/>
          </a:xfrm>
          <a:prstGeom prst="rect">
            <a:avLst/>
          </a:prstGeom>
          <a:noFill/>
          <a:ln w="0">
            <a:noFill/>
          </a:ln>
        </p:spPr>
        <p:txBody>
          <a:bodyPr wrap="square" lIns="0" tIns="0" rIns="0" bIns="0" anchor="t">
            <a:noAutofit/>
          </a:bodyPr>
          <a:lstStyle/>
          <a:p>
            <a:pPr algn="l">
              <a:lnSpc>
                <a:spcPct val="105000"/>
              </a:lnSpc>
              <a:buNone/>
              <a:defRPr sz="3900" b="1" i="0">
                <a:solidFill>
                  <a:srgbClr val="087F83"/>
                </a:solidFill>
                <a:latin typeface="Arial"/>
                <a:ea typeface="Arial"/>
                <a:cs typeface="Arial"/>
              </a:defRPr>
            </a:pPr>
            <a:r>
              <a:rPr sz="3900" b="1" i="0" dirty="0">
                <a:solidFill>
                  <a:srgbClr val="087F83"/>
                </a:solidFill>
                <a:latin typeface="Arial"/>
                <a:ea typeface="Arial"/>
                <a:cs typeface="Arial"/>
              </a:rPr>
              <a:t>3.5–12.5</a:t>
            </a:r>
          </a:p>
        </p:txBody>
      </p:sp>
      <p:sp>
        <p:nvSpPr>
          <p:cNvPr id="16" name="body mass (g)">
            <a:extLst>
              <a:ext uri="{FF2B5EF4-FFF2-40B4-BE49-F238E27FC236}">
                <a16:creationId xmlns:a16="http://schemas.microsoft.com/office/drawing/2014/main" id="{85CB1E55-756F-4B38-A17B-F698634E6303}"/>
              </a:ext>
            </a:extLst>
          </p:cNvPr>
          <p:cNvSpPr>
            <a:spLocks noGrp="1"/>
          </p:cNvSpPr>
          <p:nvPr/>
        </p:nvSpPr>
        <p:spPr>
          <a:xfrm>
            <a:off x="619125" y="5187315"/>
            <a:ext cx="3057525" cy="600075"/>
          </a:xfrm>
          <a:prstGeom prst="rect">
            <a:avLst/>
          </a:prstGeom>
          <a:noFill/>
          <a:ln w="0">
            <a:noFill/>
          </a:ln>
        </p:spPr>
        <p:txBody>
          <a:bodyPr wrap="square" lIns="0" tIns="0" rIns="0" bIns="0" anchor="t">
            <a:noAutofit/>
          </a:bodyPr>
          <a:lstStyle/>
          <a:p>
            <a:pPr algn="l">
              <a:lnSpc>
                <a:spcPct val="105000"/>
              </a:lnSpc>
              <a:buNone/>
              <a:defRPr sz="1875" b="0" i="0">
                <a:solidFill>
                  <a:srgbClr val="062445"/>
                </a:solidFill>
                <a:latin typeface="Arial"/>
                <a:ea typeface="Arial"/>
                <a:cs typeface="Arial"/>
              </a:defRPr>
            </a:pPr>
            <a:r>
              <a:rPr sz="1875" b="0" i="0">
                <a:solidFill>
                  <a:srgbClr val="062445"/>
                </a:solidFill>
                <a:latin typeface="Arial"/>
                <a:ea typeface="Arial"/>
                <a:cs typeface="Arial"/>
              </a:rPr>
              <a:t>body mass (g)</a:t>
            </a:r>
          </a:p>
        </p:txBody>
      </p:sp>
      <p:pic>
        <p:nvPicPr>
          <p:cNvPr id="28" name="Picture 27"/>
          <p:cNvPicPr>
            <a:picLocks noChangeAspect="1"/>
          </p:cNvPicPr>
          <p:nvPr/>
        </p:nvPicPr>
        <p:blipFill>
          <a:blip r:embed="rId5"/>
          <a:stretch/>
        </p:blipFill>
        <p:spPr>
          <a:xfrm>
            <a:off x="8257692" y="1396525"/>
            <a:ext cx="2897522" cy="3864925"/>
          </a:xfrm>
          <a:prstGeom prst="rect">
            <a:avLst/>
          </a:prstGeom>
        </p:spPr>
      </p:pic>
      <p:sp>
        <p:nvSpPr>
          <p:cNvPr id="2" name="Slide Number Placeholder 1">
            <a:extLst>
              <a:ext uri="{FF2B5EF4-FFF2-40B4-BE49-F238E27FC236}">
                <a16:creationId xmlns:a16="http://schemas.microsoft.com/office/drawing/2014/main" id="{5A201C95-E3C1-7685-1D50-BDD41BB1CE4F}"/>
              </a:ext>
            </a:extLst>
          </p:cNvPr>
          <p:cNvSpPr>
            <a:spLocks noGrp="1"/>
          </p:cNvSpPr>
          <p:nvPr>
            <p:ph type="sldNum" idx="12"/>
          </p:nvPr>
        </p:nvSpPr>
        <p:spPr/>
        <p:txBody>
          <a:bodyPr/>
          <a:lstStyle/>
          <a:p>
            <a:fld id="{9ED307B9-4E12-43CA-8BF9-66BA6327B174}" type="slidenum">
              <a:rPr lang="en-GB" smtClean="0"/>
              <a:t>6</a:t>
            </a:fld>
            <a:endParaRPr lang="en-GB"/>
          </a:p>
        </p:txBody>
      </p:sp>
    </p:spTree>
    <p:extLst>
      <p:ext uri="{BB962C8B-B14F-4D97-AF65-F5344CB8AC3E}">
        <p14:creationId xmlns:p14="http://schemas.microsoft.com/office/powerpoint/2010/main" val="869804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Picture 123"/>
          <p:cNvPicPr>
            <a:picLocks noChangeAspect="1"/>
          </p:cNvPicPr>
          <p:nvPr/>
        </p:nvPicPr>
        <p:blipFill>
          <a:blip r:embed="rId3"/>
          <a:srcRect t="27" b="27"/>
          <a:stretch>
            <a:fillRect/>
          </a:stretch>
        </p:blipFill>
        <p:spPr>
          <a:xfrm>
            <a:off x="0" y="0"/>
            <a:ext cx="12192000" cy="6858000"/>
          </a:xfrm>
          <a:prstGeom prst="rect">
            <a:avLst/>
          </a:prstGeom>
        </p:spPr>
      </p:pic>
      <p:sp>
        <p:nvSpPr>
          <p:cNvPr id="10" name="Slide title">
            <a:extLst>
              <a:ext uri="{FF2B5EF4-FFF2-40B4-BE49-F238E27FC236}">
                <a16:creationId xmlns:a16="http://schemas.microsoft.com/office/drawing/2014/main" id="{76B687F7-E644-4A09-8F2F-E47556DE7041}"/>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First confirmed record in Croatia</a:t>
            </a:r>
          </a:p>
        </p:txBody>
      </p:sp>
      <p:sp>
        <p:nvSpPr>
          <p:cNvPr id="11" name="Morphological identification">
            <a:extLst>
              <a:ext uri="{FF2B5EF4-FFF2-40B4-BE49-F238E27FC236}">
                <a16:creationId xmlns:a16="http://schemas.microsoft.com/office/drawing/2014/main" id="{EEFB942C-B647-4E8D-8091-908B12258578}"/>
              </a:ext>
            </a:extLst>
          </p:cNvPr>
          <p:cNvSpPr>
            <a:spLocks noGrp="1"/>
          </p:cNvSpPr>
          <p:nvPr/>
        </p:nvSpPr>
        <p:spPr>
          <a:xfrm>
            <a:off x="619125" y="1533525"/>
            <a:ext cx="6000750" cy="428625"/>
          </a:xfrm>
          <a:prstGeom prst="rect">
            <a:avLst/>
          </a:prstGeom>
          <a:noFill/>
          <a:ln w="0">
            <a:noFill/>
          </a:ln>
        </p:spPr>
        <p:txBody>
          <a:bodyPr wrap="square" lIns="0" tIns="0" rIns="0" bIns="0" anchor="t">
            <a:noAutofit/>
          </a:bodyPr>
          <a:lstStyle/>
          <a:p>
            <a:pPr algn="l">
              <a:lnSpc>
                <a:spcPct val="105000"/>
              </a:lnSpc>
              <a:buNone/>
              <a:defRPr sz="2250" b="1" i="0">
                <a:solidFill>
                  <a:srgbClr val="087F83"/>
                </a:solidFill>
                <a:latin typeface="Arial"/>
                <a:ea typeface="Arial"/>
                <a:cs typeface="Arial"/>
              </a:defRPr>
            </a:pPr>
            <a:r>
              <a:rPr sz="2250" b="1" i="0" dirty="0">
                <a:solidFill>
                  <a:srgbClr val="087F83"/>
                </a:solidFill>
                <a:latin typeface="Arial"/>
                <a:ea typeface="Arial"/>
                <a:cs typeface="Arial"/>
              </a:rPr>
              <a:t>Morphological identification</a:t>
            </a:r>
          </a:p>
        </p:txBody>
      </p:sp>
      <p:sp>
        <p:nvSpPr>
          <p:cNvPr id="12" name="Molecular identification">
            <a:extLst>
              <a:ext uri="{FF2B5EF4-FFF2-40B4-BE49-F238E27FC236}">
                <a16:creationId xmlns:a16="http://schemas.microsoft.com/office/drawing/2014/main" id="{564F3BE1-A66F-4386-96FB-D8E5BCC3B3AC}"/>
              </a:ext>
            </a:extLst>
          </p:cNvPr>
          <p:cNvSpPr>
            <a:spLocks noGrp="1"/>
          </p:cNvSpPr>
          <p:nvPr/>
        </p:nvSpPr>
        <p:spPr>
          <a:xfrm>
            <a:off x="7075170" y="1533525"/>
            <a:ext cx="4238625" cy="428625"/>
          </a:xfrm>
          <a:prstGeom prst="rect">
            <a:avLst/>
          </a:prstGeom>
          <a:noFill/>
          <a:ln w="0">
            <a:noFill/>
          </a:ln>
        </p:spPr>
        <p:txBody>
          <a:bodyPr wrap="square" lIns="0" tIns="0" rIns="0" bIns="0" anchor="t">
            <a:noAutofit/>
          </a:bodyPr>
          <a:lstStyle/>
          <a:p>
            <a:pPr algn="l">
              <a:lnSpc>
                <a:spcPct val="105000"/>
              </a:lnSpc>
              <a:buNone/>
              <a:defRPr sz="2025" b="1" i="0">
                <a:solidFill>
                  <a:srgbClr val="087F83"/>
                </a:solidFill>
                <a:latin typeface="Arial"/>
                <a:ea typeface="Arial"/>
                <a:cs typeface="Arial"/>
              </a:defRPr>
            </a:pPr>
            <a:r>
              <a:rPr sz="2025" b="1" i="0" dirty="0">
                <a:solidFill>
                  <a:srgbClr val="087F83"/>
                </a:solidFill>
                <a:latin typeface="Arial"/>
                <a:ea typeface="Arial"/>
                <a:cs typeface="Arial"/>
              </a:rPr>
              <a:t>Molecular identification</a:t>
            </a:r>
          </a:p>
        </p:txBody>
      </p:sp>
      <p:pic>
        <p:nvPicPr>
          <p:cNvPr id="128" name="Picture 127"/>
          <p:cNvPicPr>
            <a:picLocks noChangeAspect="1"/>
          </p:cNvPicPr>
          <p:nvPr/>
        </p:nvPicPr>
        <p:blipFill>
          <a:blip r:embed="rId4"/>
          <a:srcRect l="20078" t="2105" r="29016" b="72737"/>
          <a:stretch/>
        </p:blipFill>
        <p:spPr>
          <a:xfrm>
            <a:off x="6869430" y="1964055"/>
            <a:ext cx="4543425" cy="2763050"/>
          </a:xfrm>
          <a:prstGeom prst="rect">
            <a:avLst/>
          </a:prstGeom>
        </p:spPr>
      </p:pic>
      <p:sp>
        <p:nvSpPr>
          <p:cNvPr id="100" name="Original morphology: Rectangle 23">
            <a:extLst>
              <a:ext uri="{FF2B5EF4-FFF2-40B4-BE49-F238E27FC236}">
                <a16:creationId xmlns:a16="http://schemas.microsoft.com/office/drawing/2014/main" id="{D21346F6-83E0-7175-A1C9-2C6EFC7C7443}"/>
              </a:ext>
            </a:extLst>
          </p:cNvPr>
          <p:cNvSpPr>
            <a:spLocks noGrp="1"/>
          </p:cNvSpPr>
          <p:nvPr/>
        </p:nvSpPr>
        <p:spPr>
          <a:xfrm>
            <a:off x="619125" y="2082165"/>
            <a:ext cx="5976000" cy="3564000"/>
          </a:xfrm>
          <a:prstGeom prst="rect">
            <a:avLst/>
          </a:prstGeom>
        </p:spPr>
        <p:style>
          <a:lnRef idx="2">
            <a:schemeClr val="dk1">
              <a:shade val="15000"/>
            </a:schemeClr>
          </a:lnRef>
          <a:fillRef idx="1">
            <a:schemeClr val="dk1"/>
          </a:fillRef>
          <a:effectRef idx="0">
            <a:schemeClr val="dk1"/>
          </a:effectRef>
          <a:fontRef idx="minor">
            <a:schemeClr val="lt1"/>
          </a:fontRef>
        </p:style>
        <p:txBody>
          <a:bodyPr anchor="ctr"/>
          <a:lstStyle/>
          <a:p>
            <a:pPr algn="ctr">
              <a:buNone/>
            </a:pPr>
            <a:endParaRPr/>
          </a:p>
        </p:txBody>
      </p:sp>
      <p:sp>
        <p:nvSpPr>
          <p:cNvPr id="101" name="Original morphology: Right Brace 17">
            <a:extLst>
              <a:ext uri="{FF2B5EF4-FFF2-40B4-BE49-F238E27FC236}">
                <a16:creationId xmlns:a16="http://schemas.microsoft.com/office/drawing/2014/main" id="{39D2D886-A6B6-12F5-1A57-7EDE9B780A79}"/>
              </a:ext>
            </a:extLst>
          </p:cNvPr>
          <p:cNvSpPr>
            <a:spLocks noGrp="1"/>
          </p:cNvSpPr>
          <p:nvPr/>
        </p:nvSpPr>
        <p:spPr>
          <a:xfrm rot="16200000">
            <a:off x="3475629" y="1019518"/>
            <a:ext cx="580218" cy="3681999"/>
          </a:xfrm>
          <a:prstGeom prst="rightBrace">
            <a:avLst>
              <a:gd name="adj1" fmla="val 0"/>
              <a:gd name="adj2" fmla="val 41639"/>
            </a:avLst>
          </a:prstGeom>
          <a:ln w="19050" cmpd="sng">
            <a:solidFill>
              <a:schemeClr val="bg1"/>
            </a:solidFill>
            <a:prstDash val="solid"/>
            <a:headEnd type="arrow" w="med" len="med"/>
            <a:tailEnd type="arrow" w="med" len="med"/>
          </a:ln>
        </p:spPr>
        <p:style>
          <a:lnRef idx="0">
            <a:scrgbClr r="0" g="0" b="0"/>
          </a:lnRef>
          <a:fillRef idx="0">
            <a:scrgbClr r="0" g="0" b="0"/>
          </a:fillRef>
          <a:effectRef idx="0">
            <a:scrgbClr r="0" g="0" b="0"/>
          </a:effectRef>
          <a:fontRef idx="minor">
            <a:schemeClr val="tx1"/>
          </a:fontRef>
        </p:style>
        <p:txBody>
          <a:bodyPr anchor="ctr"/>
          <a:lstStyle/>
          <a:p>
            <a:pPr algn="ctr">
              <a:buNone/>
            </a:pPr>
            <a:endParaRPr>
              <a:solidFill>
                <a:srgbClr val="FF0000"/>
              </a:solidFill>
            </a:endParaRPr>
          </a:p>
        </p:txBody>
      </p:sp>
      <p:pic>
        <p:nvPicPr>
          <p:cNvPr id="132" name="Original morphology: Picture 4"/>
          <p:cNvPicPr>
            <a:picLocks noChangeAspect="1"/>
          </p:cNvPicPr>
          <p:nvPr/>
        </p:nvPicPr>
        <p:blipFill>
          <a:blip r:embed="rId5"/>
          <a:srcRect t="37361"/>
          <a:stretch>
            <a:fillRect/>
          </a:stretch>
        </p:blipFill>
        <p:spPr>
          <a:xfrm>
            <a:off x="628172" y="2851808"/>
            <a:ext cx="5967501" cy="2808000"/>
          </a:xfrm>
          <a:prstGeom prst="rect">
            <a:avLst/>
          </a:prstGeom>
        </p:spPr>
      </p:pic>
      <p:sp>
        <p:nvSpPr>
          <p:cNvPr id="103" name="Original morphology: TextBox 21">
            <a:extLst>
              <a:ext uri="{FF2B5EF4-FFF2-40B4-BE49-F238E27FC236}">
                <a16:creationId xmlns:a16="http://schemas.microsoft.com/office/drawing/2014/main" id="{3B9C575F-B36D-ABE9-859F-857051F52BB6}"/>
              </a:ext>
            </a:extLst>
          </p:cNvPr>
          <p:cNvSpPr>
            <a:spLocks noGrp="1"/>
          </p:cNvSpPr>
          <p:nvPr/>
        </p:nvSpPr>
        <p:spPr>
          <a:xfrm>
            <a:off x="2839703" y="2082165"/>
            <a:ext cx="2000250" cy="523220"/>
          </a:xfrm>
          <a:prstGeom prst="rect">
            <a:avLst/>
          </a:prstGeom>
          <a:noFill/>
        </p:spPr>
        <p:txBody>
          <a:bodyPr wrap="square">
            <a:spAutoFit/>
          </a:bodyPr>
          <a:lstStyle/>
          <a:p>
            <a:r>
              <a:rPr sz="2800" dirty="0">
                <a:solidFill>
                  <a:schemeClr val="bg1"/>
                </a:solidFill>
              </a:rPr>
              <a:t>XII - XIV</a:t>
            </a:r>
          </a:p>
        </p:txBody>
      </p:sp>
      <p:sp>
        <p:nvSpPr>
          <p:cNvPr id="104" name="Original morphology: TextBox 24">
            <a:extLst>
              <a:ext uri="{FF2B5EF4-FFF2-40B4-BE49-F238E27FC236}">
                <a16:creationId xmlns:a16="http://schemas.microsoft.com/office/drawing/2014/main" id="{644DC089-EC99-8218-E93D-5DAB2D907D8A}"/>
              </a:ext>
            </a:extLst>
          </p:cNvPr>
          <p:cNvSpPr>
            <a:spLocks noGrp="1"/>
          </p:cNvSpPr>
          <p:nvPr/>
        </p:nvSpPr>
        <p:spPr>
          <a:xfrm>
            <a:off x="742110" y="3839813"/>
            <a:ext cx="1381125" cy="523220"/>
          </a:xfrm>
          <a:prstGeom prst="rect">
            <a:avLst/>
          </a:prstGeom>
          <a:noFill/>
        </p:spPr>
        <p:txBody>
          <a:bodyPr wrap="square">
            <a:spAutoFit/>
          </a:bodyPr>
          <a:lstStyle/>
          <a:p>
            <a:r>
              <a:rPr sz="2800">
                <a:solidFill>
                  <a:schemeClr val="bg1"/>
                </a:solidFill>
              </a:rPr>
              <a:t>II - IV</a:t>
            </a:r>
            <a:endParaRPr>
              <a:solidFill>
                <a:schemeClr val="bg1"/>
              </a:solidFill>
            </a:endParaRPr>
          </a:p>
        </p:txBody>
      </p:sp>
      <p:cxnSp>
        <p:nvCxnSpPr>
          <p:cNvPr id="135" name="Original morphology: Straight Arrow Connector 13"/>
          <p:cNvCxnSpPr/>
          <p:nvPr/>
        </p:nvCxnSpPr>
        <p:spPr>
          <a:xfrm flipV="1">
            <a:off x="1666169" y="3638870"/>
            <a:ext cx="945552" cy="446845"/>
          </a:xfrm>
          <a:prstGeom prst="straightConnector1">
            <a:avLst/>
          </a:prstGeom>
          <a:ln w="19050" cap="flat">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36" name="Original morphology: Straight Arrow Connector 18"/>
          <p:cNvCxnSpPr/>
          <p:nvPr/>
        </p:nvCxnSpPr>
        <p:spPr>
          <a:xfrm flipV="1">
            <a:off x="1666169" y="3825687"/>
            <a:ext cx="1409632" cy="260028"/>
          </a:xfrm>
          <a:prstGeom prst="straightConnector1">
            <a:avLst/>
          </a:prstGeom>
          <a:ln w="19050" cap="flat">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23" name="Study-relevant part of the COI tree">
            <a:extLst>
              <a:ext uri="{FF2B5EF4-FFF2-40B4-BE49-F238E27FC236}">
                <a16:creationId xmlns:a16="http://schemas.microsoft.com/office/drawing/2014/main" id="{3B6AA63B-E970-4306-BFF5-E8F147059AA7}"/>
              </a:ext>
            </a:extLst>
          </p:cNvPr>
          <p:cNvSpPr>
            <a:spLocks noGrp="1"/>
          </p:cNvSpPr>
          <p:nvPr/>
        </p:nvSpPr>
        <p:spPr>
          <a:xfrm>
            <a:off x="7029450" y="4916805"/>
            <a:ext cx="5217484" cy="318135"/>
          </a:xfrm>
          <a:prstGeom prst="rect">
            <a:avLst/>
          </a:prstGeom>
          <a:noFill/>
          <a:ln w="0">
            <a:noFill/>
          </a:ln>
        </p:spPr>
        <p:txBody>
          <a:bodyPr wrap="square" lIns="0" tIns="0" rIns="0" bIns="0" anchor="t">
            <a:noAutofit/>
          </a:bodyPr>
          <a:lstStyle/>
          <a:p>
            <a:pPr>
              <a:defRPr sz="1650" b="0" i="0">
                <a:solidFill>
                  <a:srgbClr val="4D6573"/>
                </a:solidFill>
                <a:latin typeface="Arial"/>
                <a:ea typeface="Arial"/>
                <a:cs typeface="Arial"/>
              </a:defRPr>
            </a:pPr>
            <a:r>
              <a:rPr lang="en-GB" sz="1650" dirty="0">
                <a:solidFill>
                  <a:srgbClr val="4D6573"/>
                </a:solidFill>
                <a:latin typeface="Arial"/>
              </a:rPr>
              <a:t>COI phylogenetic placement of Croatian specimens</a:t>
            </a:r>
            <a:endParaRPr sz="1650" b="0" i="0" dirty="0">
              <a:latin typeface="Arial"/>
              <a:ea typeface="Arial"/>
              <a:cs typeface="Arial"/>
            </a:endParaRPr>
          </a:p>
        </p:txBody>
      </p:sp>
      <p:sp>
        <p:nvSpPr>
          <p:cNvPr id="5" name="Slide Number Placeholder 4">
            <a:extLst>
              <a:ext uri="{FF2B5EF4-FFF2-40B4-BE49-F238E27FC236}">
                <a16:creationId xmlns:a16="http://schemas.microsoft.com/office/drawing/2014/main" id="{600CA002-633A-0ED1-F8BE-37E093878459}"/>
              </a:ext>
            </a:extLst>
          </p:cNvPr>
          <p:cNvSpPr>
            <a:spLocks noGrp="1"/>
          </p:cNvSpPr>
          <p:nvPr>
            <p:ph type="sldNum" idx="12"/>
          </p:nvPr>
        </p:nvSpPr>
        <p:spPr/>
        <p:txBody>
          <a:bodyPr/>
          <a:lstStyle/>
          <a:p>
            <a:fld id="{9ED307B9-4E12-43CA-8BF9-66BA6327B174}" type="slidenum">
              <a:rPr lang="en-GB" smtClean="0"/>
              <a:t>7</a:t>
            </a:fld>
            <a:endParaRPr lang="en-GB"/>
          </a:p>
        </p:txBody>
      </p:sp>
    </p:spTree>
    <p:extLst>
      <p:ext uri="{BB962C8B-B14F-4D97-AF65-F5344CB8AC3E}">
        <p14:creationId xmlns:p14="http://schemas.microsoft.com/office/powerpoint/2010/main" val="118879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srcRect t="27" b="27"/>
          <a:stretch>
            <a:fillRect/>
          </a:stretch>
        </p:blipFill>
        <p:spPr>
          <a:xfrm>
            <a:off x="0" y="0"/>
            <a:ext cx="12192000" cy="6858000"/>
          </a:xfrm>
          <a:prstGeom prst="rect">
            <a:avLst/>
          </a:prstGeom>
        </p:spPr>
      </p:pic>
      <p:sp>
        <p:nvSpPr>
          <p:cNvPr id="21" name="Slide title">
            <a:extLst>
              <a:ext uri="{FF2B5EF4-FFF2-40B4-BE49-F238E27FC236}">
                <a16:creationId xmlns:a16="http://schemas.microsoft.com/office/drawing/2014/main" id="{8DBD821B-717B-4C8F-86C1-970086BA3A3F}"/>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How did it reach Kopački rit?</a:t>
            </a:r>
          </a:p>
        </p:txBody>
      </p:sp>
      <p:sp>
        <p:nvSpPr>
          <p:cNvPr id="22" name="Danube corridor → secondary spread → Kopački rit">
            <a:extLst>
              <a:ext uri="{FF2B5EF4-FFF2-40B4-BE49-F238E27FC236}">
                <a16:creationId xmlns:a16="http://schemas.microsoft.com/office/drawing/2014/main" id="{A6796896-8CE3-4145-86AF-0C4165045890}"/>
              </a:ext>
            </a:extLst>
          </p:cNvPr>
          <p:cNvSpPr>
            <a:spLocks noGrp="1"/>
          </p:cNvSpPr>
          <p:nvPr/>
        </p:nvSpPr>
        <p:spPr>
          <a:xfrm>
            <a:off x="619125" y="1647825"/>
            <a:ext cx="10953750" cy="590550"/>
          </a:xfrm>
          <a:prstGeom prst="rect">
            <a:avLst/>
          </a:prstGeom>
          <a:noFill/>
          <a:ln w="0">
            <a:noFill/>
          </a:ln>
        </p:spPr>
        <p:txBody>
          <a:bodyPr wrap="square" lIns="0" tIns="0" rIns="0" bIns="0" anchor="t">
            <a:noAutofit/>
          </a:bodyPr>
          <a:lstStyle/>
          <a:p>
            <a:pPr algn="l">
              <a:lnSpc>
                <a:spcPct val="105000"/>
              </a:lnSpc>
              <a:buNone/>
              <a:defRPr sz="2625" b="1" i="0">
                <a:solidFill>
                  <a:srgbClr val="062445"/>
                </a:solidFill>
                <a:latin typeface="Arial"/>
                <a:ea typeface="Arial"/>
                <a:cs typeface="Arial"/>
              </a:defRPr>
            </a:pPr>
            <a:r>
              <a:rPr sz="2625" b="1" i="0">
                <a:solidFill>
                  <a:srgbClr val="062445"/>
                </a:solidFill>
                <a:latin typeface="Arial"/>
                <a:ea typeface="Arial"/>
                <a:cs typeface="Arial"/>
              </a:rPr>
              <a:t>Danube corridor → secondary spread → Kopački rit</a:t>
            </a:r>
          </a:p>
        </p:txBody>
      </p:sp>
      <p:sp>
        <p:nvSpPr>
          <p:cNvPr id="23" name="Visual grouping">
            <a:extLst>
              <a:ext uri="{FF2B5EF4-FFF2-40B4-BE49-F238E27FC236}">
                <a16:creationId xmlns:a16="http://schemas.microsoft.com/office/drawing/2014/main" id="{24CA5DF3-09B4-45B0-A8FE-C39AB3FCAA25}"/>
              </a:ext>
            </a:extLst>
          </p:cNvPr>
          <p:cNvSpPr>
            <a:spLocks noGrp="1"/>
          </p:cNvSpPr>
          <p:nvPr/>
        </p:nvSpPr>
        <p:spPr>
          <a:xfrm>
            <a:off x="619125" y="2514600"/>
            <a:ext cx="3429000" cy="1133475"/>
          </a:xfrm>
          <a:prstGeom prst="roundRect">
            <a:avLst>
              <a:gd name="adj" fmla="val 11765"/>
            </a:avLst>
          </a:prstGeom>
          <a:solidFill>
            <a:srgbClr val="EAF5F4"/>
          </a:solidFill>
          <a:ln w="13335">
            <a:solidFill>
              <a:srgbClr val="B1D8D8"/>
            </a:solidFill>
          </a:ln>
        </p:spPr>
        <p:txBody>
          <a:bodyPr/>
          <a:lstStyle/>
          <a:p>
            <a:endParaRPr lang="en-GB"/>
          </a:p>
        </p:txBody>
      </p:sp>
      <p:sp>
        <p:nvSpPr>
          <p:cNvPr id="24" name="Adult movement">
            <a:extLst>
              <a:ext uri="{FF2B5EF4-FFF2-40B4-BE49-F238E27FC236}">
                <a16:creationId xmlns:a16="http://schemas.microsoft.com/office/drawing/2014/main" id="{EB6C024A-01CE-4898-96E0-9BC62054E942}"/>
              </a:ext>
            </a:extLst>
          </p:cNvPr>
          <p:cNvSpPr>
            <a:spLocks noGrp="1"/>
          </p:cNvSpPr>
          <p:nvPr/>
        </p:nvSpPr>
        <p:spPr>
          <a:xfrm>
            <a:off x="790575" y="2695575"/>
            <a:ext cx="3086100" cy="781050"/>
          </a:xfrm>
          <a:prstGeom prst="rect">
            <a:avLst/>
          </a:prstGeom>
          <a:noFill/>
          <a:ln w="0">
            <a:noFill/>
          </a:ln>
        </p:spPr>
        <p:txBody>
          <a:bodyPr wrap="square" lIns="0" tIns="0" rIns="0" bIns="0" anchor="ctr">
            <a:noAutofit/>
          </a:bodyPr>
          <a:lstStyle/>
          <a:p>
            <a:pPr algn="ctr">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Adult movement</a:t>
            </a:r>
          </a:p>
        </p:txBody>
      </p:sp>
      <p:sp>
        <p:nvSpPr>
          <p:cNvPr id="25" name="Visual grouping">
            <a:extLst>
              <a:ext uri="{FF2B5EF4-FFF2-40B4-BE49-F238E27FC236}">
                <a16:creationId xmlns:a16="http://schemas.microsoft.com/office/drawing/2014/main" id="{785F0BD8-056C-4F8D-A91F-80E12110276F}"/>
              </a:ext>
            </a:extLst>
          </p:cNvPr>
          <p:cNvSpPr>
            <a:spLocks noGrp="1"/>
          </p:cNvSpPr>
          <p:nvPr/>
        </p:nvSpPr>
        <p:spPr>
          <a:xfrm>
            <a:off x="4391025" y="2514600"/>
            <a:ext cx="3429000" cy="1133475"/>
          </a:xfrm>
          <a:prstGeom prst="roundRect">
            <a:avLst>
              <a:gd name="adj" fmla="val 11765"/>
            </a:avLst>
          </a:prstGeom>
          <a:solidFill>
            <a:srgbClr val="EAF5F4"/>
          </a:solidFill>
          <a:ln w="13335">
            <a:solidFill>
              <a:srgbClr val="B1D8D8"/>
            </a:solidFill>
          </a:ln>
        </p:spPr>
        <p:txBody>
          <a:bodyPr/>
          <a:lstStyle/>
          <a:p>
            <a:endParaRPr lang="en-GB"/>
          </a:p>
        </p:txBody>
      </p:sp>
      <p:sp>
        <p:nvSpPr>
          <p:cNvPr id="26" name="Planktonic larval&#10;dispersal">
            <a:extLst>
              <a:ext uri="{FF2B5EF4-FFF2-40B4-BE49-F238E27FC236}">
                <a16:creationId xmlns:a16="http://schemas.microsoft.com/office/drawing/2014/main" id="{D4D0F8F2-0008-44B6-88FF-C59FA26B5752}"/>
              </a:ext>
            </a:extLst>
          </p:cNvPr>
          <p:cNvSpPr>
            <a:spLocks noGrp="1"/>
          </p:cNvSpPr>
          <p:nvPr/>
        </p:nvSpPr>
        <p:spPr>
          <a:xfrm>
            <a:off x="4562475" y="2695575"/>
            <a:ext cx="3086100" cy="781050"/>
          </a:xfrm>
          <a:prstGeom prst="rect">
            <a:avLst/>
          </a:prstGeom>
          <a:noFill/>
          <a:ln w="0">
            <a:noFill/>
          </a:ln>
        </p:spPr>
        <p:txBody>
          <a:bodyPr wrap="square" lIns="0" tIns="0" rIns="0" bIns="0" anchor="ctr">
            <a:noAutofit/>
          </a:bodyPr>
          <a:lstStyle/>
          <a:p>
            <a:pPr algn="ctr">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Planktonic larval</a:t>
            </a:r>
          </a:p>
          <a:p>
            <a:pPr algn="ctr">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dispersal</a:t>
            </a:r>
          </a:p>
        </p:txBody>
      </p:sp>
      <p:sp>
        <p:nvSpPr>
          <p:cNvPr id="27" name="Visual grouping">
            <a:extLst>
              <a:ext uri="{FF2B5EF4-FFF2-40B4-BE49-F238E27FC236}">
                <a16:creationId xmlns:a16="http://schemas.microsoft.com/office/drawing/2014/main" id="{9B0F39C4-D97C-4D74-821E-40C5CD708432}"/>
              </a:ext>
            </a:extLst>
          </p:cNvPr>
          <p:cNvSpPr>
            <a:spLocks noGrp="1"/>
          </p:cNvSpPr>
          <p:nvPr/>
        </p:nvSpPr>
        <p:spPr>
          <a:xfrm>
            <a:off x="8153400" y="2514600"/>
            <a:ext cx="3429000" cy="1133475"/>
          </a:xfrm>
          <a:prstGeom prst="roundRect">
            <a:avLst>
              <a:gd name="adj" fmla="val 11765"/>
            </a:avLst>
          </a:prstGeom>
          <a:solidFill>
            <a:srgbClr val="EAF5F4"/>
          </a:solidFill>
          <a:ln w="13335">
            <a:solidFill>
              <a:srgbClr val="B1D8D8"/>
            </a:solidFill>
          </a:ln>
        </p:spPr>
        <p:txBody>
          <a:bodyPr/>
          <a:lstStyle/>
          <a:p>
            <a:endParaRPr lang="en-GB"/>
          </a:p>
        </p:txBody>
      </p:sp>
      <p:sp>
        <p:nvSpPr>
          <p:cNvPr id="28" name="Human-mediated&#10;transport">
            <a:extLst>
              <a:ext uri="{FF2B5EF4-FFF2-40B4-BE49-F238E27FC236}">
                <a16:creationId xmlns:a16="http://schemas.microsoft.com/office/drawing/2014/main" id="{0816635A-C877-41FA-B438-A7FAC8B9D953}"/>
              </a:ext>
            </a:extLst>
          </p:cNvPr>
          <p:cNvSpPr>
            <a:spLocks noGrp="1"/>
          </p:cNvSpPr>
          <p:nvPr/>
        </p:nvSpPr>
        <p:spPr>
          <a:xfrm>
            <a:off x="8324850" y="2695575"/>
            <a:ext cx="3086100" cy="781050"/>
          </a:xfrm>
          <a:prstGeom prst="rect">
            <a:avLst/>
          </a:prstGeom>
          <a:noFill/>
          <a:ln w="0">
            <a:noFill/>
          </a:ln>
        </p:spPr>
        <p:txBody>
          <a:bodyPr wrap="square" lIns="0" tIns="0" rIns="0" bIns="0" anchor="ctr">
            <a:noAutofit/>
          </a:bodyPr>
          <a:lstStyle/>
          <a:p>
            <a:pPr algn="ctr">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Human-mediated</a:t>
            </a:r>
          </a:p>
          <a:p>
            <a:pPr algn="ctr">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transport</a:t>
            </a:r>
          </a:p>
        </p:txBody>
      </p:sp>
      <p:sp>
        <p:nvSpPr>
          <p:cNvPr id="29" name="Croatian specimens are genetically very similar to Danubian ">
            <a:extLst>
              <a:ext uri="{FF2B5EF4-FFF2-40B4-BE49-F238E27FC236}">
                <a16:creationId xmlns:a16="http://schemas.microsoft.com/office/drawing/2014/main" id="{6B3F2CB0-6035-4565-8708-1CFCD6C79243}"/>
              </a:ext>
            </a:extLst>
          </p:cNvPr>
          <p:cNvSpPr>
            <a:spLocks noGrp="1"/>
          </p:cNvSpPr>
          <p:nvPr/>
        </p:nvSpPr>
        <p:spPr>
          <a:xfrm>
            <a:off x="619125" y="4067175"/>
            <a:ext cx="10953750" cy="923925"/>
          </a:xfrm>
          <a:prstGeom prst="rect">
            <a:avLst/>
          </a:prstGeom>
          <a:noFill/>
          <a:ln w="0">
            <a:noFill/>
          </a:ln>
        </p:spPr>
        <p:txBody>
          <a:bodyPr wrap="square" lIns="0" tIns="0" rIns="0" bIns="0" anchor="t">
            <a:noAutofit/>
          </a:bodyPr>
          <a:lstStyle/>
          <a:p>
            <a:pPr algn="l">
              <a:lnSpc>
                <a:spcPct val="105000"/>
              </a:lnSpc>
              <a:buNone/>
              <a:defRPr sz="2250" b="0" i="0">
                <a:solidFill>
                  <a:srgbClr val="062445"/>
                </a:solidFill>
                <a:latin typeface="Arial"/>
                <a:ea typeface="Arial"/>
                <a:cs typeface="Arial"/>
              </a:defRPr>
            </a:pPr>
            <a:r>
              <a:rPr sz="2250" b="0" i="0" dirty="0">
                <a:solidFill>
                  <a:srgbClr val="062445"/>
                </a:solidFill>
                <a:latin typeface="Arial"/>
                <a:ea typeface="Arial"/>
                <a:cs typeface="Arial"/>
              </a:rPr>
              <a:t>Croatian specimens are genetically very similar to specimens</a:t>
            </a:r>
            <a:r>
              <a:rPr lang="en-GB" sz="2250" dirty="0">
                <a:solidFill>
                  <a:srgbClr val="062445"/>
                </a:solidFill>
                <a:latin typeface="Arial"/>
                <a:ea typeface="Arial"/>
                <a:cs typeface="Arial"/>
              </a:rPr>
              <a:t> </a:t>
            </a:r>
            <a:r>
              <a:rPr sz="2250" b="0" i="0" dirty="0">
                <a:solidFill>
                  <a:srgbClr val="062445"/>
                </a:solidFill>
                <a:latin typeface="Arial"/>
                <a:ea typeface="Arial"/>
                <a:cs typeface="Arial"/>
              </a:rPr>
              <a:t>from </a:t>
            </a:r>
            <a:r>
              <a:rPr sz="2250" b="0" i="0" dirty="0" err="1">
                <a:solidFill>
                  <a:srgbClr val="062445"/>
                </a:solidFill>
                <a:latin typeface="Arial"/>
                <a:ea typeface="Arial"/>
                <a:cs typeface="Arial"/>
              </a:rPr>
              <a:t>Hungar</a:t>
            </a:r>
            <a:r>
              <a:rPr lang="en-GB" sz="2250" dirty="0" err="1">
                <a:solidFill>
                  <a:srgbClr val="062445"/>
                </a:solidFill>
                <a:latin typeface="Arial"/>
                <a:ea typeface="Arial"/>
                <a:cs typeface="Arial"/>
              </a:rPr>
              <a:t>ian</a:t>
            </a:r>
            <a:r>
              <a:rPr sz="2250" b="0" i="0" dirty="0">
                <a:solidFill>
                  <a:srgbClr val="062445"/>
                </a:solidFill>
                <a:latin typeface="Arial"/>
                <a:ea typeface="Arial"/>
                <a:cs typeface="Arial"/>
              </a:rPr>
              <a:t> and German</a:t>
            </a:r>
            <a:r>
              <a:rPr lang="en-GB" sz="2250" b="0" i="0" dirty="0">
                <a:solidFill>
                  <a:srgbClr val="062445"/>
                </a:solidFill>
                <a:latin typeface="Arial"/>
                <a:ea typeface="Arial"/>
                <a:cs typeface="Arial"/>
              </a:rPr>
              <a:t> part of the Danube</a:t>
            </a:r>
            <a:r>
              <a:rPr sz="2250" b="0" i="0" dirty="0">
                <a:solidFill>
                  <a:srgbClr val="062445"/>
                </a:solidFill>
                <a:latin typeface="Arial"/>
                <a:ea typeface="Arial"/>
                <a:cs typeface="Arial"/>
              </a:rPr>
              <a:t>.</a:t>
            </a:r>
          </a:p>
        </p:txBody>
      </p:sp>
      <p:sp>
        <p:nvSpPr>
          <p:cNvPr id="30" name="This supports a Danubian invasion pathway, although the exac">
            <a:extLst>
              <a:ext uri="{FF2B5EF4-FFF2-40B4-BE49-F238E27FC236}">
                <a16:creationId xmlns:a16="http://schemas.microsoft.com/office/drawing/2014/main" id="{D8183CE1-C972-4011-AB55-C6B13A86E788}"/>
              </a:ext>
            </a:extLst>
          </p:cNvPr>
          <p:cNvSpPr>
            <a:spLocks noGrp="1"/>
          </p:cNvSpPr>
          <p:nvPr/>
        </p:nvSpPr>
        <p:spPr>
          <a:xfrm>
            <a:off x="619125" y="4949825"/>
            <a:ext cx="10953750" cy="904875"/>
          </a:xfrm>
          <a:prstGeom prst="rect">
            <a:avLst/>
          </a:prstGeom>
          <a:noFill/>
          <a:ln w="0">
            <a:noFill/>
          </a:ln>
        </p:spPr>
        <p:txBody>
          <a:bodyPr wrap="square" lIns="0" tIns="0" rIns="0" bIns="0" anchor="t">
            <a:noAutofit/>
          </a:bodyPr>
          <a:lstStyle/>
          <a:p>
            <a:pPr algn="l">
              <a:lnSpc>
                <a:spcPct val="105000"/>
              </a:lnSpc>
              <a:buNone/>
              <a:defRPr sz="2175" b="0" i="0">
                <a:solidFill>
                  <a:srgbClr val="087F83"/>
                </a:solidFill>
                <a:latin typeface="Arial"/>
                <a:ea typeface="Arial"/>
                <a:cs typeface="Arial"/>
              </a:defRPr>
            </a:pPr>
            <a:r>
              <a:rPr sz="2175" b="0" i="0" dirty="0">
                <a:solidFill>
                  <a:srgbClr val="087F83"/>
                </a:solidFill>
                <a:latin typeface="Arial"/>
                <a:ea typeface="Arial"/>
                <a:cs typeface="Arial"/>
              </a:rPr>
              <a:t>This supports a </a:t>
            </a:r>
            <a:r>
              <a:rPr sz="2175" b="0" i="0" dirty="0" err="1">
                <a:solidFill>
                  <a:srgbClr val="087F83"/>
                </a:solidFill>
                <a:latin typeface="Arial"/>
                <a:ea typeface="Arial"/>
                <a:cs typeface="Arial"/>
              </a:rPr>
              <a:t>Danubian</a:t>
            </a:r>
            <a:r>
              <a:rPr sz="2175" b="0" i="0" dirty="0">
                <a:solidFill>
                  <a:srgbClr val="087F83"/>
                </a:solidFill>
                <a:latin typeface="Arial"/>
                <a:ea typeface="Arial"/>
                <a:cs typeface="Arial"/>
              </a:rPr>
              <a:t> invasion pathway, although the exact source</a:t>
            </a:r>
          </a:p>
          <a:p>
            <a:pPr algn="l">
              <a:lnSpc>
                <a:spcPct val="105000"/>
              </a:lnSpc>
              <a:buNone/>
              <a:defRPr sz="2175" b="0" i="0">
                <a:solidFill>
                  <a:srgbClr val="087F83"/>
                </a:solidFill>
                <a:latin typeface="Arial"/>
                <a:ea typeface="Arial"/>
                <a:cs typeface="Arial"/>
              </a:defRPr>
            </a:pPr>
            <a:r>
              <a:rPr sz="2175" b="0" i="0" dirty="0">
                <a:solidFill>
                  <a:srgbClr val="087F83"/>
                </a:solidFill>
                <a:latin typeface="Arial"/>
                <a:ea typeface="Arial"/>
                <a:cs typeface="Arial"/>
              </a:rPr>
              <a:t>population cannot yet be determined</a:t>
            </a:r>
            <a:r>
              <a:rPr lang="en-GB" sz="2175" b="0" i="0" dirty="0">
                <a:solidFill>
                  <a:srgbClr val="087F83"/>
                </a:solidFill>
                <a:latin typeface="Arial"/>
                <a:ea typeface="Arial"/>
                <a:cs typeface="Arial"/>
              </a:rPr>
              <a:t> (but in process).</a:t>
            </a:r>
            <a:endParaRPr sz="2175" b="0" i="0" dirty="0">
              <a:solidFill>
                <a:srgbClr val="087F83"/>
              </a:solidFill>
              <a:latin typeface="Arial"/>
              <a:ea typeface="Arial"/>
              <a:cs typeface="Arial"/>
            </a:endParaRPr>
          </a:p>
        </p:txBody>
      </p:sp>
      <p:sp>
        <p:nvSpPr>
          <p:cNvPr id="2" name="Slide Number Placeholder 1">
            <a:extLst>
              <a:ext uri="{FF2B5EF4-FFF2-40B4-BE49-F238E27FC236}">
                <a16:creationId xmlns:a16="http://schemas.microsoft.com/office/drawing/2014/main" id="{A2E3FA90-8913-8F75-9D60-A379224D1E95}"/>
              </a:ext>
            </a:extLst>
          </p:cNvPr>
          <p:cNvSpPr>
            <a:spLocks noGrp="1"/>
          </p:cNvSpPr>
          <p:nvPr>
            <p:ph type="sldNum" idx="12"/>
          </p:nvPr>
        </p:nvSpPr>
        <p:spPr/>
        <p:txBody>
          <a:bodyPr/>
          <a:lstStyle/>
          <a:p>
            <a:fld id="{9ED307B9-4E12-43CA-8BF9-66BA6327B174}" type="slidenum">
              <a:rPr lang="en-GB" smtClean="0"/>
              <a:t>8</a:t>
            </a:fld>
            <a:endParaRPr lang="en-GB"/>
          </a:p>
        </p:txBody>
      </p:sp>
    </p:spTree>
    <p:extLst>
      <p:ext uri="{BB962C8B-B14F-4D97-AF65-F5344CB8AC3E}">
        <p14:creationId xmlns:p14="http://schemas.microsoft.com/office/powerpoint/2010/main" val="144861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p:cNvPicPr>
            <a:picLocks noChangeAspect="1"/>
          </p:cNvPicPr>
          <p:nvPr/>
        </p:nvPicPr>
        <p:blipFill>
          <a:blip r:embed="rId3"/>
          <a:srcRect/>
          <a:stretch/>
        </p:blipFill>
        <p:spPr>
          <a:xfrm>
            <a:off x="428625" y="1752600"/>
            <a:ext cx="7572375" cy="4164806"/>
          </a:xfrm>
          <a:prstGeom prst="rect">
            <a:avLst/>
          </a:prstGeom>
        </p:spPr>
      </p:pic>
      <p:pic>
        <p:nvPicPr>
          <p:cNvPr id="66" name="Picture 65"/>
          <p:cNvPicPr>
            <a:picLocks noChangeAspect="1"/>
          </p:cNvPicPr>
          <p:nvPr/>
        </p:nvPicPr>
        <p:blipFill>
          <a:blip r:embed="rId4"/>
          <a:srcRect t="27" b="27"/>
          <a:stretch>
            <a:fillRect/>
          </a:stretch>
        </p:blipFill>
        <p:spPr>
          <a:xfrm>
            <a:off x="0" y="0"/>
            <a:ext cx="12192000" cy="6858000"/>
          </a:xfrm>
          <a:prstGeom prst="rect">
            <a:avLst/>
          </a:prstGeom>
        </p:spPr>
      </p:pic>
      <p:sp>
        <p:nvSpPr>
          <p:cNvPr id="26" name="Slide title">
            <a:extLst>
              <a:ext uri="{FF2B5EF4-FFF2-40B4-BE49-F238E27FC236}">
                <a16:creationId xmlns:a16="http://schemas.microsoft.com/office/drawing/2014/main" id="{1A0B19A4-E86D-45AF-AF7B-C2DFC9DF87B5}"/>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Records along the Danube corridor</a:t>
            </a:r>
          </a:p>
        </p:txBody>
      </p:sp>
      <p:sp>
        <p:nvSpPr>
          <p:cNvPr id="38" name="Year of observation">
            <a:extLst>
              <a:ext uri="{FF2B5EF4-FFF2-40B4-BE49-F238E27FC236}">
                <a16:creationId xmlns:a16="http://schemas.microsoft.com/office/drawing/2014/main" id="{23AC6C14-2727-41E0-A848-FBBB7C640212}"/>
              </a:ext>
            </a:extLst>
          </p:cNvPr>
          <p:cNvSpPr>
            <a:spLocks noGrp="1"/>
          </p:cNvSpPr>
          <p:nvPr/>
        </p:nvSpPr>
        <p:spPr>
          <a:xfrm>
            <a:off x="8343900" y="1600200"/>
            <a:ext cx="3343275" cy="428625"/>
          </a:xfrm>
          <a:prstGeom prst="rect">
            <a:avLst/>
          </a:prstGeom>
          <a:noFill/>
          <a:ln w="0">
            <a:noFill/>
          </a:ln>
        </p:spPr>
        <p:txBody>
          <a:bodyPr wrap="square" lIns="0" tIns="0" rIns="0" bIns="0" anchor="t">
            <a:noAutofit/>
          </a:bodyPr>
          <a:lstStyle/>
          <a:p>
            <a:pPr algn="l">
              <a:lnSpc>
                <a:spcPct val="105000"/>
              </a:lnSpc>
              <a:buNone/>
              <a:defRPr sz="1950" b="1" i="0">
                <a:solidFill>
                  <a:srgbClr val="087F83"/>
                </a:solidFill>
                <a:latin typeface="Arial"/>
                <a:ea typeface="Arial"/>
                <a:cs typeface="Arial"/>
              </a:defRPr>
            </a:pPr>
            <a:r>
              <a:rPr sz="1950" b="1" i="0">
                <a:solidFill>
                  <a:srgbClr val="087F83"/>
                </a:solidFill>
                <a:latin typeface="Arial"/>
                <a:ea typeface="Arial"/>
                <a:cs typeface="Arial"/>
              </a:rPr>
              <a:t>Year of observation</a:t>
            </a:r>
          </a:p>
        </p:txBody>
      </p:sp>
      <p:sp>
        <p:nvSpPr>
          <p:cNvPr id="39" name="2019">
            <a:extLst>
              <a:ext uri="{FF2B5EF4-FFF2-40B4-BE49-F238E27FC236}">
                <a16:creationId xmlns:a16="http://schemas.microsoft.com/office/drawing/2014/main" id="{5576A12D-8760-48EC-80D9-553ED4B3616B}"/>
              </a:ext>
            </a:extLst>
          </p:cNvPr>
          <p:cNvSpPr>
            <a:spLocks noGrp="1"/>
          </p:cNvSpPr>
          <p:nvPr/>
        </p:nvSpPr>
        <p:spPr>
          <a:xfrm>
            <a:off x="8343900" y="2105025"/>
            <a:ext cx="819150" cy="419100"/>
          </a:xfrm>
          <a:prstGeom prst="rect">
            <a:avLst/>
          </a:prstGeom>
          <a:noFill/>
          <a:ln w="0">
            <a:noFill/>
          </a:ln>
        </p:spPr>
        <p:txBody>
          <a:bodyPr wrap="square" lIns="0" tIns="0" rIns="0" bIns="0" anchor="t">
            <a:noAutofit/>
          </a:bodyPr>
          <a:lstStyle/>
          <a:p>
            <a:pPr algn="l">
              <a:lnSpc>
                <a:spcPct val="105000"/>
              </a:lnSpc>
              <a:buNone/>
              <a:defRPr sz="2100" b="1" i="0">
                <a:solidFill>
                  <a:srgbClr val="087F83"/>
                </a:solidFill>
                <a:latin typeface="Arial"/>
                <a:ea typeface="Arial"/>
                <a:cs typeface="Arial"/>
              </a:defRPr>
            </a:pPr>
            <a:r>
              <a:rPr sz="2100" b="1" i="0">
                <a:solidFill>
                  <a:srgbClr val="087F83"/>
                </a:solidFill>
                <a:latin typeface="Arial"/>
                <a:ea typeface="Arial"/>
                <a:cs typeface="Arial"/>
              </a:rPr>
              <a:t>2019</a:t>
            </a:r>
          </a:p>
        </p:txBody>
      </p:sp>
      <p:sp>
        <p:nvSpPr>
          <p:cNvPr id="40" name="Ukraine (Danube Delta)">
            <a:extLst>
              <a:ext uri="{FF2B5EF4-FFF2-40B4-BE49-F238E27FC236}">
                <a16:creationId xmlns:a16="http://schemas.microsoft.com/office/drawing/2014/main" id="{E5BF98AB-28E1-4F78-9268-D88950261DBC}"/>
              </a:ext>
            </a:extLst>
          </p:cNvPr>
          <p:cNvSpPr>
            <a:spLocks noGrp="1"/>
          </p:cNvSpPr>
          <p:nvPr/>
        </p:nvSpPr>
        <p:spPr>
          <a:xfrm>
            <a:off x="9315450" y="2124075"/>
            <a:ext cx="2600325" cy="704850"/>
          </a:xfrm>
          <a:prstGeom prst="rect">
            <a:avLst/>
          </a:prstGeom>
          <a:noFill/>
          <a:ln w="0">
            <a:noFill/>
          </a:ln>
        </p:spPr>
        <p:txBody>
          <a:bodyPr wrap="square" lIns="0" tIns="0" rIns="0" bIns="0" anchor="t">
            <a:noAutofit/>
          </a:bodyPr>
          <a:lstStyle/>
          <a:p>
            <a:pPr algn="l">
              <a:lnSpc>
                <a:spcPct val="105000"/>
              </a:lnSpc>
              <a:buNone/>
              <a:defRPr sz="1725" b="0" i="0">
                <a:solidFill>
                  <a:srgbClr val="062445"/>
                </a:solidFill>
                <a:latin typeface="Arial"/>
                <a:ea typeface="Arial"/>
                <a:cs typeface="Arial"/>
              </a:defRPr>
            </a:pPr>
            <a:r>
              <a:rPr sz="1725" b="0" i="0">
                <a:solidFill>
                  <a:srgbClr val="062445"/>
                </a:solidFill>
                <a:latin typeface="Arial"/>
                <a:ea typeface="Arial"/>
                <a:cs typeface="Arial"/>
              </a:rPr>
              <a:t>Ukraine (Danube Delta)</a:t>
            </a:r>
          </a:p>
        </p:txBody>
      </p:sp>
      <p:sp>
        <p:nvSpPr>
          <p:cNvPr id="41" name="2021">
            <a:extLst>
              <a:ext uri="{FF2B5EF4-FFF2-40B4-BE49-F238E27FC236}">
                <a16:creationId xmlns:a16="http://schemas.microsoft.com/office/drawing/2014/main" id="{48A3069B-E8CA-4041-8437-1597EAD9086B}"/>
              </a:ext>
            </a:extLst>
          </p:cNvPr>
          <p:cNvSpPr>
            <a:spLocks noGrp="1"/>
          </p:cNvSpPr>
          <p:nvPr/>
        </p:nvSpPr>
        <p:spPr>
          <a:xfrm>
            <a:off x="8343900" y="2724150"/>
            <a:ext cx="819150" cy="419100"/>
          </a:xfrm>
          <a:prstGeom prst="rect">
            <a:avLst/>
          </a:prstGeom>
          <a:noFill/>
          <a:ln w="0">
            <a:noFill/>
          </a:ln>
        </p:spPr>
        <p:txBody>
          <a:bodyPr wrap="square" lIns="0" tIns="0" rIns="0" bIns="0" anchor="t">
            <a:noAutofit/>
          </a:bodyPr>
          <a:lstStyle/>
          <a:p>
            <a:pPr algn="l">
              <a:lnSpc>
                <a:spcPct val="105000"/>
              </a:lnSpc>
              <a:buNone/>
              <a:defRPr sz="2100" b="1" i="0">
                <a:solidFill>
                  <a:srgbClr val="087F83"/>
                </a:solidFill>
                <a:latin typeface="Arial"/>
                <a:ea typeface="Arial"/>
                <a:cs typeface="Arial"/>
              </a:defRPr>
            </a:pPr>
            <a:r>
              <a:rPr sz="2100" b="1" i="0">
                <a:solidFill>
                  <a:srgbClr val="087F83"/>
                </a:solidFill>
                <a:latin typeface="Arial"/>
                <a:ea typeface="Arial"/>
                <a:cs typeface="Arial"/>
              </a:rPr>
              <a:t>2021</a:t>
            </a:r>
          </a:p>
        </p:txBody>
      </p:sp>
      <p:sp>
        <p:nvSpPr>
          <p:cNvPr id="42" name="Romania&#10;Moldova (lower Prut)">
            <a:extLst>
              <a:ext uri="{FF2B5EF4-FFF2-40B4-BE49-F238E27FC236}">
                <a16:creationId xmlns:a16="http://schemas.microsoft.com/office/drawing/2014/main" id="{CEE25D61-5359-4A1D-90E9-25233853A01B}"/>
              </a:ext>
            </a:extLst>
          </p:cNvPr>
          <p:cNvSpPr>
            <a:spLocks noGrp="1"/>
          </p:cNvSpPr>
          <p:nvPr/>
        </p:nvSpPr>
        <p:spPr>
          <a:xfrm>
            <a:off x="9315450" y="2743200"/>
            <a:ext cx="2600325" cy="704850"/>
          </a:xfrm>
          <a:prstGeom prst="rect">
            <a:avLst/>
          </a:prstGeom>
          <a:noFill/>
          <a:ln w="0">
            <a:noFill/>
          </a:ln>
        </p:spPr>
        <p:txBody>
          <a:bodyPr wrap="square" lIns="0" tIns="0" rIns="0" bIns="0" anchor="t">
            <a:noAutofit/>
          </a:bodyPr>
          <a:lstStyle/>
          <a:p>
            <a:pPr algn="l">
              <a:lnSpc>
                <a:spcPct val="105000"/>
              </a:lnSpc>
              <a:buNone/>
              <a:defRPr sz="1725" b="0" i="0">
                <a:solidFill>
                  <a:srgbClr val="062445"/>
                </a:solidFill>
                <a:latin typeface="Arial"/>
                <a:ea typeface="Arial"/>
                <a:cs typeface="Arial"/>
              </a:defRPr>
            </a:pPr>
            <a:r>
              <a:rPr sz="1725" b="0" i="0">
                <a:solidFill>
                  <a:srgbClr val="062445"/>
                </a:solidFill>
                <a:latin typeface="Arial"/>
                <a:ea typeface="Arial"/>
                <a:cs typeface="Arial"/>
              </a:rPr>
              <a:t>Romania</a:t>
            </a:r>
          </a:p>
          <a:p>
            <a:pPr algn="l">
              <a:lnSpc>
                <a:spcPct val="105000"/>
              </a:lnSpc>
              <a:buNone/>
              <a:defRPr sz="1725" b="0" i="0">
                <a:solidFill>
                  <a:srgbClr val="062445"/>
                </a:solidFill>
                <a:latin typeface="Arial"/>
                <a:ea typeface="Arial"/>
                <a:cs typeface="Arial"/>
              </a:defRPr>
            </a:pPr>
            <a:r>
              <a:rPr sz="1725" b="0" i="0">
                <a:solidFill>
                  <a:srgbClr val="062445"/>
                </a:solidFill>
                <a:latin typeface="Arial"/>
                <a:ea typeface="Arial"/>
                <a:cs typeface="Arial"/>
              </a:rPr>
              <a:t>Moldova (lower Prut)</a:t>
            </a:r>
          </a:p>
        </p:txBody>
      </p:sp>
      <p:sp>
        <p:nvSpPr>
          <p:cNvPr id="43" name="2023">
            <a:extLst>
              <a:ext uri="{FF2B5EF4-FFF2-40B4-BE49-F238E27FC236}">
                <a16:creationId xmlns:a16="http://schemas.microsoft.com/office/drawing/2014/main" id="{3F64085A-6B3F-4676-B6AE-6AE3204EB2EC}"/>
              </a:ext>
            </a:extLst>
          </p:cNvPr>
          <p:cNvSpPr>
            <a:spLocks noGrp="1"/>
          </p:cNvSpPr>
          <p:nvPr/>
        </p:nvSpPr>
        <p:spPr>
          <a:xfrm>
            <a:off x="8343900" y="3495675"/>
            <a:ext cx="819150" cy="419100"/>
          </a:xfrm>
          <a:prstGeom prst="rect">
            <a:avLst/>
          </a:prstGeom>
          <a:noFill/>
          <a:ln w="0">
            <a:noFill/>
          </a:ln>
        </p:spPr>
        <p:txBody>
          <a:bodyPr wrap="square" lIns="0" tIns="0" rIns="0" bIns="0" anchor="t">
            <a:noAutofit/>
          </a:bodyPr>
          <a:lstStyle/>
          <a:p>
            <a:pPr algn="l">
              <a:lnSpc>
                <a:spcPct val="105000"/>
              </a:lnSpc>
              <a:buNone/>
              <a:defRPr sz="2100" b="1" i="0">
                <a:solidFill>
                  <a:srgbClr val="087F83"/>
                </a:solidFill>
                <a:latin typeface="Arial"/>
                <a:ea typeface="Arial"/>
                <a:cs typeface="Arial"/>
              </a:defRPr>
            </a:pPr>
            <a:r>
              <a:rPr sz="2100" b="1" i="0">
                <a:solidFill>
                  <a:srgbClr val="087F83"/>
                </a:solidFill>
                <a:latin typeface="Arial"/>
                <a:ea typeface="Arial"/>
                <a:cs typeface="Arial"/>
              </a:rPr>
              <a:t>2023</a:t>
            </a:r>
          </a:p>
        </p:txBody>
      </p:sp>
      <p:sp>
        <p:nvSpPr>
          <p:cNvPr id="44" name="Germany, Hungary,&#10;Bulgaria">
            <a:extLst>
              <a:ext uri="{FF2B5EF4-FFF2-40B4-BE49-F238E27FC236}">
                <a16:creationId xmlns:a16="http://schemas.microsoft.com/office/drawing/2014/main" id="{B67D58FB-F9CE-49AD-AD3A-B7EA63FC9CAC}"/>
              </a:ext>
            </a:extLst>
          </p:cNvPr>
          <p:cNvSpPr>
            <a:spLocks noGrp="1"/>
          </p:cNvSpPr>
          <p:nvPr/>
        </p:nvSpPr>
        <p:spPr>
          <a:xfrm>
            <a:off x="9315450" y="3514725"/>
            <a:ext cx="2600325" cy="704850"/>
          </a:xfrm>
          <a:prstGeom prst="rect">
            <a:avLst/>
          </a:prstGeom>
          <a:noFill/>
          <a:ln w="0">
            <a:noFill/>
          </a:ln>
        </p:spPr>
        <p:txBody>
          <a:bodyPr wrap="square" lIns="0" tIns="0" rIns="0" bIns="0" anchor="t">
            <a:noAutofit/>
          </a:bodyPr>
          <a:lstStyle/>
          <a:p>
            <a:pPr algn="l">
              <a:lnSpc>
                <a:spcPct val="105000"/>
              </a:lnSpc>
              <a:buNone/>
              <a:defRPr sz="1725" b="0" i="0">
                <a:solidFill>
                  <a:srgbClr val="062445"/>
                </a:solidFill>
                <a:latin typeface="Arial"/>
                <a:ea typeface="Arial"/>
                <a:cs typeface="Arial"/>
              </a:defRPr>
            </a:pPr>
            <a:r>
              <a:rPr sz="1725" b="0" i="0">
                <a:solidFill>
                  <a:srgbClr val="062445"/>
                </a:solidFill>
                <a:latin typeface="Arial"/>
                <a:ea typeface="Arial"/>
                <a:cs typeface="Arial"/>
              </a:rPr>
              <a:t>Germany, Hungary,</a:t>
            </a:r>
          </a:p>
          <a:p>
            <a:pPr algn="l">
              <a:lnSpc>
                <a:spcPct val="105000"/>
              </a:lnSpc>
              <a:buNone/>
              <a:defRPr sz="1725" b="0" i="0">
                <a:solidFill>
                  <a:srgbClr val="062445"/>
                </a:solidFill>
                <a:latin typeface="Arial"/>
                <a:ea typeface="Arial"/>
                <a:cs typeface="Arial"/>
              </a:defRPr>
            </a:pPr>
            <a:r>
              <a:rPr sz="1725" b="0" i="0">
                <a:solidFill>
                  <a:srgbClr val="062445"/>
                </a:solidFill>
                <a:latin typeface="Arial"/>
                <a:ea typeface="Arial"/>
                <a:cs typeface="Arial"/>
              </a:rPr>
              <a:t>Bulgaria</a:t>
            </a:r>
          </a:p>
        </p:txBody>
      </p:sp>
      <p:sp>
        <p:nvSpPr>
          <p:cNvPr id="45" name="2025">
            <a:extLst>
              <a:ext uri="{FF2B5EF4-FFF2-40B4-BE49-F238E27FC236}">
                <a16:creationId xmlns:a16="http://schemas.microsoft.com/office/drawing/2014/main" id="{CD5CF49A-B6F4-4146-A536-E06AC09E7104}"/>
              </a:ext>
            </a:extLst>
          </p:cNvPr>
          <p:cNvSpPr>
            <a:spLocks noGrp="1"/>
          </p:cNvSpPr>
          <p:nvPr/>
        </p:nvSpPr>
        <p:spPr>
          <a:xfrm>
            <a:off x="8343900" y="4267200"/>
            <a:ext cx="819150" cy="419100"/>
          </a:xfrm>
          <a:prstGeom prst="rect">
            <a:avLst/>
          </a:prstGeom>
          <a:noFill/>
          <a:ln w="0">
            <a:noFill/>
          </a:ln>
        </p:spPr>
        <p:txBody>
          <a:bodyPr wrap="square" lIns="0" tIns="0" rIns="0" bIns="0" anchor="t">
            <a:noAutofit/>
          </a:bodyPr>
          <a:lstStyle/>
          <a:p>
            <a:pPr algn="l">
              <a:lnSpc>
                <a:spcPct val="105000"/>
              </a:lnSpc>
              <a:buNone/>
              <a:defRPr sz="2100" b="1" i="0">
                <a:solidFill>
                  <a:srgbClr val="087F83"/>
                </a:solidFill>
                <a:latin typeface="Arial"/>
                <a:ea typeface="Arial"/>
                <a:cs typeface="Arial"/>
              </a:defRPr>
            </a:pPr>
            <a:r>
              <a:rPr sz="2100" b="1" i="0">
                <a:solidFill>
                  <a:srgbClr val="087F83"/>
                </a:solidFill>
                <a:latin typeface="Arial"/>
                <a:ea typeface="Arial"/>
                <a:cs typeface="Arial"/>
              </a:rPr>
              <a:t>2025</a:t>
            </a:r>
          </a:p>
        </p:txBody>
      </p:sp>
      <p:sp>
        <p:nvSpPr>
          <p:cNvPr id="46" name="Serbia">
            <a:extLst>
              <a:ext uri="{FF2B5EF4-FFF2-40B4-BE49-F238E27FC236}">
                <a16:creationId xmlns:a16="http://schemas.microsoft.com/office/drawing/2014/main" id="{6C5EE6EB-5F40-43AF-8E44-D714B75BB5A5}"/>
              </a:ext>
            </a:extLst>
          </p:cNvPr>
          <p:cNvSpPr>
            <a:spLocks noGrp="1"/>
          </p:cNvSpPr>
          <p:nvPr/>
        </p:nvSpPr>
        <p:spPr>
          <a:xfrm>
            <a:off x="9315450" y="4286250"/>
            <a:ext cx="2600325" cy="704850"/>
          </a:xfrm>
          <a:prstGeom prst="rect">
            <a:avLst/>
          </a:prstGeom>
          <a:noFill/>
          <a:ln w="0">
            <a:noFill/>
          </a:ln>
        </p:spPr>
        <p:txBody>
          <a:bodyPr wrap="square" lIns="0" tIns="0" rIns="0" bIns="0" anchor="t">
            <a:noAutofit/>
          </a:bodyPr>
          <a:lstStyle/>
          <a:p>
            <a:pPr algn="l">
              <a:lnSpc>
                <a:spcPct val="105000"/>
              </a:lnSpc>
              <a:buNone/>
              <a:defRPr sz="1725" b="0" i="0">
                <a:solidFill>
                  <a:srgbClr val="062445"/>
                </a:solidFill>
                <a:latin typeface="Arial"/>
                <a:ea typeface="Arial"/>
                <a:cs typeface="Arial"/>
              </a:defRPr>
            </a:pPr>
            <a:r>
              <a:rPr sz="1725" b="0" i="0">
                <a:solidFill>
                  <a:srgbClr val="062445"/>
                </a:solidFill>
                <a:latin typeface="Arial"/>
                <a:ea typeface="Arial"/>
                <a:cs typeface="Arial"/>
              </a:rPr>
              <a:t>Serbia</a:t>
            </a:r>
          </a:p>
        </p:txBody>
      </p:sp>
      <p:sp>
        <p:nvSpPr>
          <p:cNvPr id="47" name="2026">
            <a:extLst>
              <a:ext uri="{FF2B5EF4-FFF2-40B4-BE49-F238E27FC236}">
                <a16:creationId xmlns:a16="http://schemas.microsoft.com/office/drawing/2014/main" id="{DC9E47F6-5D4E-4295-A1CF-564E13B3D40C}"/>
              </a:ext>
            </a:extLst>
          </p:cNvPr>
          <p:cNvSpPr>
            <a:spLocks noGrp="1"/>
          </p:cNvSpPr>
          <p:nvPr/>
        </p:nvSpPr>
        <p:spPr>
          <a:xfrm>
            <a:off x="8343900" y="4886325"/>
            <a:ext cx="819150" cy="419100"/>
          </a:xfrm>
          <a:prstGeom prst="rect">
            <a:avLst/>
          </a:prstGeom>
          <a:noFill/>
          <a:ln w="0">
            <a:noFill/>
          </a:ln>
        </p:spPr>
        <p:txBody>
          <a:bodyPr wrap="square" lIns="0" tIns="0" rIns="0" bIns="0" anchor="t">
            <a:noAutofit/>
          </a:bodyPr>
          <a:lstStyle/>
          <a:p>
            <a:pPr algn="l">
              <a:lnSpc>
                <a:spcPct val="105000"/>
              </a:lnSpc>
              <a:buNone/>
              <a:defRPr sz="2100" b="1" i="0">
                <a:solidFill>
                  <a:srgbClr val="087F83"/>
                </a:solidFill>
                <a:latin typeface="Arial"/>
                <a:ea typeface="Arial"/>
                <a:cs typeface="Arial"/>
              </a:defRPr>
            </a:pPr>
            <a:r>
              <a:rPr sz="2100" b="1" i="0">
                <a:solidFill>
                  <a:srgbClr val="087F83"/>
                </a:solidFill>
                <a:latin typeface="Arial"/>
                <a:ea typeface="Arial"/>
                <a:cs typeface="Arial"/>
              </a:rPr>
              <a:t>2026</a:t>
            </a:r>
          </a:p>
        </p:txBody>
      </p:sp>
      <p:sp>
        <p:nvSpPr>
          <p:cNvPr id="48" name="Croatia">
            <a:extLst>
              <a:ext uri="{FF2B5EF4-FFF2-40B4-BE49-F238E27FC236}">
                <a16:creationId xmlns:a16="http://schemas.microsoft.com/office/drawing/2014/main" id="{D2786FB1-C073-41ED-AA52-451B52A7E1DC}"/>
              </a:ext>
            </a:extLst>
          </p:cNvPr>
          <p:cNvSpPr>
            <a:spLocks noGrp="1"/>
          </p:cNvSpPr>
          <p:nvPr/>
        </p:nvSpPr>
        <p:spPr>
          <a:xfrm>
            <a:off x="9315450" y="4905375"/>
            <a:ext cx="2600325" cy="704850"/>
          </a:xfrm>
          <a:prstGeom prst="rect">
            <a:avLst/>
          </a:prstGeom>
          <a:noFill/>
          <a:ln w="0">
            <a:noFill/>
          </a:ln>
        </p:spPr>
        <p:txBody>
          <a:bodyPr wrap="square" lIns="0" tIns="0" rIns="0" bIns="0" anchor="t">
            <a:noAutofit/>
          </a:bodyPr>
          <a:lstStyle/>
          <a:p>
            <a:pPr algn="l">
              <a:lnSpc>
                <a:spcPct val="105000"/>
              </a:lnSpc>
              <a:buNone/>
              <a:defRPr sz="1725" b="1" i="0">
                <a:solidFill>
                  <a:srgbClr val="062445"/>
                </a:solidFill>
                <a:latin typeface="Arial"/>
                <a:ea typeface="Arial"/>
                <a:cs typeface="Arial"/>
              </a:defRPr>
            </a:pPr>
            <a:r>
              <a:rPr sz="1725" b="1" i="0">
                <a:solidFill>
                  <a:srgbClr val="062445"/>
                </a:solidFill>
                <a:latin typeface="Arial"/>
                <a:ea typeface="Arial"/>
                <a:cs typeface="Arial"/>
              </a:rPr>
              <a:t>Croatia</a:t>
            </a:r>
          </a:p>
        </p:txBody>
      </p:sp>
      <p:sp>
        <p:nvSpPr>
          <p:cNvPr id="49" name="Shading marks countries with selected records, not continuou">
            <a:extLst>
              <a:ext uri="{FF2B5EF4-FFF2-40B4-BE49-F238E27FC236}">
                <a16:creationId xmlns:a16="http://schemas.microsoft.com/office/drawing/2014/main" id="{7F67E33D-F377-4DA8-877C-03ABCFEABFA4}"/>
              </a:ext>
            </a:extLst>
          </p:cNvPr>
          <p:cNvSpPr>
            <a:spLocks noGrp="1"/>
          </p:cNvSpPr>
          <p:nvPr/>
        </p:nvSpPr>
        <p:spPr>
          <a:xfrm>
            <a:off x="619125" y="1428750"/>
            <a:ext cx="11049000" cy="276225"/>
          </a:xfrm>
          <a:prstGeom prst="rect">
            <a:avLst/>
          </a:prstGeom>
          <a:noFill/>
          <a:ln w="0">
            <a:noFill/>
          </a:ln>
        </p:spPr>
        <p:txBody>
          <a:bodyPr wrap="square" lIns="0" tIns="0" rIns="0" bIns="0" anchor="t">
            <a:noAutofit/>
          </a:bodyPr>
          <a:lstStyle/>
          <a:p>
            <a:pPr algn="l">
              <a:lnSpc>
                <a:spcPct val="105000"/>
              </a:lnSpc>
              <a:buNone/>
              <a:defRPr sz="1500" b="0" i="0">
                <a:solidFill>
                  <a:srgbClr val="4D6573"/>
                </a:solidFill>
                <a:latin typeface="Arial"/>
                <a:ea typeface="Arial"/>
                <a:cs typeface="Arial"/>
              </a:defRPr>
            </a:pPr>
            <a:r>
              <a:rPr sz="1500" b="0" i="0">
                <a:solidFill>
                  <a:srgbClr val="4D6573"/>
                </a:solidFill>
                <a:latin typeface="Arial"/>
                <a:ea typeface="Arial"/>
                <a:cs typeface="Arial"/>
              </a:rPr>
              <a:t>Shading marks countries with selected records, not continuous occupancy.</a:t>
            </a:r>
          </a:p>
        </p:txBody>
      </p:sp>
      <p:sp>
        <p:nvSpPr>
          <p:cNvPr id="50" name="Already recorded upstream and downstream of Croatia">
            <a:extLst>
              <a:ext uri="{FF2B5EF4-FFF2-40B4-BE49-F238E27FC236}">
                <a16:creationId xmlns:a16="http://schemas.microsoft.com/office/drawing/2014/main" id="{96D70283-C41D-44B5-9A2C-4C129717B5B7}"/>
              </a:ext>
            </a:extLst>
          </p:cNvPr>
          <p:cNvSpPr>
            <a:spLocks noGrp="1"/>
          </p:cNvSpPr>
          <p:nvPr/>
        </p:nvSpPr>
        <p:spPr>
          <a:xfrm>
            <a:off x="639445" y="5920740"/>
            <a:ext cx="11049000" cy="466725"/>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dirty="0">
                <a:solidFill>
                  <a:srgbClr val="062445"/>
                </a:solidFill>
                <a:latin typeface="Arial"/>
                <a:ea typeface="Arial"/>
                <a:cs typeface="Arial"/>
              </a:rPr>
              <a:t>Already recorded upstream and downstream of Croatia</a:t>
            </a:r>
          </a:p>
        </p:txBody>
      </p:sp>
      <p:sp>
        <p:nvSpPr>
          <p:cNvPr id="53" name="Germany">
            <a:extLst>
              <a:ext uri="{FF2B5EF4-FFF2-40B4-BE49-F238E27FC236}">
                <a16:creationId xmlns:a16="http://schemas.microsoft.com/office/drawing/2014/main" id="{1875EDBB-22C0-438E-A5AC-B782D9B8523B}"/>
              </a:ext>
            </a:extLst>
          </p:cNvPr>
          <p:cNvSpPr>
            <a:spLocks noGrp="1"/>
          </p:cNvSpPr>
          <p:nvPr/>
        </p:nvSpPr>
        <p:spPr>
          <a:xfrm>
            <a:off x="747993" y="2209868"/>
            <a:ext cx="11430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Germany</a:t>
            </a:r>
          </a:p>
        </p:txBody>
      </p:sp>
      <p:sp>
        <p:nvSpPr>
          <p:cNvPr id="54" name="Austria">
            <a:extLst>
              <a:ext uri="{FF2B5EF4-FFF2-40B4-BE49-F238E27FC236}">
                <a16:creationId xmlns:a16="http://schemas.microsoft.com/office/drawing/2014/main" id="{BF640BEC-3258-46BF-A3A4-A32423B27977}"/>
              </a:ext>
            </a:extLst>
          </p:cNvPr>
          <p:cNvSpPr>
            <a:spLocks noGrp="1"/>
          </p:cNvSpPr>
          <p:nvPr/>
        </p:nvSpPr>
        <p:spPr>
          <a:xfrm>
            <a:off x="1826095" y="3466877"/>
            <a:ext cx="1143000" cy="276225"/>
          </a:xfrm>
          <a:prstGeom prst="rect">
            <a:avLst/>
          </a:prstGeom>
          <a:noFill/>
          <a:ln w="0">
            <a:noFill/>
          </a:ln>
        </p:spPr>
        <p:txBody>
          <a:bodyPr wrap="square" lIns="0" tIns="0" rIns="0" bIns="0" anchor="t">
            <a:noAutofit/>
          </a:bodyPr>
          <a:lstStyle/>
          <a:p>
            <a:pPr algn="ctr">
              <a:lnSpc>
                <a:spcPct val="105000"/>
              </a:lnSpc>
              <a:buNone/>
              <a:defRPr sz="1275" b="0" i="0">
                <a:solidFill>
                  <a:srgbClr val="062445"/>
                </a:solidFill>
                <a:latin typeface="Arial"/>
                <a:ea typeface="Arial"/>
                <a:cs typeface="Arial"/>
              </a:defRPr>
            </a:pPr>
            <a:r>
              <a:rPr sz="1275" b="0" i="0">
                <a:solidFill>
                  <a:srgbClr val="062445"/>
                </a:solidFill>
                <a:latin typeface="Arial"/>
                <a:ea typeface="Arial"/>
                <a:cs typeface="Arial"/>
              </a:rPr>
              <a:t>Austria</a:t>
            </a:r>
          </a:p>
        </p:txBody>
      </p:sp>
      <p:sp>
        <p:nvSpPr>
          <p:cNvPr id="55" name="Slovakia">
            <a:extLst>
              <a:ext uri="{FF2B5EF4-FFF2-40B4-BE49-F238E27FC236}">
                <a16:creationId xmlns:a16="http://schemas.microsoft.com/office/drawing/2014/main" id="{43F227CC-2C5A-425B-ADB0-96CB09ACCB18}"/>
              </a:ext>
            </a:extLst>
          </p:cNvPr>
          <p:cNvSpPr>
            <a:spLocks noGrp="1"/>
          </p:cNvSpPr>
          <p:nvPr/>
        </p:nvSpPr>
        <p:spPr>
          <a:xfrm>
            <a:off x="3286926" y="2926224"/>
            <a:ext cx="1143000" cy="276225"/>
          </a:xfrm>
          <a:prstGeom prst="rect">
            <a:avLst/>
          </a:prstGeom>
          <a:noFill/>
          <a:ln w="0">
            <a:noFill/>
          </a:ln>
        </p:spPr>
        <p:txBody>
          <a:bodyPr wrap="square" lIns="0" tIns="0" rIns="0" bIns="0" anchor="t">
            <a:noAutofit/>
          </a:bodyPr>
          <a:lstStyle/>
          <a:p>
            <a:pPr algn="ctr">
              <a:lnSpc>
                <a:spcPct val="105000"/>
              </a:lnSpc>
              <a:buNone/>
              <a:defRPr sz="1275" b="0" i="0">
                <a:solidFill>
                  <a:srgbClr val="062445"/>
                </a:solidFill>
                <a:latin typeface="Arial"/>
                <a:ea typeface="Arial"/>
                <a:cs typeface="Arial"/>
              </a:defRPr>
            </a:pPr>
            <a:r>
              <a:rPr sz="1275" b="0" i="0">
                <a:solidFill>
                  <a:srgbClr val="062445"/>
                </a:solidFill>
                <a:latin typeface="Arial"/>
                <a:ea typeface="Arial"/>
                <a:cs typeface="Arial"/>
              </a:rPr>
              <a:t>Slovakia</a:t>
            </a:r>
          </a:p>
        </p:txBody>
      </p:sp>
      <p:sp>
        <p:nvSpPr>
          <p:cNvPr id="56" name="Hungary">
            <a:extLst>
              <a:ext uri="{FF2B5EF4-FFF2-40B4-BE49-F238E27FC236}">
                <a16:creationId xmlns:a16="http://schemas.microsoft.com/office/drawing/2014/main" id="{88B9116B-FE53-45FB-9FED-1E7CF04D0BF4}"/>
              </a:ext>
            </a:extLst>
          </p:cNvPr>
          <p:cNvSpPr>
            <a:spLocks noGrp="1"/>
          </p:cNvSpPr>
          <p:nvPr/>
        </p:nvSpPr>
        <p:spPr>
          <a:xfrm>
            <a:off x="3405114" y="3656063"/>
            <a:ext cx="11430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Hungary</a:t>
            </a:r>
          </a:p>
        </p:txBody>
      </p:sp>
      <p:sp>
        <p:nvSpPr>
          <p:cNvPr id="57" name="Croatia">
            <a:extLst>
              <a:ext uri="{FF2B5EF4-FFF2-40B4-BE49-F238E27FC236}">
                <a16:creationId xmlns:a16="http://schemas.microsoft.com/office/drawing/2014/main" id="{B5B105B3-4DDF-44F2-A405-085226F4826F}"/>
              </a:ext>
            </a:extLst>
          </p:cNvPr>
          <p:cNvSpPr>
            <a:spLocks noGrp="1"/>
          </p:cNvSpPr>
          <p:nvPr/>
        </p:nvSpPr>
        <p:spPr>
          <a:xfrm>
            <a:off x="2606139" y="4333926"/>
            <a:ext cx="1143000" cy="276225"/>
          </a:xfrm>
          <a:prstGeom prst="rect">
            <a:avLst/>
          </a:prstGeom>
          <a:noFill/>
          <a:ln w="0">
            <a:noFill/>
          </a:ln>
        </p:spPr>
        <p:txBody>
          <a:bodyPr wrap="square" lIns="0" tIns="0" rIns="0" bIns="0" anchor="t">
            <a:noAutofit/>
          </a:bodyPr>
          <a:lstStyle/>
          <a:p>
            <a:pPr algn="ctr">
              <a:lnSpc>
                <a:spcPct val="105000"/>
              </a:lnSpc>
              <a:buNone/>
              <a:defRPr sz="1425" b="1" i="0">
                <a:solidFill>
                  <a:srgbClr val="FFFFFF"/>
                </a:solidFill>
                <a:latin typeface="Arial"/>
                <a:ea typeface="Arial"/>
                <a:cs typeface="Arial"/>
              </a:defRPr>
            </a:pPr>
            <a:r>
              <a:rPr sz="1425" b="1" i="0" dirty="0">
                <a:solidFill>
                  <a:srgbClr val="FFFFFF"/>
                </a:solidFill>
                <a:latin typeface="Arial"/>
                <a:ea typeface="Arial"/>
                <a:cs typeface="Arial"/>
              </a:rPr>
              <a:t>Croatia</a:t>
            </a:r>
          </a:p>
        </p:txBody>
      </p:sp>
      <p:sp>
        <p:nvSpPr>
          <p:cNvPr id="58" name="Serbia">
            <a:extLst>
              <a:ext uri="{FF2B5EF4-FFF2-40B4-BE49-F238E27FC236}">
                <a16:creationId xmlns:a16="http://schemas.microsoft.com/office/drawing/2014/main" id="{DE6924A2-93F3-411F-B191-242BE0B75DA6}"/>
              </a:ext>
            </a:extLst>
          </p:cNvPr>
          <p:cNvSpPr>
            <a:spLocks noGrp="1"/>
          </p:cNvSpPr>
          <p:nvPr/>
        </p:nvSpPr>
        <p:spPr>
          <a:xfrm>
            <a:off x="3803071" y="4886841"/>
            <a:ext cx="11430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Serbia</a:t>
            </a:r>
          </a:p>
        </p:txBody>
      </p:sp>
      <p:sp>
        <p:nvSpPr>
          <p:cNvPr id="59" name="Romania">
            <a:extLst>
              <a:ext uri="{FF2B5EF4-FFF2-40B4-BE49-F238E27FC236}">
                <a16:creationId xmlns:a16="http://schemas.microsoft.com/office/drawing/2014/main" id="{DAEA8063-C9E0-4AC0-8D72-F4979449BCC7}"/>
              </a:ext>
            </a:extLst>
          </p:cNvPr>
          <p:cNvSpPr>
            <a:spLocks noGrp="1"/>
          </p:cNvSpPr>
          <p:nvPr/>
        </p:nvSpPr>
        <p:spPr>
          <a:xfrm>
            <a:off x="5045723" y="4239087"/>
            <a:ext cx="11430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Romania</a:t>
            </a:r>
          </a:p>
        </p:txBody>
      </p:sp>
      <p:sp>
        <p:nvSpPr>
          <p:cNvPr id="60" name="Bulgaria">
            <a:extLst>
              <a:ext uri="{FF2B5EF4-FFF2-40B4-BE49-F238E27FC236}">
                <a16:creationId xmlns:a16="http://schemas.microsoft.com/office/drawing/2014/main" id="{1E479087-984A-4D15-9B0C-7B7054C0B157}"/>
              </a:ext>
            </a:extLst>
          </p:cNvPr>
          <p:cNvSpPr>
            <a:spLocks noGrp="1"/>
          </p:cNvSpPr>
          <p:nvPr/>
        </p:nvSpPr>
        <p:spPr>
          <a:xfrm>
            <a:off x="5100502" y="5374767"/>
            <a:ext cx="11430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Bulgaria</a:t>
            </a:r>
          </a:p>
        </p:txBody>
      </p:sp>
      <p:sp>
        <p:nvSpPr>
          <p:cNvPr id="61" name="Moldova">
            <a:extLst>
              <a:ext uri="{FF2B5EF4-FFF2-40B4-BE49-F238E27FC236}">
                <a16:creationId xmlns:a16="http://schemas.microsoft.com/office/drawing/2014/main" id="{E5D71215-C077-4886-BE55-5476BE193ACC}"/>
              </a:ext>
            </a:extLst>
          </p:cNvPr>
          <p:cNvSpPr>
            <a:spLocks noGrp="1"/>
          </p:cNvSpPr>
          <p:nvPr/>
        </p:nvSpPr>
        <p:spPr>
          <a:xfrm>
            <a:off x="7017684" y="3209914"/>
            <a:ext cx="8382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Moldova</a:t>
            </a:r>
          </a:p>
        </p:txBody>
      </p:sp>
      <p:sp>
        <p:nvSpPr>
          <p:cNvPr id="62" name="Ukraine">
            <a:extLst>
              <a:ext uri="{FF2B5EF4-FFF2-40B4-BE49-F238E27FC236}">
                <a16:creationId xmlns:a16="http://schemas.microsoft.com/office/drawing/2014/main" id="{644AAA9F-0027-45E2-BFE9-40A4D3175B5D}"/>
              </a:ext>
            </a:extLst>
          </p:cNvPr>
          <p:cNvSpPr>
            <a:spLocks noGrp="1"/>
          </p:cNvSpPr>
          <p:nvPr/>
        </p:nvSpPr>
        <p:spPr>
          <a:xfrm>
            <a:off x="6241676" y="2395047"/>
            <a:ext cx="1143000" cy="276225"/>
          </a:xfrm>
          <a:prstGeom prst="rect">
            <a:avLst/>
          </a:prstGeom>
          <a:noFill/>
          <a:ln w="0">
            <a:noFill/>
          </a:ln>
        </p:spPr>
        <p:txBody>
          <a:bodyPr wrap="square" lIns="0" tIns="0" rIns="0" bIns="0" anchor="t">
            <a:noAutofit/>
          </a:bodyPr>
          <a:lstStyle/>
          <a:p>
            <a:pPr algn="ctr">
              <a:lnSpc>
                <a:spcPct val="105000"/>
              </a:lnSpc>
              <a:buNone/>
              <a:defRPr sz="1425" b="0" i="0">
                <a:solidFill>
                  <a:srgbClr val="062445"/>
                </a:solidFill>
                <a:latin typeface="Arial"/>
                <a:ea typeface="Arial"/>
                <a:cs typeface="Arial"/>
              </a:defRPr>
            </a:pPr>
            <a:r>
              <a:rPr sz="1425" b="0" i="0">
                <a:solidFill>
                  <a:srgbClr val="062445"/>
                </a:solidFill>
                <a:latin typeface="Arial"/>
                <a:ea typeface="Arial"/>
                <a:cs typeface="Arial"/>
              </a:rPr>
              <a:t>Ukraine</a:t>
            </a:r>
          </a:p>
        </p:txBody>
      </p:sp>
      <p:sp>
        <p:nvSpPr>
          <p:cNvPr id="63" name="Czechia">
            <a:extLst>
              <a:ext uri="{FF2B5EF4-FFF2-40B4-BE49-F238E27FC236}">
                <a16:creationId xmlns:a16="http://schemas.microsoft.com/office/drawing/2014/main" id="{E5EAF058-55B2-406F-A0CF-D79870E29A20}"/>
              </a:ext>
            </a:extLst>
          </p:cNvPr>
          <p:cNvSpPr>
            <a:spLocks noGrp="1"/>
          </p:cNvSpPr>
          <p:nvPr/>
        </p:nvSpPr>
        <p:spPr>
          <a:xfrm>
            <a:off x="2196411" y="2403177"/>
            <a:ext cx="1143000" cy="276225"/>
          </a:xfrm>
          <a:prstGeom prst="rect">
            <a:avLst/>
          </a:prstGeom>
          <a:noFill/>
          <a:ln w="0">
            <a:noFill/>
          </a:ln>
        </p:spPr>
        <p:txBody>
          <a:bodyPr wrap="square" lIns="0" tIns="0" rIns="0" bIns="0" anchor="t">
            <a:noAutofit/>
          </a:bodyPr>
          <a:lstStyle/>
          <a:p>
            <a:pPr algn="ctr">
              <a:lnSpc>
                <a:spcPct val="105000"/>
              </a:lnSpc>
              <a:buNone/>
              <a:defRPr sz="1275" b="0" i="0">
                <a:solidFill>
                  <a:srgbClr val="062445"/>
                </a:solidFill>
                <a:latin typeface="Arial"/>
                <a:ea typeface="Arial"/>
                <a:cs typeface="Arial"/>
              </a:defRPr>
            </a:pPr>
            <a:r>
              <a:rPr sz="1275" b="0" i="0">
                <a:solidFill>
                  <a:srgbClr val="062445"/>
                </a:solidFill>
                <a:latin typeface="Arial"/>
                <a:ea typeface="Arial"/>
                <a:cs typeface="Arial"/>
              </a:rPr>
              <a:t>Czechia</a:t>
            </a:r>
          </a:p>
        </p:txBody>
      </p:sp>
      <p:sp>
        <p:nvSpPr>
          <p:cNvPr id="64" name="Black Sea">
            <a:extLst>
              <a:ext uri="{FF2B5EF4-FFF2-40B4-BE49-F238E27FC236}">
                <a16:creationId xmlns:a16="http://schemas.microsoft.com/office/drawing/2014/main" id="{634BCBFC-A268-4E86-8F07-4031024E7DFD}"/>
              </a:ext>
            </a:extLst>
          </p:cNvPr>
          <p:cNvSpPr>
            <a:spLocks noGrp="1"/>
          </p:cNvSpPr>
          <p:nvPr/>
        </p:nvSpPr>
        <p:spPr>
          <a:xfrm>
            <a:off x="6894979" y="5109432"/>
            <a:ext cx="1143000" cy="276225"/>
          </a:xfrm>
          <a:prstGeom prst="rect">
            <a:avLst/>
          </a:prstGeom>
          <a:noFill/>
          <a:ln w="0">
            <a:noFill/>
          </a:ln>
        </p:spPr>
        <p:txBody>
          <a:bodyPr wrap="square" lIns="0" tIns="0" rIns="0" bIns="0" anchor="t">
            <a:noAutofit/>
          </a:bodyPr>
          <a:lstStyle/>
          <a:p>
            <a:pPr algn="ctr">
              <a:lnSpc>
                <a:spcPct val="105000"/>
              </a:lnSpc>
              <a:buNone/>
              <a:defRPr sz="1275" b="0" i="1">
                <a:solidFill>
                  <a:srgbClr val="247FAF"/>
                </a:solidFill>
                <a:latin typeface="Arial"/>
                <a:ea typeface="Arial"/>
                <a:cs typeface="Arial"/>
              </a:defRPr>
            </a:pPr>
            <a:r>
              <a:rPr sz="1275" b="0" i="1">
                <a:solidFill>
                  <a:srgbClr val="247FAF"/>
                </a:solidFill>
                <a:latin typeface="Arial"/>
                <a:ea typeface="Arial"/>
                <a:cs typeface="Arial"/>
              </a:rPr>
              <a:t>Black Sea</a:t>
            </a:r>
          </a:p>
        </p:txBody>
      </p:sp>
      <p:sp>
        <p:nvSpPr>
          <p:cNvPr id="65" name="Danube">
            <a:extLst>
              <a:ext uri="{FF2B5EF4-FFF2-40B4-BE49-F238E27FC236}">
                <a16:creationId xmlns:a16="http://schemas.microsoft.com/office/drawing/2014/main" id="{99E453B6-D11D-4B8B-BFC9-3F1EB2E27B1D}"/>
              </a:ext>
            </a:extLst>
          </p:cNvPr>
          <p:cNvSpPr>
            <a:spLocks noGrp="1"/>
          </p:cNvSpPr>
          <p:nvPr/>
        </p:nvSpPr>
        <p:spPr>
          <a:xfrm>
            <a:off x="4697506" y="4758083"/>
            <a:ext cx="1143000" cy="276225"/>
          </a:xfrm>
          <a:prstGeom prst="rect">
            <a:avLst/>
          </a:prstGeom>
          <a:noFill/>
          <a:ln w="0">
            <a:noFill/>
          </a:ln>
        </p:spPr>
        <p:txBody>
          <a:bodyPr wrap="square" lIns="0" tIns="0" rIns="0" bIns="0" anchor="t">
            <a:noAutofit/>
          </a:bodyPr>
          <a:lstStyle/>
          <a:p>
            <a:pPr algn="ctr">
              <a:lnSpc>
                <a:spcPct val="105000"/>
              </a:lnSpc>
              <a:buNone/>
              <a:defRPr sz="1275" b="0" i="1">
                <a:solidFill>
                  <a:srgbClr val="247FAF"/>
                </a:solidFill>
                <a:latin typeface="Arial"/>
                <a:ea typeface="Arial"/>
                <a:cs typeface="Arial"/>
              </a:defRPr>
            </a:pPr>
            <a:r>
              <a:rPr sz="1275" b="0" i="1">
                <a:solidFill>
                  <a:srgbClr val="247FAF"/>
                </a:solidFill>
                <a:latin typeface="Arial"/>
                <a:ea typeface="Arial"/>
                <a:cs typeface="Arial"/>
              </a:rPr>
              <a:t>Danube</a:t>
            </a:r>
          </a:p>
        </p:txBody>
      </p:sp>
      <p:sp>
        <p:nvSpPr>
          <p:cNvPr id="2" name="Slide Number Placeholder 1">
            <a:extLst>
              <a:ext uri="{FF2B5EF4-FFF2-40B4-BE49-F238E27FC236}">
                <a16:creationId xmlns:a16="http://schemas.microsoft.com/office/drawing/2014/main" id="{F7701ECC-6D7D-80B9-0586-E5145AA456D7}"/>
              </a:ext>
            </a:extLst>
          </p:cNvPr>
          <p:cNvSpPr>
            <a:spLocks noGrp="1"/>
          </p:cNvSpPr>
          <p:nvPr>
            <p:ph type="sldNum" idx="12"/>
          </p:nvPr>
        </p:nvSpPr>
        <p:spPr/>
        <p:txBody>
          <a:bodyPr/>
          <a:lstStyle/>
          <a:p>
            <a:fld id="{9ED307B9-4E12-43CA-8BF9-66BA6327B174}" type="slidenum">
              <a:rPr lang="en-GB" smtClean="0"/>
              <a:t>9</a:t>
            </a:fld>
            <a:endParaRPr lang="en-GB"/>
          </a:p>
        </p:txBody>
      </p:sp>
    </p:spTree>
    <p:extLst>
      <p:ext uri="{BB962C8B-B14F-4D97-AF65-F5344CB8AC3E}">
        <p14:creationId xmlns:p14="http://schemas.microsoft.com/office/powerpoint/2010/main" val="2312939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p:cNvPicPr>
            <a:picLocks noChangeAspect="1"/>
          </p:cNvPicPr>
          <p:nvPr/>
        </p:nvPicPr>
        <p:blipFill>
          <a:blip r:embed="rId3"/>
          <a:srcRect t="27" b="27"/>
          <a:stretch>
            <a:fillRect/>
          </a:stretch>
        </p:blipFill>
        <p:spPr>
          <a:xfrm>
            <a:off x="0" y="0"/>
            <a:ext cx="12192000" cy="6858000"/>
          </a:xfrm>
          <a:prstGeom prst="rect">
            <a:avLst/>
          </a:prstGeom>
        </p:spPr>
      </p:pic>
      <p:sp>
        <p:nvSpPr>
          <p:cNvPr id="13" name="Slide title">
            <a:extLst>
              <a:ext uri="{FF2B5EF4-FFF2-40B4-BE49-F238E27FC236}">
                <a16:creationId xmlns:a16="http://schemas.microsoft.com/office/drawing/2014/main" id="{DFB86730-81F3-4BA2-BE07-CB71A0853B1B}"/>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Is it established in Kopački rit?</a:t>
            </a:r>
          </a:p>
        </p:txBody>
      </p:sp>
      <p:sp>
        <p:nvSpPr>
          <p:cNvPr id="14" name="Visual grouping">
            <a:extLst>
              <a:ext uri="{FF2B5EF4-FFF2-40B4-BE49-F238E27FC236}">
                <a16:creationId xmlns:a16="http://schemas.microsoft.com/office/drawing/2014/main" id="{8346FE1D-CCBC-4A3F-9865-FA0123CC9D3A}"/>
              </a:ext>
            </a:extLst>
          </p:cNvPr>
          <p:cNvSpPr>
            <a:spLocks noGrp="1"/>
          </p:cNvSpPr>
          <p:nvPr/>
        </p:nvSpPr>
        <p:spPr>
          <a:xfrm>
            <a:off x="619125" y="1638300"/>
            <a:ext cx="5238750" cy="3419475"/>
          </a:xfrm>
          <a:prstGeom prst="roundRect">
            <a:avLst>
              <a:gd name="adj" fmla="val 3900"/>
            </a:avLst>
          </a:prstGeom>
          <a:solidFill>
            <a:srgbClr val="EAF5F4"/>
          </a:solidFill>
          <a:ln w="13335">
            <a:solidFill>
              <a:srgbClr val="B1D8D8"/>
            </a:solidFill>
          </a:ln>
        </p:spPr>
        <p:txBody>
          <a:bodyPr/>
          <a:lstStyle/>
          <a:p>
            <a:endParaRPr lang="en-GB"/>
          </a:p>
        </p:txBody>
      </p:sp>
      <p:sp>
        <p:nvSpPr>
          <p:cNvPr id="15" name="Visual grouping">
            <a:extLst>
              <a:ext uri="{FF2B5EF4-FFF2-40B4-BE49-F238E27FC236}">
                <a16:creationId xmlns:a16="http://schemas.microsoft.com/office/drawing/2014/main" id="{EAE1B2FA-9375-4084-8973-7124A7EF5715}"/>
              </a:ext>
            </a:extLst>
          </p:cNvPr>
          <p:cNvSpPr>
            <a:spLocks noGrp="1"/>
          </p:cNvSpPr>
          <p:nvPr/>
        </p:nvSpPr>
        <p:spPr>
          <a:xfrm>
            <a:off x="6181725" y="1638300"/>
            <a:ext cx="5391150" cy="3419475"/>
          </a:xfrm>
          <a:prstGeom prst="roundRect">
            <a:avLst>
              <a:gd name="adj" fmla="val 3900"/>
            </a:avLst>
          </a:prstGeom>
          <a:solidFill>
            <a:srgbClr val="F2F6F8"/>
          </a:solidFill>
          <a:ln w="13335">
            <a:solidFill>
              <a:srgbClr val="C5D9E1"/>
            </a:solidFill>
          </a:ln>
        </p:spPr>
        <p:txBody>
          <a:bodyPr/>
          <a:lstStyle/>
          <a:p>
            <a:endParaRPr lang="en-GB"/>
          </a:p>
        </p:txBody>
      </p:sp>
      <p:sp>
        <p:nvSpPr>
          <p:cNvPr id="16" name="Evidence so far">
            <a:extLst>
              <a:ext uri="{FF2B5EF4-FFF2-40B4-BE49-F238E27FC236}">
                <a16:creationId xmlns:a16="http://schemas.microsoft.com/office/drawing/2014/main" id="{DC3EC1B8-E45B-48B7-8A2E-DB657F07F012}"/>
              </a:ext>
            </a:extLst>
          </p:cNvPr>
          <p:cNvSpPr>
            <a:spLocks noGrp="1"/>
          </p:cNvSpPr>
          <p:nvPr/>
        </p:nvSpPr>
        <p:spPr>
          <a:xfrm>
            <a:off x="895350" y="1847850"/>
            <a:ext cx="4638675" cy="428625"/>
          </a:xfrm>
          <a:prstGeom prst="rect">
            <a:avLst/>
          </a:prstGeom>
          <a:noFill/>
          <a:ln w="0">
            <a:noFill/>
          </a:ln>
        </p:spPr>
        <p:txBody>
          <a:bodyPr wrap="square" lIns="0" tIns="0" rIns="0" bIns="0" anchor="t">
            <a:noAutofit/>
          </a:bodyPr>
          <a:lstStyle/>
          <a:p>
            <a:pPr algn="l">
              <a:lnSpc>
                <a:spcPct val="105000"/>
              </a:lnSpc>
              <a:buNone/>
              <a:defRPr sz="2400" b="1" i="0">
                <a:solidFill>
                  <a:srgbClr val="087F83"/>
                </a:solidFill>
                <a:latin typeface="Arial"/>
                <a:ea typeface="Arial"/>
                <a:cs typeface="Arial"/>
              </a:defRPr>
            </a:pPr>
            <a:r>
              <a:rPr sz="2400" b="1" i="0">
                <a:solidFill>
                  <a:srgbClr val="087F83"/>
                </a:solidFill>
                <a:latin typeface="Arial"/>
                <a:ea typeface="Arial"/>
                <a:cs typeface="Arial"/>
              </a:rPr>
              <a:t>Evidence so far</a:t>
            </a:r>
          </a:p>
        </p:txBody>
      </p:sp>
      <p:sp>
        <p:nvSpPr>
          <p:cNvPr id="17" name="Evidence still missing">
            <a:extLst>
              <a:ext uri="{FF2B5EF4-FFF2-40B4-BE49-F238E27FC236}">
                <a16:creationId xmlns:a16="http://schemas.microsoft.com/office/drawing/2014/main" id="{BAC0FE6A-A35F-4368-82E4-1CA831106B64}"/>
              </a:ext>
            </a:extLst>
          </p:cNvPr>
          <p:cNvSpPr>
            <a:spLocks noGrp="1"/>
          </p:cNvSpPr>
          <p:nvPr/>
        </p:nvSpPr>
        <p:spPr>
          <a:xfrm>
            <a:off x="6467475" y="1847850"/>
            <a:ext cx="4819650" cy="428625"/>
          </a:xfrm>
          <a:prstGeom prst="rect">
            <a:avLst/>
          </a:prstGeom>
          <a:noFill/>
          <a:ln w="0">
            <a:noFill/>
          </a:ln>
        </p:spPr>
        <p:txBody>
          <a:bodyPr wrap="square" lIns="0" tIns="0" rIns="0" bIns="0" anchor="t">
            <a:noAutofit/>
          </a:bodyPr>
          <a:lstStyle/>
          <a:p>
            <a:pPr algn="l">
              <a:lnSpc>
                <a:spcPct val="105000"/>
              </a:lnSpc>
              <a:buNone/>
              <a:defRPr sz="2400" b="1" i="0">
                <a:solidFill>
                  <a:srgbClr val="087F83"/>
                </a:solidFill>
                <a:latin typeface="Arial"/>
                <a:ea typeface="Arial"/>
                <a:cs typeface="Arial"/>
              </a:defRPr>
            </a:pPr>
            <a:r>
              <a:rPr sz="2400" b="1" i="0">
                <a:solidFill>
                  <a:srgbClr val="087F83"/>
                </a:solidFill>
                <a:latin typeface="Arial"/>
                <a:ea typeface="Arial"/>
                <a:cs typeface="Arial"/>
              </a:rPr>
              <a:t>Evidence still missing</a:t>
            </a:r>
          </a:p>
        </p:txBody>
      </p:sp>
      <p:sp>
        <p:nvSpPr>
          <p:cNvPr id="18" name="Emphasis 5">
            <a:extLst>
              <a:ext uri="{FF2B5EF4-FFF2-40B4-BE49-F238E27FC236}">
                <a16:creationId xmlns:a16="http://schemas.microsoft.com/office/drawing/2014/main" id="{790FC175-B920-46A1-B6A2-C64D580082EA}"/>
              </a:ext>
            </a:extLst>
          </p:cNvPr>
          <p:cNvSpPr>
            <a:spLocks noGrp="1"/>
          </p:cNvSpPr>
          <p:nvPr/>
        </p:nvSpPr>
        <p:spPr>
          <a:xfrm>
            <a:off x="895350" y="2447925"/>
            <a:ext cx="571500" cy="571500"/>
          </a:xfrm>
          <a:prstGeom prst="ellipse">
            <a:avLst/>
          </a:prstGeom>
          <a:solidFill>
            <a:srgbClr val="087F83"/>
          </a:solidFill>
          <a:ln w="0">
            <a:noFill/>
          </a:ln>
        </p:spPr>
        <p:txBody>
          <a:bodyPr lIns="0" tIns="0" rIns="0" bIns="0" anchor="ctr">
            <a:noAutofit/>
          </a:bodyPr>
          <a:lstStyle/>
          <a:p>
            <a:pPr algn="ctr">
              <a:defRPr sz="2250" b="1">
                <a:solidFill>
                  <a:srgbClr val="FFFFFF"/>
                </a:solidFill>
                <a:latin typeface="Arial"/>
                <a:ea typeface="Arial"/>
                <a:cs typeface="Arial"/>
              </a:defRPr>
            </a:pPr>
            <a:r>
              <a:rPr sz="2250" b="1">
                <a:solidFill>
                  <a:srgbClr val="FFFFFF"/>
                </a:solidFill>
                <a:latin typeface="Arial"/>
                <a:ea typeface="Arial"/>
                <a:cs typeface="Arial"/>
              </a:rPr>
              <a:t>5</a:t>
            </a:r>
          </a:p>
        </p:txBody>
      </p:sp>
      <p:sp>
        <p:nvSpPr>
          <p:cNvPr id="19" name="individuals captured">
            <a:extLst>
              <a:ext uri="{FF2B5EF4-FFF2-40B4-BE49-F238E27FC236}">
                <a16:creationId xmlns:a16="http://schemas.microsoft.com/office/drawing/2014/main" id="{FA0F4B55-0046-41E5-8A61-4E3AC10A28D3}"/>
              </a:ext>
            </a:extLst>
          </p:cNvPr>
          <p:cNvSpPr>
            <a:spLocks noGrp="1"/>
          </p:cNvSpPr>
          <p:nvPr/>
        </p:nvSpPr>
        <p:spPr>
          <a:xfrm>
            <a:off x="1714500" y="2552700"/>
            <a:ext cx="3895725" cy="552450"/>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dirty="0">
                <a:solidFill>
                  <a:srgbClr val="062445"/>
                </a:solidFill>
                <a:latin typeface="Arial"/>
                <a:ea typeface="Arial"/>
                <a:cs typeface="Arial"/>
              </a:rPr>
              <a:t>individuals captured</a:t>
            </a:r>
          </a:p>
        </p:txBody>
      </p:sp>
      <p:sp>
        <p:nvSpPr>
          <p:cNvPr id="20" name="Emphasis 2">
            <a:extLst>
              <a:ext uri="{FF2B5EF4-FFF2-40B4-BE49-F238E27FC236}">
                <a16:creationId xmlns:a16="http://schemas.microsoft.com/office/drawing/2014/main" id="{0F0542FB-0B2A-4491-BB0D-0495C0C68823}"/>
              </a:ext>
            </a:extLst>
          </p:cNvPr>
          <p:cNvSpPr>
            <a:spLocks noGrp="1"/>
          </p:cNvSpPr>
          <p:nvPr/>
        </p:nvSpPr>
        <p:spPr>
          <a:xfrm>
            <a:off x="895350" y="3276600"/>
            <a:ext cx="571500" cy="571500"/>
          </a:xfrm>
          <a:prstGeom prst="ellipse">
            <a:avLst/>
          </a:prstGeom>
          <a:solidFill>
            <a:srgbClr val="087F83"/>
          </a:solidFill>
          <a:ln w="0">
            <a:noFill/>
          </a:ln>
        </p:spPr>
        <p:txBody>
          <a:bodyPr lIns="0" tIns="0" rIns="0" bIns="0" anchor="ctr">
            <a:noAutofit/>
          </a:bodyPr>
          <a:lstStyle/>
          <a:p>
            <a:pPr algn="ctr">
              <a:defRPr sz="2250" b="1">
                <a:solidFill>
                  <a:srgbClr val="FFFFFF"/>
                </a:solidFill>
                <a:latin typeface="Arial"/>
                <a:ea typeface="Arial"/>
                <a:cs typeface="Arial"/>
              </a:defRPr>
            </a:pPr>
            <a:r>
              <a:rPr sz="2250" b="1">
                <a:solidFill>
                  <a:srgbClr val="FFFFFF"/>
                </a:solidFill>
                <a:latin typeface="Arial"/>
                <a:ea typeface="Arial"/>
                <a:cs typeface="Arial"/>
              </a:rPr>
              <a:t>2</a:t>
            </a:r>
          </a:p>
        </p:txBody>
      </p:sp>
      <p:sp>
        <p:nvSpPr>
          <p:cNvPr id="21" name="separate localities">
            <a:extLst>
              <a:ext uri="{FF2B5EF4-FFF2-40B4-BE49-F238E27FC236}">
                <a16:creationId xmlns:a16="http://schemas.microsoft.com/office/drawing/2014/main" id="{0A356E23-AB7A-4AEF-941F-06A01750E89A}"/>
              </a:ext>
            </a:extLst>
          </p:cNvPr>
          <p:cNvSpPr>
            <a:spLocks noGrp="1"/>
          </p:cNvSpPr>
          <p:nvPr/>
        </p:nvSpPr>
        <p:spPr>
          <a:xfrm>
            <a:off x="1714500" y="3381375"/>
            <a:ext cx="3895725" cy="552450"/>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separate localities</a:t>
            </a:r>
          </a:p>
        </p:txBody>
      </p:sp>
      <p:sp>
        <p:nvSpPr>
          <p:cNvPr id="22" name="Emphasis 4">
            <a:extLst>
              <a:ext uri="{FF2B5EF4-FFF2-40B4-BE49-F238E27FC236}">
                <a16:creationId xmlns:a16="http://schemas.microsoft.com/office/drawing/2014/main" id="{74668087-4020-419C-A51A-780F0C74391E}"/>
              </a:ext>
            </a:extLst>
          </p:cNvPr>
          <p:cNvSpPr>
            <a:spLocks noGrp="1"/>
          </p:cNvSpPr>
          <p:nvPr/>
        </p:nvSpPr>
        <p:spPr>
          <a:xfrm>
            <a:off x="895350" y="4105275"/>
            <a:ext cx="571500" cy="571500"/>
          </a:xfrm>
          <a:prstGeom prst="ellipse">
            <a:avLst/>
          </a:prstGeom>
          <a:solidFill>
            <a:srgbClr val="087F83"/>
          </a:solidFill>
          <a:ln w="0">
            <a:noFill/>
          </a:ln>
        </p:spPr>
        <p:txBody>
          <a:bodyPr lIns="0" tIns="0" rIns="0" bIns="0" anchor="ctr">
            <a:noAutofit/>
          </a:bodyPr>
          <a:lstStyle/>
          <a:p>
            <a:pPr algn="ctr">
              <a:defRPr sz="2250" b="1">
                <a:solidFill>
                  <a:srgbClr val="FFFFFF"/>
                </a:solidFill>
                <a:latin typeface="Arial"/>
                <a:ea typeface="Arial"/>
                <a:cs typeface="Arial"/>
              </a:defRPr>
            </a:pPr>
            <a:r>
              <a:rPr sz="2250" b="1">
                <a:solidFill>
                  <a:srgbClr val="FFFFFF"/>
                </a:solidFill>
                <a:latin typeface="Arial"/>
                <a:ea typeface="Arial"/>
                <a:cs typeface="Arial"/>
              </a:rPr>
              <a:t>4</a:t>
            </a:r>
          </a:p>
        </p:txBody>
      </p:sp>
      <p:sp>
        <p:nvSpPr>
          <p:cNvPr id="23" name="individuals at one site">
            <a:extLst>
              <a:ext uri="{FF2B5EF4-FFF2-40B4-BE49-F238E27FC236}">
                <a16:creationId xmlns:a16="http://schemas.microsoft.com/office/drawing/2014/main" id="{D2A75034-0FBC-45B3-8B3C-013E66D8E5A9}"/>
              </a:ext>
            </a:extLst>
          </p:cNvPr>
          <p:cNvSpPr>
            <a:spLocks noGrp="1"/>
          </p:cNvSpPr>
          <p:nvPr/>
        </p:nvSpPr>
        <p:spPr>
          <a:xfrm>
            <a:off x="1714500" y="4210050"/>
            <a:ext cx="3895725" cy="552450"/>
          </a:xfrm>
          <a:prstGeom prst="rect">
            <a:avLst/>
          </a:prstGeom>
          <a:noFill/>
          <a:ln w="0">
            <a:noFill/>
          </a:ln>
        </p:spPr>
        <p:txBody>
          <a:bodyPr wrap="square" lIns="0" tIns="0" rIns="0" bIns="0" anchor="t">
            <a:noAutofit/>
          </a:bodyPr>
          <a:lstStyle/>
          <a:p>
            <a:pPr algn="l">
              <a:lnSpc>
                <a:spcPct val="105000"/>
              </a:lnSpc>
              <a:buNone/>
              <a:defRPr sz="2175" b="1" i="0">
                <a:solidFill>
                  <a:srgbClr val="062445"/>
                </a:solidFill>
                <a:latin typeface="Arial"/>
                <a:ea typeface="Arial"/>
                <a:cs typeface="Arial"/>
              </a:defRPr>
            </a:pPr>
            <a:r>
              <a:rPr sz="2175" b="1" i="0">
                <a:solidFill>
                  <a:srgbClr val="062445"/>
                </a:solidFill>
                <a:latin typeface="Arial"/>
                <a:ea typeface="Arial"/>
                <a:cs typeface="Arial"/>
              </a:rPr>
              <a:t>individuals at one site</a:t>
            </a:r>
          </a:p>
        </p:txBody>
      </p:sp>
      <p:sp>
        <p:nvSpPr>
          <p:cNvPr id="24" name="Emphasis ?">
            <a:extLst>
              <a:ext uri="{FF2B5EF4-FFF2-40B4-BE49-F238E27FC236}">
                <a16:creationId xmlns:a16="http://schemas.microsoft.com/office/drawing/2014/main" id="{3FB952EC-AEC3-4A4F-AA9F-4B2631116E4D}"/>
              </a:ext>
            </a:extLst>
          </p:cNvPr>
          <p:cNvSpPr>
            <a:spLocks noGrp="1"/>
          </p:cNvSpPr>
          <p:nvPr/>
        </p:nvSpPr>
        <p:spPr>
          <a:xfrm>
            <a:off x="6467475" y="2514600"/>
            <a:ext cx="381000" cy="381000"/>
          </a:xfrm>
          <a:prstGeom prst="ellipse">
            <a:avLst/>
          </a:prstGeom>
          <a:solidFill>
            <a:srgbClr val="638B9C"/>
          </a:solidFill>
          <a:ln w="0">
            <a:noFill/>
          </a:ln>
        </p:spPr>
        <p:txBody>
          <a:bodyPr lIns="0" tIns="0" rIns="0" bIns="0" anchor="ctr">
            <a:noAutofit/>
          </a:bodyPr>
          <a:lstStyle/>
          <a:p>
            <a:pPr algn="ctr">
              <a:defRPr sz="1875" b="1">
                <a:solidFill>
                  <a:srgbClr val="FFFFFF"/>
                </a:solidFill>
                <a:latin typeface="Arial"/>
                <a:ea typeface="Arial"/>
                <a:cs typeface="Arial"/>
              </a:defRPr>
            </a:pPr>
            <a:r>
              <a:rPr sz="1875" b="1">
                <a:solidFill>
                  <a:srgbClr val="FFFFFF"/>
                </a:solidFill>
                <a:latin typeface="Arial"/>
                <a:ea typeface="Arial"/>
                <a:cs typeface="Arial"/>
              </a:rPr>
              <a:t>?</a:t>
            </a:r>
          </a:p>
        </p:txBody>
      </p:sp>
      <p:sp>
        <p:nvSpPr>
          <p:cNvPr id="25" name="No juveniles detected">
            <a:extLst>
              <a:ext uri="{FF2B5EF4-FFF2-40B4-BE49-F238E27FC236}">
                <a16:creationId xmlns:a16="http://schemas.microsoft.com/office/drawing/2014/main" id="{A288D40F-631B-422B-B2AD-BF7D17E3B7E1}"/>
              </a:ext>
            </a:extLst>
          </p:cNvPr>
          <p:cNvSpPr>
            <a:spLocks noGrp="1"/>
          </p:cNvSpPr>
          <p:nvPr/>
        </p:nvSpPr>
        <p:spPr>
          <a:xfrm>
            <a:off x="7029450" y="2495550"/>
            <a:ext cx="4276725" cy="800100"/>
          </a:xfrm>
          <a:prstGeom prst="rect">
            <a:avLst/>
          </a:prstGeom>
          <a:noFill/>
          <a:ln w="0">
            <a:noFill/>
          </a:ln>
        </p:spPr>
        <p:txBody>
          <a:bodyPr wrap="square" lIns="0" tIns="0" rIns="0" bIns="0" anchor="t">
            <a:noAutofit/>
          </a:bodyPr>
          <a:lstStyle/>
          <a:p>
            <a:pPr algn="l">
              <a:lnSpc>
                <a:spcPct val="105000"/>
              </a:lnSpc>
              <a:buNone/>
              <a:defRPr sz="2025" b="0" i="0">
                <a:solidFill>
                  <a:srgbClr val="062445"/>
                </a:solidFill>
                <a:latin typeface="Arial"/>
                <a:ea typeface="Arial"/>
                <a:cs typeface="Arial"/>
              </a:defRPr>
            </a:pPr>
            <a:r>
              <a:rPr sz="2025" b="0" i="0">
                <a:solidFill>
                  <a:srgbClr val="062445"/>
                </a:solidFill>
                <a:latin typeface="Arial"/>
                <a:ea typeface="Arial"/>
                <a:cs typeface="Arial"/>
              </a:rPr>
              <a:t>No juveniles detected</a:t>
            </a:r>
          </a:p>
        </p:txBody>
      </p:sp>
      <p:sp>
        <p:nvSpPr>
          <p:cNvPr id="26" name="Emphasis ?">
            <a:extLst>
              <a:ext uri="{FF2B5EF4-FFF2-40B4-BE49-F238E27FC236}">
                <a16:creationId xmlns:a16="http://schemas.microsoft.com/office/drawing/2014/main" id="{A29CDFA5-4FB4-4460-A0DA-66328170B979}"/>
              </a:ext>
            </a:extLst>
          </p:cNvPr>
          <p:cNvSpPr>
            <a:spLocks noGrp="1"/>
          </p:cNvSpPr>
          <p:nvPr/>
        </p:nvSpPr>
        <p:spPr>
          <a:xfrm>
            <a:off x="6467475" y="3305175"/>
            <a:ext cx="381000" cy="381000"/>
          </a:xfrm>
          <a:prstGeom prst="ellipse">
            <a:avLst/>
          </a:prstGeom>
          <a:solidFill>
            <a:srgbClr val="638B9C"/>
          </a:solidFill>
          <a:ln w="0">
            <a:noFill/>
          </a:ln>
        </p:spPr>
        <p:txBody>
          <a:bodyPr lIns="0" tIns="0" rIns="0" bIns="0" anchor="ctr">
            <a:noAutofit/>
          </a:bodyPr>
          <a:lstStyle/>
          <a:p>
            <a:pPr algn="ctr">
              <a:defRPr sz="1875" b="1">
                <a:solidFill>
                  <a:srgbClr val="FFFFFF"/>
                </a:solidFill>
                <a:latin typeface="Arial"/>
                <a:ea typeface="Arial"/>
                <a:cs typeface="Arial"/>
              </a:defRPr>
            </a:pPr>
            <a:r>
              <a:rPr sz="1875" b="1">
                <a:solidFill>
                  <a:srgbClr val="FFFFFF"/>
                </a:solidFill>
                <a:latin typeface="Arial"/>
                <a:ea typeface="Arial"/>
                <a:cs typeface="Arial"/>
              </a:rPr>
              <a:t>?</a:t>
            </a:r>
          </a:p>
        </p:txBody>
      </p:sp>
      <p:sp>
        <p:nvSpPr>
          <p:cNvPr id="27" name="No ovigerous females">
            <a:extLst>
              <a:ext uri="{FF2B5EF4-FFF2-40B4-BE49-F238E27FC236}">
                <a16:creationId xmlns:a16="http://schemas.microsoft.com/office/drawing/2014/main" id="{C5E1DAAF-FD90-43AD-B979-9845C4C8078A}"/>
              </a:ext>
            </a:extLst>
          </p:cNvPr>
          <p:cNvSpPr>
            <a:spLocks noGrp="1"/>
          </p:cNvSpPr>
          <p:nvPr/>
        </p:nvSpPr>
        <p:spPr>
          <a:xfrm>
            <a:off x="7029450" y="3286125"/>
            <a:ext cx="4276725" cy="800100"/>
          </a:xfrm>
          <a:prstGeom prst="rect">
            <a:avLst/>
          </a:prstGeom>
          <a:noFill/>
          <a:ln w="0">
            <a:noFill/>
          </a:ln>
        </p:spPr>
        <p:txBody>
          <a:bodyPr wrap="square" lIns="0" tIns="0" rIns="0" bIns="0" anchor="t">
            <a:noAutofit/>
          </a:bodyPr>
          <a:lstStyle/>
          <a:p>
            <a:pPr algn="l">
              <a:lnSpc>
                <a:spcPct val="105000"/>
              </a:lnSpc>
              <a:buNone/>
              <a:defRPr sz="2025" b="0" i="0">
                <a:solidFill>
                  <a:srgbClr val="062445"/>
                </a:solidFill>
                <a:latin typeface="Arial"/>
                <a:ea typeface="Arial"/>
                <a:cs typeface="Arial"/>
              </a:defRPr>
            </a:pPr>
            <a:r>
              <a:rPr sz="2025" b="0" i="0">
                <a:solidFill>
                  <a:srgbClr val="062445"/>
                </a:solidFill>
                <a:latin typeface="Arial"/>
                <a:ea typeface="Arial"/>
                <a:cs typeface="Arial"/>
              </a:rPr>
              <a:t>No ovigerous females</a:t>
            </a:r>
          </a:p>
        </p:txBody>
      </p:sp>
      <p:sp>
        <p:nvSpPr>
          <p:cNvPr id="28" name="Emphasis ?">
            <a:extLst>
              <a:ext uri="{FF2B5EF4-FFF2-40B4-BE49-F238E27FC236}">
                <a16:creationId xmlns:a16="http://schemas.microsoft.com/office/drawing/2014/main" id="{A8BDA80A-80FD-4533-91CE-029ADDDCFE7E}"/>
              </a:ext>
            </a:extLst>
          </p:cNvPr>
          <p:cNvSpPr>
            <a:spLocks noGrp="1"/>
          </p:cNvSpPr>
          <p:nvPr/>
        </p:nvSpPr>
        <p:spPr>
          <a:xfrm>
            <a:off x="6467475" y="4057650"/>
            <a:ext cx="381000" cy="381000"/>
          </a:xfrm>
          <a:prstGeom prst="ellipse">
            <a:avLst/>
          </a:prstGeom>
          <a:solidFill>
            <a:srgbClr val="638B9C"/>
          </a:solidFill>
          <a:ln w="0">
            <a:noFill/>
          </a:ln>
        </p:spPr>
        <p:txBody>
          <a:bodyPr lIns="0" tIns="0" rIns="0" bIns="0" anchor="ctr">
            <a:noAutofit/>
          </a:bodyPr>
          <a:lstStyle/>
          <a:p>
            <a:pPr algn="ctr">
              <a:defRPr sz="1875" b="1">
                <a:solidFill>
                  <a:srgbClr val="FFFFFF"/>
                </a:solidFill>
                <a:latin typeface="Arial"/>
                <a:ea typeface="Arial"/>
                <a:cs typeface="Arial"/>
              </a:defRPr>
            </a:pPr>
            <a:r>
              <a:rPr sz="1875" b="1">
                <a:solidFill>
                  <a:srgbClr val="FFFFFF"/>
                </a:solidFill>
                <a:latin typeface="Arial"/>
                <a:ea typeface="Arial"/>
                <a:cs typeface="Arial"/>
              </a:rPr>
              <a:t>?</a:t>
            </a:r>
          </a:p>
        </p:txBody>
      </p:sp>
      <p:sp>
        <p:nvSpPr>
          <p:cNvPr id="29" name="Limited sampling with traps&#10;not designed for small decapods">
            <a:extLst>
              <a:ext uri="{FF2B5EF4-FFF2-40B4-BE49-F238E27FC236}">
                <a16:creationId xmlns:a16="http://schemas.microsoft.com/office/drawing/2014/main" id="{1D3E4CBC-2C43-4B1E-A0EB-B85BC129E9AB}"/>
              </a:ext>
            </a:extLst>
          </p:cNvPr>
          <p:cNvSpPr>
            <a:spLocks noGrp="1"/>
          </p:cNvSpPr>
          <p:nvPr/>
        </p:nvSpPr>
        <p:spPr>
          <a:xfrm>
            <a:off x="7029450" y="4038600"/>
            <a:ext cx="4276725" cy="800100"/>
          </a:xfrm>
          <a:prstGeom prst="rect">
            <a:avLst/>
          </a:prstGeom>
          <a:noFill/>
          <a:ln w="0">
            <a:noFill/>
          </a:ln>
        </p:spPr>
        <p:txBody>
          <a:bodyPr wrap="square" lIns="0" tIns="0" rIns="0" bIns="0" anchor="t">
            <a:noAutofit/>
          </a:bodyPr>
          <a:lstStyle/>
          <a:p>
            <a:pPr algn="l">
              <a:lnSpc>
                <a:spcPct val="105000"/>
              </a:lnSpc>
              <a:buNone/>
              <a:defRPr sz="2025" b="0" i="0">
                <a:solidFill>
                  <a:srgbClr val="062445"/>
                </a:solidFill>
                <a:latin typeface="Arial"/>
                <a:ea typeface="Arial"/>
                <a:cs typeface="Arial"/>
              </a:defRPr>
            </a:pPr>
            <a:r>
              <a:rPr sz="2025" b="0" i="0">
                <a:solidFill>
                  <a:srgbClr val="062445"/>
                </a:solidFill>
                <a:latin typeface="Arial"/>
                <a:ea typeface="Arial"/>
                <a:cs typeface="Arial"/>
              </a:rPr>
              <a:t>Limited sampling with traps</a:t>
            </a:r>
          </a:p>
          <a:p>
            <a:pPr algn="l">
              <a:lnSpc>
                <a:spcPct val="105000"/>
              </a:lnSpc>
              <a:buNone/>
              <a:defRPr sz="2025" b="0" i="0">
                <a:solidFill>
                  <a:srgbClr val="062445"/>
                </a:solidFill>
                <a:latin typeface="Arial"/>
                <a:ea typeface="Arial"/>
                <a:cs typeface="Arial"/>
              </a:defRPr>
            </a:pPr>
            <a:r>
              <a:rPr sz="2025" b="0" i="0">
                <a:solidFill>
                  <a:srgbClr val="062445"/>
                </a:solidFill>
                <a:latin typeface="Arial"/>
                <a:ea typeface="Arial"/>
                <a:cs typeface="Arial"/>
              </a:rPr>
              <a:t>not designed for small decapods</a:t>
            </a:r>
          </a:p>
        </p:txBody>
      </p:sp>
      <p:sp>
        <p:nvSpPr>
          <p:cNvPr id="30" name="Visual grouping">
            <a:extLst>
              <a:ext uri="{FF2B5EF4-FFF2-40B4-BE49-F238E27FC236}">
                <a16:creationId xmlns:a16="http://schemas.microsoft.com/office/drawing/2014/main" id="{50943461-C5A3-4E1C-8EFC-B06AEDF95A3C}"/>
              </a:ext>
            </a:extLst>
          </p:cNvPr>
          <p:cNvSpPr>
            <a:spLocks noGrp="1"/>
          </p:cNvSpPr>
          <p:nvPr/>
        </p:nvSpPr>
        <p:spPr>
          <a:xfrm>
            <a:off x="619125" y="5362575"/>
            <a:ext cx="10953750" cy="762000"/>
          </a:xfrm>
          <a:prstGeom prst="roundRect">
            <a:avLst>
              <a:gd name="adj" fmla="val 17500"/>
            </a:avLst>
          </a:prstGeom>
          <a:solidFill>
            <a:srgbClr val="087F83"/>
          </a:solidFill>
          <a:ln w="0">
            <a:noFill/>
          </a:ln>
        </p:spPr>
        <p:txBody>
          <a:bodyPr/>
          <a:lstStyle/>
          <a:p>
            <a:endParaRPr lang="en-GB"/>
          </a:p>
        </p:txBody>
      </p:sp>
      <p:sp>
        <p:nvSpPr>
          <p:cNvPr id="31" name="Occurrence is confirmed, but establishment remains unconfirm">
            <a:extLst>
              <a:ext uri="{FF2B5EF4-FFF2-40B4-BE49-F238E27FC236}">
                <a16:creationId xmlns:a16="http://schemas.microsoft.com/office/drawing/2014/main" id="{479B2384-4772-485A-A181-D38B5098BDDA}"/>
              </a:ext>
            </a:extLst>
          </p:cNvPr>
          <p:cNvSpPr>
            <a:spLocks noGrp="1"/>
          </p:cNvSpPr>
          <p:nvPr/>
        </p:nvSpPr>
        <p:spPr>
          <a:xfrm>
            <a:off x="847725" y="5562600"/>
            <a:ext cx="10496550" cy="457200"/>
          </a:xfrm>
          <a:prstGeom prst="rect">
            <a:avLst/>
          </a:prstGeom>
          <a:noFill/>
          <a:ln w="0">
            <a:noFill/>
          </a:ln>
        </p:spPr>
        <p:txBody>
          <a:bodyPr wrap="square" lIns="0" tIns="0" rIns="0" bIns="0" anchor="t">
            <a:noAutofit/>
          </a:bodyPr>
          <a:lstStyle/>
          <a:p>
            <a:pPr algn="ctr">
              <a:lnSpc>
                <a:spcPct val="105000"/>
              </a:lnSpc>
              <a:buNone/>
              <a:defRPr sz="2325" b="1" i="0">
                <a:solidFill>
                  <a:srgbClr val="FFFFFF"/>
                </a:solidFill>
                <a:latin typeface="Arial"/>
                <a:ea typeface="Arial"/>
                <a:cs typeface="Arial"/>
              </a:defRPr>
            </a:pPr>
            <a:r>
              <a:rPr sz="2325" b="1" i="0">
                <a:solidFill>
                  <a:srgbClr val="FFFFFF"/>
                </a:solidFill>
                <a:latin typeface="Arial"/>
                <a:ea typeface="Arial"/>
                <a:cs typeface="Arial"/>
              </a:rPr>
              <a:t>Occurrence is confirmed, but establishment remains unconfirmed.</a:t>
            </a:r>
          </a:p>
        </p:txBody>
      </p:sp>
      <p:sp>
        <p:nvSpPr>
          <p:cNvPr id="2" name="Slide Number Placeholder 1">
            <a:extLst>
              <a:ext uri="{FF2B5EF4-FFF2-40B4-BE49-F238E27FC236}">
                <a16:creationId xmlns:a16="http://schemas.microsoft.com/office/drawing/2014/main" id="{0F81CFDB-A68D-17B5-D8B4-DD0D88CF3C42}"/>
              </a:ext>
            </a:extLst>
          </p:cNvPr>
          <p:cNvSpPr>
            <a:spLocks noGrp="1"/>
          </p:cNvSpPr>
          <p:nvPr>
            <p:ph type="sldNum" idx="12"/>
          </p:nvPr>
        </p:nvSpPr>
        <p:spPr/>
        <p:txBody>
          <a:bodyPr/>
          <a:lstStyle/>
          <a:p>
            <a:fld id="{9ED307B9-4E12-43CA-8BF9-66BA6327B174}" type="slidenum">
              <a:rPr lang="en-GB" smtClean="0"/>
              <a:t>10</a:t>
            </a:fld>
            <a:endParaRPr lang="en-GB"/>
          </a:p>
        </p:txBody>
      </p:sp>
    </p:spTree>
    <p:extLst>
      <p:ext uri="{BB962C8B-B14F-4D97-AF65-F5344CB8AC3E}">
        <p14:creationId xmlns:p14="http://schemas.microsoft.com/office/powerpoint/2010/main" val="3765207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p:cNvPicPr>
            <a:picLocks noChangeAspect="1"/>
          </p:cNvPicPr>
          <p:nvPr/>
        </p:nvPicPr>
        <p:blipFill>
          <a:blip r:embed="rId3"/>
          <a:srcRect t="27" b="27"/>
          <a:stretch>
            <a:fillRect/>
          </a:stretch>
        </p:blipFill>
        <p:spPr>
          <a:xfrm>
            <a:off x="0" y="0"/>
            <a:ext cx="12192000" cy="6858000"/>
          </a:xfrm>
          <a:prstGeom prst="rect">
            <a:avLst/>
          </a:prstGeom>
        </p:spPr>
      </p:pic>
      <p:sp>
        <p:nvSpPr>
          <p:cNvPr id="23" name="Slide title">
            <a:extLst>
              <a:ext uri="{FF2B5EF4-FFF2-40B4-BE49-F238E27FC236}">
                <a16:creationId xmlns:a16="http://schemas.microsoft.com/office/drawing/2014/main" id="{1226C905-AA69-4FEC-82BA-2DE3C651D7A5}"/>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Potential ecological effects</a:t>
            </a:r>
          </a:p>
        </p:txBody>
      </p:sp>
      <p:sp>
        <p:nvSpPr>
          <p:cNvPr id="24" name="Concerns for Kopački rit">
            <a:extLst>
              <a:ext uri="{FF2B5EF4-FFF2-40B4-BE49-F238E27FC236}">
                <a16:creationId xmlns:a16="http://schemas.microsoft.com/office/drawing/2014/main" id="{3F40F1A6-ABB1-4284-A812-E4A4B806FB45}"/>
              </a:ext>
            </a:extLst>
          </p:cNvPr>
          <p:cNvSpPr>
            <a:spLocks noGrp="1"/>
          </p:cNvSpPr>
          <p:nvPr/>
        </p:nvSpPr>
        <p:spPr>
          <a:xfrm>
            <a:off x="619125" y="1628775"/>
            <a:ext cx="5476875" cy="438150"/>
          </a:xfrm>
          <a:prstGeom prst="rect">
            <a:avLst/>
          </a:prstGeom>
          <a:noFill/>
          <a:ln w="0">
            <a:noFill/>
          </a:ln>
        </p:spPr>
        <p:txBody>
          <a:bodyPr wrap="square" lIns="0" tIns="0" rIns="0" bIns="0" anchor="t">
            <a:noAutofit/>
          </a:bodyPr>
          <a:lstStyle/>
          <a:p>
            <a:pPr algn="l">
              <a:lnSpc>
                <a:spcPct val="105000"/>
              </a:lnSpc>
              <a:buNone/>
              <a:defRPr sz="2400" b="1" i="0">
                <a:solidFill>
                  <a:srgbClr val="087F83"/>
                </a:solidFill>
                <a:latin typeface="Arial"/>
                <a:ea typeface="Arial"/>
                <a:cs typeface="Arial"/>
              </a:defRPr>
            </a:pPr>
            <a:r>
              <a:rPr sz="2400" b="1" i="0">
                <a:solidFill>
                  <a:srgbClr val="087F83"/>
                </a:solidFill>
                <a:latin typeface="Arial"/>
                <a:ea typeface="Arial"/>
                <a:cs typeface="Arial"/>
              </a:rPr>
              <a:t>Concerns for Kopački rit</a:t>
            </a:r>
          </a:p>
        </p:txBody>
      </p:sp>
      <p:sp>
        <p:nvSpPr>
          <p:cNvPr id="25" name="Visual grouping">
            <a:extLst>
              <a:ext uri="{FF2B5EF4-FFF2-40B4-BE49-F238E27FC236}">
                <a16:creationId xmlns:a16="http://schemas.microsoft.com/office/drawing/2014/main" id="{B9995F16-6929-4EB5-B70B-0D7A8F620DB8}"/>
              </a:ext>
            </a:extLst>
          </p:cNvPr>
          <p:cNvSpPr>
            <a:spLocks noGrp="1"/>
          </p:cNvSpPr>
          <p:nvPr/>
        </p:nvSpPr>
        <p:spPr>
          <a:xfrm>
            <a:off x="619125" y="2333625"/>
            <a:ext cx="2505075" cy="1257300"/>
          </a:xfrm>
          <a:prstGeom prst="roundRect">
            <a:avLst>
              <a:gd name="adj" fmla="val 10606"/>
            </a:avLst>
          </a:prstGeom>
          <a:solidFill>
            <a:srgbClr val="EAF5F4"/>
          </a:solidFill>
          <a:ln w="13335">
            <a:solidFill>
              <a:srgbClr val="B1D8D8"/>
            </a:solidFill>
          </a:ln>
        </p:spPr>
        <p:txBody>
          <a:bodyPr/>
          <a:lstStyle/>
          <a:p>
            <a:endParaRPr lang="en-GB"/>
          </a:p>
        </p:txBody>
      </p:sp>
      <p:sp>
        <p:nvSpPr>
          <p:cNvPr id="26" name="Competition with&#10;other decapods">
            <a:extLst>
              <a:ext uri="{FF2B5EF4-FFF2-40B4-BE49-F238E27FC236}">
                <a16:creationId xmlns:a16="http://schemas.microsoft.com/office/drawing/2014/main" id="{426AB698-7BFB-462E-AEC1-13B4CFD0CF4E}"/>
              </a:ext>
            </a:extLst>
          </p:cNvPr>
          <p:cNvSpPr>
            <a:spLocks noGrp="1"/>
          </p:cNvSpPr>
          <p:nvPr/>
        </p:nvSpPr>
        <p:spPr>
          <a:xfrm>
            <a:off x="800100" y="2638425"/>
            <a:ext cx="2143125" cy="752475"/>
          </a:xfrm>
          <a:prstGeom prst="rect">
            <a:avLst/>
          </a:prstGeom>
          <a:noFill/>
          <a:ln w="0">
            <a:noFill/>
          </a:ln>
        </p:spPr>
        <p:txBody>
          <a:bodyPr wrap="square" lIns="0" tIns="0" rIns="0" bIns="0" anchor="ctr">
            <a:noAutofit/>
          </a:bodyPr>
          <a:lstStyle/>
          <a:p>
            <a:pPr algn="ctr">
              <a:defRPr sz="2025" b="1" i="0">
                <a:solidFill>
                  <a:srgbClr val="062445"/>
                </a:solidFill>
                <a:latin typeface="Arial"/>
                <a:ea typeface="Arial"/>
                <a:cs typeface="Arial"/>
              </a:defRPr>
            </a:pPr>
            <a:r>
              <a:rPr lang="en-GB" sz="2025" b="1" dirty="0">
                <a:solidFill>
                  <a:srgbClr val="062445"/>
                </a:solidFill>
                <a:latin typeface="Arial"/>
              </a:rPr>
              <a:t>Predation on</a:t>
            </a:r>
            <a:br>
              <a:rPr lang="en-GB" sz="2025" b="1" dirty="0">
                <a:solidFill>
                  <a:srgbClr val="062445"/>
                </a:solidFill>
                <a:latin typeface="Arial"/>
              </a:rPr>
            </a:br>
            <a:r>
              <a:rPr lang="en-GB" sz="2025" b="1" dirty="0">
                <a:solidFill>
                  <a:srgbClr val="062445"/>
                </a:solidFill>
                <a:latin typeface="Arial"/>
              </a:rPr>
              <a:t>fish eggs and fry</a:t>
            </a:r>
            <a:endParaRPr lang="en-GB" sz="2025" b="1" i="0" dirty="0">
              <a:solidFill>
                <a:srgbClr val="062445"/>
              </a:solidFill>
              <a:latin typeface="Arial"/>
              <a:ea typeface="Arial"/>
              <a:cs typeface="Arial"/>
            </a:endParaRPr>
          </a:p>
        </p:txBody>
      </p:sp>
      <p:sp>
        <p:nvSpPr>
          <p:cNvPr id="27" name="Visual grouping">
            <a:extLst>
              <a:ext uri="{FF2B5EF4-FFF2-40B4-BE49-F238E27FC236}">
                <a16:creationId xmlns:a16="http://schemas.microsoft.com/office/drawing/2014/main" id="{2402142E-2405-4FC5-B87C-25FF1610CD61}"/>
              </a:ext>
            </a:extLst>
          </p:cNvPr>
          <p:cNvSpPr>
            <a:spLocks noGrp="1"/>
          </p:cNvSpPr>
          <p:nvPr/>
        </p:nvSpPr>
        <p:spPr>
          <a:xfrm>
            <a:off x="3333750" y="2333625"/>
            <a:ext cx="2505075" cy="1257300"/>
          </a:xfrm>
          <a:prstGeom prst="roundRect">
            <a:avLst>
              <a:gd name="adj" fmla="val 10606"/>
            </a:avLst>
          </a:prstGeom>
          <a:solidFill>
            <a:srgbClr val="EAF5F4"/>
          </a:solidFill>
          <a:ln w="13335">
            <a:solidFill>
              <a:srgbClr val="B1D8D8"/>
            </a:solidFill>
          </a:ln>
        </p:spPr>
        <p:txBody>
          <a:bodyPr/>
          <a:lstStyle/>
          <a:p>
            <a:endParaRPr lang="en-GB"/>
          </a:p>
        </p:txBody>
      </p:sp>
      <p:sp>
        <p:nvSpPr>
          <p:cNvPr id="28" name="Predation on benthic&#10;invertebrates">
            <a:extLst>
              <a:ext uri="{FF2B5EF4-FFF2-40B4-BE49-F238E27FC236}">
                <a16:creationId xmlns:a16="http://schemas.microsoft.com/office/drawing/2014/main" id="{03A06D21-1AD0-4684-87B4-8550CD3963BE}"/>
              </a:ext>
            </a:extLst>
          </p:cNvPr>
          <p:cNvSpPr>
            <a:spLocks noGrp="1"/>
          </p:cNvSpPr>
          <p:nvPr/>
        </p:nvSpPr>
        <p:spPr>
          <a:xfrm>
            <a:off x="3514725" y="2638425"/>
            <a:ext cx="2143125" cy="752475"/>
          </a:xfrm>
          <a:prstGeom prst="rect">
            <a:avLst/>
          </a:prstGeom>
          <a:noFill/>
          <a:ln w="0">
            <a:noFill/>
          </a:ln>
        </p:spPr>
        <p:txBody>
          <a:bodyPr wrap="square" lIns="0" tIns="0" rIns="0" bIns="0" anchor="ctr">
            <a:noAutofit/>
          </a:bodyPr>
          <a:lstStyle/>
          <a:p>
            <a:pPr algn="ctr">
              <a:lnSpc>
                <a:spcPct val="105000"/>
              </a:lnSpc>
              <a:buNone/>
              <a:defRPr sz="2025" b="1" i="0">
                <a:solidFill>
                  <a:srgbClr val="062445"/>
                </a:solidFill>
                <a:latin typeface="Arial"/>
                <a:ea typeface="Arial"/>
                <a:cs typeface="Arial"/>
              </a:defRPr>
            </a:pPr>
            <a:r>
              <a:rPr sz="2025" b="1" i="0">
                <a:solidFill>
                  <a:srgbClr val="062445"/>
                </a:solidFill>
                <a:latin typeface="Arial"/>
                <a:ea typeface="Arial"/>
                <a:cs typeface="Arial"/>
              </a:rPr>
              <a:t>Predation on benthic</a:t>
            </a:r>
          </a:p>
          <a:p>
            <a:pPr algn="ctr">
              <a:lnSpc>
                <a:spcPct val="105000"/>
              </a:lnSpc>
              <a:buNone/>
              <a:defRPr sz="2025" b="1" i="0">
                <a:solidFill>
                  <a:srgbClr val="062445"/>
                </a:solidFill>
                <a:latin typeface="Arial"/>
                <a:ea typeface="Arial"/>
                <a:cs typeface="Arial"/>
              </a:defRPr>
            </a:pPr>
            <a:r>
              <a:rPr sz="2025" b="1" i="0">
                <a:solidFill>
                  <a:srgbClr val="062445"/>
                </a:solidFill>
                <a:latin typeface="Arial"/>
                <a:ea typeface="Arial"/>
                <a:cs typeface="Arial"/>
              </a:rPr>
              <a:t>invertebrates</a:t>
            </a:r>
          </a:p>
        </p:txBody>
      </p:sp>
      <p:sp>
        <p:nvSpPr>
          <p:cNvPr id="29" name="Visual grouping">
            <a:extLst>
              <a:ext uri="{FF2B5EF4-FFF2-40B4-BE49-F238E27FC236}">
                <a16:creationId xmlns:a16="http://schemas.microsoft.com/office/drawing/2014/main" id="{4FE8ECA9-FD3F-4722-9D73-CADA3E91D783}"/>
              </a:ext>
            </a:extLst>
          </p:cNvPr>
          <p:cNvSpPr>
            <a:spLocks noGrp="1"/>
          </p:cNvSpPr>
          <p:nvPr/>
        </p:nvSpPr>
        <p:spPr>
          <a:xfrm>
            <a:off x="619125" y="3914775"/>
            <a:ext cx="2505075" cy="1257300"/>
          </a:xfrm>
          <a:prstGeom prst="roundRect">
            <a:avLst>
              <a:gd name="adj" fmla="val 10606"/>
            </a:avLst>
          </a:prstGeom>
          <a:solidFill>
            <a:srgbClr val="EAF5F4"/>
          </a:solidFill>
          <a:ln w="13335">
            <a:solidFill>
              <a:srgbClr val="B1D8D8"/>
            </a:solidFill>
          </a:ln>
        </p:spPr>
        <p:txBody>
          <a:bodyPr/>
          <a:lstStyle/>
          <a:p>
            <a:endParaRPr lang="en-GB"/>
          </a:p>
        </p:txBody>
      </p:sp>
      <p:sp>
        <p:nvSpPr>
          <p:cNvPr id="30" name="Changes to&#10;the food web">
            <a:extLst>
              <a:ext uri="{FF2B5EF4-FFF2-40B4-BE49-F238E27FC236}">
                <a16:creationId xmlns:a16="http://schemas.microsoft.com/office/drawing/2014/main" id="{1CD1F40D-3803-44FE-9D7F-0E945945B816}"/>
              </a:ext>
            </a:extLst>
          </p:cNvPr>
          <p:cNvSpPr>
            <a:spLocks noGrp="1"/>
          </p:cNvSpPr>
          <p:nvPr/>
        </p:nvSpPr>
        <p:spPr>
          <a:xfrm>
            <a:off x="800100" y="4219575"/>
            <a:ext cx="2143125" cy="752475"/>
          </a:xfrm>
          <a:prstGeom prst="rect">
            <a:avLst/>
          </a:prstGeom>
          <a:noFill/>
          <a:ln w="0">
            <a:noFill/>
          </a:ln>
        </p:spPr>
        <p:txBody>
          <a:bodyPr wrap="square" lIns="0" tIns="0" rIns="0" bIns="0" anchor="ctr">
            <a:noAutofit/>
          </a:bodyPr>
          <a:lstStyle/>
          <a:p>
            <a:pPr algn="ctr">
              <a:lnSpc>
                <a:spcPct val="105000"/>
              </a:lnSpc>
              <a:buNone/>
              <a:defRPr sz="2025" b="1" i="0">
                <a:solidFill>
                  <a:srgbClr val="062445"/>
                </a:solidFill>
                <a:latin typeface="Arial"/>
                <a:ea typeface="Arial"/>
                <a:cs typeface="Arial"/>
              </a:defRPr>
            </a:pPr>
            <a:r>
              <a:rPr sz="2025" b="1" i="0">
                <a:solidFill>
                  <a:srgbClr val="062445"/>
                </a:solidFill>
                <a:latin typeface="Arial"/>
                <a:ea typeface="Arial"/>
                <a:cs typeface="Arial"/>
              </a:rPr>
              <a:t>Changes to</a:t>
            </a:r>
          </a:p>
          <a:p>
            <a:pPr algn="ctr">
              <a:lnSpc>
                <a:spcPct val="105000"/>
              </a:lnSpc>
              <a:buNone/>
              <a:defRPr sz="2025" b="1" i="0">
                <a:solidFill>
                  <a:srgbClr val="062445"/>
                </a:solidFill>
                <a:latin typeface="Arial"/>
                <a:ea typeface="Arial"/>
                <a:cs typeface="Arial"/>
              </a:defRPr>
            </a:pPr>
            <a:r>
              <a:rPr sz="2025" b="1" i="0">
                <a:solidFill>
                  <a:srgbClr val="062445"/>
                </a:solidFill>
                <a:latin typeface="Arial"/>
                <a:ea typeface="Arial"/>
                <a:cs typeface="Arial"/>
              </a:rPr>
              <a:t>the food web</a:t>
            </a:r>
          </a:p>
        </p:txBody>
      </p:sp>
      <p:sp>
        <p:nvSpPr>
          <p:cNvPr id="31" name="Visual grouping">
            <a:extLst>
              <a:ext uri="{FF2B5EF4-FFF2-40B4-BE49-F238E27FC236}">
                <a16:creationId xmlns:a16="http://schemas.microsoft.com/office/drawing/2014/main" id="{DF8420F9-A743-4957-AEDB-2D21AF52040D}"/>
              </a:ext>
            </a:extLst>
          </p:cNvPr>
          <p:cNvSpPr>
            <a:spLocks noGrp="1"/>
          </p:cNvSpPr>
          <p:nvPr/>
        </p:nvSpPr>
        <p:spPr>
          <a:xfrm>
            <a:off x="3333750" y="3914775"/>
            <a:ext cx="2505075" cy="1257300"/>
          </a:xfrm>
          <a:prstGeom prst="roundRect">
            <a:avLst>
              <a:gd name="adj" fmla="val 10606"/>
            </a:avLst>
          </a:prstGeom>
          <a:solidFill>
            <a:srgbClr val="EAF5F4"/>
          </a:solidFill>
          <a:ln w="13335">
            <a:solidFill>
              <a:srgbClr val="B1D8D8"/>
            </a:solidFill>
          </a:ln>
        </p:spPr>
        <p:txBody>
          <a:bodyPr/>
          <a:lstStyle/>
          <a:p>
            <a:endParaRPr lang="en-GB"/>
          </a:p>
        </p:txBody>
      </p:sp>
      <p:sp>
        <p:nvSpPr>
          <p:cNvPr id="32" name="Pathogen&#10;interactions">
            <a:extLst>
              <a:ext uri="{FF2B5EF4-FFF2-40B4-BE49-F238E27FC236}">
                <a16:creationId xmlns:a16="http://schemas.microsoft.com/office/drawing/2014/main" id="{1CA48CBB-E534-4DE7-8106-59953BF80807}"/>
              </a:ext>
            </a:extLst>
          </p:cNvPr>
          <p:cNvSpPr>
            <a:spLocks noGrp="1"/>
          </p:cNvSpPr>
          <p:nvPr/>
        </p:nvSpPr>
        <p:spPr>
          <a:xfrm>
            <a:off x="3514725" y="4219575"/>
            <a:ext cx="2143125" cy="752475"/>
          </a:xfrm>
          <a:prstGeom prst="rect">
            <a:avLst/>
          </a:prstGeom>
          <a:noFill/>
          <a:ln w="0">
            <a:noFill/>
          </a:ln>
        </p:spPr>
        <p:txBody>
          <a:bodyPr wrap="square" lIns="0" tIns="0" rIns="0" bIns="0" anchor="ctr">
            <a:noAutofit/>
          </a:bodyPr>
          <a:lstStyle/>
          <a:p>
            <a:pPr algn="ctr">
              <a:lnSpc>
                <a:spcPct val="105000"/>
              </a:lnSpc>
              <a:buNone/>
              <a:defRPr sz="2025" b="1" i="0">
                <a:solidFill>
                  <a:srgbClr val="062445"/>
                </a:solidFill>
                <a:latin typeface="Arial"/>
                <a:ea typeface="Arial"/>
                <a:cs typeface="Arial"/>
              </a:defRPr>
            </a:pPr>
            <a:r>
              <a:rPr sz="2025" b="1" i="0">
                <a:solidFill>
                  <a:srgbClr val="062445"/>
                </a:solidFill>
                <a:latin typeface="Arial"/>
                <a:ea typeface="Arial"/>
                <a:cs typeface="Arial"/>
              </a:rPr>
              <a:t>Pathogen</a:t>
            </a:r>
          </a:p>
          <a:p>
            <a:pPr algn="ctr">
              <a:lnSpc>
                <a:spcPct val="105000"/>
              </a:lnSpc>
              <a:buNone/>
              <a:defRPr sz="2025" b="1" i="0">
                <a:solidFill>
                  <a:srgbClr val="062445"/>
                </a:solidFill>
                <a:latin typeface="Arial"/>
                <a:ea typeface="Arial"/>
                <a:cs typeface="Arial"/>
              </a:defRPr>
            </a:pPr>
            <a:r>
              <a:rPr sz="2025" b="1" i="0">
                <a:solidFill>
                  <a:srgbClr val="062445"/>
                </a:solidFill>
                <a:latin typeface="Arial"/>
                <a:ea typeface="Arial"/>
                <a:cs typeface="Arial"/>
              </a:rPr>
              <a:t>interactions</a:t>
            </a:r>
          </a:p>
        </p:txBody>
      </p:sp>
      <p:sp>
        <p:nvSpPr>
          <p:cNvPr id="33" name="Visual grouping">
            <a:extLst>
              <a:ext uri="{FF2B5EF4-FFF2-40B4-BE49-F238E27FC236}">
                <a16:creationId xmlns:a16="http://schemas.microsoft.com/office/drawing/2014/main" id="{C61E17E6-E758-422A-B89B-6024317A67D2}"/>
              </a:ext>
            </a:extLst>
          </p:cNvPr>
          <p:cNvSpPr>
            <a:spLocks noGrp="1"/>
          </p:cNvSpPr>
          <p:nvPr/>
        </p:nvSpPr>
        <p:spPr>
          <a:xfrm>
            <a:off x="6305550" y="1628775"/>
            <a:ext cx="5267325" cy="3543300"/>
          </a:xfrm>
          <a:prstGeom prst="roundRect">
            <a:avLst>
              <a:gd name="adj" fmla="val 3763"/>
            </a:avLst>
          </a:prstGeom>
          <a:solidFill>
            <a:srgbClr val="F1F7FA"/>
          </a:solidFill>
          <a:ln w="13335">
            <a:solidFill>
              <a:srgbClr val="BCD5E0"/>
            </a:solidFill>
          </a:ln>
        </p:spPr>
        <p:txBody>
          <a:bodyPr/>
          <a:lstStyle/>
          <a:p>
            <a:endParaRPr lang="en-GB"/>
          </a:p>
        </p:txBody>
      </p:sp>
      <p:sp>
        <p:nvSpPr>
          <p:cNvPr id="34" name="Open questions">
            <a:extLst>
              <a:ext uri="{FF2B5EF4-FFF2-40B4-BE49-F238E27FC236}">
                <a16:creationId xmlns:a16="http://schemas.microsoft.com/office/drawing/2014/main" id="{A7DEE19D-805A-4F1F-BDC1-C3AEEDAF0C0A}"/>
              </a:ext>
            </a:extLst>
          </p:cNvPr>
          <p:cNvSpPr>
            <a:spLocks noGrp="1"/>
          </p:cNvSpPr>
          <p:nvPr/>
        </p:nvSpPr>
        <p:spPr>
          <a:xfrm>
            <a:off x="6581775" y="1838325"/>
            <a:ext cx="4705350" cy="419100"/>
          </a:xfrm>
          <a:prstGeom prst="rect">
            <a:avLst/>
          </a:prstGeom>
          <a:noFill/>
          <a:ln w="0">
            <a:noFill/>
          </a:ln>
        </p:spPr>
        <p:txBody>
          <a:bodyPr wrap="square" lIns="0" tIns="0" rIns="0" bIns="0" anchor="t">
            <a:noAutofit/>
          </a:bodyPr>
          <a:lstStyle/>
          <a:p>
            <a:pPr algn="l">
              <a:lnSpc>
                <a:spcPct val="105000"/>
              </a:lnSpc>
              <a:buNone/>
              <a:defRPr sz="2400" b="1" i="0">
                <a:solidFill>
                  <a:srgbClr val="087F83"/>
                </a:solidFill>
                <a:latin typeface="Arial"/>
                <a:ea typeface="Arial"/>
                <a:cs typeface="Arial"/>
              </a:defRPr>
            </a:pPr>
            <a:r>
              <a:rPr sz="2400" b="1" i="0">
                <a:solidFill>
                  <a:srgbClr val="087F83"/>
                </a:solidFill>
                <a:latin typeface="Arial"/>
                <a:ea typeface="Arial"/>
                <a:cs typeface="Arial"/>
              </a:rPr>
              <a:t>Open questions</a:t>
            </a:r>
          </a:p>
        </p:txBody>
      </p:sp>
      <p:sp>
        <p:nvSpPr>
          <p:cNvPr id="35" name="Faxonius limosus was caught at the same time.&#10;&#10;What interspe">
            <a:extLst>
              <a:ext uri="{FF2B5EF4-FFF2-40B4-BE49-F238E27FC236}">
                <a16:creationId xmlns:a16="http://schemas.microsoft.com/office/drawing/2014/main" id="{69309F0C-C647-4FFB-914C-F9BEFB752F02}"/>
              </a:ext>
            </a:extLst>
          </p:cNvPr>
          <p:cNvSpPr>
            <a:spLocks noGrp="1"/>
          </p:cNvSpPr>
          <p:nvPr/>
        </p:nvSpPr>
        <p:spPr>
          <a:xfrm>
            <a:off x="6581775" y="2428875"/>
            <a:ext cx="4705350" cy="2590800"/>
          </a:xfrm>
          <a:prstGeom prst="rect">
            <a:avLst/>
          </a:prstGeom>
          <a:noFill/>
          <a:ln w="0">
            <a:noFill/>
          </a:ln>
        </p:spPr>
        <p:txBody>
          <a:bodyPr wrap="square" lIns="0" tIns="0" rIns="0" bIns="0" anchor="t">
            <a:noAutofit/>
          </a:bodyPr>
          <a:lstStyle/>
          <a:p>
            <a:pPr>
              <a:defRPr sz="2025" b="0" i="0">
                <a:solidFill>
                  <a:srgbClr val="062445"/>
                </a:solidFill>
                <a:latin typeface="Arial"/>
                <a:ea typeface="Arial"/>
                <a:cs typeface="Arial"/>
              </a:defRPr>
            </a:pPr>
            <a:r>
              <a:rPr sz="2025" b="0" i="1" dirty="0" err="1">
                <a:solidFill>
                  <a:srgbClr val="062445"/>
                </a:solidFill>
                <a:latin typeface="Arial"/>
                <a:ea typeface="Arial"/>
                <a:cs typeface="Arial"/>
              </a:rPr>
              <a:t>Faxonius</a:t>
            </a:r>
            <a:r>
              <a:rPr sz="2025" b="0" i="1" dirty="0">
                <a:solidFill>
                  <a:srgbClr val="062445"/>
                </a:solidFill>
                <a:latin typeface="Arial"/>
                <a:ea typeface="Arial"/>
                <a:cs typeface="Arial"/>
              </a:rPr>
              <a:t> limosus</a:t>
            </a:r>
            <a:r>
              <a:rPr sz="2025" b="0" i="0" dirty="0">
                <a:solidFill>
                  <a:srgbClr val="062445"/>
                </a:solidFill>
                <a:latin typeface="Arial"/>
                <a:ea typeface="Arial"/>
                <a:cs typeface="Arial"/>
              </a:rPr>
              <a:t> </a:t>
            </a:r>
            <a:r>
              <a:rPr lang="en-GB" sz="2025" b="0" i="0" dirty="0">
                <a:solidFill>
                  <a:srgbClr val="062445"/>
                </a:solidFill>
                <a:latin typeface="Arial"/>
                <a:ea typeface="Arial"/>
                <a:cs typeface="Arial"/>
              </a:rPr>
              <a:t>co-occurred with </a:t>
            </a:r>
            <a:br>
              <a:rPr lang="en-GB" sz="2025" b="0" i="0" dirty="0">
                <a:solidFill>
                  <a:srgbClr val="062445"/>
                </a:solidFill>
                <a:latin typeface="Arial"/>
                <a:ea typeface="Arial"/>
                <a:cs typeface="Arial"/>
              </a:rPr>
            </a:br>
            <a:r>
              <a:rPr lang="en-GB" sz="2025" i="1" dirty="0">
                <a:solidFill>
                  <a:srgbClr val="062445"/>
                </a:solidFill>
                <a:latin typeface="Arial"/>
              </a:rPr>
              <a:t>M. </a:t>
            </a:r>
            <a:r>
              <a:rPr lang="en-GB" sz="2025" i="1" dirty="0" err="1">
                <a:solidFill>
                  <a:srgbClr val="062445"/>
                </a:solidFill>
                <a:latin typeface="Arial"/>
              </a:rPr>
              <a:t>nipponense</a:t>
            </a:r>
            <a:r>
              <a:rPr lang="en-GB" sz="2025" dirty="0">
                <a:solidFill>
                  <a:srgbClr val="062445"/>
                </a:solidFill>
                <a:latin typeface="Arial"/>
              </a:rPr>
              <a:t> at the sampling site</a:t>
            </a:r>
            <a:r>
              <a:rPr sz="2025" b="0" i="0" dirty="0">
                <a:solidFill>
                  <a:srgbClr val="062445"/>
                </a:solidFill>
                <a:latin typeface="Arial"/>
                <a:ea typeface="Arial"/>
                <a:cs typeface="Arial"/>
              </a:rPr>
              <a:t>.</a:t>
            </a:r>
          </a:p>
          <a:p>
            <a:endParaRPr sz="2025" b="0" i="0" dirty="0">
              <a:solidFill>
                <a:srgbClr val="062445"/>
              </a:solidFill>
              <a:latin typeface="Arial"/>
              <a:ea typeface="Arial"/>
              <a:cs typeface="Arial"/>
            </a:endParaRPr>
          </a:p>
          <a:p>
            <a:pPr algn="l">
              <a:lnSpc>
                <a:spcPct val="105000"/>
              </a:lnSpc>
              <a:buNone/>
              <a:defRPr sz="2025" b="0" i="0">
                <a:solidFill>
                  <a:srgbClr val="062445"/>
                </a:solidFill>
                <a:latin typeface="Arial"/>
                <a:ea typeface="Arial"/>
                <a:cs typeface="Arial"/>
              </a:defRPr>
            </a:pPr>
            <a:r>
              <a:rPr sz="2025" b="0" i="0" dirty="0">
                <a:solidFill>
                  <a:srgbClr val="062445"/>
                </a:solidFill>
                <a:latin typeface="Arial"/>
                <a:ea typeface="Arial"/>
                <a:cs typeface="Arial"/>
              </a:rPr>
              <a:t>What interspecific interactions occur?</a:t>
            </a:r>
          </a:p>
          <a:p>
            <a:endParaRPr sz="2025" b="0" i="0" dirty="0">
              <a:solidFill>
                <a:srgbClr val="062445"/>
              </a:solidFill>
              <a:latin typeface="Arial"/>
              <a:ea typeface="Arial"/>
              <a:cs typeface="Arial"/>
            </a:endParaRPr>
          </a:p>
          <a:p>
            <a:pPr algn="l">
              <a:lnSpc>
                <a:spcPct val="105000"/>
              </a:lnSpc>
              <a:buNone/>
              <a:defRPr sz="2025" b="0" i="0">
                <a:solidFill>
                  <a:srgbClr val="062445"/>
                </a:solidFill>
                <a:latin typeface="Arial"/>
                <a:ea typeface="Arial"/>
                <a:cs typeface="Arial"/>
              </a:defRPr>
            </a:pPr>
            <a:r>
              <a:rPr sz="2025" b="0" i="0" dirty="0">
                <a:solidFill>
                  <a:srgbClr val="062445"/>
                </a:solidFill>
                <a:latin typeface="Arial"/>
                <a:ea typeface="Arial"/>
                <a:cs typeface="Arial"/>
              </a:rPr>
              <a:t>Could the shrimp carry crayfish plague?</a:t>
            </a:r>
          </a:p>
        </p:txBody>
      </p:sp>
      <p:sp>
        <p:nvSpPr>
          <p:cNvPr id="36" name="Ecological impacts in European waters remain poorly understo">
            <a:extLst>
              <a:ext uri="{FF2B5EF4-FFF2-40B4-BE49-F238E27FC236}">
                <a16:creationId xmlns:a16="http://schemas.microsoft.com/office/drawing/2014/main" id="{AA0AA9D0-9EA0-487D-8A95-A3D58102E75A}"/>
              </a:ext>
            </a:extLst>
          </p:cNvPr>
          <p:cNvSpPr>
            <a:spLocks noGrp="1"/>
          </p:cNvSpPr>
          <p:nvPr/>
        </p:nvSpPr>
        <p:spPr>
          <a:xfrm>
            <a:off x="600075" y="5276850"/>
            <a:ext cx="10953750" cy="685800"/>
          </a:xfrm>
          <a:prstGeom prst="rect">
            <a:avLst/>
          </a:prstGeom>
          <a:noFill/>
          <a:ln w="0">
            <a:noFill/>
          </a:ln>
        </p:spPr>
        <p:txBody>
          <a:bodyPr wrap="square" lIns="0" tIns="0" rIns="0" bIns="0" anchor="t">
            <a:noAutofit/>
          </a:bodyPr>
          <a:lstStyle/>
          <a:p>
            <a:pPr algn="l">
              <a:lnSpc>
                <a:spcPct val="105000"/>
              </a:lnSpc>
              <a:buNone/>
              <a:defRPr sz="2175" b="1" i="0">
                <a:solidFill>
                  <a:srgbClr val="087F83"/>
                </a:solidFill>
                <a:latin typeface="Arial"/>
                <a:ea typeface="Arial"/>
                <a:cs typeface="Arial"/>
              </a:defRPr>
            </a:pPr>
            <a:r>
              <a:rPr sz="2175" b="1" i="0" dirty="0">
                <a:solidFill>
                  <a:srgbClr val="087F83"/>
                </a:solidFill>
                <a:latin typeface="Arial"/>
                <a:ea typeface="Arial"/>
                <a:cs typeface="Arial"/>
              </a:rPr>
              <a:t>Ecological impacts in European waters remain poorly understood.</a:t>
            </a:r>
          </a:p>
        </p:txBody>
      </p:sp>
      <p:sp>
        <p:nvSpPr>
          <p:cNvPr id="2" name="Slide Number Placeholder 1">
            <a:extLst>
              <a:ext uri="{FF2B5EF4-FFF2-40B4-BE49-F238E27FC236}">
                <a16:creationId xmlns:a16="http://schemas.microsoft.com/office/drawing/2014/main" id="{8A15908C-15CB-1FA3-3616-0EE404D0B416}"/>
              </a:ext>
            </a:extLst>
          </p:cNvPr>
          <p:cNvSpPr>
            <a:spLocks noGrp="1"/>
          </p:cNvSpPr>
          <p:nvPr>
            <p:ph type="sldNum" idx="12"/>
          </p:nvPr>
        </p:nvSpPr>
        <p:spPr/>
        <p:txBody>
          <a:bodyPr/>
          <a:lstStyle/>
          <a:p>
            <a:fld id="{9ED307B9-4E12-43CA-8BF9-66BA6327B174}" type="slidenum">
              <a:rPr lang="en-GB" smtClean="0"/>
              <a:t>11</a:t>
            </a:fld>
            <a:endParaRPr lang="en-GB"/>
          </a:p>
        </p:txBody>
      </p:sp>
    </p:spTree>
    <p:extLst>
      <p:ext uri="{BB962C8B-B14F-4D97-AF65-F5344CB8AC3E}">
        <p14:creationId xmlns:p14="http://schemas.microsoft.com/office/powerpoint/2010/main" val="826755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a:blip r:embed="rId3"/>
          <a:srcRect t="27" b="27"/>
          <a:stretch>
            <a:fillRect/>
          </a:stretch>
        </p:blipFill>
        <p:spPr>
          <a:xfrm>
            <a:off x="0" y="0"/>
            <a:ext cx="12192000" cy="6858000"/>
          </a:xfrm>
          <a:prstGeom prst="rect">
            <a:avLst/>
          </a:prstGeom>
        </p:spPr>
      </p:pic>
      <p:sp>
        <p:nvSpPr>
          <p:cNvPr id="2" name="Slide title">
            <a:extLst>
              <a:ext uri="{FF2B5EF4-FFF2-40B4-BE49-F238E27FC236}">
                <a16:creationId xmlns:a16="http://schemas.microsoft.com/office/drawing/2014/main" id="{36A917E8-64A8-4381-BC93-745BC842AE60}"/>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Next steps for monitoring</a:t>
            </a:r>
          </a:p>
        </p:txBody>
      </p:sp>
      <p:sp>
        <p:nvSpPr>
          <p:cNvPr id="3" name="Methods">
            <a:extLst>
              <a:ext uri="{FF2B5EF4-FFF2-40B4-BE49-F238E27FC236}">
                <a16:creationId xmlns:a16="http://schemas.microsoft.com/office/drawing/2014/main" id="{2AA5A0D8-C936-45E4-8857-15C5B637AF66}"/>
              </a:ext>
            </a:extLst>
          </p:cNvPr>
          <p:cNvSpPr>
            <a:spLocks noGrp="1"/>
          </p:cNvSpPr>
          <p:nvPr/>
        </p:nvSpPr>
        <p:spPr>
          <a:xfrm>
            <a:off x="619125" y="1657350"/>
            <a:ext cx="6191250" cy="428625"/>
          </a:xfrm>
          <a:prstGeom prst="rect">
            <a:avLst/>
          </a:prstGeom>
          <a:noFill/>
          <a:ln w="0">
            <a:noFill/>
          </a:ln>
        </p:spPr>
        <p:txBody>
          <a:bodyPr wrap="square" lIns="0" tIns="0" rIns="0" bIns="0" anchor="t">
            <a:noAutofit/>
          </a:bodyPr>
          <a:lstStyle/>
          <a:p>
            <a:pPr algn="l">
              <a:lnSpc>
                <a:spcPct val="105000"/>
              </a:lnSpc>
              <a:buNone/>
              <a:defRPr sz="2400" b="1" i="0">
                <a:solidFill>
                  <a:srgbClr val="087F83"/>
                </a:solidFill>
                <a:latin typeface="Arial"/>
                <a:ea typeface="Arial"/>
                <a:cs typeface="Arial"/>
              </a:defRPr>
            </a:pPr>
            <a:r>
              <a:rPr sz="2400" b="1" i="0" dirty="0">
                <a:solidFill>
                  <a:srgbClr val="087F83"/>
                </a:solidFill>
                <a:latin typeface="Arial"/>
                <a:ea typeface="Arial"/>
                <a:cs typeface="Arial"/>
              </a:rPr>
              <a:t>Methods</a:t>
            </a:r>
          </a:p>
        </p:txBody>
      </p:sp>
      <p:sp>
        <p:nvSpPr>
          <p:cNvPr id="4" name="Priority habitats">
            <a:extLst>
              <a:ext uri="{FF2B5EF4-FFF2-40B4-BE49-F238E27FC236}">
                <a16:creationId xmlns:a16="http://schemas.microsoft.com/office/drawing/2014/main" id="{DD3EFE50-B957-4735-9CE6-B85025730211}"/>
              </a:ext>
            </a:extLst>
          </p:cNvPr>
          <p:cNvSpPr>
            <a:spLocks noGrp="1"/>
          </p:cNvSpPr>
          <p:nvPr/>
        </p:nvSpPr>
        <p:spPr>
          <a:xfrm>
            <a:off x="7753350" y="1657350"/>
            <a:ext cx="4095750" cy="428625"/>
          </a:xfrm>
          <a:prstGeom prst="rect">
            <a:avLst/>
          </a:prstGeom>
          <a:noFill/>
          <a:ln w="0">
            <a:noFill/>
          </a:ln>
        </p:spPr>
        <p:txBody>
          <a:bodyPr wrap="square" lIns="0" tIns="0" rIns="0" bIns="0" anchor="t">
            <a:noAutofit/>
          </a:bodyPr>
          <a:lstStyle/>
          <a:p>
            <a:pPr algn="l">
              <a:lnSpc>
                <a:spcPct val="105000"/>
              </a:lnSpc>
              <a:buNone/>
              <a:defRPr sz="2400" b="1" i="0">
                <a:solidFill>
                  <a:srgbClr val="087F83"/>
                </a:solidFill>
                <a:latin typeface="Arial"/>
                <a:ea typeface="Arial"/>
                <a:cs typeface="Arial"/>
              </a:defRPr>
            </a:pPr>
            <a:r>
              <a:rPr sz="2400" b="1" i="0">
                <a:solidFill>
                  <a:srgbClr val="087F83"/>
                </a:solidFill>
                <a:latin typeface="Arial"/>
                <a:ea typeface="Arial"/>
                <a:cs typeface="Arial"/>
              </a:rPr>
              <a:t>Priority habitats</a:t>
            </a:r>
          </a:p>
        </p:txBody>
      </p:sp>
      <p:sp>
        <p:nvSpPr>
          <p:cNvPr id="5" name="Targeted trapping">
            <a:extLst>
              <a:ext uri="{FF2B5EF4-FFF2-40B4-BE49-F238E27FC236}">
                <a16:creationId xmlns:a16="http://schemas.microsoft.com/office/drawing/2014/main" id="{E9C248A7-236B-441F-A5F3-99A4BAECE492}"/>
              </a:ext>
            </a:extLst>
          </p:cNvPr>
          <p:cNvSpPr>
            <a:spLocks noGrp="1"/>
          </p:cNvSpPr>
          <p:nvPr/>
        </p:nvSpPr>
        <p:spPr>
          <a:xfrm>
            <a:off x="619125" y="2286000"/>
            <a:ext cx="6810375" cy="371475"/>
          </a:xfrm>
          <a:prstGeom prst="rect">
            <a:avLst/>
          </a:prstGeom>
          <a:noFill/>
          <a:ln w="0">
            <a:noFill/>
          </a:ln>
        </p:spPr>
        <p:txBody>
          <a:bodyPr wrap="square" lIns="0" tIns="0" rIns="0" bIns="0" anchor="t">
            <a:noAutofit/>
          </a:bodyPr>
          <a:lstStyle/>
          <a:p>
            <a:pPr algn="l">
              <a:lnSpc>
                <a:spcPct val="105000"/>
              </a:lnSpc>
              <a:buNone/>
              <a:defRPr sz="2250" b="1" i="0">
                <a:solidFill>
                  <a:srgbClr val="062445"/>
                </a:solidFill>
                <a:latin typeface="Arial"/>
                <a:ea typeface="Arial"/>
                <a:cs typeface="Arial"/>
              </a:defRPr>
            </a:pPr>
            <a:r>
              <a:rPr sz="2250" b="1" i="0" dirty="0">
                <a:solidFill>
                  <a:srgbClr val="062445"/>
                </a:solidFill>
                <a:latin typeface="Arial"/>
                <a:ea typeface="Arial"/>
                <a:cs typeface="Arial"/>
              </a:rPr>
              <a:t>Targeted trapping</a:t>
            </a:r>
          </a:p>
        </p:txBody>
      </p:sp>
      <p:sp>
        <p:nvSpPr>
          <p:cNvPr id="6" name="Adapt gear to capture smaller prawns">
            <a:extLst>
              <a:ext uri="{FF2B5EF4-FFF2-40B4-BE49-F238E27FC236}">
                <a16:creationId xmlns:a16="http://schemas.microsoft.com/office/drawing/2014/main" id="{F1074F1C-E769-4555-BB40-4F1678764E97}"/>
              </a:ext>
            </a:extLst>
          </p:cNvPr>
          <p:cNvSpPr>
            <a:spLocks noGrp="1"/>
          </p:cNvSpPr>
          <p:nvPr/>
        </p:nvSpPr>
        <p:spPr>
          <a:xfrm>
            <a:off x="619125" y="2695575"/>
            <a:ext cx="6810375" cy="381000"/>
          </a:xfrm>
          <a:prstGeom prst="rect">
            <a:avLst/>
          </a:prstGeom>
          <a:noFill/>
          <a:ln w="0">
            <a:noFill/>
          </a:ln>
        </p:spPr>
        <p:txBody>
          <a:bodyPr wrap="square" lIns="0" tIns="0" rIns="0" bIns="0" anchor="t">
            <a:noAutofit/>
          </a:bodyPr>
          <a:lstStyle/>
          <a:p>
            <a:pPr algn="l">
              <a:lnSpc>
                <a:spcPct val="105000"/>
              </a:lnSpc>
              <a:buNone/>
              <a:defRPr sz="1875" b="0" i="0">
                <a:solidFill>
                  <a:srgbClr val="112331"/>
                </a:solidFill>
                <a:latin typeface="Arial"/>
                <a:ea typeface="Arial"/>
                <a:cs typeface="Arial"/>
              </a:defRPr>
            </a:pPr>
            <a:r>
              <a:rPr sz="1875" b="0" i="0" dirty="0">
                <a:solidFill>
                  <a:srgbClr val="112331"/>
                </a:solidFill>
                <a:latin typeface="Arial"/>
                <a:ea typeface="Arial"/>
                <a:cs typeface="Arial"/>
              </a:rPr>
              <a:t>Adapt gear to capture </a:t>
            </a:r>
            <a:r>
              <a:rPr lang="en-GB" sz="1875" b="0" i="0" dirty="0">
                <a:solidFill>
                  <a:srgbClr val="112331"/>
                </a:solidFill>
                <a:latin typeface="Arial"/>
                <a:ea typeface="Arial"/>
                <a:cs typeface="Arial"/>
              </a:rPr>
              <a:t>specifically</a:t>
            </a:r>
            <a:r>
              <a:rPr sz="1875" b="0" i="0" dirty="0">
                <a:solidFill>
                  <a:srgbClr val="112331"/>
                </a:solidFill>
                <a:latin typeface="Arial"/>
                <a:ea typeface="Arial"/>
                <a:cs typeface="Arial"/>
              </a:rPr>
              <a:t> shrimps</a:t>
            </a:r>
          </a:p>
        </p:txBody>
      </p:sp>
      <p:sp>
        <p:nvSpPr>
          <p:cNvPr id="7" name="Fine-mesh sampling">
            <a:extLst>
              <a:ext uri="{FF2B5EF4-FFF2-40B4-BE49-F238E27FC236}">
                <a16:creationId xmlns:a16="http://schemas.microsoft.com/office/drawing/2014/main" id="{62A4667E-41DA-408D-AD33-F4DF9F92A652}"/>
              </a:ext>
            </a:extLst>
          </p:cNvPr>
          <p:cNvSpPr>
            <a:spLocks noGrp="1"/>
          </p:cNvSpPr>
          <p:nvPr/>
        </p:nvSpPr>
        <p:spPr>
          <a:xfrm>
            <a:off x="619125" y="3200400"/>
            <a:ext cx="6810375" cy="371475"/>
          </a:xfrm>
          <a:prstGeom prst="rect">
            <a:avLst/>
          </a:prstGeom>
          <a:noFill/>
          <a:ln w="0">
            <a:noFill/>
          </a:ln>
        </p:spPr>
        <p:txBody>
          <a:bodyPr wrap="square" lIns="0" tIns="0" rIns="0" bIns="0" anchor="t">
            <a:noAutofit/>
          </a:bodyPr>
          <a:lstStyle/>
          <a:p>
            <a:pPr algn="l">
              <a:lnSpc>
                <a:spcPct val="105000"/>
              </a:lnSpc>
              <a:buNone/>
              <a:defRPr sz="2250" b="1" i="0">
                <a:solidFill>
                  <a:srgbClr val="062445"/>
                </a:solidFill>
                <a:latin typeface="Arial"/>
                <a:ea typeface="Arial"/>
                <a:cs typeface="Arial"/>
              </a:defRPr>
            </a:pPr>
            <a:r>
              <a:rPr sz="2250" b="1" i="0">
                <a:solidFill>
                  <a:srgbClr val="062445"/>
                </a:solidFill>
                <a:latin typeface="Arial"/>
                <a:ea typeface="Arial"/>
                <a:cs typeface="Arial"/>
              </a:rPr>
              <a:t>Fine-mesh sampling</a:t>
            </a:r>
          </a:p>
        </p:txBody>
      </p:sp>
      <p:sp>
        <p:nvSpPr>
          <p:cNvPr id="8" name="Search for juveniles and ovigerous females">
            <a:extLst>
              <a:ext uri="{FF2B5EF4-FFF2-40B4-BE49-F238E27FC236}">
                <a16:creationId xmlns:a16="http://schemas.microsoft.com/office/drawing/2014/main" id="{138156A8-FA3F-4C59-A9E5-78081C061388}"/>
              </a:ext>
            </a:extLst>
          </p:cNvPr>
          <p:cNvSpPr>
            <a:spLocks noGrp="1"/>
          </p:cNvSpPr>
          <p:nvPr/>
        </p:nvSpPr>
        <p:spPr>
          <a:xfrm>
            <a:off x="619125" y="3609975"/>
            <a:ext cx="6810375" cy="381000"/>
          </a:xfrm>
          <a:prstGeom prst="rect">
            <a:avLst/>
          </a:prstGeom>
          <a:noFill/>
          <a:ln w="0">
            <a:noFill/>
          </a:ln>
        </p:spPr>
        <p:txBody>
          <a:bodyPr wrap="square" lIns="0" tIns="0" rIns="0" bIns="0" anchor="t">
            <a:noAutofit/>
          </a:bodyPr>
          <a:lstStyle/>
          <a:p>
            <a:pPr algn="l">
              <a:lnSpc>
                <a:spcPct val="105000"/>
              </a:lnSpc>
              <a:buNone/>
              <a:defRPr sz="1875" b="0" i="0">
                <a:solidFill>
                  <a:srgbClr val="112331"/>
                </a:solidFill>
                <a:latin typeface="Arial"/>
                <a:ea typeface="Arial"/>
                <a:cs typeface="Arial"/>
              </a:defRPr>
            </a:pPr>
            <a:r>
              <a:rPr sz="1875" b="0" i="0">
                <a:solidFill>
                  <a:srgbClr val="112331"/>
                </a:solidFill>
                <a:latin typeface="Arial"/>
                <a:ea typeface="Arial"/>
                <a:cs typeface="Arial"/>
              </a:rPr>
              <a:t>Search for juveniles and ovigerous females</a:t>
            </a:r>
          </a:p>
        </p:txBody>
      </p:sp>
      <p:sp>
        <p:nvSpPr>
          <p:cNvPr id="9" name="eDNA">
            <a:extLst>
              <a:ext uri="{FF2B5EF4-FFF2-40B4-BE49-F238E27FC236}">
                <a16:creationId xmlns:a16="http://schemas.microsoft.com/office/drawing/2014/main" id="{EFCC1535-4BF8-4A04-9008-78FA472C9867}"/>
              </a:ext>
            </a:extLst>
          </p:cNvPr>
          <p:cNvSpPr>
            <a:spLocks noGrp="1"/>
          </p:cNvSpPr>
          <p:nvPr/>
        </p:nvSpPr>
        <p:spPr>
          <a:xfrm>
            <a:off x="619125" y="4114800"/>
            <a:ext cx="6810375" cy="371475"/>
          </a:xfrm>
          <a:prstGeom prst="rect">
            <a:avLst/>
          </a:prstGeom>
          <a:noFill/>
          <a:ln w="0">
            <a:noFill/>
          </a:ln>
        </p:spPr>
        <p:txBody>
          <a:bodyPr wrap="square" lIns="0" tIns="0" rIns="0" bIns="0" anchor="t">
            <a:noAutofit/>
          </a:bodyPr>
          <a:lstStyle/>
          <a:p>
            <a:pPr algn="l">
              <a:lnSpc>
                <a:spcPct val="105000"/>
              </a:lnSpc>
              <a:buNone/>
              <a:defRPr sz="2250" b="1" i="0">
                <a:solidFill>
                  <a:srgbClr val="062445"/>
                </a:solidFill>
                <a:latin typeface="Arial"/>
                <a:ea typeface="Arial"/>
                <a:cs typeface="Arial"/>
              </a:defRPr>
            </a:pPr>
            <a:r>
              <a:rPr sz="2250" b="1" i="0">
                <a:solidFill>
                  <a:srgbClr val="062445"/>
                </a:solidFill>
                <a:latin typeface="Arial"/>
                <a:ea typeface="Arial"/>
                <a:cs typeface="Arial"/>
              </a:rPr>
              <a:t>eDNA</a:t>
            </a:r>
          </a:p>
        </p:txBody>
      </p:sp>
      <p:sp>
        <p:nvSpPr>
          <p:cNvPr id="10" name="Complement conventional sampling">
            <a:extLst>
              <a:ext uri="{FF2B5EF4-FFF2-40B4-BE49-F238E27FC236}">
                <a16:creationId xmlns:a16="http://schemas.microsoft.com/office/drawing/2014/main" id="{6FEC1B32-E686-4401-AA59-847977659954}"/>
              </a:ext>
            </a:extLst>
          </p:cNvPr>
          <p:cNvSpPr>
            <a:spLocks noGrp="1"/>
          </p:cNvSpPr>
          <p:nvPr/>
        </p:nvSpPr>
        <p:spPr>
          <a:xfrm>
            <a:off x="619125" y="4524375"/>
            <a:ext cx="6810375" cy="381000"/>
          </a:xfrm>
          <a:prstGeom prst="rect">
            <a:avLst/>
          </a:prstGeom>
          <a:noFill/>
          <a:ln w="0">
            <a:noFill/>
          </a:ln>
        </p:spPr>
        <p:txBody>
          <a:bodyPr wrap="square" lIns="0" tIns="0" rIns="0" bIns="0" anchor="t">
            <a:noAutofit/>
          </a:bodyPr>
          <a:lstStyle/>
          <a:p>
            <a:pPr algn="l">
              <a:lnSpc>
                <a:spcPct val="105000"/>
              </a:lnSpc>
              <a:buNone/>
              <a:defRPr sz="1875" b="0" i="0">
                <a:solidFill>
                  <a:srgbClr val="112331"/>
                </a:solidFill>
                <a:latin typeface="Arial"/>
                <a:ea typeface="Arial"/>
                <a:cs typeface="Arial"/>
              </a:defRPr>
            </a:pPr>
            <a:r>
              <a:rPr sz="1875" b="0" i="0">
                <a:solidFill>
                  <a:srgbClr val="112331"/>
                </a:solidFill>
                <a:latin typeface="Arial"/>
                <a:ea typeface="Arial"/>
                <a:cs typeface="Arial"/>
              </a:rPr>
              <a:t>Complement conventional sampling</a:t>
            </a:r>
          </a:p>
        </p:txBody>
      </p:sp>
      <p:sp>
        <p:nvSpPr>
          <p:cNvPr id="11" name="Citizen science">
            <a:extLst>
              <a:ext uri="{FF2B5EF4-FFF2-40B4-BE49-F238E27FC236}">
                <a16:creationId xmlns:a16="http://schemas.microsoft.com/office/drawing/2014/main" id="{48B26350-A2E7-4300-9967-63C25AA35FCF}"/>
              </a:ext>
            </a:extLst>
          </p:cNvPr>
          <p:cNvSpPr>
            <a:spLocks noGrp="1"/>
          </p:cNvSpPr>
          <p:nvPr/>
        </p:nvSpPr>
        <p:spPr>
          <a:xfrm>
            <a:off x="619125" y="5029200"/>
            <a:ext cx="6810375" cy="371475"/>
          </a:xfrm>
          <a:prstGeom prst="rect">
            <a:avLst/>
          </a:prstGeom>
          <a:noFill/>
          <a:ln w="0">
            <a:noFill/>
          </a:ln>
        </p:spPr>
        <p:txBody>
          <a:bodyPr wrap="square" lIns="0" tIns="0" rIns="0" bIns="0" anchor="t">
            <a:noAutofit/>
          </a:bodyPr>
          <a:lstStyle/>
          <a:p>
            <a:pPr algn="l">
              <a:lnSpc>
                <a:spcPct val="105000"/>
              </a:lnSpc>
              <a:buNone/>
              <a:defRPr sz="2250" b="1" i="0">
                <a:solidFill>
                  <a:srgbClr val="062445"/>
                </a:solidFill>
                <a:latin typeface="Arial"/>
                <a:ea typeface="Arial"/>
                <a:cs typeface="Arial"/>
              </a:defRPr>
            </a:pPr>
            <a:r>
              <a:rPr sz="2250" b="1" i="0">
                <a:solidFill>
                  <a:srgbClr val="062445"/>
                </a:solidFill>
                <a:latin typeface="Arial"/>
                <a:ea typeface="Arial"/>
                <a:cs typeface="Arial"/>
              </a:rPr>
              <a:t>Citizen science</a:t>
            </a:r>
          </a:p>
        </p:txBody>
      </p:sp>
      <p:sp>
        <p:nvSpPr>
          <p:cNvPr id="12" name="Engage anglers and fishers">
            <a:extLst>
              <a:ext uri="{FF2B5EF4-FFF2-40B4-BE49-F238E27FC236}">
                <a16:creationId xmlns:a16="http://schemas.microsoft.com/office/drawing/2014/main" id="{7AB2A11D-03FF-4607-99A7-22BAAB2BE96E}"/>
              </a:ext>
            </a:extLst>
          </p:cNvPr>
          <p:cNvSpPr>
            <a:spLocks noGrp="1"/>
          </p:cNvSpPr>
          <p:nvPr/>
        </p:nvSpPr>
        <p:spPr>
          <a:xfrm>
            <a:off x="619125" y="5438775"/>
            <a:ext cx="6810375" cy="381000"/>
          </a:xfrm>
          <a:prstGeom prst="rect">
            <a:avLst/>
          </a:prstGeom>
          <a:noFill/>
          <a:ln w="0">
            <a:noFill/>
          </a:ln>
        </p:spPr>
        <p:txBody>
          <a:bodyPr wrap="square" lIns="0" tIns="0" rIns="0" bIns="0" anchor="t">
            <a:noAutofit/>
          </a:bodyPr>
          <a:lstStyle/>
          <a:p>
            <a:pPr algn="l">
              <a:lnSpc>
                <a:spcPct val="105000"/>
              </a:lnSpc>
              <a:buNone/>
              <a:defRPr sz="1875" b="0" i="0">
                <a:solidFill>
                  <a:srgbClr val="112331"/>
                </a:solidFill>
                <a:latin typeface="Arial"/>
                <a:ea typeface="Arial"/>
                <a:cs typeface="Arial"/>
              </a:defRPr>
            </a:pPr>
            <a:r>
              <a:rPr sz="1875" b="0" i="0">
                <a:solidFill>
                  <a:srgbClr val="112331"/>
                </a:solidFill>
                <a:latin typeface="Arial"/>
                <a:ea typeface="Arial"/>
                <a:cs typeface="Arial"/>
              </a:rPr>
              <a:t>Engage anglers and fishers</a:t>
            </a:r>
          </a:p>
        </p:txBody>
      </p:sp>
      <p:sp>
        <p:nvSpPr>
          <p:cNvPr id="13" name="01">
            <a:extLst>
              <a:ext uri="{FF2B5EF4-FFF2-40B4-BE49-F238E27FC236}">
                <a16:creationId xmlns:a16="http://schemas.microsoft.com/office/drawing/2014/main" id="{43BC09D6-9285-4753-9DC6-1604B0A8AC91}"/>
              </a:ext>
            </a:extLst>
          </p:cNvPr>
          <p:cNvSpPr>
            <a:spLocks noGrp="1"/>
          </p:cNvSpPr>
          <p:nvPr/>
        </p:nvSpPr>
        <p:spPr>
          <a:xfrm>
            <a:off x="7753350" y="2343150"/>
            <a:ext cx="590550" cy="438150"/>
          </a:xfrm>
          <a:prstGeom prst="rect">
            <a:avLst/>
          </a:prstGeom>
          <a:noFill/>
          <a:ln w="0">
            <a:noFill/>
          </a:ln>
        </p:spPr>
        <p:txBody>
          <a:bodyPr wrap="square" lIns="0" tIns="0" rIns="0" bIns="0" anchor="t">
            <a:noAutofit/>
          </a:bodyPr>
          <a:lstStyle/>
          <a:p>
            <a:pPr algn="l">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01</a:t>
            </a:r>
          </a:p>
        </p:txBody>
      </p:sp>
      <p:sp>
        <p:nvSpPr>
          <p:cNvPr id="14" name="Danube-connected channels">
            <a:extLst>
              <a:ext uri="{FF2B5EF4-FFF2-40B4-BE49-F238E27FC236}">
                <a16:creationId xmlns:a16="http://schemas.microsoft.com/office/drawing/2014/main" id="{6167D0C6-EC49-4A87-92EF-348851D4D32E}"/>
              </a:ext>
            </a:extLst>
          </p:cNvPr>
          <p:cNvSpPr>
            <a:spLocks noGrp="1"/>
          </p:cNvSpPr>
          <p:nvPr/>
        </p:nvSpPr>
        <p:spPr>
          <a:xfrm>
            <a:off x="8448675" y="2371725"/>
            <a:ext cx="3143250" cy="752475"/>
          </a:xfrm>
          <a:prstGeom prst="rect">
            <a:avLst/>
          </a:prstGeom>
          <a:noFill/>
          <a:ln w="0">
            <a:noFill/>
          </a:ln>
        </p:spPr>
        <p:txBody>
          <a:bodyPr wrap="square" lIns="0" tIns="0" rIns="0" bIns="0" anchor="t">
            <a:noAutofit/>
          </a:bodyPr>
          <a:lstStyle/>
          <a:p>
            <a:pPr algn="l">
              <a:lnSpc>
                <a:spcPct val="105000"/>
              </a:lnSpc>
              <a:buNone/>
              <a:defRPr sz="2100" b="0" i="0">
                <a:solidFill>
                  <a:srgbClr val="062445"/>
                </a:solidFill>
                <a:latin typeface="Arial"/>
                <a:ea typeface="Arial"/>
                <a:cs typeface="Arial"/>
              </a:defRPr>
            </a:pPr>
            <a:r>
              <a:rPr sz="2100" b="0" i="0">
                <a:solidFill>
                  <a:srgbClr val="062445"/>
                </a:solidFill>
                <a:latin typeface="Arial"/>
                <a:ea typeface="Arial"/>
                <a:cs typeface="Arial"/>
              </a:rPr>
              <a:t>Danube-connected channels</a:t>
            </a:r>
          </a:p>
        </p:txBody>
      </p:sp>
      <p:sp>
        <p:nvSpPr>
          <p:cNvPr id="15" name="02">
            <a:extLst>
              <a:ext uri="{FF2B5EF4-FFF2-40B4-BE49-F238E27FC236}">
                <a16:creationId xmlns:a16="http://schemas.microsoft.com/office/drawing/2014/main" id="{0A71F399-2460-4C69-A6E8-60D5989109B1}"/>
              </a:ext>
            </a:extLst>
          </p:cNvPr>
          <p:cNvSpPr>
            <a:spLocks noGrp="1"/>
          </p:cNvSpPr>
          <p:nvPr/>
        </p:nvSpPr>
        <p:spPr>
          <a:xfrm>
            <a:off x="7753350" y="3190875"/>
            <a:ext cx="590550" cy="438150"/>
          </a:xfrm>
          <a:prstGeom prst="rect">
            <a:avLst/>
          </a:prstGeom>
          <a:noFill/>
          <a:ln w="0">
            <a:noFill/>
          </a:ln>
        </p:spPr>
        <p:txBody>
          <a:bodyPr wrap="square" lIns="0" tIns="0" rIns="0" bIns="0" anchor="t">
            <a:noAutofit/>
          </a:bodyPr>
          <a:lstStyle/>
          <a:p>
            <a:pPr algn="l">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02</a:t>
            </a:r>
          </a:p>
        </p:txBody>
      </p:sp>
      <p:sp>
        <p:nvSpPr>
          <p:cNvPr id="16" name="Side channels">
            <a:extLst>
              <a:ext uri="{FF2B5EF4-FFF2-40B4-BE49-F238E27FC236}">
                <a16:creationId xmlns:a16="http://schemas.microsoft.com/office/drawing/2014/main" id="{6BE2F1B5-4FCC-483D-89C7-6F13EF53307B}"/>
              </a:ext>
            </a:extLst>
          </p:cNvPr>
          <p:cNvSpPr>
            <a:spLocks noGrp="1"/>
          </p:cNvSpPr>
          <p:nvPr/>
        </p:nvSpPr>
        <p:spPr>
          <a:xfrm>
            <a:off x="8448675" y="3219450"/>
            <a:ext cx="3143250" cy="752475"/>
          </a:xfrm>
          <a:prstGeom prst="rect">
            <a:avLst/>
          </a:prstGeom>
          <a:noFill/>
          <a:ln w="0">
            <a:noFill/>
          </a:ln>
        </p:spPr>
        <p:txBody>
          <a:bodyPr wrap="square" lIns="0" tIns="0" rIns="0" bIns="0" anchor="t">
            <a:noAutofit/>
          </a:bodyPr>
          <a:lstStyle/>
          <a:p>
            <a:pPr algn="l">
              <a:lnSpc>
                <a:spcPct val="105000"/>
              </a:lnSpc>
              <a:buNone/>
              <a:defRPr sz="2100" b="0" i="0">
                <a:solidFill>
                  <a:srgbClr val="062445"/>
                </a:solidFill>
                <a:latin typeface="Arial"/>
                <a:ea typeface="Arial"/>
                <a:cs typeface="Arial"/>
              </a:defRPr>
            </a:pPr>
            <a:r>
              <a:rPr sz="2100" b="0" i="0">
                <a:solidFill>
                  <a:srgbClr val="062445"/>
                </a:solidFill>
                <a:latin typeface="Arial"/>
                <a:ea typeface="Arial"/>
                <a:cs typeface="Arial"/>
              </a:rPr>
              <a:t>Side channels</a:t>
            </a:r>
          </a:p>
        </p:txBody>
      </p:sp>
      <p:sp>
        <p:nvSpPr>
          <p:cNvPr id="17" name="03">
            <a:extLst>
              <a:ext uri="{FF2B5EF4-FFF2-40B4-BE49-F238E27FC236}">
                <a16:creationId xmlns:a16="http://schemas.microsoft.com/office/drawing/2014/main" id="{12B4330A-C9C0-47AF-8AB6-8F1AA43DF630}"/>
              </a:ext>
            </a:extLst>
          </p:cNvPr>
          <p:cNvSpPr>
            <a:spLocks noGrp="1"/>
          </p:cNvSpPr>
          <p:nvPr/>
        </p:nvSpPr>
        <p:spPr>
          <a:xfrm>
            <a:off x="7753350" y="4038600"/>
            <a:ext cx="590550" cy="438150"/>
          </a:xfrm>
          <a:prstGeom prst="rect">
            <a:avLst/>
          </a:prstGeom>
          <a:noFill/>
          <a:ln w="0">
            <a:noFill/>
          </a:ln>
        </p:spPr>
        <p:txBody>
          <a:bodyPr wrap="square" lIns="0" tIns="0" rIns="0" bIns="0" anchor="t">
            <a:noAutofit/>
          </a:bodyPr>
          <a:lstStyle/>
          <a:p>
            <a:pPr algn="l">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03</a:t>
            </a:r>
          </a:p>
        </p:txBody>
      </p:sp>
      <p:sp>
        <p:nvSpPr>
          <p:cNvPr id="18" name="Sakadaš Lake">
            <a:extLst>
              <a:ext uri="{FF2B5EF4-FFF2-40B4-BE49-F238E27FC236}">
                <a16:creationId xmlns:a16="http://schemas.microsoft.com/office/drawing/2014/main" id="{CA05608C-93C8-4D23-9759-D77419076F3C}"/>
              </a:ext>
            </a:extLst>
          </p:cNvPr>
          <p:cNvSpPr>
            <a:spLocks noGrp="1"/>
          </p:cNvSpPr>
          <p:nvPr/>
        </p:nvSpPr>
        <p:spPr>
          <a:xfrm>
            <a:off x="8448675" y="4067175"/>
            <a:ext cx="3143250" cy="752475"/>
          </a:xfrm>
          <a:prstGeom prst="rect">
            <a:avLst/>
          </a:prstGeom>
          <a:noFill/>
          <a:ln w="0">
            <a:noFill/>
          </a:ln>
        </p:spPr>
        <p:txBody>
          <a:bodyPr wrap="square" lIns="0" tIns="0" rIns="0" bIns="0" anchor="t">
            <a:noAutofit/>
          </a:bodyPr>
          <a:lstStyle/>
          <a:p>
            <a:pPr algn="l">
              <a:lnSpc>
                <a:spcPct val="105000"/>
              </a:lnSpc>
              <a:buNone/>
              <a:defRPr sz="2100" b="0" i="0">
                <a:solidFill>
                  <a:srgbClr val="062445"/>
                </a:solidFill>
                <a:latin typeface="Arial"/>
                <a:ea typeface="Arial"/>
                <a:cs typeface="Arial"/>
              </a:defRPr>
            </a:pPr>
            <a:r>
              <a:rPr sz="2100" b="0" i="0">
                <a:solidFill>
                  <a:srgbClr val="062445"/>
                </a:solidFill>
                <a:latin typeface="Arial"/>
                <a:ea typeface="Arial"/>
                <a:cs typeface="Arial"/>
              </a:rPr>
              <a:t>Sakadaš Lake</a:t>
            </a:r>
          </a:p>
        </p:txBody>
      </p:sp>
      <p:sp>
        <p:nvSpPr>
          <p:cNvPr id="19" name="04">
            <a:extLst>
              <a:ext uri="{FF2B5EF4-FFF2-40B4-BE49-F238E27FC236}">
                <a16:creationId xmlns:a16="http://schemas.microsoft.com/office/drawing/2014/main" id="{D9FF59DB-469E-427E-B42C-8E1957AF22AE}"/>
              </a:ext>
            </a:extLst>
          </p:cNvPr>
          <p:cNvSpPr>
            <a:spLocks noGrp="1"/>
          </p:cNvSpPr>
          <p:nvPr/>
        </p:nvSpPr>
        <p:spPr>
          <a:xfrm>
            <a:off x="7753350" y="4886325"/>
            <a:ext cx="590550" cy="438150"/>
          </a:xfrm>
          <a:prstGeom prst="rect">
            <a:avLst/>
          </a:prstGeom>
          <a:noFill/>
          <a:ln w="0">
            <a:noFill/>
          </a:ln>
        </p:spPr>
        <p:txBody>
          <a:bodyPr wrap="square" lIns="0" tIns="0" rIns="0" bIns="0" anchor="t">
            <a:noAutofit/>
          </a:bodyPr>
          <a:lstStyle/>
          <a:p>
            <a:pPr algn="l">
              <a:lnSpc>
                <a:spcPct val="105000"/>
              </a:lnSpc>
              <a:buNone/>
              <a:defRPr sz="2250" b="1" i="0">
                <a:solidFill>
                  <a:srgbClr val="087F83"/>
                </a:solidFill>
                <a:latin typeface="Arial"/>
                <a:ea typeface="Arial"/>
                <a:cs typeface="Arial"/>
              </a:defRPr>
            </a:pPr>
            <a:r>
              <a:rPr sz="2250" b="1" i="0">
                <a:solidFill>
                  <a:srgbClr val="087F83"/>
                </a:solidFill>
                <a:latin typeface="Arial"/>
                <a:ea typeface="Arial"/>
                <a:cs typeface="Arial"/>
              </a:rPr>
              <a:t>04</a:t>
            </a:r>
          </a:p>
        </p:txBody>
      </p:sp>
      <p:sp>
        <p:nvSpPr>
          <p:cNvPr id="20" name="Backwaters">
            <a:extLst>
              <a:ext uri="{FF2B5EF4-FFF2-40B4-BE49-F238E27FC236}">
                <a16:creationId xmlns:a16="http://schemas.microsoft.com/office/drawing/2014/main" id="{7F303A9F-6103-42A2-AFAE-F9DE470DBCC0}"/>
              </a:ext>
            </a:extLst>
          </p:cNvPr>
          <p:cNvSpPr>
            <a:spLocks noGrp="1"/>
          </p:cNvSpPr>
          <p:nvPr/>
        </p:nvSpPr>
        <p:spPr>
          <a:xfrm>
            <a:off x="8448675" y="4914900"/>
            <a:ext cx="3143250" cy="752475"/>
          </a:xfrm>
          <a:prstGeom prst="rect">
            <a:avLst/>
          </a:prstGeom>
          <a:noFill/>
          <a:ln w="0">
            <a:noFill/>
          </a:ln>
        </p:spPr>
        <p:txBody>
          <a:bodyPr wrap="square" lIns="0" tIns="0" rIns="0" bIns="0" anchor="t">
            <a:noAutofit/>
          </a:bodyPr>
          <a:lstStyle/>
          <a:p>
            <a:pPr algn="l">
              <a:lnSpc>
                <a:spcPct val="105000"/>
              </a:lnSpc>
              <a:buNone/>
              <a:defRPr sz="2100" b="0" i="0">
                <a:solidFill>
                  <a:srgbClr val="062445"/>
                </a:solidFill>
                <a:latin typeface="Arial"/>
                <a:ea typeface="Arial"/>
                <a:cs typeface="Arial"/>
              </a:defRPr>
            </a:pPr>
            <a:r>
              <a:rPr sz="2100" b="0" i="0">
                <a:solidFill>
                  <a:srgbClr val="062445"/>
                </a:solidFill>
                <a:latin typeface="Arial"/>
                <a:ea typeface="Arial"/>
                <a:cs typeface="Arial"/>
              </a:rPr>
              <a:t>Backwaters</a:t>
            </a:r>
          </a:p>
        </p:txBody>
      </p:sp>
      <p:sp>
        <p:nvSpPr>
          <p:cNvPr id="21" name="Slide Number Placeholder 20">
            <a:extLst>
              <a:ext uri="{FF2B5EF4-FFF2-40B4-BE49-F238E27FC236}">
                <a16:creationId xmlns:a16="http://schemas.microsoft.com/office/drawing/2014/main" id="{023FE7F8-0730-14DE-E72E-81080D6A480C}"/>
              </a:ext>
            </a:extLst>
          </p:cNvPr>
          <p:cNvSpPr>
            <a:spLocks noGrp="1"/>
          </p:cNvSpPr>
          <p:nvPr>
            <p:ph type="sldNum" idx="12"/>
          </p:nvPr>
        </p:nvSpPr>
        <p:spPr/>
        <p:txBody>
          <a:bodyPr/>
          <a:lstStyle/>
          <a:p>
            <a:fld id="{9ED307B9-4E12-43CA-8BF9-66BA6327B174}" type="slidenum">
              <a:rPr lang="en-GB" smtClean="0"/>
              <a:t>12</a:t>
            </a:fld>
            <a:endParaRPr lang="en-GB"/>
          </a:p>
        </p:txBody>
      </p:sp>
    </p:spTree>
    <p:extLst>
      <p:ext uri="{BB962C8B-B14F-4D97-AF65-F5344CB8AC3E}">
        <p14:creationId xmlns:p14="http://schemas.microsoft.com/office/powerpoint/2010/main" val="2334196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3"/>
          <a:srcRect t="27" b="27"/>
          <a:stretch>
            <a:fillRect/>
          </a:stretch>
        </p:blipFill>
        <p:spPr>
          <a:xfrm>
            <a:off x="0" y="0"/>
            <a:ext cx="12192000" cy="6858000"/>
          </a:xfrm>
          <a:prstGeom prst="rect">
            <a:avLst/>
          </a:prstGeom>
        </p:spPr>
      </p:pic>
      <p:sp>
        <p:nvSpPr>
          <p:cNvPr id="13" name="Slide title">
            <a:extLst>
              <a:ext uri="{FF2B5EF4-FFF2-40B4-BE49-F238E27FC236}">
                <a16:creationId xmlns:a16="http://schemas.microsoft.com/office/drawing/2014/main" id="{9A65FF2F-0972-4853-B381-EC9041E71D27}"/>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dirty="0">
                <a:solidFill>
                  <a:srgbClr val="062445"/>
                </a:solidFill>
                <a:latin typeface="Arial"/>
                <a:ea typeface="Arial"/>
                <a:cs typeface="Arial"/>
              </a:rPr>
              <a:t>An opportunity to document an early invasion</a:t>
            </a:r>
          </a:p>
        </p:txBody>
      </p:sp>
      <p:sp>
        <p:nvSpPr>
          <p:cNvPr id="14" name="Visual grouping">
            <a:extLst>
              <a:ext uri="{FF2B5EF4-FFF2-40B4-BE49-F238E27FC236}">
                <a16:creationId xmlns:a16="http://schemas.microsoft.com/office/drawing/2014/main" id="{85597545-18CF-4FE2-947A-351B5D5C7031}"/>
              </a:ext>
            </a:extLst>
          </p:cNvPr>
          <p:cNvSpPr>
            <a:spLocks noGrp="1"/>
          </p:cNvSpPr>
          <p:nvPr/>
        </p:nvSpPr>
        <p:spPr>
          <a:xfrm>
            <a:off x="619125" y="2181225"/>
            <a:ext cx="3429000" cy="3219450"/>
          </a:xfrm>
          <a:prstGeom prst="roundRect">
            <a:avLst>
              <a:gd name="adj" fmla="val 4142"/>
            </a:avLst>
          </a:prstGeom>
          <a:solidFill>
            <a:srgbClr val="EAF5F4"/>
          </a:solidFill>
          <a:ln w="13335">
            <a:solidFill>
              <a:srgbClr val="B1D8D8"/>
            </a:solidFill>
          </a:ln>
        </p:spPr>
        <p:txBody>
          <a:bodyPr/>
          <a:lstStyle/>
          <a:p>
            <a:endParaRPr lang="en-GB"/>
          </a:p>
        </p:txBody>
      </p:sp>
      <p:sp>
        <p:nvSpPr>
          <p:cNvPr id="15" name="Emphasis 01">
            <a:extLst>
              <a:ext uri="{FF2B5EF4-FFF2-40B4-BE49-F238E27FC236}">
                <a16:creationId xmlns:a16="http://schemas.microsoft.com/office/drawing/2014/main" id="{54FFC948-E7DE-43D8-85E2-438458376D34}"/>
              </a:ext>
            </a:extLst>
          </p:cNvPr>
          <p:cNvSpPr>
            <a:spLocks noGrp="1"/>
          </p:cNvSpPr>
          <p:nvPr/>
        </p:nvSpPr>
        <p:spPr>
          <a:xfrm>
            <a:off x="847725" y="1828800"/>
            <a:ext cx="647700" cy="647700"/>
          </a:xfrm>
          <a:prstGeom prst="ellipse">
            <a:avLst/>
          </a:prstGeom>
          <a:solidFill>
            <a:srgbClr val="087F83"/>
          </a:solidFill>
          <a:ln w="0">
            <a:noFill/>
          </a:ln>
        </p:spPr>
        <p:txBody>
          <a:bodyPr lIns="0" tIns="0" rIns="0" bIns="0" anchor="ctr">
            <a:noAutofit/>
          </a:bodyPr>
          <a:lstStyle/>
          <a:p>
            <a:pPr algn="ctr">
              <a:defRPr sz="2100" b="1">
                <a:solidFill>
                  <a:srgbClr val="FFFFFF"/>
                </a:solidFill>
                <a:latin typeface="Arial"/>
                <a:ea typeface="Arial"/>
                <a:cs typeface="Arial"/>
              </a:defRPr>
            </a:pPr>
            <a:r>
              <a:rPr sz="2100" b="1">
                <a:solidFill>
                  <a:srgbClr val="FFFFFF"/>
                </a:solidFill>
                <a:latin typeface="Arial"/>
                <a:ea typeface="Arial"/>
                <a:cs typeface="Arial"/>
              </a:rPr>
              <a:t>01</a:t>
            </a:r>
          </a:p>
        </p:txBody>
      </p:sp>
      <p:sp>
        <p:nvSpPr>
          <p:cNvPr id="16" name="First record">
            <a:extLst>
              <a:ext uri="{FF2B5EF4-FFF2-40B4-BE49-F238E27FC236}">
                <a16:creationId xmlns:a16="http://schemas.microsoft.com/office/drawing/2014/main" id="{29476C5B-AAC4-4819-9D97-BD12ED81442B}"/>
              </a:ext>
            </a:extLst>
          </p:cNvPr>
          <p:cNvSpPr>
            <a:spLocks noGrp="1"/>
          </p:cNvSpPr>
          <p:nvPr/>
        </p:nvSpPr>
        <p:spPr>
          <a:xfrm>
            <a:off x="857250" y="2714625"/>
            <a:ext cx="2952750" cy="742950"/>
          </a:xfrm>
          <a:prstGeom prst="rect">
            <a:avLst/>
          </a:prstGeom>
          <a:noFill/>
          <a:ln w="0">
            <a:noFill/>
          </a:ln>
        </p:spPr>
        <p:txBody>
          <a:bodyPr wrap="square" lIns="0" tIns="0" rIns="0" bIns="0" anchor="t">
            <a:noAutofit/>
          </a:bodyPr>
          <a:lstStyle/>
          <a:p>
            <a:pPr algn="l">
              <a:lnSpc>
                <a:spcPct val="105000"/>
              </a:lnSpc>
              <a:buNone/>
              <a:defRPr sz="2175" b="1" i="0">
                <a:solidFill>
                  <a:srgbClr val="087F83"/>
                </a:solidFill>
                <a:latin typeface="Arial"/>
                <a:ea typeface="Arial"/>
                <a:cs typeface="Arial"/>
              </a:defRPr>
            </a:pPr>
            <a:r>
              <a:rPr sz="2175" b="1" i="0">
                <a:solidFill>
                  <a:srgbClr val="087F83"/>
                </a:solidFill>
                <a:latin typeface="Arial"/>
                <a:ea typeface="Arial"/>
                <a:cs typeface="Arial"/>
              </a:rPr>
              <a:t>First record</a:t>
            </a:r>
          </a:p>
        </p:txBody>
      </p:sp>
      <p:sp>
        <p:nvSpPr>
          <p:cNvPr id="17" name="Macrobrachium nipponense has been confirmed in Croatia for t">
            <a:extLst>
              <a:ext uri="{FF2B5EF4-FFF2-40B4-BE49-F238E27FC236}">
                <a16:creationId xmlns:a16="http://schemas.microsoft.com/office/drawing/2014/main" id="{86D8B438-5038-48B5-92A4-5385C554D3CF}"/>
              </a:ext>
            </a:extLst>
          </p:cNvPr>
          <p:cNvSpPr>
            <a:spLocks noGrp="1"/>
          </p:cNvSpPr>
          <p:nvPr/>
        </p:nvSpPr>
        <p:spPr>
          <a:xfrm>
            <a:off x="857250" y="3600450"/>
            <a:ext cx="2952750" cy="1571625"/>
          </a:xfrm>
          <a:prstGeom prst="rect">
            <a:avLst/>
          </a:prstGeom>
          <a:noFill/>
          <a:ln w="0">
            <a:noFill/>
          </a:ln>
        </p:spPr>
        <p:txBody>
          <a:bodyPr wrap="square" lIns="0" tIns="0" rIns="0" bIns="0" anchor="t">
            <a:noAutofit/>
          </a:bodyPr>
          <a:lstStyle/>
          <a:p>
            <a:pPr algn="l">
              <a:lnSpc>
                <a:spcPct val="105000"/>
              </a:lnSpc>
              <a:buNone/>
              <a:defRPr sz="2175" b="0" i="0">
                <a:solidFill>
                  <a:srgbClr val="062445"/>
                </a:solidFill>
                <a:latin typeface="Arial"/>
                <a:ea typeface="Arial"/>
                <a:cs typeface="Arial"/>
              </a:defRPr>
            </a:pPr>
            <a:r>
              <a:rPr sz="2175" b="0" i="1">
                <a:solidFill>
                  <a:srgbClr val="062445"/>
                </a:solidFill>
                <a:latin typeface="Arial"/>
                <a:ea typeface="Arial"/>
                <a:cs typeface="Arial"/>
              </a:rPr>
              <a:t>Macrobrachium nipponense</a:t>
            </a:r>
            <a:r>
              <a:rPr sz="2175" b="0" i="0">
                <a:solidFill>
                  <a:srgbClr val="062445"/>
                </a:solidFill>
                <a:latin typeface="Arial"/>
                <a:ea typeface="Arial"/>
                <a:cs typeface="Arial"/>
              </a:rPr>
              <a:t> has been confirmed in Croatia for the first time.</a:t>
            </a:r>
          </a:p>
        </p:txBody>
      </p:sp>
      <p:sp>
        <p:nvSpPr>
          <p:cNvPr id="18" name="Visual grouping">
            <a:extLst>
              <a:ext uri="{FF2B5EF4-FFF2-40B4-BE49-F238E27FC236}">
                <a16:creationId xmlns:a16="http://schemas.microsoft.com/office/drawing/2014/main" id="{14CDE20A-7F5E-4106-A321-BEC61900023D}"/>
              </a:ext>
            </a:extLst>
          </p:cNvPr>
          <p:cNvSpPr>
            <a:spLocks noGrp="1"/>
          </p:cNvSpPr>
          <p:nvPr/>
        </p:nvSpPr>
        <p:spPr>
          <a:xfrm>
            <a:off x="4400550" y="2181225"/>
            <a:ext cx="3429000" cy="3219450"/>
          </a:xfrm>
          <a:prstGeom prst="roundRect">
            <a:avLst>
              <a:gd name="adj" fmla="val 4142"/>
            </a:avLst>
          </a:prstGeom>
          <a:solidFill>
            <a:srgbClr val="EAF5F4"/>
          </a:solidFill>
          <a:ln w="13335">
            <a:solidFill>
              <a:srgbClr val="B1D8D8"/>
            </a:solidFill>
          </a:ln>
        </p:spPr>
        <p:txBody>
          <a:bodyPr/>
          <a:lstStyle/>
          <a:p>
            <a:endParaRPr lang="en-GB"/>
          </a:p>
        </p:txBody>
      </p:sp>
      <p:sp>
        <p:nvSpPr>
          <p:cNvPr id="19" name="Emphasis 02">
            <a:extLst>
              <a:ext uri="{FF2B5EF4-FFF2-40B4-BE49-F238E27FC236}">
                <a16:creationId xmlns:a16="http://schemas.microsoft.com/office/drawing/2014/main" id="{D004B5AD-E29C-4593-9B28-77C1A90EA454}"/>
              </a:ext>
            </a:extLst>
          </p:cNvPr>
          <p:cNvSpPr>
            <a:spLocks noGrp="1"/>
          </p:cNvSpPr>
          <p:nvPr/>
        </p:nvSpPr>
        <p:spPr>
          <a:xfrm>
            <a:off x="4629150" y="1828800"/>
            <a:ext cx="647700" cy="647700"/>
          </a:xfrm>
          <a:prstGeom prst="ellipse">
            <a:avLst/>
          </a:prstGeom>
          <a:solidFill>
            <a:srgbClr val="087F83"/>
          </a:solidFill>
          <a:ln w="0">
            <a:noFill/>
          </a:ln>
        </p:spPr>
        <p:txBody>
          <a:bodyPr lIns="0" tIns="0" rIns="0" bIns="0" anchor="ctr">
            <a:noAutofit/>
          </a:bodyPr>
          <a:lstStyle/>
          <a:p>
            <a:pPr algn="ctr">
              <a:defRPr sz="2100" b="1">
                <a:solidFill>
                  <a:srgbClr val="FFFFFF"/>
                </a:solidFill>
                <a:latin typeface="Arial"/>
                <a:ea typeface="Arial"/>
                <a:cs typeface="Arial"/>
              </a:defRPr>
            </a:pPr>
            <a:r>
              <a:rPr sz="2100" b="1">
                <a:solidFill>
                  <a:srgbClr val="FFFFFF"/>
                </a:solidFill>
                <a:latin typeface="Arial"/>
                <a:ea typeface="Arial"/>
                <a:cs typeface="Arial"/>
              </a:rPr>
              <a:t>02</a:t>
            </a:r>
          </a:p>
        </p:txBody>
      </p:sp>
      <p:sp>
        <p:nvSpPr>
          <p:cNvPr id="20" name="Establishment unknown">
            <a:extLst>
              <a:ext uri="{FF2B5EF4-FFF2-40B4-BE49-F238E27FC236}">
                <a16:creationId xmlns:a16="http://schemas.microsoft.com/office/drawing/2014/main" id="{16F35862-B400-4047-825B-16CBFC95442D}"/>
              </a:ext>
            </a:extLst>
          </p:cNvPr>
          <p:cNvSpPr>
            <a:spLocks noGrp="1"/>
          </p:cNvSpPr>
          <p:nvPr/>
        </p:nvSpPr>
        <p:spPr>
          <a:xfrm>
            <a:off x="4638675" y="2714625"/>
            <a:ext cx="2952750" cy="742950"/>
          </a:xfrm>
          <a:prstGeom prst="rect">
            <a:avLst/>
          </a:prstGeom>
          <a:noFill/>
          <a:ln w="0">
            <a:noFill/>
          </a:ln>
        </p:spPr>
        <p:txBody>
          <a:bodyPr wrap="square" lIns="0" tIns="0" rIns="0" bIns="0" anchor="t">
            <a:noAutofit/>
          </a:bodyPr>
          <a:lstStyle/>
          <a:p>
            <a:pPr algn="l">
              <a:lnSpc>
                <a:spcPct val="105000"/>
              </a:lnSpc>
              <a:buNone/>
              <a:defRPr sz="2175" b="1" i="0">
                <a:solidFill>
                  <a:srgbClr val="087F83"/>
                </a:solidFill>
                <a:latin typeface="Arial"/>
                <a:ea typeface="Arial"/>
                <a:cs typeface="Arial"/>
              </a:defRPr>
            </a:pPr>
            <a:r>
              <a:rPr sz="2175" b="1" i="0">
                <a:solidFill>
                  <a:srgbClr val="087F83"/>
                </a:solidFill>
                <a:latin typeface="Arial"/>
                <a:ea typeface="Arial"/>
                <a:cs typeface="Arial"/>
              </a:rPr>
              <a:t>Establishment unknown</a:t>
            </a:r>
          </a:p>
        </p:txBody>
      </p:sp>
      <p:sp>
        <p:nvSpPr>
          <p:cNvPr id="21" name="Whether a population is established in Kopački rit remains u">
            <a:extLst>
              <a:ext uri="{FF2B5EF4-FFF2-40B4-BE49-F238E27FC236}">
                <a16:creationId xmlns:a16="http://schemas.microsoft.com/office/drawing/2014/main" id="{EF1D7045-DE10-4A81-AE02-E1DE73A8E744}"/>
              </a:ext>
            </a:extLst>
          </p:cNvPr>
          <p:cNvSpPr>
            <a:spLocks noGrp="1"/>
          </p:cNvSpPr>
          <p:nvPr/>
        </p:nvSpPr>
        <p:spPr>
          <a:xfrm>
            <a:off x="4638675" y="3600450"/>
            <a:ext cx="2952750" cy="1571625"/>
          </a:xfrm>
          <a:prstGeom prst="rect">
            <a:avLst/>
          </a:prstGeom>
          <a:noFill/>
          <a:ln w="0">
            <a:noFill/>
          </a:ln>
        </p:spPr>
        <p:txBody>
          <a:bodyPr wrap="square" lIns="0" tIns="0" rIns="0" bIns="0" anchor="t">
            <a:noAutofit/>
          </a:bodyPr>
          <a:lstStyle/>
          <a:p>
            <a:pPr algn="l">
              <a:lnSpc>
                <a:spcPct val="105000"/>
              </a:lnSpc>
              <a:buNone/>
              <a:defRPr sz="2175" b="0" i="0">
                <a:solidFill>
                  <a:srgbClr val="062445"/>
                </a:solidFill>
                <a:latin typeface="Arial"/>
                <a:ea typeface="Arial"/>
                <a:cs typeface="Arial"/>
              </a:defRPr>
            </a:pPr>
            <a:r>
              <a:rPr sz="2175" b="0" i="0">
                <a:solidFill>
                  <a:srgbClr val="062445"/>
                </a:solidFill>
                <a:latin typeface="Arial"/>
                <a:ea typeface="Arial"/>
                <a:cs typeface="Arial"/>
              </a:rPr>
              <a:t>Whether a population is established in Kopački rit remains unknown.</a:t>
            </a:r>
          </a:p>
        </p:txBody>
      </p:sp>
      <p:sp>
        <p:nvSpPr>
          <p:cNvPr id="22" name="Visual grouping">
            <a:extLst>
              <a:ext uri="{FF2B5EF4-FFF2-40B4-BE49-F238E27FC236}">
                <a16:creationId xmlns:a16="http://schemas.microsoft.com/office/drawing/2014/main" id="{D655883A-8382-40E1-8D2A-47E897E45D23}"/>
              </a:ext>
            </a:extLst>
          </p:cNvPr>
          <p:cNvSpPr>
            <a:spLocks noGrp="1"/>
          </p:cNvSpPr>
          <p:nvPr/>
        </p:nvSpPr>
        <p:spPr>
          <a:xfrm>
            <a:off x="8181975" y="2181225"/>
            <a:ext cx="3429000" cy="3219450"/>
          </a:xfrm>
          <a:prstGeom prst="roundRect">
            <a:avLst>
              <a:gd name="adj" fmla="val 4142"/>
            </a:avLst>
          </a:prstGeom>
          <a:solidFill>
            <a:srgbClr val="E4F2F2"/>
          </a:solidFill>
          <a:ln w="13335">
            <a:solidFill>
              <a:srgbClr val="B1D8D8"/>
            </a:solidFill>
          </a:ln>
        </p:spPr>
        <p:txBody>
          <a:bodyPr/>
          <a:lstStyle/>
          <a:p>
            <a:endParaRPr lang="en-GB"/>
          </a:p>
        </p:txBody>
      </p:sp>
      <p:sp>
        <p:nvSpPr>
          <p:cNvPr id="23" name="Emphasis 03">
            <a:extLst>
              <a:ext uri="{FF2B5EF4-FFF2-40B4-BE49-F238E27FC236}">
                <a16:creationId xmlns:a16="http://schemas.microsoft.com/office/drawing/2014/main" id="{4BEE7EA8-0ECD-4D70-9E4E-D0BD0CEA1C86}"/>
              </a:ext>
            </a:extLst>
          </p:cNvPr>
          <p:cNvSpPr>
            <a:spLocks noGrp="1"/>
          </p:cNvSpPr>
          <p:nvPr/>
        </p:nvSpPr>
        <p:spPr>
          <a:xfrm>
            <a:off x="8410575" y="1828800"/>
            <a:ext cx="647700" cy="647700"/>
          </a:xfrm>
          <a:prstGeom prst="ellipse">
            <a:avLst/>
          </a:prstGeom>
          <a:solidFill>
            <a:srgbClr val="087F83"/>
          </a:solidFill>
          <a:ln w="0">
            <a:noFill/>
          </a:ln>
        </p:spPr>
        <p:txBody>
          <a:bodyPr lIns="0" tIns="0" rIns="0" bIns="0" anchor="ctr">
            <a:noAutofit/>
          </a:bodyPr>
          <a:lstStyle/>
          <a:p>
            <a:pPr algn="ctr">
              <a:defRPr sz="2100" b="1">
                <a:solidFill>
                  <a:srgbClr val="FFFFFF"/>
                </a:solidFill>
                <a:latin typeface="Arial"/>
                <a:ea typeface="Arial"/>
                <a:cs typeface="Arial"/>
              </a:defRPr>
            </a:pPr>
            <a:r>
              <a:rPr sz="2100" b="1">
                <a:solidFill>
                  <a:srgbClr val="FFFFFF"/>
                </a:solidFill>
                <a:latin typeface="Arial"/>
                <a:ea typeface="Arial"/>
                <a:cs typeface="Arial"/>
              </a:rPr>
              <a:t>03</a:t>
            </a:r>
          </a:p>
        </p:txBody>
      </p:sp>
      <p:sp>
        <p:nvSpPr>
          <p:cNvPr id="24" name="Future monitoring">
            <a:extLst>
              <a:ext uri="{FF2B5EF4-FFF2-40B4-BE49-F238E27FC236}">
                <a16:creationId xmlns:a16="http://schemas.microsoft.com/office/drawing/2014/main" id="{BDC0B3E4-82E9-4BE2-9C4E-D343E0217E7B}"/>
              </a:ext>
            </a:extLst>
          </p:cNvPr>
          <p:cNvSpPr>
            <a:spLocks noGrp="1"/>
          </p:cNvSpPr>
          <p:nvPr/>
        </p:nvSpPr>
        <p:spPr>
          <a:xfrm>
            <a:off x="8420100" y="2714625"/>
            <a:ext cx="2952750" cy="742950"/>
          </a:xfrm>
          <a:prstGeom prst="rect">
            <a:avLst/>
          </a:prstGeom>
          <a:noFill/>
          <a:ln w="0">
            <a:noFill/>
          </a:ln>
        </p:spPr>
        <p:txBody>
          <a:bodyPr wrap="square" lIns="0" tIns="0" rIns="0" bIns="0" anchor="t">
            <a:noAutofit/>
          </a:bodyPr>
          <a:lstStyle/>
          <a:p>
            <a:pPr algn="l">
              <a:lnSpc>
                <a:spcPct val="105000"/>
              </a:lnSpc>
              <a:buNone/>
              <a:defRPr sz="2175" b="1" i="0">
                <a:solidFill>
                  <a:srgbClr val="087F83"/>
                </a:solidFill>
                <a:latin typeface="Arial"/>
                <a:ea typeface="Arial"/>
                <a:cs typeface="Arial"/>
              </a:defRPr>
            </a:pPr>
            <a:r>
              <a:rPr sz="2175" b="1" i="0">
                <a:solidFill>
                  <a:srgbClr val="087F83"/>
                </a:solidFill>
                <a:latin typeface="Arial"/>
                <a:ea typeface="Arial"/>
                <a:cs typeface="Arial"/>
              </a:rPr>
              <a:t>Future monitoring</a:t>
            </a:r>
          </a:p>
        </p:txBody>
      </p:sp>
      <p:sp>
        <p:nvSpPr>
          <p:cNvPr id="25" name="Repeated monitoring can document this invasion at an early s">
            <a:extLst>
              <a:ext uri="{FF2B5EF4-FFF2-40B4-BE49-F238E27FC236}">
                <a16:creationId xmlns:a16="http://schemas.microsoft.com/office/drawing/2014/main" id="{713C68E6-BBF1-4884-98F6-4B257D9D81C7}"/>
              </a:ext>
            </a:extLst>
          </p:cNvPr>
          <p:cNvSpPr>
            <a:spLocks noGrp="1"/>
          </p:cNvSpPr>
          <p:nvPr/>
        </p:nvSpPr>
        <p:spPr>
          <a:xfrm>
            <a:off x="8420100" y="3600450"/>
            <a:ext cx="2952750" cy="1571625"/>
          </a:xfrm>
          <a:prstGeom prst="rect">
            <a:avLst/>
          </a:prstGeom>
          <a:noFill/>
          <a:ln w="0">
            <a:noFill/>
          </a:ln>
        </p:spPr>
        <p:txBody>
          <a:bodyPr wrap="square" lIns="0" tIns="0" rIns="0" bIns="0" anchor="t">
            <a:noAutofit/>
          </a:bodyPr>
          <a:lstStyle/>
          <a:p>
            <a:pPr algn="l">
              <a:lnSpc>
                <a:spcPct val="105000"/>
              </a:lnSpc>
              <a:buNone/>
              <a:defRPr sz="2175" b="0" i="0">
                <a:solidFill>
                  <a:srgbClr val="062445"/>
                </a:solidFill>
                <a:latin typeface="Arial"/>
                <a:ea typeface="Arial"/>
                <a:cs typeface="Arial"/>
              </a:defRPr>
            </a:pPr>
            <a:r>
              <a:rPr sz="2175" b="0" i="0">
                <a:solidFill>
                  <a:srgbClr val="062445"/>
                </a:solidFill>
                <a:latin typeface="Arial"/>
                <a:ea typeface="Arial"/>
                <a:cs typeface="Arial"/>
              </a:rPr>
              <a:t>Repeated monitoring can document this invasion at an early stage.</a:t>
            </a:r>
          </a:p>
        </p:txBody>
      </p:sp>
      <p:sp>
        <p:nvSpPr>
          <p:cNvPr id="2" name="Slide Number Placeholder 1">
            <a:extLst>
              <a:ext uri="{FF2B5EF4-FFF2-40B4-BE49-F238E27FC236}">
                <a16:creationId xmlns:a16="http://schemas.microsoft.com/office/drawing/2014/main" id="{D08F83D3-59EC-9853-9197-D5534456B765}"/>
              </a:ext>
            </a:extLst>
          </p:cNvPr>
          <p:cNvSpPr>
            <a:spLocks noGrp="1"/>
          </p:cNvSpPr>
          <p:nvPr>
            <p:ph type="sldNum" idx="12"/>
          </p:nvPr>
        </p:nvSpPr>
        <p:spPr/>
        <p:txBody>
          <a:bodyPr/>
          <a:lstStyle/>
          <a:p>
            <a:fld id="{9ED307B9-4E12-43CA-8BF9-66BA6327B174}" type="slidenum">
              <a:rPr lang="en-GB" smtClean="0"/>
              <a:t>13</a:t>
            </a:fld>
            <a:endParaRPr lang="en-GB"/>
          </a:p>
        </p:txBody>
      </p:sp>
    </p:spTree>
    <p:extLst>
      <p:ext uri="{BB962C8B-B14F-4D97-AF65-F5344CB8AC3E}">
        <p14:creationId xmlns:p14="http://schemas.microsoft.com/office/powerpoint/2010/main" val="3427302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D130955-B97B-9E7D-9D03-5CC265E59A56}"/>
              </a:ext>
            </a:extLst>
          </p:cNvPr>
          <p:cNvPicPr>
            <a:picLocks noChangeAspect="1"/>
          </p:cNvPicPr>
          <p:nvPr/>
        </p:nvPicPr>
        <p:blipFill>
          <a:blip r:embed="rId4"/>
          <a:srcRect t="27" b="27"/>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DFCCF508-4073-6166-9675-4FDCAB00666B}"/>
              </a:ext>
            </a:extLst>
          </p:cNvPr>
          <p:cNvSpPr>
            <a:spLocks noGrp="1"/>
          </p:cNvSpPr>
          <p:nvPr>
            <p:ph idx="1"/>
          </p:nvPr>
        </p:nvSpPr>
        <p:spPr/>
        <p:txBody>
          <a:bodyPr/>
          <a:lstStyle/>
          <a:p>
            <a:r>
              <a:rPr lang="en-GB" sz="2175" b="1" dirty="0">
                <a:solidFill>
                  <a:srgbClr val="062445"/>
                </a:solidFill>
                <a:latin typeface="Arial"/>
                <a:cs typeface="Arial"/>
              </a:rPr>
              <a:t>PACT-VIRA – IP-2024-05-9190 (HRZZ)</a:t>
            </a:r>
          </a:p>
          <a:p>
            <a:r>
              <a:rPr lang="en-GB" sz="2175" b="1" dirty="0">
                <a:solidFill>
                  <a:srgbClr val="062445"/>
                </a:solidFill>
                <a:latin typeface="Arial"/>
                <a:cs typeface="Arial"/>
              </a:rPr>
              <a:t>Organization of </a:t>
            </a:r>
            <a:r>
              <a:rPr lang="en-GB" sz="2175" b="1" dirty="0" err="1">
                <a:solidFill>
                  <a:srgbClr val="062445"/>
                </a:solidFill>
                <a:latin typeface="Arial"/>
                <a:cs typeface="Arial"/>
              </a:rPr>
              <a:t>Kopački</a:t>
            </a:r>
            <a:r>
              <a:rPr lang="en-GB" sz="2175" b="1" dirty="0">
                <a:solidFill>
                  <a:srgbClr val="062445"/>
                </a:solidFill>
                <a:latin typeface="Arial"/>
                <a:cs typeface="Arial"/>
              </a:rPr>
              <a:t> </a:t>
            </a:r>
            <a:r>
              <a:rPr lang="en-GB" sz="2175" b="1" dirty="0" err="1">
                <a:solidFill>
                  <a:srgbClr val="062445"/>
                </a:solidFill>
                <a:latin typeface="Arial"/>
                <a:cs typeface="Arial"/>
              </a:rPr>
              <a:t>rit</a:t>
            </a:r>
            <a:r>
              <a:rPr lang="en-GB" sz="2175" b="1" dirty="0">
                <a:solidFill>
                  <a:srgbClr val="062445"/>
                </a:solidFill>
                <a:latin typeface="Arial"/>
                <a:cs typeface="Arial"/>
              </a:rPr>
              <a:t> symposium </a:t>
            </a:r>
          </a:p>
          <a:p>
            <a:r>
              <a:rPr lang="en-GB" sz="2175" b="1" dirty="0">
                <a:solidFill>
                  <a:srgbClr val="062445"/>
                </a:solidFill>
                <a:latin typeface="Arial"/>
                <a:cs typeface="Arial"/>
              </a:rPr>
              <a:t>All colleagues </a:t>
            </a:r>
            <a:r>
              <a:rPr lang="en-GB" sz="2175" b="1">
                <a:solidFill>
                  <a:srgbClr val="062445"/>
                </a:solidFill>
                <a:latin typeface="Arial"/>
                <a:cs typeface="Arial"/>
              </a:rPr>
              <a:t>who helped </a:t>
            </a:r>
            <a:r>
              <a:rPr lang="en-GB" sz="2175" b="1" dirty="0">
                <a:solidFill>
                  <a:srgbClr val="062445"/>
                </a:solidFill>
                <a:latin typeface="Arial"/>
                <a:cs typeface="Arial"/>
              </a:rPr>
              <a:t>with realisation </a:t>
            </a:r>
          </a:p>
          <a:p>
            <a:endParaRPr lang="en-GB" dirty="0"/>
          </a:p>
        </p:txBody>
      </p:sp>
      <p:sp>
        <p:nvSpPr>
          <p:cNvPr id="9" name="Slide title">
            <a:extLst>
              <a:ext uri="{FF2B5EF4-FFF2-40B4-BE49-F238E27FC236}">
                <a16:creationId xmlns:a16="http://schemas.microsoft.com/office/drawing/2014/main" id="{AC8F951D-4948-3BDB-95D9-3E5BC9B83B34}"/>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lang="en-GB" sz="3375" b="1" i="0" dirty="0">
                <a:solidFill>
                  <a:srgbClr val="062445"/>
                </a:solidFill>
                <a:latin typeface="Arial"/>
                <a:ea typeface="Arial"/>
                <a:cs typeface="Arial"/>
              </a:rPr>
              <a:t>Acknowledgement</a:t>
            </a:r>
            <a:endParaRPr sz="3375" b="1" i="0" dirty="0">
              <a:solidFill>
                <a:srgbClr val="062445"/>
              </a:solidFill>
              <a:latin typeface="Arial"/>
              <a:ea typeface="Arial"/>
              <a:cs typeface="Arial"/>
            </a:endParaRPr>
          </a:p>
        </p:txBody>
      </p:sp>
      <p:pic>
        <p:nvPicPr>
          <p:cNvPr id="10" name="Picture 9" descr="Park prirode Kopački rit | Kopacevo">
            <a:extLst>
              <a:ext uri="{FF2B5EF4-FFF2-40B4-BE49-F238E27FC236}">
                <a16:creationId xmlns:a16="http://schemas.microsoft.com/office/drawing/2014/main" id="{4FDA2215-7324-6254-A164-0F74D4F2EE17}"/>
              </a:ext>
            </a:extLst>
          </p:cNvPr>
          <p:cNvPicPr>
            <a:picLocks noChangeAspect="1"/>
          </p:cNvPicPr>
          <p:nvPr/>
        </p:nvPicPr>
        <p:blipFill>
          <a:blip r:embed="rId5"/>
          <a:srcRect/>
          <a:stretch>
            <a:fillRect/>
          </a:stretch>
        </p:blipFill>
        <p:spPr>
          <a:xfrm>
            <a:off x="10201668" y="2953564"/>
            <a:ext cx="2215433" cy="2225367"/>
          </a:xfrm>
          <a:prstGeom prst="rect">
            <a:avLst/>
          </a:prstGeom>
        </p:spPr>
      </p:pic>
      <p:pic>
        <p:nvPicPr>
          <p:cNvPr id="11" name="Picture 10" descr="Logotip – HRZZ">
            <a:extLst>
              <a:ext uri="{FF2B5EF4-FFF2-40B4-BE49-F238E27FC236}">
                <a16:creationId xmlns:a16="http://schemas.microsoft.com/office/drawing/2014/main" id="{3AEF581B-D2F0-0F22-0C4B-D5229DF06C07}"/>
              </a:ext>
            </a:extLst>
          </p:cNvPr>
          <p:cNvPicPr>
            <a:picLocks noChangeAspect="1"/>
          </p:cNvPicPr>
          <p:nvPr/>
        </p:nvPicPr>
        <p:blipFill>
          <a:blip r:embed="rId6"/>
          <a:stretch>
            <a:fillRect/>
          </a:stretch>
        </p:blipFill>
        <p:spPr>
          <a:xfrm>
            <a:off x="8384113" y="3599394"/>
            <a:ext cx="1981337" cy="933705"/>
          </a:xfrm>
          <a:prstGeom prst="rect">
            <a:avLst/>
          </a:prstGeom>
        </p:spPr>
      </p:pic>
      <p:sp>
        <p:nvSpPr>
          <p:cNvPr id="12" name="Slide Number Placeholder 11">
            <a:extLst>
              <a:ext uri="{FF2B5EF4-FFF2-40B4-BE49-F238E27FC236}">
                <a16:creationId xmlns:a16="http://schemas.microsoft.com/office/drawing/2014/main" id="{66DC45D5-2C95-2492-948E-0253668B9AFE}"/>
              </a:ext>
            </a:extLst>
          </p:cNvPr>
          <p:cNvSpPr>
            <a:spLocks noGrp="1"/>
          </p:cNvSpPr>
          <p:nvPr>
            <p:ph type="sldNum" idx="12"/>
          </p:nvPr>
        </p:nvSpPr>
        <p:spPr/>
        <p:txBody>
          <a:bodyPr/>
          <a:lstStyle/>
          <a:p>
            <a:fld id="{9ED307B9-4E12-43CA-8BF9-66BA6327B174}" type="slidenum">
              <a:rPr lang="en-GB" smtClean="0"/>
              <a:t>14</a:t>
            </a:fld>
            <a:endParaRPr lang="en-GB"/>
          </a:p>
        </p:txBody>
      </p:sp>
      <p:pic>
        <p:nvPicPr>
          <p:cNvPr id="26" name="Picture 25">
            <a:extLst>
              <a:ext uri="{FF2B5EF4-FFF2-40B4-BE49-F238E27FC236}">
                <a16:creationId xmlns:a16="http://schemas.microsoft.com/office/drawing/2014/main" id="{A9CDCA1E-1DBF-53D4-73DD-DAE24A4144E6}"/>
              </a:ext>
            </a:extLst>
          </p:cNvPr>
          <p:cNvPicPr>
            <a:picLocks noChangeAspect="1"/>
          </p:cNvPicPr>
          <p:nvPr/>
        </p:nvPicPr>
        <p:blipFill>
          <a:blip r:embed="rId7"/>
          <a:srcRect t="12904" b="14027"/>
          <a:stretch>
            <a:fillRect/>
          </a:stretch>
        </p:blipFill>
        <p:spPr>
          <a:xfrm>
            <a:off x="838200" y="3260469"/>
            <a:ext cx="7344964" cy="1803021"/>
          </a:xfrm>
          <a:prstGeom prst="rect">
            <a:avLst/>
          </a:prstGeom>
        </p:spPr>
      </p:pic>
      <p:pic>
        <p:nvPicPr>
          <p:cNvPr id="2" name="Picture 1" descr="Corevet | Partners ::.">
            <a:extLst>
              <a:ext uri="{FF2B5EF4-FFF2-40B4-BE49-F238E27FC236}">
                <a16:creationId xmlns:a16="http://schemas.microsoft.com/office/drawing/2014/main" id="{3B613BD4-2638-47A2-4137-541378ABF095}"/>
              </a:ext>
            </a:extLst>
          </p:cNvPr>
          <p:cNvPicPr>
            <a:picLocks noChangeAspect="1"/>
          </p:cNvPicPr>
          <p:nvPr/>
        </p:nvPicPr>
        <p:blipFill>
          <a:blip r:embed="rId8"/>
          <a:srcRect t="29257" b="32940"/>
          <a:stretch>
            <a:fillRect/>
          </a:stretch>
        </p:blipFill>
        <p:spPr>
          <a:xfrm>
            <a:off x="8183164" y="2468461"/>
            <a:ext cx="3700272" cy="551814"/>
          </a:xfrm>
          <a:prstGeom prst="rect">
            <a:avLst/>
          </a:prstGeom>
        </p:spPr>
      </p:pic>
    </p:spTree>
    <p:extLst>
      <p:ext uri="{BB962C8B-B14F-4D97-AF65-F5344CB8AC3E}">
        <p14:creationId xmlns:p14="http://schemas.microsoft.com/office/powerpoint/2010/main" val="4069976177"/>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Slide title">
            <a:extLst>
              <a:ext uri="{FF2B5EF4-FFF2-40B4-BE49-F238E27FC236}">
                <a16:creationId xmlns:a16="http://schemas.microsoft.com/office/drawing/2014/main" id="{06B8F58D-7807-4367-BD89-A3A09CA270DD}"/>
              </a:ext>
            </a:extLst>
          </p:cNvPr>
          <p:cNvSpPr>
            <a:spLocks noGrp="1"/>
          </p:cNvSpPr>
          <p:nvPr/>
        </p:nvSpPr>
        <p:spPr>
          <a:xfrm>
            <a:off x="552450" y="457200"/>
            <a:ext cx="11049000" cy="762000"/>
          </a:xfrm>
          <a:prstGeom prst="rect">
            <a:avLst/>
          </a:prstGeom>
          <a:noFill/>
          <a:ln w="0">
            <a:noFill/>
          </a:ln>
        </p:spPr>
        <p:txBody>
          <a:bodyPr wrap="square" lIns="0" tIns="0" rIns="0" bIns="0" anchor="t">
            <a:noAutofit/>
          </a:bodyPr>
          <a:lstStyle/>
          <a:p>
            <a:pPr algn="l">
              <a:lnSpc>
                <a:spcPct val="105000"/>
              </a:lnSpc>
              <a:buNone/>
              <a:defRPr sz="3375" b="1" i="0">
                <a:solidFill>
                  <a:srgbClr val="062445"/>
                </a:solidFill>
                <a:latin typeface="Arial"/>
                <a:ea typeface="Arial"/>
                <a:cs typeface="Arial"/>
              </a:defRPr>
            </a:pPr>
            <a:r>
              <a:rPr sz="3375" b="1" i="0">
                <a:solidFill>
                  <a:srgbClr val="062445"/>
                </a:solidFill>
                <a:latin typeface="Arial"/>
                <a:ea typeface="Arial"/>
                <a:cs typeface="Arial"/>
              </a:rPr>
              <a:t>Thank you</a:t>
            </a:r>
          </a:p>
        </p:txBody>
      </p:sp>
      <p:pic>
        <p:nvPicPr>
          <p:cNvPr id="22" name="Picture 21">
            <a:extLst>
              <a:ext uri="{FF2B5EF4-FFF2-40B4-BE49-F238E27FC236}">
                <a16:creationId xmlns:a16="http://schemas.microsoft.com/office/drawing/2014/main" id="{B2017C35-1F76-97D8-318D-18EBA26A791B}"/>
              </a:ext>
            </a:extLst>
          </p:cNvPr>
          <p:cNvPicPr>
            <a:picLocks noChangeAspect="1"/>
          </p:cNvPicPr>
          <p:nvPr/>
        </p:nvPicPr>
        <p:blipFill>
          <a:blip r:embed="rId4">
            <a:extLst>
              <a:ext uri="{28A0092B-C50C-407E-A947-70E740481C1C}">
                <a14:useLocalDpi xmlns:a14="http://schemas.microsoft.com/office/drawing/2010/main" val="0"/>
              </a:ext>
            </a:extLst>
          </a:blip>
          <a:srcRect t="20323" b="1"/>
          <a:stretch>
            <a:fillRect/>
          </a:stretch>
        </p:blipFill>
        <p:spPr>
          <a:xfrm>
            <a:off x="6478" y="1371600"/>
            <a:ext cx="12185522" cy="5464175"/>
          </a:xfrm>
          <a:prstGeom prst="rect">
            <a:avLst/>
          </a:prstGeom>
        </p:spPr>
      </p:pic>
      <p:sp>
        <p:nvSpPr>
          <p:cNvPr id="4" name="Slide Number Placeholder 3">
            <a:extLst>
              <a:ext uri="{FF2B5EF4-FFF2-40B4-BE49-F238E27FC236}">
                <a16:creationId xmlns:a16="http://schemas.microsoft.com/office/drawing/2014/main" id="{51AE7DE0-A3BC-E899-4506-975B60849184}"/>
              </a:ext>
            </a:extLst>
          </p:cNvPr>
          <p:cNvSpPr>
            <a:spLocks noGrp="1"/>
          </p:cNvSpPr>
          <p:nvPr>
            <p:ph type="sldNum" idx="12"/>
          </p:nvPr>
        </p:nvSpPr>
        <p:spPr/>
        <p:txBody>
          <a:bodyPr/>
          <a:lstStyle/>
          <a:p>
            <a:fld id="{9ED307B9-4E12-43CA-8BF9-66BA6327B174}" type="slidenum">
              <a:rPr lang="en-GB" smtClean="0"/>
              <a:t>15</a:t>
            </a:fld>
            <a:endParaRPr lang="en-GB"/>
          </a:p>
        </p:txBody>
      </p:sp>
      <p:pic>
        <p:nvPicPr>
          <p:cNvPr id="15" name="Picture 14">
            <a:extLst>
              <a:ext uri="{FF2B5EF4-FFF2-40B4-BE49-F238E27FC236}">
                <a16:creationId xmlns:a16="http://schemas.microsoft.com/office/drawing/2014/main" id="{58B5C7F4-0D5A-796E-0ED4-E1B95FED3B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9125" y="2322671"/>
            <a:ext cx="4514349" cy="3383426"/>
          </a:xfrm>
          <a:prstGeom prst="round2DiagRect">
            <a:avLst>
              <a:gd name="adj1" fmla="val 16667"/>
              <a:gd name="adj2" fmla="val 0"/>
            </a:avLst>
          </a:prstGeom>
          <a:ln w="88900" cap="sq">
            <a:solidFill>
              <a:srgbClr val="FFFFFF"/>
            </a:solidFill>
            <a:miter lim="800000"/>
          </a:ln>
          <a:effectLst/>
        </p:spPr>
      </p:pic>
      <p:sp>
        <p:nvSpPr>
          <p:cNvPr id="3" name="Questions and discussion">
            <a:extLst>
              <a:ext uri="{FF2B5EF4-FFF2-40B4-BE49-F238E27FC236}">
                <a16:creationId xmlns:a16="http://schemas.microsoft.com/office/drawing/2014/main" id="{8F8EB69A-CA12-4EE6-9F0F-40662E18DB65}"/>
              </a:ext>
            </a:extLst>
          </p:cNvPr>
          <p:cNvSpPr>
            <a:spLocks noGrp="1"/>
          </p:cNvSpPr>
          <p:nvPr/>
        </p:nvSpPr>
        <p:spPr>
          <a:xfrm>
            <a:off x="619125" y="1809750"/>
            <a:ext cx="5095875" cy="904875"/>
          </a:xfrm>
          <a:prstGeom prst="rect">
            <a:avLst/>
          </a:prstGeom>
          <a:noFill/>
          <a:ln w="0">
            <a:noFill/>
          </a:ln>
        </p:spPr>
        <p:txBody>
          <a:bodyPr wrap="square" lIns="0" tIns="0" rIns="0" bIns="0" anchor="t">
            <a:noAutofit/>
          </a:bodyPr>
          <a:lstStyle/>
          <a:p>
            <a:pPr algn="l">
              <a:lnSpc>
                <a:spcPct val="105000"/>
              </a:lnSpc>
              <a:buNone/>
              <a:defRPr sz="2850" b="1" i="0">
                <a:solidFill>
                  <a:srgbClr val="062445"/>
                </a:solidFill>
                <a:latin typeface="Arial"/>
                <a:ea typeface="Arial"/>
                <a:cs typeface="Arial"/>
              </a:defRPr>
            </a:pPr>
            <a:r>
              <a:rPr sz="2850" b="1" i="0" dirty="0">
                <a:solidFill>
                  <a:srgbClr val="062445"/>
                </a:solidFill>
                <a:latin typeface="Arial"/>
                <a:ea typeface="Arial"/>
                <a:cs typeface="Arial"/>
              </a:rPr>
              <a:t>Questions and discussion</a:t>
            </a:r>
          </a:p>
        </p:txBody>
      </p:sp>
      <p:sp>
        <p:nvSpPr>
          <p:cNvPr id="23" name="Rectangle 22">
            <a:extLst>
              <a:ext uri="{FF2B5EF4-FFF2-40B4-BE49-F238E27FC236}">
                <a16:creationId xmlns:a16="http://schemas.microsoft.com/office/drawing/2014/main" id="{46459CF2-09AD-AD27-721F-2FA1A01AEC6E}"/>
              </a:ext>
            </a:extLst>
          </p:cNvPr>
          <p:cNvSpPr/>
          <p:nvPr/>
        </p:nvSpPr>
        <p:spPr>
          <a:xfrm rot="1436666">
            <a:off x="5565509" y="2129135"/>
            <a:ext cx="543739"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p>
        </p:txBody>
      </p:sp>
      <p:sp>
        <p:nvSpPr>
          <p:cNvPr id="25" name="Rectangle 24">
            <a:extLst>
              <a:ext uri="{FF2B5EF4-FFF2-40B4-BE49-F238E27FC236}">
                <a16:creationId xmlns:a16="http://schemas.microsoft.com/office/drawing/2014/main" id="{F461BE7F-692A-6E8F-D45F-A785C653CE38}"/>
              </a:ext>
            </a:extLst>
          </p:cNvPr>
          <p:cNvSpPr/>
          <p:nvPr/>
        </p:nvSpPr>
        <p:spPr>
          <a:xfrm rot="20356322">
            <a:off x="6058597" y="2546754"/>
            <a:ext cx="878283" cy="1323439"/>
          </a:xfrm>
          <a:prstGeom prst="rect">
            <a:avLst/>
          </a:prstGeom>
          <a:noFill/>
        </p:spPr>
        <p:txBody>
          <a:bodyPr wrap="square" lIns="91440" tIns="45720" rIns="91440" bIns="45720">
            <a:spAutoFit/>
          </a:bodyPr>
          <a:lstStyle/>
          <a:p>
            <a:pPr algn="ctr"/>
            <a:r>
              <a:rPr lang="en-US" sz="80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27" name="Rectangle 26">
            <a:extLst>
              <a:ext uri="{FF2B5EF4-FFF2-40B4-BE49-F238E27FC236}">
                <a16:creationId xmlns:a16="http://schemas.microsoft.com/office/drawing/2014/main" id="{CD90535D-3D0D-601D-FF8A-4D758717FABC}"/>
              </a:ext>
            </a:extLst>
          </p:cNvPr>
          <p:cNvSpPr/>
          <p:nvPr/>
        </p:nvSpPr>
        <p:spPr>
          <a:xfrm rot="21439984">
            <a:off x="5209154" y="3072359"/>
            <a:ext cx="662362" cy="1200329"/>
          </a:xfrm>
          <a:prstGeom prst="rect">
            <a:avLst/>
          </a:prstGeom>
          <a:noFill/>
        </p:spPr>
        <p:txBody>
          <a:bodyPr wrap="none" lIns="91440" tIns="45720" rIns="91440" bIns="45720">
            <a:spAutoFit/>
          </a:bodyPr>
          <a:lstStyle/>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p>
        </p:txBody>
      </p:sp>
      <p:sp>
        <p:nvSpPr>
          <p:cNvPr id="29" name="Rectangle 28">
            <a:extLst>
              <a:ext uri="{FF2B5EF4-FFF2-40B4-BE49-F238E27FC236}">
                <a16:creationId xmlns:a16="http://schemas.microsoft.com/office/drawing/2014/main" id="{4329F143-C1DC-7E4B-89AB-DCE25A816A64}"/>
              </a:ext>
            </a:extLst>
          </p:cNvPr>
          <p:cNvSpPr/>
          <p:nvPr/>
        </p:nvSpPr>
        <p:spPr>
          <a:xfrm rot="616832">
            <a:off x="6024368" y="3509607"/>
            <a:ext cx="822662" cy="1569660"/>
          </a:xfrm>
          <a:prstGeom prst="rect">
            <a:avLst/>
          </a:prstGeom>
          <a:noFill/>
        </p:spPr>
        <p:txBody>
          <a:bodyPr wrap="none" lIns="91440" tIns="45720" rIns="91440" bIns="45720">
            <a:spAutoFit/>
          </a:bodyPr>
          <a:lstStyle/>
          <a:p>
            <a:pPr algn="ctr"/>
            <a:r>
              <a:rPr lang="en-US" sz="96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1" name="Rectangle 30">
            <a:extLst>
              <a:ext uri="{FF2B5EF4-FFF2-40B4-BE49-F238E27FC236}">
                <a16:creationId xmlns:a16="http://schemas.microsoft.com/office/drawing/2014/main" id="{4A10401D-5DB0-5E0E-3668-B4B6E24C44F9}"/>
              </a:ext>
            </a:extLst>
          </p:cNvPr>
          <p:cNvSpPr/>
          <p:nvPr/>
        </p:nvSpPr>
        <p:spPr>
          <a:xfrm rot="20881252">
            <a:off x="5308149" y="4030523"/>
            <a:ext cx="662361" cy="1200329"/>
          </a:xfrm>
          <a:prstGeom prst="rect">
            <a:avLst/>
          </a:prstGeom>
          <a:noFill/>
        </p:spPr>
        <p:txBody>
          <a:bodyPr wrap="none" lIns="91440" tIns="45720" rIns="91440" bIns="45720">
            <a:spAutoFit/>
          </a:bodyPr>
          <a:lstStyle/>
          <a:p>
            <a:pPr algn="ctr"/>
            <a:r>
              <a:rPr lang="en-US" sz="72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33" name="Rectangle 32">
            <a:extLst>
              <a:ext uri="{FF2B5EF4-FFF2-40B4-BE49-F238E27FC236}">
                <a16:creationId xmlns:a16="http://schemas.microsoft.com/office/drawing/2014/main" id="{E91A85FD-DDE5-AB3E-8B65-2806A46FA062}"/>
              </a:ext>
            </a:extLst>
          </p:cNvPr>
          <p:cNvSpPr/>
          <p:nvPr/>
        </p:nvSpPr>
        <p:spPr>
          <a:xfrm rot="869993">
            <a:off x="6897933" y="1939837"/>
            <a:ext cx="543739"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p>
        </p:txBody>
      </p:sp>
      <p:sp>
        <p:nvSpPr>
          <p:cNvPr id="35" name="Rectangle 34">
            <a:extLst>
              <a:ext uri="{FF2B5EF4-FFF2-40B4-BE49-F238E27FC236}">
                <a16:creationId xmlns:a16="http://schemas.microsoft.com/office/drawing/2014/main" id="{4E571787-74A6-FB20-CA42-77271FFAF8C1}"/>
              </a:ext>
            </a:extLst>
          </p:cNvPr>
          <p:cNvSpPr/>
          <p:nvPr/>
        </p:nvSpPr>
        <p:spPr>
          <a:xfrm rot="1436666">
            <a:off x="6280284" y="1673701"/>
            <a:ext cx="543739"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p>
        </p:txBody>
      </p:sp>
      <p:sp>
        <p:nvSpPr>
          <p:cNvPr id="37" name="Rectangle 36">
            <a:extLst>
              <a:ext uri="{FF2B5EF4-FFF2-40B4-BE49-F238E27FC236}">
                <a16:creationId xmlns:a16="http://schemas.microsoft.com/office/drawing/2014/main" id="{306DCD1E-EDCB-CF0B-FBC1-ED91F60E26A8}"/>
              </a:ext>
            </a:extLst>
          </p:cNvPr>
          <p:cNvSpPr/>
          <p:nvPr/>
        </p:nvSpPr>
        <p:spPr>
          <a:xfrm>
            <a:off x="6778188" y="1166951"/>
            <a:ext cx="543739"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t>
            </a:r>
          </a:p>
        </p:txBody>
      </p:sp>
    </p:spTree>
    <p:extLst>
      <p:ext uri="{BB962C8B-B14F-4D97-AF65-F5344CB8AC3E}">
        <p14:creationId xmlns:p14="http://schemas.microsoft.com/office/powerpoint/2010/main" val="280057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emplate/>
  <TotalTime>962</TotalTime>
  <Words>1808</Words>
  <Application>Microsoft Office PowerPoint</Application>
  <DocSecurity>0</DocSecurity>
  <PresentationFormat>Widescreen</PresentationFormat>
  <Paragraphs>194</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Filip Ložek</cp:lastModifiedBy>
  <cp:revision>7</cp:revision>
  <dcterms:created xsi:type="dcterms:W3CDTF">2026-09-29T21:11:23Z</dcterms:created>
  <dcterms:modified xsi:type="dcterms:W3CDTF">2026-10-01T09:53:33Z</dcterms:modified>
</cp:coreProperties>
</file>