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69" r:id="rId5"/>
    <p:sldId id="259" r:id="rId6"/>
    <p:sldId id="260" r:id="rId7"/>
    <p:sldId id="261" r:id="rId8"/>
    <p:sldId id="262" r:id="rId9"/>
    <p:sldId id="270" r:id="rId10"/>
    <p:sldId id="271" r:id="rId11"/>
    <p:sldId id="258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ola Menalo" initials="NM" lastIdx="1" clrIdx="0">
    <p:extLst>
      <p:ext uri="{19B8F6BF-5375-455C-9EA6-DF929625EA0E}">
        <p15:presenceInfo xmlns:p15="http://schemas.microsoft.com/office/powerpoint/2012/main" userId="f761f3f236c19d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6" d="100"/>
          <a:sy n="56" d="100"/>
        </p:scale>
        <p:origin x="84" y="3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5T08:14:28.615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5T08:14:30.41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5T08:14:32.879"/>
    </inkml:context>
    <inkml:brush xml:id="br0">
      <inkml:brushProperty name="width" value="0.1" units="cm"/>
      <inkml:brushProperty name="height" value="0.6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1,'0'4,"4"1,1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5T08:14:40.235"/>
    </inkml:context>
    <inkml:brush xml:id="br0">
      <inkml:brushProperty name="width" value="0.1" units="cm"/>
      <inkml:brushProperty name="height" value="0.6" units="cm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9-25T08:15:42.171"/>
    </inkml:context>
    <inkml:brush xml:id="br0">
      <inkml:brushProperty name="width" value="0.1" units="cm"/>
      <inkml:brushProperty name="height" value="0.6" units="cm"/>
      <inkml:brushProperty name="ignorePressure" value="1"/>
      <inkml:brushProperty name="inkEffects" value="pencil"/>
    </inkml:brush>
  </inkml:definitions>
  <inkml:trace contextRef="#ctx0" brushRef="#br0">0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72051C-249C-B824-AB47-4DB24F2E7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132A167-C36B-FD51-6509-FEB493606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68C81DFB-B828-F210-EC67-760CEF833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6F544CEC-7EF8-3F05-9A13-84D74BEE1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9D519CE4-C2C4-42D7-042E-97012A8F1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5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527998-E850-8969-B765-EFBCA4EB3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41D5B67-F27A-55B2-7D8B-F7A39C794A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E5620B6-22C9-83DC-2C8E-0BB2F044C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4C88945-2F16-1014-CF1E-0385D91AA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970CF57-9C32-9DB0-EC3E-EF562BEB91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650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DB885E4-A3C3-9676-9DA3-A5ABC75ED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5823D05-FA7D-E6A7-2095-62753A6F1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71C5E9-2C15-BB85-53B9-A24738E3E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CDE57AC-E4D2-55B2-28DD-94B4E4A42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F6A8B06-6F8A-0609-B228-689AA8A3E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001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27CFC69-8D97-C658-2527-FE0104702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6AA14C5-6E3C-E091-9896-260487695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B03AD904-777E-E411-7695-23AA6A5397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4976F6D2-671C-AA49-C518-CF35F8E86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A8AB985-29C5-F2F6-0C4D-A0CD663E7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2561E48-6C9F-CDDA-F942-47B79EE3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56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DE7E33F-0E29-7DC6-76C6-3EAC0A57E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AE2AA4CF-03E3-A254-114E-B66C55F19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9EB03875-878D-70D2-BACC-1B56C6743E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9857615D-1B8D-6B7F-BD9C-30A8DD6B39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B4B513FF-E83A-B6EE-E01B-7EBFA1D66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CD458DC6-C04C-8F27-069F-D17F6F90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6AC5628A-B801-A8E0-EB8A-08FF5F6A8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0DE2CDA2-7440-68C3-3928-D058E2F74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7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9B97D2E-AE23-9096-DA6A-13CC85175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3B6FDE3-BFBE-D218-4D16-3B01C10C0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172EC126-5730-F49C-D174-FB109B4FE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B7A98D73-C174-70FF-59AD-6524A9E44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31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036BFE99-5E10-1031-91D1-95FDEBE30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96F79922-EFA9-EE2A-E38A-E22095950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90392157-A8DF-FAEA-DE2D-8F2EA02AA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73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D160CD8-984A-C9F4-AF46-4619B0E2D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B648CD-067E-2629-E236-957B9CF21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75144952-D442-7C86-6582-D9D7ED7E5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825103B-BBF5-EF58-572E-B0E3DC6FF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E054F14-E53A-A66B-E73B-A9F886DE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3E04AD29-88C8-69F1-DB9C-6A48106A2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5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8A092ED-A04F-B0BC-B932-784952743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450A6B06-DCB6-C5D1-0AD0-92D11FDDD9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3F19C5ED-51B8-27F3-C192-517B38D56D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5A4B3387-80DB-B71B-E966-B58BAF58E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FA0C0F8-691F-91B6-D549-85F1F8053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C0356B5-69BF-CE70-EF6E-B5E9E961A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477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B15C61-1E83-A88A-ECE8-D2B7632DD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410623C-79F3-40EF-64CB-2239D4304D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48256E5-C1D0-3773-0265-26730218E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BD65893-A544-DC90-3D44-1695CEE3F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8C490CE9-8F1B-1C43-EFE4-91F1EFC5A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59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3DF11EA-9535-D7DE-BFFD-09D47CA15E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B2B8862-23E8-C34B-29F3-BA1C0B5987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86BE973-0A07-CA5D-0B18-C686999D2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34FB1D9-3545-D188-9023-38E09CABF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5A2E64F-9E3C-7367-B595-4FC2368B7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287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35000"/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3173404E-A3CB-A5B9-03F8-D3C2D94A5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43D0D5BF-F06B-9B7A-EACF-ADB4383EDC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US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CCA665-88FB-41F9-E474-A7FAD2BE83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F7BB8-7BCA-4B71-ACEF-ED0F7CC8CEFF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946D79EF-5EF7-76F1-BAF6-951147B06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9D9AE13-B65B-EC24-4269-87571BC1D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BEFD3-FCB9-49D0-A18C-8AF870EF5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44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5.jpeg"/><Relationship Id="rId7" Type="http://schemas.openxmlformats.org/officeDocument/2006/relationships/customXml" Target="../ink/ink3.xml"/><Relationship Id="rId12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9BC2A9C-FCF9-0613-52EB-A25F6E79E2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IZAZOVI UPRAVLJANJA MALIM INDIJSKIM MUNGOSOM (</a:t>
            </a:r>
            <a:r>
              <a:rPr lang="en-US" sz="4000" i="1" dirty="0"/>
              <a:t>Urva </a:t>
            </a:r>
            <a:r>
              <a:rPr lang="en-US" sz="4000" i="1" dirty="0" err="1"/>
              <a:t>auropunctata</a:t>
            </a:r>
            <a:r>
              <a:rPr lang="en-US" sz="4000" dirty="0"/>
              <a:t>) U PREKOGRANIČNOM PODRUČJU DELTE NERETVE I HUTOVA BLATA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3CCFE15C-C3C1-C678-0376-AFA4A674A4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66105"/>
            <a:ext cx="9144000" cy="1655762"/>
          </a:xfrm>
        </p:spPr>
        <p:txBody>
          <a:bodyPr>
            <a:normAutofit fontScale="77500" lnSpcReduction="20000"/>
          </a:bodyPr>
          <a:lstStyle/>
          <a:p>
            <a:r>
              <a:rPr lang="hr-HR" dirty="0"/>
              <a:t>Nikola Menalo, </a:t>
            </a:r>
            <a:r>
              <a:rPr lang="hr-HR" dirty="0" err="1"/>
              <a:t>Dr.sc.Irena</a:t>
            </a:r>
            <a:r>
              <a:rPr lang="hr-HR" dirty="0"/>
              <a:t> </a:t>
            </a:r>
            <a:r>
              <a:rPr lang="hr-HR" dirty="0" err="1"/>
              <a:t>Rozić</a:t>
            </a:r>
            <a:r>
              <a:rPr lang="hr-HR" dirty="0"/>
              <a:t>, </a:t>
            </a:r>
            <a:r>
              <a:rPr lang="hr-HR" dirty="0" err="1"/>
              <a:t>bacc.ing.agr</a:t>
            </a:r>
            <a:r>
              <a:rPr lang="hr-HR" dirty="0"/>
              <a:t>. Josip Vekić</a:t>
            </a:r>
          </a:p>
          <a:p>
            <a:r>
              <a:rPr lang="hr-HR" dirty="0"/>
              <a:t>Javno poduzeće Park prirode Hutovo blato</a:t>
            </a:r>
          </a:p>
          <a:p>
            <a:endParaRPr lang="hr-HR" dirty="0"/>
          </a:p>
          <a:p>
            <a:r>
              <a:rPr lang="en-US" b="1" dirty="0"/>
              <a:t>15. </a:t>
            </a:r>
            <a:r>
              <a:rPr lang="en-US" b="1" dirty="0" err="1"/>
              <a:t>međunarod</a:t>
            </a:r>
            <a:r>
              <a:rPr lang="hr-HR" b="1" dirty="0"/>
              <a:t>ni</a:t>
            </a:r>
            <a:r>
              <a:rPr lang="en-US" b="1" dirty="0"/>
              <a:t> </a:t>
            </a:r>
            <a:r>
              <a:rPr lang="en-US" b="1" dirty="0" err="1"/>
              <a:t>simpozij</a:t>
            </a:r>
            <a:r>
              <a:rPr lang="en-US" b="1" dirty="0"/>
              <a:t> </a:t>
            </a:r>
            <a:r>
              <a:rPr lang="en-US" b="1" dirty="0" err="1"/>
              <a:t>Kopački</a:t>
            </a:r>
            <a:r>
              <a:rPr lang="en-US" b="1" dirty="0"/>
              <a:t> </a:t>
            </a:r>
            <a:r>
              <a:rPr lang="en-US" b="1" dirty="0" err="1"/>
              <a:t>rit</a:t>
            </a:r>
            <a:r>
              <a:rPr lang="en-US" b="1" dirty="0"/>
              <a:t> </a:t>
            </a:r>
            <a:r>
              <a:rPr lang="en-US" b="1" dirty="0" err="1"/>
              <a:t>jučer</a:t>
            </a:r>
            <a:r>
              <a:rPr lang="en-US" b="1" dirty="0"/>
              <a:t>, </a:t>
            </a:r>
            <a:r>
              <a:rPr lang="en-US" b="1" dirty="0" err="1"/>
              <a:t>danas</a:t>
            </a:r>
            <a:r>
              <a:rPr lang="en-US" b="1" dirty="0"/>
              <a:t>, sutra </a:t>
            </a:r>
            <a:endParaRPr lang="hr-HR" b="1" dirty="0"/>
          </a:p>
          <a:p>
            <a:r>
              <a:rPr lang="hr-HR" b="1" dirty="0"/>
              <a:t>1./2. listopad,2026.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38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B0B1F4-5864-A96B-E571-A1A43079B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Urva </a:t>
            </a:r>
            <a:r>
              <a:rPr lang="en-US" i="1" dirty="0" err="1"/>
              <a:t>auropunctata</a:t>
            </a:r>
            <a:r>
              <a:rPr lang="en-US" i="1" dirty="0"/>
              <a:t> </a:t>
            </a:r>
            <a:r>
              <a:rPr lang="en-US" dirty="0"/>
              <a:t>– od </a:t>
            </a:r>
            <a:r>
              <a:rPr lang="en-US" dirty="0" err="1"/>
              <a:t>unesene</a:t>
            </a:r>
            <a:r>
              <a:rPr lang="en-US" dirty="0"/>
              <a:t> </a:t>
            </a:r>
            <a:r>
              <a:rPr lang="en-US" dirty="0" err="1"/>
              <a:t>vrste</a:t>
            </a:r>
            <a:r>
              <a:rPr lang="en-US" dirty="0"/>
              <a:t> do </a:t>
            </a:r>
            <a:r>
              <a:rPr lang="en-US" dirty="0" err="1"/>
              <a:t>invazivnog</a:t>
            </a:r>
            <a:r>
              <a:rPr lang="en-US" dirty="0"/>
              <a:t> </a:t>
            </a:r>
            <a:r>
              <a:rPr lang="en-US" dirty="0" err="1"/>
              <a:t>predatora</a:t>
            </a:r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77B834A-ED0F-13D6-1D1D-46D01C2B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/>
              <a:t>Podrijetlo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južna</a:t>
            </a:r>
            <a:r>
              <a:rPr lang="en-US" dirty="0"/>
              <a:t> Azija</a:t>
            </a:r>
          </a:p>
          <a:p>
            <a:r>
              <a:rPr lang="en-US" b="1" dirty="0"/>
              <a:t>Status</a:t>
            </a:r>
            <a:r>
              <a:rPr lang="hr-HR" b="1" dirty="0"/>
              <a:t>:</a:t>
            </a:r>
            <a:r>
              <a:rPr lang="en-US" dirty="0" err="1"/>
              <a:t>unesena</a:t>
            </a:r>
            <a:r>
              <a:rPr lang="en-US" dirty="0"/>
              <a:t> / </a:t>
            </a:r>
            <a:r>
              <a:rPr lang="en-US" dirty="0" err="1"/>
              <a:t>invazivna</a:t>
            </a:r>
            <a:r>
              <a:rPr lang="en-US" dirty="0"/>
              <a:t> </a:t>
            </a:r>
            <a:r>
              <a:rPr lang="en-US" dirty="0" err="1"/>
              <a:t>vrsta</a:t>
            </a:r>
            <a:r>
              <a:rPr lang="hr-HR" dirty="0"/>
              <a:t> (</a:t>
            </a:r>
            <a:r>
              <a:rPr lang="hr-HR" b="1" i="1" dirty="0"/>
              <a:t>među 100 najinvazivnijih vrsta u Europi</a:t>
            </a:r>
            <a:r>
              <a:rPr lang="hr-HR" dirty="0"/>
              <a:t>)</a:t>
            </a:r>
            <a:endParaRPr lang="en-US" dirty="0"/>
          </a:p>
          <a:p>
            <a:r>
              <a:rPr lang="en-US" b="1" dirty="0" err="1"/>
              <a:t>Ekologija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 err="1"/>
              <a:t>generalistički</a:t>
            </a:r>
            <a:r>
              <a:rPr lang="en-US" dirty="0"/>
              <a:t> predator </a:t>
            </a:r>
          </a:p>
          <a:p>
            <a:r>
              <a:rPr lang="en-US" dirty="0" err="1"/>
              <a:t>oportunistička</a:t>
            </a:r>
            <a:r>
              <a:rPr lang="en-US" dirty="0"/>
              <a:t> </a:t>
            </a:r>
            <a:r>
              <a:rPr lang="en-US" dirty="0" err="1"/>
              <a:t>prehrana</a:t>
            </a:r>
            <a:r>
              <a:rPr lang="en-US" dirty="0"/>
              <a:t> </a:t>
            </a:r>
          </a:p>
          <a:p>
            <a:r>
              <a:rPr lang="en-US" dirty="0" err="1"/>
              <a:t>prilagodljiv</a:t>
            </a:r>
            <a:r>
              <a:rPr lang="en-US" dirty="0"/>
              <a:t> </a:t>
            </a:r>
            <a:r>
              <a:rPr lang="en-US" dirty="0" err="1"/>
              <a:t>različitim</a:t>
            </a:r>
            <a:r>
              <a:rPr lang="en-US" dirty="0"/>
              <a:t> </a:t>
            </a:r>
            <a:r>
              <a:rPr lang="en-US" dirty="0" err="1"/>
              <a:t>staništima</a:t>
            </a:r>
            <a:r>
              <a:rPr lang="en-US" dirty="0"/>
              <a:t> </a:t>
            </a:r>
          </a:p>
          <a:p>
            <a:r>
              <a:rPr lang="en-US" dirty="0" err="1"/>
              <a:t>izražena</a:t>
            </a:r>
            <a:r>
              <a:rPr lang="en-US" dirty="0"/>
              <a:t> </a:t>
            </a:r>
            <a:r>
              <a:rPr lang="en-US" dirty="0" err="1"/>
              <a:t>sposobnost</a:t>
            </a:r>
            <a:r>
              <a:rPr lang="en-US" dirty="0"/>
              <a:t> </a:t>
            </a:r>
            <a:r>
              <a:rPr lang="en-US" dirty="0" err="1"/>
              <a:t>korištenja</a:t>
            </a:r>
            <a:r>
              <a:rPr lang="en-US" dirty="0"/>
              <a:t> </a:t>
            </a:r>
            <a:r>
              <a:rPr lang="en-US" dirty="0" err="1"/>
              <a:t>antropogenog</a:t>
            </a:r>
            <a:r>
              <a:rPr lang="en-US" dirty="0"/>
              <a:t> </a:t>
            </a:r>
            <a:r>
              <a:rPr lang="en-US" dirty="0" err="1"/>
              <a:t>krajobraza</a:t>
            </a:r>
            <a:r>
              <a:rPr lang="en-US" dirty="0"/>
              <a:t> </a:t>
            </a:r>
          </a:p>
          <a:p>
            <a:r>
              <a:rPr lang="en-US" b="1" dirty="0"/>
              <a:t>POTENCIJALNI PLIJEN</a:t>
            </a:r>
            <a:endParaRPr lang="en-US" dirty="0"/>
          </a:p>
          <a:p>
            <a:r>
              <a:rPr lang="en-US" dirty="0" err="1"/>
              <a:t>ptice</a:t>
            </a:r>
            <a:r>
              <a:rPr lang="en-US" dirty="0"/>
              <a:t> • </a:t>
            </a:r>
            <a:r>
              <a:rPr lang="en-US" dirty="0" err="1"/>
              <a:t>jaja</a:t>
            </a:r>
            <a:r>
              <a:rPr lang="en-US" dirty="0"/>
              <a:t> • </a:t>
            </a:r>
            <a:r>
              <a:rPr lang="en-US" dirty="0" err="1"/>
              <a:t>ptići</a:t>
            </a:r>
            <a:r>
              <a:rPr lang="en-US" dirty="0"/>
              <a:t> • </a:t>
            </a:r>
            <a:r>
              <a:rPr lang="en-US" dirty="0" err="1"/>
              <a:t>mali</a:t>
            </a:r>
            <a:r>
              <a:rPr lang="en-US" dirty="0"/>
              <a:t> </a:t>
            </a:r>
            <a:r>
              <a:rPr lang="en-US" dirty="0" err="1"/>
              <a:t>sisavci</a:t>
            </a:r>
            <a:r>
              <a:rPr lang="en-US" dirty="0"/>
              <a:t> • </a:t>
            </a:r>
            <a:r>
              <a:rPr lang="en-US" dirty="0" err="1"/>
              <a:t>gmazovi</a:t>
            </a:r>
            <a:r>
              <a:rPr lang="en-US" dirty="0"/>
              <a:t> • </a:t>
            </a:r>
            <a:r>
              <a:rPr lang="en-US" dirty="0" err="1"/>
              <a:t>vodozemci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98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A0D443-B96E-956F-DEBF-D1BB7EE48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ISTRAŽIVANO PODRUČJE</a:t>
            </a:r>
            <a:endParaRPr lang="en-US" dirty="0"/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69869D94-DE19-6804-31B5-F5CC8EE9C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1"/>
            <a:ext cx="3505199" cy="2628899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CD9CBB5F-2F34-D56F-924F-5145C9A9C6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114550"/>
            <a:ext cx="3505200" cy="2628900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189D1A76-EB35-32E5-DF5E-9A984A90F7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800" y="4154805"/>
            <a:ext cx="3604260" cy="2703195"/>
          </a:xfrm>
          <a:prstGeom prst="rect">
            <a:avLst/>
          </a:prstGeom>
        </p:spPr>
      </p:pic>
      <p:sp>
        <p:nvSpPr>
          <p:cNvPr id="10" name="TekstniOkvir 9">
            <a:extLst>
              <a:ext uri="{FF2B5EF4-FFF2-40B4-BE49-F238E27FC236}">
                <a16:creationId xmlns:a16="http://schemas.microsoft.com/office/drawing/2014/main" id="{40CB59C7-964A-432F-EA2E-E79BEF7CE4D5}"/>
              </a:ext>
            </a:extLst>
          </p:cNvPr>
          <p:cNvSpPr txBox="1"/>
          <p:nvPr/>
        </p:nvSpPr>
        <p:spPr>
          <a:xfrm>
            <a:off x="160020" y="1931670"/>
            <a:ext cx="477774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hr-HR" sz="3200" dirty="0"/>
              <a:t>Delta Neretve (BiH + Hr)-</a:t>
            </a:r>
            <a:r>
              <a:rPr lang="en-US" sz="3200" dirty="0"/>
              <a:t>24 585 ha</a:t>
            </a:r>
            <a:endParaRPr lang="hr-HR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r-HR" sz="3200" dirty="0"/>
              <a:t>ZAŠTIĆENA PODRUČJA (39%)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200" dirty="0"/>
              <a:t>Hutovo blato-8065 ha</a:t>
            </a:r>
          </a:p>
          <a:p>
            <a:pPr marL="514350" indent="-514350">
              <a:buFont typeface="+mj-lt"/>
              <a:buAutoNum type="arabicPeriod"/>
            </a:pPr>
            <a:r>
              <a:rPr lang="hr-HR" sz="3200" dirty="0"/>
              <a:t>Delta Neretve-1624 ha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7467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7ED2CF-45AF-FDA0-B89D-389D3CB27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67" y="3703"/>
            <a:ext cx="10515600" cy="1325563"/>
          </a:xfrm>
        </p:spPr>
        <p:txBody>
          <a:bodyPr/>
          <a:lstStyle/>
          <a:p>
            <a:r>
              <a:rPr lang="en-US" dirty="0"/>
              <a:t>KAKO JE MUNGOS DOSPIO NA OVO PODRUČJE?</a:t>
            </a: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77EB3BE9-B1FF-4367-E39C-C39317940C46}"/>
              </a:ext>
            </a:extLst>
          </p:cNvPr>
          <p:cNvGrpSpPr/>
          <p:nvPr/>
        </p:nvGrpSpPr>
        <p:grpSpPr>
          <a:xfrm>
            <a:off x="9745240" y="2200947"/>
            <a:ext cx="25560" cy="33840"/>
            <a:chOff x="9745240" y="2200947"/>
            <a:chExt cx="25560" cy="3384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5" name="Rukopis 4">
                  <a:extLst>
                    <a:ext uri="{FF2B5EF4-FFF2-40B4-BE49-F238E27FC236}">
                      <a16:creationId xmlns:a16="http://schemas.microsoft.com/office/drawing/2014/main" id="{D35810D1-F20C-2FD8-5FC0-79A234BAAAE6}"/>
                    </a:ext>
                  </a:extLst>
                </p14:cNvPr>
                <p14:cNvContentPartPr/>
                <p14:nvPr/>
              </p14:nvContentPartPr>
              <p14:xfrm>
                <a:off x="9770440" y="2234427"/>
                <a:ext cx="360" cy="360"/>
              </p14:xfrm>
            </p:contentPart>
          </mc:Choice>
          <mc:Fallback xmlns="">
            <p:pic>
              <p:nvPicPr>
                <p:cNvPr id="5" name="Rukopis 4">
                  <a:extLst>
                    <a:ext uri="{FF2B5EF4-FFF2-40B4-BE49-F238E27FC236}">
                      <a16:creationId xmlns:a16="http://schemas.microsoft.com/office/drawing/2014/main" id="{D35810D1-F20C-2FD8-5FC0-79A234BAAAE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752800" y="2126787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6" name="Rukopis 5">
                  <a:extLst>
                    <a:ext uri="{FF2B5EF4-FFF2-40B4-BE49-F238E27FC236}">
                      <a16:creationId xmlns:a16="http://schemas.microsoft.com/office/drawing/2014/main" id="{4D58FB48-266A-9515-D0C2-E05C27B95B12}"/>
                    </a:ext>
                  </a:extLst>
                </p14:cNvPr>
                <p14:cNvContentPartPr/>
                <p14:nvPr/>
              </p14:nvContentPartPr>
              <p14:xfrm>
                <a:off x="9761800" y="2200947"/>
                <a:ext cx="360" cy="360"/>
              </p14:xfrm>
            </p:contentPart>
          </mc:Choice>
          <mc:Fallback xmlns="">
            <p:pic>
              <p:nvPicPr>
                <p:cNvPr id="6" name="Rukopis 5">
                  <a:extLst>
                    <a:ext uri="{FF2B5EF4-FFF2-40B4-BE49-F238E27FC236}">
                      <a16:creationId xmlns:a16="http://schemas.microsoft.com/office/drawing/2014/main" id="{4D58FB48-266A-9515-D0C2-E05C27B95B1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9744160" y="2093307"/>
                  <a:ext cx="36000" cy="21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8" name="Rukopis 7">
                  <a:extLst>
                    <a:ext uri="{FF2B5EF4-FFF2-40B4-BE49-F238E27FC236}">
                      <a16:creationId xmlns:a16="http://schemas.microsoft.com/office/drawing/2014/main" id="{1D881019-BB04-9A98-8716-809EAF5857A2}"/>
                    </a:ext>
                  </a:extLst>
                </p14:cNvPr>
                <p14:cNvContentPartPr/>
                <p14:nvPr/>
              </p14:nvContentPartPr>
              <p14:xfrm>
                <a:off x="9745240" y="2200947"/>
                <a:ext cx="3600" cy="5760"/>
              </p14:xfrm>
            </p:contentPart>
          </mc:Choice>
          <mc:Fallback xmlns="">
            <p:pic>
              <p:nvPicPr>
                <p:cNvPr id="8" name="Rukopis 7">
                  <a:extLst>
                    <a:ext uri="{FF2B5EF4-FFF2-40B4-BE49-F238E27FC236}">
                      <a16:creationId xmlns:a16="http://schemas.microsoft.com/office/drawing/2014/main" id="{1D881019-BB04-9A98-8716-809EAF5857A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727240" y="2093307"/>
                  <a:ext cx="39240" cy="2214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10" name="Rukopis 9">
                <a:extLst>
                  <a:ext uri="{FF2B5EF4-FFF2-40B4-BE49-F238E27FC236}">
                    <a16:creationId xmlns:a16="http://schemas.microsoft.com/office/drawing/2014/main" id="{5D6F8151-192E-B3FB-4004-2D38381AC415}"/>
                  </a:ext>
                </a:extLst>
              </p14:cNvPr>
              <p14:cNvContentPartPr/>
              <p14:nvPr/>
            </p14:nvContentPartPr>
            <p14:xfrm>
              <a:off x="9778720" y="2429547"/>
              <a:ext cx="360" cy="360"/>
            </p14:xfrm>
          </p:contentPart>
        </mc:Choice>
        <mc:Fallback xmlns="">
          <p:pic>
            <p:nvPicPr>
              <p:cNvPr id="10" name="Rukopis 9">
                <a:extLst>
                  <a:ext uri="{FF2B5EF4-FFF2-40B4-BE49-F238E27FC236}">
                    <a16:creationId xmlns:a16="http://schemas.microsoft.com/office/drawing/2014/main" id="{5D6F8151-192E-B3FB-4004-2D38381AC4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61080" y="2321547"/>
                <a:ext cx="36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1">
            <p14:nvContentPartPr>
              <p14:cNvPr id="11" name="Rukopis 10">
                <a:extLst>
                  <a:ext uri="{FF2B5EF4-FFF2-40B4-BE49-F238E27FC236}">
                    <a16:creationId xmlns:a16="http://schemas.microsoft.com/office/drawing/2014/main" id="{3C35EBBF-D180-95D3-EF11-03ACFC274773}"/>
                  </a:ext>
                </a:extLst>
              </p14:cNvPr>
              <p14:cNvContentPartPr/>
              <p14:nvPr/>
            </p14:nvContentPartPr>
            <p14:xfrm>
              <a:off x="2158600" y="2200947"/>
              <a:ext cx="360" cy="360"/>
            </p14:xfrm>
          </p:contentPart>
        </mc:Choice>
        <mc:Fallback xmlns="">
          <p:pic>
            <p:nvPicPr>
              <p:cNvPr id="11" name="Rukopis 10">
                <a:extLst>
                  <a:ext uri="{FF2B5EF4-FFF2-40B4-BE49-F238E27FC236}">
                    <a16:creationId xmlns:a16="http://schemas.microsoft.com/office/drawing/2014/main" id="{3C35EBBF-D180-95D3-EF11-03ACFC27477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140600" y="2093307"/>
                <a:ext cx="36000" cy="216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kstniOkvir 11">
            <a:extLst>
              <a:ext uri="{FF2B5EF4-FFF2-40B4-BE49-F238E27FC236}">
                <a16:creationId xmlns:a16="http://schemas.microsoft.com/office/drawing/2014/main" id="{63DF3C8D-ABF1-BC73-296F-51F35E74019E}"/>
              </a:ext>
            </a:extLst>
          </p:cNvPr>
          <p:cNvSpPr txBox="1"/>
          <p:nvPr/>
        </p:nvSpPr>
        <p:spPr>
          <a:xfrm>
            <a:off x="298729" y="1226396"/>
            <a:ext cx="455506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1910. – MLJET 🇭🇷</a:t>
            </a:r>
            <a:br>
              <a:rPr lang="en-US" sz="2000" dirty="0"/>
            </a:br>
            <a:r>
              <a:rPr lang="en-US" sz="2000" dirty="0"/>
              <a:t>→ </a:t>
            </a:r>
            <a:r>
              <a:rPr lang="en-US" sz="2000" dirty="0" err="1"/>
              <a:t>introdukcija</a:t>
            </a:r>
            <a:r>
              <a:rPr lang="en-US" sz="2000" dirty="0"/>
              <a:t> </a:t>
            </a:r>
            <a:r>
              <a:rPr lang="en-US" sz="2000" dirty="0" err="1"/>
              <a:t>radi</a:t>
            </a:r>
            <a:r>
              <a:rPr lang="en-US" sz="2000" dirty="0"/>
              <a:t> </a:t>
            </a:r>
            <a:r>
              <a:rPr lang="en-US" sz="2000" dirty="0" err="1"/>
              <a:t>kontrole</a:t>
            </a:r>
            <a:r>
              <a:rPr lang="en-US" sz="2000" dirty="0"/>
              <a:t> </a:t>
            </a:r>
            <a:r>
              <a:rPr lang="en-US" sz="2000" dirty="0" err="1"/>
              <a:t>poskoka</a:t>
            </a:r>
            <a:r>
              <a:rPr lang="en-US" sz="2000" dirty="0"/>
              <a:t> (</a:t>
            </a:r>
            <a:r>
              <a:rPr lang="en-US" sz="2000" i="1" dirty="0"/>
              <a:t>Vipera </a:t>
            </a:r>
            <a:r>
              <a:rPr lang="en-US" sz="2000" i="1" dirty="0" err="1"/>
              <a:t>ammodytes</a:t>
            </a:r>
            <a:r>
              <a:rPr lang="en-US" sz="2000" dirty="0"/>
              <a:t>)</a:t>
            </a:r>
          </a:p>
          <a:p>
            <a:r>
              <a:rPr lang="en-US" sz="2000" b="1" dirty="0"/>
              <a:t>1921.–1927. – ŠIRENJE PO JADRANU</a:t>
            </a:r>
            <a:br>
              <a:rPr lang="en-US" sz="2000" dirty="0"/>
            </a:br>
            <a:br>
              <a:rPr lang="en-US" sz="2000" dirty="0"/>
            </a:br>
            <a:r>
              <a:rPr lang="en-US" sz="2000" b="1" dirty="0"/>
              <a:t>20. </a:t>
            </a:r>
            <a:r>
              <a:rPr lang="en-US" sz="2000" b="1" dirty="0" err="1"/>
              <a:t>stoljeće</a:t>
            </a:r>
            <a:r>
              <a:rPr lang="en-US" sz="2000" b="1" dirty="0"/>
              <a:t> – ŠIRENJE UZ DALMATINSKU OBALU</a:t>
            </a:r>
            <a:endParaRPr lang="hr-HR" sz="2000" b="1" dirty="0"/>
          </a:p>
          <a:p>
            <a:br>
              <a:rPr lang="en-US" sz="2000" dirty="0"/>
            </a:br>
            <a:r>
              <a:rPr lang="en-US" sz="2000" b="1" dirty="0"/>
              <a:t>2006. – HERCEGOVINA</a:t>
            </a:r>
            <a:endParaRPr lang="hr-HR" sz="2000" b="1" dirty="0"/>
          </a:p>
          <a:p>
            <a:br>
              <a:rPr lang="en-US" sz="2000" dirty="0"/>
            </a:br>
            <a:r>
              <a:rPr lang="en-US" sz="2000" b="1" dirty="0"/>
              <a:t>2014. – HUTOVO BLATO / MOSTARSKO BLATO</a:t>
            </a:r>
            <a:br>
              <a:rPr lang="en-US" sz="2000" dirty="0"/>
            </a:br>
            <a:endParaRPr lang="hr-HR" sz="2000" dirty="0"/>
          </a:p>
          <a:p>
            <a:r>
              <a:rPr lang="en-US" sz="2000" b="1" dirty="0"/>
              <a:t>2015.–2016. – ČAPLJINA / NERETVA</a:t>
            </a:r>
            <a:br>
              <a:rPr lang="en-US" sz="2000" dirty="0"/>
            </a:br>
            <a:endParaRPr lang="hr-HR" sz="2000" dirty="0"/>
          </a:p>
          <a:p>
            <a:r>
              <a:rPr lang="en-US" sz="2000" b="1" dirty="0"/>
              <a:t>2016.–2017. – PRELAZAK NERETVE</a:t>
            </a:r>
            <a:br>
              <a:rPr lang="en-US" sz="2000" dirty="0"/>
            </a:br>
            <a:br>
              <a:rPr lang="en-US" sz="2000" dirty="0"/>
            </a:br>
            <a:r>
              <a:rPr lang="en-US" sz="2000" b="1" dirty="0"/>
              <a:t>20</a:t>
            </a:r>
            <a:r>
              <a:rPr lang="hr-HR" sz="2000" b="1" dirty="0"/>
              <a:t>20</a:t>
            </a:r>
            <a:r>
              <a:rPr lang="en-US" sz="2000" b="1" dirty="0"/>
              <a:t>. – POTVRĐENA ŠIRA PRISUTNOST</a:t>
            </a:r>
            <a:br>
              <a:rPr lang="en-US" sz="1200" dirty="0"/>
            </a:br>
            <a:endParaRPr lang="en-US" dirty="0"/>
          </a:p>
        </p:txBody>
      </p:sp>
      <p:pic>
        <p:nvPicPr>
          <p:cNvPr id="3" name="Picture 17">
            <a:extLst>
              <a:ext uri="{FF2B5EF4-FFF2-40B4-BE49-F238E27FC236}">
                <a16:creationId xmlns:a16="http://schemas.microsoft.com/office/drawing/2014/main" id="{FF5C345D-4910-06FA-D5CC-F66F539DF1A6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2731" r="104"/>
          <a:stretch/>
        </p:blipFill>
        <p:spPr>
          <a:xfrm>
            <a:off x="4853795" y="817217"/>
            <a:ext cx="7338205" cy="4533356"/>
          </a:xfrm>
          <a:prstGeom prst="rect">
            <a:avLst/>
          </a:prstGeom>
        </p:spPr>
      </p:pic>
      <p:sp>
        <p:nvSpPr>
          <p:cNvPr id="13" name="Rezervirano mjesto sadržaja 12">
            <a:extLst>
              <a:ext uri="{FF2B5EF4-FFF2-40B4-BE49-F238E27FC236}">
                <a16:creationId xmlns:a16="http://schemas.microsoft.com/office/drawing/2014/main" id="{1406C3AF-7B6C-11C7-5973-8ACAA319ED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2666" y="5460999"/>
            <a:ext cx="5681133" cy="639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r-HR" sz="1200" b="1" dirty="0"/>
              <a:t>IZVOR</a:t>
            </a:r>
            <a:r>
              <a:rPr lang="hr-HR" sz="1200" dirty="0"/>
              <a:t>: Plan upravljanja malim indijskim mungosom u Hrvatskoj(MINGOR;2022.)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07494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6F1DAAD-F080-2590-C712-12BB7AFB8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ZAKONSKA REGULATIVA</a:t>
            </a:r>
            <a:endParaRPr lang="en-US" dirty="0"/>
          </a:p>
        </p:txBody>
      </p:sp>
      <p:graphicFrame>
        <p:nvGraphicFramePr>
          <p:cNvPr id="4" name="Rezervirano mjesto sadržaja 3">
            <a:extLst>
              <a:ext uri="{FF2B5EF4-FFF2-40B4-BE49-F238E27FC236}">
                <a16:creationId xmlns:a16="http://schemas.microsoft.com/office/drawing/2014/main" id="{F0D6A50E-84B6-68BE-471B-DC668F89E6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9697586"/>
              </p:ext>
            </p:extLst>
          </p:nvPr>
        </p:nvGraphicFramePr>
        <p:xfrm>
          <a:off x="1554070" y="1394460"/>
          <a:ext cx="10161680" cy="5234939"/>
        </p:xfrm>
        <a:graphic>
          <a:graphicData uri="http://schemas.openxmlformats.org/drawingml/2006/table">
            <a:tbl>
              <a:tblPr/>
              <a:tblGrid>
                <a:gridCol w="5080840">
                  <a:extLst>
                    <a:ext uri="{9D8B030D-6E8A-4147-A177-3AD203B41FA5}">
                      <a16:colId xmlns:a16="http://schemas.microsoft.com/office/drawing/2014/main" val="4221319472"/>
                    </a:ext>
                  </a:extLst>
                </a:gridCol>
                <a:gridCol w="5080840">
                  <a:extLst>
                    <a:ext uri="{9D8B030D-6E8A-4147-A177-3AD203B41FA5}">
                      <a16:colId xmlns:a16="http://schemas.microsoft.com/office/drawing/2014/main" val="3460652301"/>
                    </a:ext>
                  </a:extLst>
                </a:gridCol>
              </a:tblGrid>
              <a:tr h="38730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🇭🇷 </a:t>
                      </a:r>
                      <a:r>
                        <a:rPr lang="en-US" sz="1600" b="1"/>
                        <a:t>HRVATSKA</a:t>
                      </a:r>
                      <a:endParaRPr lang="en-US" sz="1600"/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🇧🇦 </a:t>
                      </a:r>
                      <a:r>
                        <a:rPr lang="en-US" sz="1600" b="1"/>
                        <a:t>BiH / FBiH</a:t>
                      </a:r>
                      <a:endParaRPr lang="en-US" sz="1600"/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242969"/>
                  </a:ext>
                </a:extLst>
              </a:tr>
              <a:tr h="67841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1999.</a:t>
                      </a:r>
                      <a:r>
                        <a:rPr lang="en-US" sz="1600"/>
                        <a:t> – mungos (</a:t>
                      </a:r>
                      <a:r>
                        <a:rPr lang="en-US" sz="1600" i="1"/>
                        <a:t>Herpestes ishneumon</a:t>
                      </a:r>
                      <a:r>
                        <a:rPr lang="en-US" sz="1600"/>
                        <a:t>) izrijekom je naveden na popisu </a:t>
                      </a:r>
                      <a:r>
                        <a:rPr lang="en-US" sz="1600" b="1"/>
                        <a:t>sitne dlakave divljači</a:t>
                      </a:r>
                      <a:r>
                        <a:rPr lang="en-US" sz="1600"/>
                        <a:t>. 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Mungos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nije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izrijekom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naveden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kao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divljač</a:t>
                      </a:r>
                      <a:r>
                        <a:rPr lang="en-US" sz="1600" dirty="0"/>
                        <a:t> u </a:t>
                      </a:r>
                      <a:r>
                        <a:rPr lang="en-US" sz="1600" dirty="0" err="1"/>
                        <a:t>važećem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federalnom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lovnom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okviru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330038"/>
                  </a:ext>
                </a:extLst>
              </a:tr>
              <a:tr h="126063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2005.–2017.</a:t>
                      </a:r>
                      <a:r>
                        <a:rPr lang="en-US" sz="1600"/>
                        <a:t> – ostaje u sustavu lovstva kao divljač.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/>
                        <a:t>U BiH se njegov status ne temelji na tome da je proglašen lovnom vrstom, nego se pitanje njegove kontrole povezuje s propisima o zaštiti prirode i stranim/invazivnim vrstama.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0762020"/>
                  </a:ext>
                </a:extLst>
              </a:tr>
              <a:tr h="9695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2018. – novi Zakon o lovstvu</a:t>
                      </a:r>
                      <a:r>
                        <a:rPr lang="en-US" sz="1600"/>
                        <a:t> – mungos </a:t>
                      </a:r>
                      <a:r>
                        <a:rPr lang="en-US" sz="1600" b="1"/>
                        <a:t>više nije na popisu divljači</a:t>
                      </a:r>
                      <a:r>
                        <a:rPr lang="en-US" sz="1600"/>
                        <a:t>. 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Nema ekvivalentnog prijelaza iz statusa divljači</a:t>
                      </a:r>
                      <a:r>
                        <a:rPr lang="en-US" sz="1600"/>
                        <a:t>, jer mungos nije imao isti izričiti status u federalnom popisu divljači.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787406"/>
                  </a:ext>
                </a:extLst>
              </a:tr>
              <a:tr h="9695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hr-HR" sz="1600" b="1" dirty="0"/>
                        <a:t>2022.</a:t>
                      </a:r>
                      <a:r>
                        <a:rPr lang="en-US" sz="1600" b="1" dirty="0"/>
                        <a:t>: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mungos</a:t>
                      </a:r>
                      <a:r>
                        <a:rPr lang="en-US" sz="1600" dirty="0"/>
                        <a:t> </a:t>
                      </a:r>
                      <a:r>
                        <a:rPr lang="en-US" sz="1600" b="1" dirty="0" err="1"/>
                        <a:t>nije</a:t>
                      </a:r>
                      <a:r>
                        <a:rPr lang="en-US" sz="1600" b="1" dirty="0"/>
                        <a:t> </a:t>
                      </a:r>
                      <a:r>
                        <a:rPr lang="en-US" sz="1600" b="1" dirty="0" err="1"/>
                        <a:t>divljač</a:t>
                      </a:r>
                      <a:r>
                        <a:rPr lang="en-US" sz="1600" dirty="0"/>
                        <a:t>. Hrvatski Plan </a:t>
                      </a:r>
                      <a:r>
                        <a:rPr lang="en-US" sz="1600" dirty="0" err="1"/>
                        <a:t>upravljanja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mungosom</a:t>
                      </a:r>
                      <a:r>
                        <a:rPr lang="en-US" sz="1600" dirty="0"/>
                        <a:t> to </a:t>
                      </a:r>
                      <a:r>
                        <a:rPr lang="en-US" sz="1600" dirty="0" err="1"/>
                        <a:t>izrijekom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potvrđuje</a:t>
                      </a:r>
                      <a:r>
                        <a:rPr lang="en-US" sz="1600" dirty="0"/>
                        <a:t>. 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Danas:</a:t>
                      </a:r>
                      <a:r>
                        <a:rPr lang="en-US" sz="1600"/>
                        <a:t> mungos se ne tretira kao divljač u smislu federalnog lovnog popisa; pravni okvir se razvija kroz </a:t>
                      </a:r>
                      <a:r>
                        <a:rPr lang="en-US" sz="1600" b="1"/>
                        <a:t>propise o stranim i invazivnim vrstama</a:t>
                      </a:r>
                      <a:r>
                        <a:rPr lang="en-US" sz="1600"/>
                        <a:t>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9405020"/>
                  </a:ext>
                </a:extLst>
              </a:tr>
              <a:tr h="9695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/>
                        <a:t>Pristup:</a:t>
                      </a:r>
                      <a:r>
                        <a:rPr lang="en-US" sz="1600"/>
                        <a:t> upravljanje stranom/invazivnom vrstom, uključujući kontrolu i uklanjanje.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/>
                        <a:t>Pristup</a:t>
                      </a:r>
                      <a:r>
                        <a:rPr lang="en-US" sz="1600" b="1" dirty="0"/>
                        <a:t>: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potrebno</a:t>
                      </a:r>
                      <a:r>
                        <a:rPr lang="en-US" sz="1600" dirty="0"/>
                        <a:t> je </a:t>
                      </a:r>
                      <a:r>
                        <a:rPr lang="en-US" sz="1600" dirty="0" err="1"/>
                        <a:t>jasno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definirati</a:t>
                      </a:r>
                      <a:r>
                        <a:rPr lang="en-US" sz="1600" dirty="0"/>
                        <a:t> status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nadležnosti</a:t>
                      </a:r>
                      <a:r>
                        <a:rPr lang="en-US" sz="1600" dirty="0"/>
                        <a:t> za </a:t>
                      </a:r>
                      <a:r>
                        <a:rPr lang="en-US" sz="1600" dirty="0" err="1"/>
                        <a:t>upravljanje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populacijom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koja</a:t>
                      </a:r>
                      <a:r>
                        <a:rPr lang="en-US" sz="1600" dirty="0"/>
                        <a:t> se </a:t>
                      </a:r>
                      <a:r>
                        <a:rPr lang="en-US" sz="1600" dirty="0" err="1"/>
                        <a:t>širi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područjem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Neretve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i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Hercegovine</a:t>
                      </a:r>
                      <a:r>
                        <a:rPr lang="en-US" sz="1600" dirty="0"/>
                        <a:t>.</a:t>
                      </a:r>
                    </a:p>
                  </a:txBody>
                  <a:tcPr marL="80580" marR="80580" marT="40290" marB="40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447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7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BC19E79-9D78-FB1C-16BE-B28C80295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NEPOZNANICE KOJE OTEŽAVAJU UPRAVLJANJE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A1FF739-074D-1C43-89C4-4B1FF1945F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42951" y="1737996"/>
            <a:ext cx="11098530" cy="4062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Kolika je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populacija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mungosa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Kolika je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njegova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gustoća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različitim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područjima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Kojom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brzinom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širi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prema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unutrašnjosti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Hercegovine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Koja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staništa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preferira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Čime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se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stvarno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hrani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području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Neretve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Hutova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blata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Koje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vrste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plijena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najzastupljenije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njegovoj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prehrani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Kakav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je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njegov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stvarni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utjecaj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lokalne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populacije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ptica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gmazova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vodozemaca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sitnih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sisavaca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Postoji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li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mjerljiv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utjecaj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lovnu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divljač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sitnu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divljač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❓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Postoje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li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razlike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između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populacija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u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Hrvatskoj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en-US" sz="24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</a:t>
            </a: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BiH?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019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15DD4F-C92F-DE45-F76C-2851A49C5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KAKO PRATITI POPULACIJU?</a:t>
            </a:r>
          </a:p>
        </p:txBody>
      </p:sp>
      <p:pic>
        <p:nvPicPr>
          <p:cNvPr id="4" name="Rezervirano mjesto sadržaja 3">
            <a:extLst>
              <a:ext uri="{FF2B5EF4-FFF2-40B4-BE49-F238E27FC236}">
                <a16:creationId xmlns:a16="http://schemas.microsoft.com/office/drawing/2014/main" id="{86842627-CB3F-8385-A4B8-69AA8764B7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36600" y="1027906"/>
            <a:ext cx="4801306" cy="2700735"/>
          </a:xfrm>
          <a:prstGeom prst="rect">
            <a:avLst/>
          </a:prstGeom>
        </p:spPr>
      </p:pic>
      <p:sp>
        <p:nvSpPr>
          <p:cNvPr id="5" name="TekstniOkvir 4">
            <a:extLst>
              <a:ext uri="{FF2B5EF4-FFF2-40B4-BE49-F238E27FC236}">
                <a16:creationId xmlns:a16="http://schemas.microsoft.com/office/drawing/2014/main" id="{CB7BDA5F-62EC-E8D7-6A77-B70AFBBB3CF3}"/>
              </a:ext>
            </a:extLst>
          </p:cNvPr>
          <p:cNvSpPr txBox="1"/>
          <p:nvPr/>
        </p:nvSpPr>
        <p:spPr>
          <a:xfrm>
            <a:off x="838200" y="1897380"/>
            <a:ext cx="5257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 err="1"/>
              <a:t>Fotozamke</a:t>
            </a:r>
            <a:endParaRPr lang="hr-H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 err="1"/>
              <a:t>Transekti</a:t>
            </a:r>
            <a:r>
              <a:rPr lang="hr-HR" sz="2400" dirty="0"/>
              <a:t> i terenski nalazi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/>
              <a:t>Genetičko uzorkovanje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/>
              <a:t>Analiza prehrane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r-HR" sz="2400" dirty="0"/>
              <a:t>Modeli širenja</a:t>
            </a:r>
            <a:endParaRPr lang="en-US" sz="2400" dirty="0"/>
          </a:p>
        </p:txBody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0EE34564-8234-7DF0-D6F1-CFFA4B2AE27D}"/>
              </a:ext>
            </a:extLst>
          </p:cNvPr>
          <p:cNvSpPr txBox="1"/>
          <p:nvPr/>
        </p:nvSpPr>
        <p:spPr>
          <a:xfrm>
            <a:off x="1049867" y="5130890"/>
            <a:ext cx="103039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b="1" dirty="0"/>
              <a:t>Stvoriti jedinstvenu prekograničnu bazu podataka nalaza mungosa !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18143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6C24E75-E0E8-7448-35A0-5F8DFB83A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 KONTROLE PREMA UPRAVLJANJU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56C01C7-4C6B-BA27-DF73-76776F67E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🇭🇷 ISKUSTVO KONTROLE</a:t>
            </a:r>
            <a:r>
              <a:rPr lang="hr-HR" b="1" dirty="0"/>
              <a:t> (suradnja s </a:t>
            </a:r>
            <a:r>
              <a:rPr lang="hr-HR" b="1" dirty="0" err="1"/>
              <a:t>lovoovlaštenicima</a:t>
            </a:r>
            <a:r>
              <a:rPr lang="hr-HR" b="1" dirty="0"/>
              <a:t>)</a:t>
            </a:r>
            <a:endParaRPr lang="en-US" b="1" dirty="0"/>
          </a:p>
          <a:p>
            <a:r>
              <a:rPr lang="en-US" dirty="0" err="1"/>
              <a:t>selektivno</a:t>
            </a:r>
            <a:r>
              <a:rPr lang="en-US" dirty="0"/>
              <a:t> </a:t>
            </a:r>
            <a:r>
              <a:rPr lang="en-US" dirty="0" err="1"/>
              <a:t>hvatanje</a:t>
            </a:r>
            <a:r>
              <a:rPr lang="en-US" dirty="0"/>
              <a:t> </a:t>
            </a:r>
            <a:r>
              <a:rPr lang="en-US" dirty="0" err="1"/>
              <a:t>živolovnim</a:t>
            </a:r>
            <a:r>
              <a:rPr lang="en-US" dirty="0"/>
              <a:t> </a:t>
            </a:r>
            <a:r>
              <a:rPr lang="en-US" dirty="0" err="1"/>
              <a:t>zamkama</a:t>
            </a:r>
            <a:r>
              <a:rPr lang="en-US" dirty="0"/>
              <a:t> </a:t>
            </a:r>
          </a:p>
          <a:p>
            <a:r>
              <a:rPr lang="en-US" dirty="0" err="1"/>
              <a:t>uklanjanje</a:t>
            </a:r>
            <a:r>
              <a:rPr lang="en-US" dirty="0"/>
              <a:t> </a:t>
            </a:r>
            <a:r>
              <a:rPr lang="en-US" dirty="0" err="1"/>
              <a:t>zabilježenih</a:t>
            </a:r>
            <a:r>
              <a:rPr lang="en-US" dirty="0"/>
              <a:t> </a:t>
            </a:r>
            <a:r>
              <a:rPr lang="en-US" dirty="0" err="1"/>
              <a:t>jedinki</a:t>
            </a:r>
            <a:r>
              <a:rPr lang="en-US" dirty="0"/>
              <a:t> </a:t>
            </a:r>
          </a:p>
          <a:p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područjima</a:t>
            </a:r>
            <a:r>
              <a:rPr lang="en-US" dirty="0"/>
              <a:t> </a:t>
            </a:r>
            <a:r>
              <a:rPr lang="en-US" dirty="0" err="1"/>
              <a:t>gdje</a:t>
            </a:r>
            <a:r>
              <a:rPr lang="en-US" dirty="0"/>
              <a:t> je to </a:t>
            </a:r>
            <a:r>
              <a:rPr lang="en-US" dirty="0" err="1"/>
              <a:t>pravno</a:t>
            </a:r>
            <a:r>
              <a:rPr lang="en-US" dirty="0"/>
              <a:t> </a:t>
            </a:r>
            <a:r>
              <a:rPr lang="en-US" dirty="0" err="1"/>
              <a:t>dopušteno</a:t>
            </a:r>
            <a:r>
              <a:rPr lang="en-US" dirty="0"/>
              <a:t>, </a:t>
            </a:r>
            <a:r>
              <a:rPr lang="en-US" dirty="0" err="1"/>
              <a:t>kontrola</a:t>
            </a:r>
            <a:r>
              <a:rPr lang="en-US" dirty="0"/>
              <a:t> </a:t>
            </a:r>
            <a:endParaRPr lang="hr-HR" dirty="0"/>
          </a:p>
          <a:p>
            <a:pPr marL="0" indent="0">
              <a:buNone/>
            </a:pP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odstrjel</a:t>
            </a:r>
            <a:r>
              <a:rPr lang="en-US" dirty="0"/>
              <a:t> </a:t>
            </a:r>
            <a:r>
              <a:rPr lang="en-US" dirty="0" err="1"/>
              <a:t>lovačkim</a:t>
            </a:r>
            <a:r>
              <a:rPr lang="en-US" dirty="0"/>
              <a:t> </a:t>
            </a:r>
            <a:r>
              <a:rPr lang="en-US" dirty="0" err="1"/>
              <a:t>oružjem</a:t>
            </a:r>
            <a:r>
              <a:rPr lang="en-US" dirty="0"/>
              <a:t> </a:t>
            </a:r>
          </a:p>
          <a:p>
            <a:r>
              <a:rPr lang="en-US" dirty="0" err="1"/>
              <a:t>kontinuirano</a:t>
            </a:r>
            <a:r>
              <a:rPr lang="en-US" dirty="0"/>
              <a:t> </a:t>
            </a:r>
            <a:r>
              <a:rPr lang="en-US" dirty="0" err="1"/>
              <a:t>evidentiranje</a:t>
            </a:r>
            <a:r>
              <a:rPr lang="en-US" dirty="0"/>
              <a:t> </a:t>
            </a:r>
            <a:r>
              <a:rPr lang="en-US" dirty="0" err="1"/>
              <a:t>ulova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lokacija</a:t>
            </a:r>
            <a:endParaRPr lang="en-US" dirty="0"/>
          </a:p>
          <a:p>
            <a:endParaRPr lang="en-US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EBA8BEA9-8867-C97C-7F4B-762288BB13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4842" y="0"/>
            <a:ext cx="2647157" cy="3515754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0C9DCA50-3EEB-250D-7C10-6C049A5A1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03649" y="3769651"/>
            <a:ext cx="3529544" cy="2647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085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97880E0-A878-100D-3335-D56443997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OD KONTROLE PREMA UPRAVLJANJU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EF742AB-C25A-5290-83D0-C103E2B8BF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/>
              <a:t>REKOGRANIČNA SURADNJA</a:t>
            </a:r>
            <a:endParaRPr lang="en-US" dirty="0"/>
          </a:p>
          <a:p>
            <a:r>
              <a:rPr lang="en-US" b="1" dirty="0"/>
              <a:t>HRVATSKA + BiH – PILOT PODRUČJE</a:t>
            </a:r>
          </a:p>
          <a:p>
            <a:r>
              <a:rPr lang="en-US" dirty="0" err="1"/>
              <a:t>Zajednički</a:t>
            </a:r>
            <a:r>
              <a:rPr lang="en-US" dirty="0"/>
              <a:t> program </a:t>
            </a:r>
            <a:r>
              <a:rPr lang="en-US" dirty="0" err="1"/>
              <a:t>kontrole</a:t>
            </a:r>
            <a:r>
              <a:rPr lang="en-US" dirty="0"/>
              <a:t> </a:t>
            </a:r>
            <a:r>
              <a:rPr lang="en-US" dirty="0" err="1"/>
              <a:t>mungosa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odabranom</a:t>
            </a:r>
            <a:r>
              <a:rPr lang="en-US" dirty="0"/>
              <a:t> </a:t>
            </a:r>
            <a:r>
              <a:rPr lang="en-US" dirty="0" err="1"/>
              <a:t>području</a:t>
            </a:r>
            <a:r>
              <a:rPr lang="en-US" dirty="0"/>
              <a:t> </a:t>
            </a:r>
            <a:r>
              <a:rPr lang="en-US" dirty="0" err="1"/>
              <a:t>Neretve</a:t>
            </a:r>
            <a:endParaRPr lang="en-US" dirty="0"/>
          </a:p>
          <a:p>
            <a:r>
              <a:rPr lang="en-US" dirty="0" err="1"/>
              <a:t>odabrati</a:t>
            </a:r>
            <a:r>
              <a:rPr lang="en-US" dirty="0"/>
              <a:t> </a:t>
            </a:r>
            <a:r>
              <a:rPr lang="en-US" dirty="0" err="1"/>
              <a:t>jedno</a:t>
            </a:r>
            <a:r>
              <a:rPr lang="en-US" dirty="0"/>
              <a:t> </a:t>
            </a:r>
            <a:r>
              <a:rPr lang="en-US" dirty="0" err="1"/>
              <a:t>reprezentativno</a:t>
            </a:r>
            <a:r>
              <a:rPr lang="en-US" dirty="0"/>
              <a:t> </a:t>
            </a:r>
            <a:r>
              <a:rPr lang="en-US" dirty="0" err="1"/>
              <a:t>prekogranično</a:t>
            </a:r>
            <a:r>
              <a:rPr lang="en-US" dirty="0"/>
              <a:t> </a:t>
            </a:r>
            <a:r>
              <a:rPr lang="en-US" dirty="0" err="1"/>
              <a:t>područje</a:t>
            </a:r>
            <a:r>
              <a:rPr lang="en-US" dirty="0"/>
              <a:t> </a:t>
            </a:r>
          </a:p>
          <a:p>
            <a:r>
              <a:rPr lang="en-US" dirty="0" err="1"/>
              <a:t>zajednički</a:t>
            </a:r>
            <a:r>
              <a:rPr lang="en-US" dirty="0"/>
              <a:t> monitoring 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početka</a:t>
            </a:r>
            <a:r>
              <a:rPr lang="en-US" dirty="0"/>
              <a:t> </a:t>
            </a:r>
            <a:r>
              <a:rPr lang="en-US" dirty="0" err="1"/>
              <a:t>kontrole</a:t>
            </a:r>
            <a:r>
              <a:rPr lang="en-US" dirty="0"/>
              <a:t> </a:t>
            </a:r>
          </a:p>
          <a:p>
            <a:r>
              <a:rPr lang="en-US" dirty="0" err="1"/>
              <a:t>primijeniti</a:t>
            </a:r>
            <a:r>
              <a:rPr lang="en-US" dirty="0"/>
              <a:t> </a:t>
            </a:r>
            <a:r>
              <a:rPr lang="en-US" dirty="0" err="1"/>
              <a:t>standardizirane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</a:p>
          <a:p>
            <a:r>
              <a:rPr lang="en-US" dirty="0" err="1"/>
              <a:t>pratiti</a:t>
            </a:r>
            <a:r>
              <a:rPr lang="en-US" dirty="0"/>
              <a:t> </a:t>
            </a:r>
            <a:r>
              <a:rPr lang="en-US" dirty="0" err="1"/>
              <a:t>broj</a:t>
            </a:r>
            <a:r>
              <a:rPr lang="en-US" dirty="0"/>
              <a:t> </a:t>
            </a:r>
            <a:r>
              <a:rPr lang="en-US" dirty="0" err="1"/>
              <a:t>ulovljenih</a:t>
            </a:r>
            <a:r>
              <a:rPr lang="en-US" dirty="0"/>
              <a:t>/</a:t>
            </a:r>
            <a:r>
              <a:rPr lang="en-US" dirty="0" err="1"/>
              <a:t>uklonjenih</a:t>
            </a:r>
            <a:r>
              <a:rPr lang="en-US" dirty="0"/>
              <a:t> </a:t>
            </a:r>
            <a:r>
              <a:rPr lang="en-US" dirty="0" err="1"/>
              <a:t>jedinki</a:t>
            </a:r>
            <a:r>
              <a:rPr lang="en-US" dirty="0"/>
              <a:t> </a:t>
            </a:r>
          </a:p>
          <a:p>
            <a:r>
              <a:rPr lang="en-US" dirty="0" err="1"/>
              <a:t>pratiti</a:t>
            </a:r>
            <a:r>
              <a:rPr lang="en-US" dirty="0"/>
              <a:t> </a:t>
            </a:r>
            <a:r>
              <a:rPr lang="en-US" dirty="0" err="1"/>
              <a:t>promjenu</a:t>
            </a:r>
            <a:r>
              <a:rPr lang="en-US" dirty="0"/>
              <a:t> </a:t>
            </a:r>
            <a:r>
              <a:rPr lang="en-US" dirty="0" err="1"/>
              <a:t>relativne</a:t>
            </a:r>
            <a:r>
              <a:rPr lang="en-US" dirty="0"/>
              <a:t> </a:t>
            </a:r>
            <a:r>
              <a:rPr lang="en-US" dirty="0" err="1"/>
              <a:t>brojnosti</a:t>
            </a:r>
            <a:r>
              <a:rPr lang="en-US" dirty="0"/>
              <a:t> </a:t>
            </a:r>
          </a:p>
          <a:p>
            <a:r>
              <a:rPr lang="en-US" dirty="0" err="1"/>
              <a:t>usporediti</a:t>
            </a:r>
            <a:r>
              <a:rPr lang="en-US" dirty="0"/>
              <a:t> </a:t>
            </a:r>
            <a:r>
              <a:rPr lang="en-US" dirty="0" err="1"/>
              <a:t>stanje</a:t>
            </a:r>
            <a:r>
              <a:rPr lang="en-US" dirty="0"/>
              <a:t> </a:t>
            </a:r>
            <a:r>
              <a:rPr lang="en-US" dirty="0" err="1"/>
              <a:t>prije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nakon</a:t>
            </a:r>
            <a:r>
              <a:rPr lang="en-US" dirty="0"/>
              <a:t> </a:t>
            </a:r>
            <a:r>
              <a:rPr lang="en-US" dirty="0" err="1"/>
              <a:t>provedbe</a:t>
            </a:r>
            <a:r>
              <a:rPr lang="en-US" dirty="0"/>
              <a:t> </a:t>
            </a:r>
          </a:p>
          <a:p>
            <a:r>
              <a:rPr lang="en-US" dirty="0" err="1"/>
              <a:t>rezultate</a:t>
            </a:r>
            <a:r>
              <a:rPr lang="en-US" dirty="0"/>
              <a:t> </a:t>
            </a:r>
            <a:r>
              <a:rPr lang="en-US" dirty="0" err="1"/>
              <a:t>koristiti</a:t>
            </a:r>
            <a:r>
              <a:rPr lang="en-US" dirty="0"/>
              <a:t> za </a:t>
            </a:r>
            <a:r>
              <a:rPr lang="en-US" dirty="0" err="1"/>
              <a:t>definiranje</a:t>
            </a:r>
            <a:r>
              <a:rPr lang="en-US" dirty="0"/>
              <a:t> </a:t>
            </a:r>
            <a:r>
              <a:rPr lang="en-US" dirty="0" err="1"/>
              <a:t>budućeg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upravljanja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83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2E96F8-242B-2181-E213-0278A6BA8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„</a:t>
            </a:r>
            <a:r>
              <a:rPr lang="en-US" dirty="0" err="1"/>
              <a:t>Umjesto</a:t>
            </a:r>
            <a:r>
              <a:rPr lang="en-US" dirty="0"/>
              <a:t> </a:t>
            </a:r>
            <a:r>
              <a:rPr lang="en-US" dirty="0" err="1"/>
              <a:t>dva</a:t>
            </a:r>
            <a:r>
              <a:rPr lang="en-US" dirty="0"/>
              <a:t> </a:t>
            </a:r>
            <a:r>
              <a:rPr lang="en-US" dirty="0" err="1"/>
              <a:t>odvojen</a:t>
            </a:r>
            <a:r>
              <a:rPr lang="hr-HR" dirty="0"/>
              <a:t>a</a:t>
            </a:r>
            <a:r>
              <a:rPr lang="en-US" dirty="0"/>
              <a:t> </a:t>
            </a:r>
            <a:r>
              <a:rPr lang="en-US" dirty="0" err="1"/>
              <a:t>sustava</a:t>
            </a:r>
            <a:r>
              <a:rPr lang="en-US" dirty="0"/>
              <a:t> </a:t>
            </a:r>
            <a:r>
              <a:rPr lang="en-US" dirty="0" err="1"/>
              <a:t>kontrole</a:t>
            </a:r>
            <a:r>
              <a:rPr lang="en-US" dirty="0"/>
              <a:t> – </a:t>
            </a:r>
            <a:r>
              <a:rPr lang="en-US" dirty="0" err="1"/>
              <a:t>jedan</a:t>
            </a:r>
            <a:r>
              <a:rPr lang="en-US" dirty="0"/>
              <a:t> </a:t>
            </a:r>
            <a:r>
              <a:rPr lang="en-US" dirty="0" err="1"/>
              <a:t>prekogranični</a:t>
            </a:r>
            <a:r>
              <a:rPr lang="en-US" dirty="0"/>
              <a:t> </a:t>
            </a:r>
            <a:r>
              <a:rPr lang="en-US" dirty="0" err="1"/>
              <a:t>sustav</a:t>
            </a:r>
            <a:r>
              <a:rPr lang="en-US" dirty="0"/>
              <a:t> </a:t>
            </a:r>
            <a:r>
              <a:rPr lang="en-US" dirty="0" err="1"/>
              <a:t>upravljanja</a:t>
            </a:r>
            <a:r>
              <a:rPr lang="en-US" dirty="0"/>
              <a:t> </a:t>
            </a:r>
            <a:r>
              <a:rPr lang="en-US" dirty="0" err="1"/>
              <a:t>populacijom</a:t>
            </a:r>
            <a:r>
              <a:rPr lang="en-US" dirty="0"/>
              <a:t>.“</a:t>
            </a:r>
          </a:p>
        </p:txBody>
      </p:sp>
      <p:pic>
        <p:nvPicPr>
          <p:cNvPr id="5" name="Rezervirano mjesto sadržaja 4">
            <a:extLst>
              <a:ext uri="{FF2B5EF4-FFF2-40B4-BE49-F238E27FC236}">
                <a16:creationId xmlns:a16="http://schemas.microsoft.com/office/drawing/2014/main" id="{C6DD1519-7C0E-B090-B983-3BB1B2CD09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600" y="1581604"/>
            <a:ext cx="9314488" cy="5056263"/>
          </a:xfrm>
        </p:spPr>
      </p:pic>
    </p:spTree>
    <p:extLst>
      <p:ext uri="{BB962C8B-B14F-4D97-AF65-F5344CB8AC3E}">
        <p14:creationId xmlns:p14="http://schemas.microsoft.com/office/powerpoint/2010/main" val="2065783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A5AE88-CBDC-4342-FC90-B3A3F0DB1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JEDNA POPULACIJA – DVIJE DRŽAVE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D0B4215-F63D-9F34-F145-1306E825D8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b="1" dirty="0"/>
              <a:t>HRVATSKA</a:t>
            </a:r>
            <a:br>
              <a:rPr lang="en-US" dirty="0"/>
            </a:br>
            <a:r>
              <a:rPr lang="en-US" dirty="0"/>
              <a:t>Delta </a:t>
            </a:r>
            <a:r>
              <a:rPr lang="en-US" dirty="0" err="1"/>
              <a:t>Neretve</a:t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b="1" dirty="0"/>
              <a:t>NERETVA – PRIRODNI KORIDOR ŠIRENJA</a:t>
            </a:r>
            <a:br>
              <a:rPr lang="en-US" dirty="0"/>
            </a:br>
            <a:r>
              <a:rPr lang="en-US" dirty="0"/>
              <a:t>↓</a:t>
            </a:r>
            <a:br>
              <a:rPr lang="en-US" dirty="0"/>
            </a:br>
            <a:r>
              <a:rPr lang="en-US" b="1" dirty="0"/>
              <a:t>BiH</a:t>
            </a:r>
            <a:br>
              <a:rPr lang="en-US" dirty="0"/>
            </a:br>
            <a:r>
              <a:rPr lang="en-US" dirty="0" err="1"/>
              <a:t>Hutovo</a:t>
            </a:r>
            <a:r>
              <a:rPr lang="en-US" dirty="0"/>
              <a:t> </a:t>
            </a:r>
            <a:r>
              <a:rPr lang="en-US" dirty="0" err="1"/>
              <a:t>blato</a:t>
            </a:r>
            <a:r>
              <a:rPr lang="en-US" dirty="0"/>
              <a:t> → </a:t>
            </a:r>
            <a:r>
              <a:rPr lang="hr-HR" dirty="0"/>
              <a:t>Mostarsko blato</a:t>
            </a:r>
            <a:r>
              <a:rPr lang="en-US" dirty="0"/>
              <a:t>→ </a:t>
            </a:r>
            <a:r>
              <a:rPr lang="hr-HR" dirty="0"/>
              <a:t>okolica Mostara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348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73C6286-22EC-49AB-8039-C43B13DFE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ŠTO JE POTREBNO?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8A8ACB-6B9F-C0A4-90E5-3FB1638BD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ZAJEDNIČKI MONITORING</a:t>
            </a:r>
            <a:br>
              <a:rPr lang="en-US" dirty="0"/>
            </a:br>
            <a:r>
              <a:rPr lang="en-US" dirty="0" err="1"/>
              <a:t>isti</a:t>
            </a:r>
            <a:r>
              <a:rPr lang="en-US" dirty="0"/>
              <a:t> </a:t>
            </a:r>
            <a:r>
              <a:rPr lang="en-US" dirty="0" err="1"/>
              <a:t>protokol</a:t>
            </a:r>
            <a:r>
              <a:rPr lang="en-US" dirty="0"/>
              <a:t> •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• </a:t>
            </a:r>
            <a:r>
              <a:rPr lang="en-US" dirty="0" err="1"/>
              <a:t>zajednička</a:t>
            </a:r>
            <a:r>
              <a:rPr lang="en-US" dirty="0"/>
              <a:t> </a:t>
            </a:r>
            <a:r>
              <a:rPr lang="en-US" dirty="0" err="1"/>
              <a:t>baza</a:t>
            </a:r>
            <a:r>
              <a:rPr lang="en-US" dirty="0"/>
              <a:t> </a:t>
            </a:r>
            <a:r>
              <a:rPr lang="en-US" dirty="0" err="1"/>
              <a:t>podataka</a:t>
            </a:r>
            <a:endParaRPr lang="en-US" dirty="0"/>
          </a:p>
          <a:p>
            <a:r>
              <a:rPr lang="en-US" b="1" dirty="0"/>
              <a:t>ZAJEDNIČKA PROCJENA</a:t>
            </a:r>
            <a:br>
              <a:rPr lang="en-US" dirty="0"/>
            </a:br>
            <a:r>
              <a:rPr lang="en-US" dirty="0" err="1"/>
              <a:t>rasprostranjenost</a:t>
            </a:r>
            <a:r>
              <a:rPr lang="en-US" dirty="0"/>
              <a:t> • </a:t>
            </a:r>
            <a:r>
              <a:rPr lang="en-US" dirty="0" err="1"/>
              <a:t>brojnost</a:t>
            </a:r>
            <a:r>
              <a:rPr lang="en-US" dirty="0"/>
              <a:t> • </a:t>
            </a:r>
            <a:r>
              <a:rPr lang="en-US" dirty="0" err="1"/>
              <a:t>prehrana</a:t>
            </a:r>
            <a:r>
              <a:rPr lang="en-US" dirty="0"/>
              <a:t> • </a:t>
            </a:r>
            <a:r>
              <a:rPr lang="en-US" dirty="0" err="1"/>
              <a:t>utjecaj</a:t>
            </a:r>
            <a:endParaRPr lang="en-US" dirty="0"/>
          </a:p>
          <a:p>
            <a:r>
              <a:rPr lang="en-US" b="1" dirty="0"/>
              <a:t>USKLAĐENE MJERE</a:t>
            </a:r>
            <a:br>
              <a:rPr lang="en-US" dirty="0"/>
            </a:br>
            <a:r>
              <a:rPr lang="en-US" dirty="0" err="1"/>
              <a:t>kontrola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obje</a:t>
            </a:r>
            <a:r>
              <a:rPr lang="en-US" dirty="0"/>
              <a:t> </a:t>
            </a:r>
            <a:r>
              <a:rPr lang="en-US" dirty="0" err="1"/>
              <a:t>strane</a:t>
            </a:r>
            <a:r>
              <a:rPr lang="en-US" dirty="0"/>
              <a:t> </a:t>
            </a:r>
            <a:r>
              <a:rPr lang="en-US" dirty="0" err="1"/>
              <a:t>granice</a:t>
            </a:r>
            <a:r>
              <a:rPr lang="en-US" dirty="0"/>
              <a:t> • </a:t>
            </a:r>
            <a:r>
              <a:rPr lang="en-US" dirty="0" err="1"/>
              <a:t>praćenje</a:t>
            </a:r>
            <a:r>
              <a:rPr lang="en-US" dirty="0"/>
              <a:t> </a:t>
            </a:r>
            <a:r>
              <a:rPr lang="en-US" dirty="0" err="1"/>
              <a:t>učinka</a:t>
            </a:r>
            <a:endParaRPr lang="en-US" dirty="0"/>
          </a:p>
          <a:p>
            <a:r>
              <a:rPr lang="en-US" b="1" dirty="0"/>
              <a:t>JEDINSTVEN CILJ</a:t>
            </a:r>
            <a:br>
              <a:rPr lang="en-US" dirty="0"/>
            </a:br>
            <a:r>
              <a:rPr lang="en-US" dirty="0" err="1"/>
              <a:t>spriječiti</a:t>
            </a:r>
            <a:r>
              <a:rPr lang="en-US" dirty="0"/>
              <a:t> </a:t>
            </a:r>
            <a:r>
              <a:rPr lang="en-US" dirty="0" err="1"/>
              <a:t>daljnje</a:t>
            </a:r>
            <a:r>
              <a:rPr lang="en-US" dirty="0"/>
              <a:t> </a:t>
            </a:r>
            <a:r>
              <a:rPr lang="en-US" dirty="0" err="1"/>
              <a:t>širenje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smanjiti</a:t>
            </a:r>
            <a:r>
              <a:rPr lang="en-US" dirty="0"/>
              <a:t> </a:t>
            </a:r>
            <a:r>
              <a:rPr lang="en-US" dirty="0" err="1"/>
              <a:t>ekološki</a:t>
            </a:r>
            <a:r>
              <a:rPr lang="en-US" dirty="0"/>
              <a:t> </a:t>
            </a:r>
            <a:r>
              <a:rPr lang="en-US" dirty="0" err="1"/>
              <a:t>pritisak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93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93D8ABA-6D3B-794D-F45B-616698635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FA2CFA-D0F3-CA01-67F5-06D3C4FB3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33" y="3044825"/>
            <a:ext cx="10253133" cy="19759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/>
              <a:t>„</a:t>
            </a:r>
            <a:r>
              <a:rPr lang="en-US" sz="4000" b="1" dirty="0" err="1"/>
              <a:t>Mungos</a:t>
            </a:r>
            <a:r>
              <a:rPr lang="en-US" sz="4000" b="1" dirty="0"/>
              <a:t> ne </a:t>
            </a:r>
            <a:r>
              <a:rPr lang="en-US" sz="4000" b="1" dirty="0" err="1"/>
              <a:t>poznaje</a:t>
            </a:r>
            <a:r>
              <a:rPr lang="en-US" sz="4000" b="1" dirty="0"/>
              <a:t> </a:t>
            </a:r>
            <a:r>
              <a:rPr lang="en-US" sz="4000" b="1" dirty="0" err="1"/>
              <a:t>državnu</a:t>
            </a:r>
            <a:r>
              <a:rPr lang="en-US" sz="4000" b="1" dirty="0"/>
              <a:t> </a:t>
            </a:r>
            <a:r>
              <a:rPr lang="en-US" sz="4000" b="1" dirty="0" err="1"/>
              <a:t>granicu</a:t>
            </a:r>
            <a:r>
              <a:rPr lang="en-US" sz="4000" b="1" dirty="0"/>
              <a:t> – </a:t>
            </a:r>
            <a:r>
              <a:rPr lang="en-US" sz="4000" b="1" dirty="0" err="1"/>
              <a:t>zato</a:t>
            </a:r>
            <a:r>
              <a:rPr lang="en-US" sz="4000" b="1" dirty="0"/>
              <a:t> </a:t>
            </a:r>
            <a:r>
              <a:rPr lang="en-US" sz="4000" b="1" dirty="0" err="1"/>
              <a:t>ni</a:t>
            </a:r>
            <a:r>
              <a:rPr lang="en-US" sz="4000" b="1" dirty="0"/>
              <a:t> </a:t>
            </a:r>
            <a:r>
              <a:rPr lang="en-US" sz="4000" b="1" dirty="0" err="1"/>
              <a:t>njegovo</a:t>
            </a:r>
            <a:r>
              <a:rPr lang="en-US" sz="4000" b="1" dirty="0"/>
              <a:t> </a:t>
            </a:r>
            <a:r>
              <a:rPr lang="en-US" sz="4000" b="1" dirty="0" err="1"/>
              <a:t>upravljanje</a:t>
            </a:r>
            <a:r>
              <a:rPr lang="en-US" sz="4000" b="1" dirty="0"/>
              <a:t> ne bi </a:t>
            </a:r>
            <a:r>
              <a:rPr lang="en-US" sz="4000" b="1" dirty="0" err="1"/>
              <a:t>trebalo</a:t>
            </a:r>
            <a:r>
              <a:rPr lang="en-US" sz="4000" b="1" dirty="0"/>
              <a:t> </a:t>
            </a:r>
            <a:r>
              <a:rPr lang="en-US" sz="4000" b="1" dirty="0" err="1"/>
              <a:t>stati</a:t>
            </a:r>
            <a:r>
              <a:rPr lang="en-US" sz="4000" b="1" dirty="0"/>
              <a:t> </a:t>
            </a:r>
            <a:r>
              <a:rPr lang="en-US" sz="4000" b="1" dirty="0" err="1"/>
              <a:t>na</a:t>
            </a:r>
            <a:r>
              <a:rPr lang="en-US" sz="4000" b="1" dirty="0"/>
              <a:t> </a:t>
            </a:r>
            <a:r>
              <a:rPr lang="en-US" sz="4000" b="1" dirty="0" err="1"/>
              <a:t>njoj</a:t>
            </a:r>
            <a:r>
              <a:rPr lang="en-US" sz="4000" b="1" dirty="0"/>
              <a:t>.“</a:t>
            </a:r>
          </a:p>
        </p:txBody>
      </p:sp>
    </p:spTree>
    <p:extLst>
      <p:ext uri="{BB962C8B-B14F-4D97-AF65-F5344CB8AC3E}">
        <p14:creationId xmlns:p14="http://schemas.microsoft.com/office/powerpoint/2010/main" val="3987457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5754157-912A-CE72-7CE5-F776E8FF4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BB20847-9D94-C0E1-C566-F12455A69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4111625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4800" b="1" dirty="0"/>
              <a:t>Hvala na pažnji!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val="2869450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751</Words>
  <Application>Microsoft Office PowerPoint</Application>
  <PresentationFormat>Široki zaslon</PresentationFormat>
  <Paragraphs>87</Paragraphs>
  <Slides>14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Tema sustava Office</vt:lpstr>
      <vt:lpstr>IZAZOVI UPRAVLJANJA MALIM INDIJSKIM MUNGOSOM (Urva auropunctata) U PREKOGRANIČNOM PODRUČJU DELTE NERETVE I HUTOVA BLATA</vt:lpstr>
      <vt:lpstr>Urva auropunctata – od unesene vrste do invazivnog predatora</vt:lpstr>
      <vt:lpstr>ISTRAŽIVANO PODRUČJE</vt:lpstr>
      <vt:lpstr>KAKO JE MUNGOS DOSPIO NA OVO PODRUČJE?</vt:lpstr>
      <vt:lpstr>ZAKONSKA REGULATIVA</vt:lpstr>
      <vt:lpstr>NEPOZNANICE KOJE OTEŽAVAJU UPRAVLJANJE</vt:lpstr>
      <vt:lpstr>KAKO PRATITI POPULACIJU?</vt:lpstr>
      <vt:lpstr>OD KONTROLE PREMA UPRAVLJANJU</vt:lpstr>
      <vt:lpstr>OD KONTROLE PREMA UPRAVLJANJU</vt:lpstr>
      <vt:lpstr>„Umjesto dva odvojena sustava kontrole – jedan prekogranični sustav upravljanja populacijom.“</vt:lpstr>
      <vt:lpstr>JEDNA POPULACIJA – DVIJE DRŽAVE </vt:lpstr>
      <vt:lpstr>ŠTO JE POTREBNO? </vt:lpstr>
      <vt:lpstr>PowerPoint prezentacija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Nikola Menalo</dc:creator>
  <cp:lastModifiedBy>Nikola Menalo</cp:lastModifiedBy>
  <cp:revision>4</cp:revision>
  <dcterms:created xsi:type="dcterms:W3CDTF">2026-09-25T08:04:36Z</dcterms:created>
  <dcterms:modified xsi:type="dcterms:W3CDTF">2026-09-30T18:12:37Z</dcterms:modified>
</cp:coreProperties>
</file>