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1" r:id="rId4"/>
    <p:sldId id="274" r:id="rId5"/>
    <p:sldId id="275" r:id="rId6"/>
    <p:sldId id="265" r:id="rId7"/>
    <p:sldId id="269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8D59"/>
    <a:srgbClr val="C8C0A0"/>
    <a:srgbClr val="C1B995"/>
    <a:srgbClr val="A59863"/>
    <a:srgbClr val="AFA475"/>
    <a:srgbClr val="B7AD83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6" autoAdjust="0"/>
    <p:restoredTop sz="94660"/>
  </p:normalViewPr>
  <p:slideViewPr>
    <p:cSldViewPr snapToGrid="0">
      <p:cViewPr>
        <p:scale>
          <a:sx n="75" d="100"/>
          <a:sy n="75" d="100"/>
        </p:scale>
        <p:origin x="90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64119-C9CE-4BE6-8DBF-EF138EDC3D4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D90CB-D3E3-4948-8BF8-AE473F34C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16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D90CB-D3E3-4948-8BF8-AE473F34CF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60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D90CB-D3E3-4948-8BF8-AE473F34CF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E1FA2-99D9-0C90-309D-C650468E1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F995E-35F0-5F93-9E7B-9B9802558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1165A-70BF-F200-10C6-0713FCBEB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0ADD1-08F3-2CB2-CC7F-5DD956FF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E93E3-EFA5-5E80-8019-5AF4522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5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2A0E-4437-A929-D5E8-87D3F6398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DFFA1-23B5-2DD7-4639-4B0033D2D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97A4B-DA27-37A7-60A2-97E49670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2DBCC-0339-86C1-2B59-A471E9E8A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76153-EE96-6FAA-F177-9C9821FC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2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0BDC-C774-52D3-73BC-80622C9B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FEA9A-21E4-7338-9427-30EE3FA12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23566-6BAA-9C3E-C5C4-2CC71AC9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9A347-5388-1E70-AC60-3213A747E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38D25-B30B-C225-74E4-DE9DA9AF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3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947A-E69A-4C03-D4EC-6EBC14F9D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13AAC-2268-C15E-A57F-1FA8A72D4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EA7A19-0766-A91E-D842-2E9808245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ED437-D14F-0E54-BE1E-55B0B76A9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929E4-5684-C67E-6269-A4CF3DDA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1D742-095E-B043-87EB-26A35522B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8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7866-B9BD-FA8C-B7CD-054057E14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3340D-9FAF-7252-AF5A-9392EEB71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DF34B-02CB-2ECA-F110-53871D2B4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9FC0C-10B0-559E-D6A5-53AFB3816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F87E51-2329-D222-8935-7D3952AAAE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CD91F8-F684-852E-8F85-9FA4C19A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73729E-C266-CBDB-7C01-91AD7AAE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A61F1-A9BD-CA2B-289D-3A936B26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37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94805-AE1B-8E58-1B59-4F2C96D7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1DF2D-5047-1D84-2FB0-4BC6E421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DA1D10-495B-B570-2483-618FD45D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C0CB8-E617-5FF1-0651-73DA0586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2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9DCE5F-3D7D-A33F-CAD6-5D02E256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9BEE-A61B-D03D-EE27-80C5A28E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29364-B6E3-D5C9-C9F5-305C3164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885A-B20D-409E-1DAD-A9C19A51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E2708-018E-84AE-5D43-B564357E1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DC658-AAAA-1EC7-1032-562FA2615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F9E72-C0D8-030D-F5B9-B21BE950C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F26D05-7444-1D6A-9CC5-E2FF5F49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1852A-B41B-AA33-69E0-5F00A417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6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5165-B5A0-4EF7-BBC4-AA407A913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C42E5E-C9C2-9E0E-46DA-554D2130F0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CBC06-1F05-0E15-DBD4-342A4508D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3DB55-6008-7A77-017B-658322D51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0AF97-BC7B-0CE3-CF4E-BBE01F7C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54310-6B52-2C76-ACE3-C566032B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7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3BD46-9A53-2E4C-A018-668652A0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867FE-2907-865C-67CD-AFE5AAD4C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40763-7F1E-CAA4-D93C-A777B39D2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7A3D9-79DC-B087-EB1A-AD735D1E6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236E0-D1FD-4F35-1E80-0EECA40C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5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766B0B-898D-3639-CF04-90F688E26C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8962D-B9C1-A609-6F43-BA353555E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EA1C1-1AE2-9860-9C50-518E994DE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EF10D-09FB-CCAD-5F62-964C2A7C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5AEAB-780F-4FF6-100C-4124714D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3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0E205-B22F-0642-7070-0192B132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C5331-3515-4E3D-14AE-0FAAAC0CF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A9AF3-4346-582E-B920-85C8789730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C42D0-0746-304B-FAAB-40CCE2D5C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4B05E-212D-733C-5B1C-D4D77497E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7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041D-F984-42FE-31B0-B7BE691485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F56B5-80DD-A674-9C00-59E0B725F2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DFA6E2-A674-1435-27AE-4B43F033F3F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42D1A7-358F-F658-D12A-512F9570512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23073B-95B3-555E-FC8C-E66FEB6F89A3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89AD38C-8140-4FDB-D22C-5D151455B50C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8EB0B5-4DEA-F2AF-65AF-A93038A52C61}"/>
              </a:ext>
            </a:extLst>
          </p:cNvPr>
          <p:cNvSpPr/>
          <p:nvPr/>
        </p:nvSpPr>
        <p:spPr>
          <a:xfrm rot="2227321">
            <a:off x="-1029251" y="6438523"/>
            <a:ext cx="387410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FAFC15-8590-7940-87B6-6331A6B7A06D}"/>
              </a:ext>
            </a:extLst>
          </p:cNvPr>
          <p:cNvSpPr/>
          <p:nvPr/>
        </p:nvSpPr>
        <p:spPr>
          <a:xfrm rot="1194475">
            <a:off x="10097885" y="-476671"/>
            <a:ext cx="232760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7ED15F-510B-B80D-ED0F-B7926A733AC3}"/>
              </a:ext>
            </a:extLst>
          </p:cNvPr>
          <p:cNvSpPr/>
          <p:nvPr/>
        </p:nvSpPr>
        <p:spPr>
          <a:xfrm rot="1194475">
            <a:off x="10406326" y="-561725"/>
            <a:ext cx="2327607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E9113E-6B6B-E088-B4C6-56741F11DB67}"/>
              </a:ext>
            </a:extLst>
          </p:cNvPr>
          <p:cNvSpPr/>
          <p:nvPr/>
        </p:nvSpPr>
        <p:spPr>
          <a:xfrm rot="2227321">
            <a:off x="-1284720" y="6505087"/>
            <a:ext cx="387410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A5F85-9329-168F-76BF-53AC3D4AC382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F6469A-6AA5-2CBD-A6A7-BDB1408B0A1F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99C021-DC65-7E4D-EC9A-9EBCEAB74C42}"/>
              </a:ext>
            </a:extLst>
          </p:cNvPr>
          <p:cNvSpPr/>
          <p:nvPr/>
        </p:nvSpPr>
        <p:spPr>
          <a:xfrm rot="9010003">
            <a:off x="11436377" y="603945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D1067B-C692-FE6A-8080-D528165D4DF1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AB0D08-F3FE-1A22-1071-DCE7410D1CA1}"/>
              </a:ext>
            </a:extLst>
          </p:cNvPr>
          <p:cNvSpPr txBox="1"/>
          <p:nvPr/>
        </p:nvSpPr>
        <p:spPr>
          <a:xfrm>
            <a:off x="381000" y="716926"/>
            <a:ext cx="1143000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18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International Symposium “Kopački rit: Past, Present, Future 2026</a:t>
            </a: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Microwave-induced desiccation of Japanese knotweed (</a:t>
            </a:r>
            <a:r>
              <a:rPr lang="en-US" sz="3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Reynoutria japonica 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Houtt.) rhizomes:</a:t>
            </a: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 for disposal technique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Beata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Grygierzec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Krzysztof Słowiński, Marta Kempf, Sylwester Tabor, Robert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Witkowicz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Mateusz Krupa, Angelika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Kliszcz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Janina Gospodarek, Stanisław Mazur, Piotr Kempf, Marin Lukačević, Agnieszka Synowiec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Osijek, Croatia</a:t>
            </a:r>
          </a:p>
          <a:p>
            <a:pPr algn="ctr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1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October, 2026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C2149C-8082-31BB-F50C-4F3146AE96F2}"/>
              </a:ext>
            </a:extLst>
          </p:cNvPr>
          <p:cNvGrpSpPr/>
          <p:nvPr/>
        </p:nvGrpSpPr>
        <p:grpSpPr>
          <a:xfrm>
            <a:off x="693420" y="6061353"/>
            <a:ext cx="10805160" cy="430887"/>
            <a:chOff x="0" y="6299350"/>
            <a:chExt cx="10777950" cy="4308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1AD849-8BB5-AEFA-F0CC-1D7BAF3B4645}"/>
                </a:ext>
              </a:extLst>
            </p:cNvPr>
            <p:cNvSpPr txBox="1"/>
            <p:nvPr/>
          </p:nvSpPr>
          <p:spPr>
            <a:xfrm>
              <a:off x="0" y="6299350"/>
              <a:ext cx="107779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Except where otherwise indicated, this presentation and its contents are licensed under the Creative Commons Attribution-NonCommercial-NoDerivatives 4.0 International License (CC BY-NC-ND 4.0) </a:t>
              </a:r>
            </a:p>
          </p:txBody>
        </p:sp>
        <p:pic>
          <p:nvPicPr>
            <p:cNvPr id="20" name="Picture 19" descr="A sign with a person and dollar symbol&#10;&#10;AI-generated content may be incorrect.">
              <a:extLst>
                <a:ext uri="{FF2B5EF4-FFF2-40B4-BE49-F238E27FC236}">
                  <a16:creationId xmlns:a16="http://schemas.microsoft.com/office/drawing/2014/main" id="{73E42690-C631-5C09-610F-72C9490D5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92831" y="6510290"/>
              <a:ext cx="419100" cy="1466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745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4D17E5C-20F0-8A52-7897-C9FC82D156D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5F0251-0800-DE78-9243-71520FC4D37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C398E9-3C0C-224D-E008-35DD9C1344DF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87B4C5D-204F-16E7-08B6-AADF9987F4DE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960E69-61F7-39BD-B0EE-E7924CBB4E88}"/>
              </a:ext>
            </a:extLst>
          </p:cNvPr>
          <p:cNvSpPr/>
          <p:nvPr/>
        </p:nvSpPr>
        <p:spPr>
          <a:xfrm>
            <a:off x="533400" y="5181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9900" b="1" i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1C66F0-9304-4809-B255-46E39BFAC3C3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F1B71D-3569-328B-5922-B699B03F3570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3B3F7F-C506-D8D7-BB57-5B727CC3656B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72BC79-9348-0A1E-E3DB-BF38D806B431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1105D2-1166-C3A3-E191-993D6978CC34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70A942-A1D6-C638-DECA-99DF1A480404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181DA34-9D4F-357A-6C87-2358D35A8EAB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3532F1-A4DE-8128-D191-FD82C3FECD6D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B1DE61-EFA0-55FD-47E3-317972B54BCA}"/>
              </a:ext>
            </a:extLst>
          </p:cNvPr>
          <p:cNvSpPr txBox="1">
            <a:spLocks/>
          </p:cNvSpPr>
          <p:nvPr/>
        </p:nvSpPr>
        <p:spPr>
          <a:xfrm>
            <a:off x="1074783" y="1340207"/>
            <a:ext cx="5174479" cy="4894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Extreme management difficulty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eradication notoriously complex</a:t>
            </a:r>
          </a:p>
          <a:p>
            <a:pPr marL="0" indent="0" algn="ctr">
              <a:buNone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Daunting disposal challenge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following manual or mechanical removal</a:t>
            </a:r>
          </a:p>
          <a:p>
            <a:pPr marL="0" indent="0" algn="ctr">
              <a:buNone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Microwave radiation energy (MRE)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investigated to reduce rhizome moisture and viability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D60B73-9D34-5F7F-BDDF-667E2232C21F}"/>
              </a:ext>
            </a:extLst>
          </p:cNvPr>
          <p:cNvSpPr txBox="1"/>
          <p:nvPr/>
        </p:nvSpPr>
        <p:spPr>
          <a:xfrm>
            <a:off x="7069843" y="6132807"/>
            <a:ext cx="30025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© Chris Evans, University of Illinois, Bugwood.org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F56216-228A-AEF9-BB1F-5B04874CD1A2}"/>
              </a:ext>
            </a:extLst>
          </p:cNvPr>
          <p:cNvSpPr txBox="1"/>
          <p:nvPr/>
        </p:nvSpPr>
        <p:spPr>
          <a:xfrm>
            <a:off x="347265" y="535479"/>
            <a:ext cx="1143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Introduction &amp; problem context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A4E77F-8818-48D4-11F8-B4306EA76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929" y="1109447"/>
            <a:ext cx="3318181" cy="4977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462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614D8-49B1-D82E-03A8-0F7A853C2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C19BDD0-8CD9-B21A-560D-546A4E599D8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B89AA83-B42A-299D-10D6-69EB7A731C9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856AF0-6BF9-4C9B-387E-CF14AAEA98E9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6778A46-DB85-1042-F1CE-C5407A65E534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4F7051-F9B8-B227-5505-3C7306ED0703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9900" b="1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6385FD3F-3BC5-9B6B-D47B-FC5EFE1CFC40}"/>
              </a:ext>
            </a:extLst>
          </p:cNvPr>
          <p:cNvSpPr/>
          <p:nvPr/>
        </p:nvSpPr>
        <p:spPr>
          <a:xfrm>
            <a:off x="7357765" y="4328228"/>
            <a:ext cx="3561080" cy="191325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thermal changes occur within the treated rhizomes?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1D230AE3-5A9A-48F7-B013-FEC2A8D46A08}"/>
              </a:ext>
            </a:extLst>
          </p:cNvPr>
          <p:cNvSpPr/>
          <p:nvPr/>
        </p:nvSpPr>
        <p:spPr>
          <a:xfrm>
            <a:off x="1121160" y="1515745"/>
            <a:ext cx="3561080" cy="191325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effectively does MRE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dessicate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japonica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rhizomes?</a:t>
            </a:r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F194A3DE-C5B1-4442-442C-A7A011ACC2C9}"/>
              </a:ext>
            </a:extLst>
          </p:cNvPr>
          <p:cNvSpPr/>
          <p:nvPr/>
        </p:nvSpPr>
        <p:spPr>
          <a:xfrm>
            <a:off x="7521854" y="1333426"/>
            <a:ext cx="3561080" cy="191325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moisture loss follow linear trend across increasing MRE durations?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A8B3DDF4-65E7-F422-EB15-8B9068ADCBFE}"/>
              </a:ext>
            </a:extLst>
          </p:cNvPr>
          <p:cNvSpPr/>
          <p:nvPr/>
        </p:nvSpPr>
        <p:spPr>
          <a:xfrm>
            <a:off x="996825" y="4261316"/>
            <a:ext cx="3691255" cy="2047081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MRE completely suppress rhizome viability and post-treatment resprouting?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25245F97-7C95-FC5F-41A0-BC6F8507C61F}"/>
              </a:ext>
            </a:extLst>
          </p:cNvPr>
          <p:cNvSpPr/>
          <p:nvPr/>
        </p:nvSpPr>
        <p:spPr>
          <a:xfrm rot="1653045">
            <a:off x="6791820" y="4415963"/>
            <a:ext cx="674494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EDFA376F-A03C-C4AE-15B9-A80A49DE7164}"/>
              </a:ext>
            </a:extLst>
          </p:cNvPr>
          <p:cNvSpPr/>
          <p:nvPr/>
        </p:nvSpPr>
        <p:spPr>
          <a:xfrm rot="1473095">
            <a:off x="4662366" y="2727730"/>
            <a:ext cx="810400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9DF7C36A-7A27-2EAB-7792-DB1E6C17C71F}"/>
              </a:ext>
            </a:extLst>
          </p:cNvPr>
          <p:cNvSpPr/>
          <p:nvPr/>
        </p:nvSpPr>
        <p:spPr>
          <a:xfrm rot="20421017">
            <a:off x="4730318" y="4399149"/>
            <a:ext cx="674494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FA0A6355-C3B7-BF43-DF4E-378EA5098A00}"/>
              </a:ext>
            </a:extLst>
          </p:cNvPr>
          <p:cNvSpPr/>
          <p:nvPr/>
        </p:nvSpPr>
        <p:spPr>
          <a:xfrm rot="20421017">
            <a:off x="6829426" y="2618403"/>
            <a:ext cx="674494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B4C591-C050-FCDE-C38F-567A06A7BF23}"/>
              </a:ext>
            </a:extLst>
          </p:cNvPr>
          <p:cNvSpPr txBox="1"/>
          <p:nvPr/>
        </p:nvSpPr>
        <p:spPr>
          <a:xfrm>
            <a:off x="381000" y="466163"/>
            <a:ext cx="1143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Research objectives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3153EC-9603-9165-2899-91280BDF3538}"/>
              </a:ext>
            </a:extLst>
          </p:cNvPr>
          <p:cNvSpPr/>
          <p:nvPr/>
        </p:nvSpPr>
        <p:spPr>
          <a:xfrm rot="2227321">
            <a:off x="-1029251" y="6438523"/>
            <a:ext cx="387410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31C914-8DA6-0E55-2F17-7032B5DC1BC6}"/>
              </a:ext>
            </a:extLst>
          </p:cNvPr>
          <p:cNvSpPr/>
          <p:nvPr/>
        </p:nvSpPr>
        <p:spPr>
          <a:xfrm rot="1194475">
            <a:off x="10097885" y="-476671"/>
            <a:ext cx="232760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AB5A55-982B-57D5-7297-FACA61FD79FD}"/>
              </a:ext>
            </a:extLst>
          </p:cNvPr>
          <p:cNvSpPr/>
          <p:nvPr/>
        </p:nvSpPr>
        <p:spPr>
          <a:xfrm rot="1194475">
            <a:off x="10406326" y="-561725"/>
            <a:ext cx="2327607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950335-769F-114F-A891-CF31F45D84BB}"/>
              </a:ext>
            </a:extLst>
          </p:cNvPr>
          <p:cNvSpPr/>
          <p:nvPr/>
        </p:nvSpPr>
        <p:spPr>
          <a:xfrm rot="2227321">
            <a:off x="-1284720" y="6505087"/>
            <a:ext cx="387410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5A4682-8F0E-D5F0-7B8D-B600A7D68767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F8C3B8-A8DA-7038-196C-81B692BE8AB9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A8905E-69A9-5BD4-7CD0-2AA61D578E8A}"/>
              </a:ext>
            </a:extLst>
          </p:cNvPr>
          <p:cNvSpPr/>
          <p:nvPr/>
        </p:nvSpPr>
        <p:spPr>
          <a:xfrm rot="9010003">
            <a:off x="11436377" y="603945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D1D9FE-F35D-8B88-34BD-BC22FF42EF35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67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4A657E33-3052-1792-F36F-A851C6725B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1B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07681B1-7AA7-CC01-E4A6-5C0F02ECF486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80E2B7F-D49A-3772-6ABE-7D3491DB6E05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BF1391-333A-FC68-4C23-C7A96B60684E}"/>
              </a:ext>
            </a:extLst>
          </p:cNvPr>
          <p:cNvSpPr/>
          <p:nvPr/>
        </p:nvSpPr>
        <p:spPr>
          <a:xfrm>
            <a:off x="533400" y="5181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9900" b="1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EA806E37-E655-4A26-5768-948B4186265C}"/>
              </a:ext>
            </a:extLst>
          </p:cNvPr>
          <p:cNvSpPr txBox="1">
            <a:spLocks/>
          </p:cNvSpPr>
          <p:nvPr/>
        </p:nvSpPr>
        <p:spPr>
          <a:xfrm>
            <a:off x="-1" y="213360"/>
            <a:ext cx="12192000" cy="1029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and methods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ADE43A0-C1A6-263E-2262-DE1C2772363B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910686-C88A-89C6-AFEA-B480120C2DE7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D05DA0-C38A-1E88-4365-023BA4AD7FC2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E844098-5E57-30DA-A202-135CE6371C28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7C81E89-EA0F-6B63-F575-CE45DBDD124C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15D8796-4571-5A78-7CFB-AD7B0D02EBD4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C3CA7A0-D6E3-979A-42D0-94CCE069162B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CE7D879-8715-C464-3CFF-045D054206E8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4928D3-2033-9E38-D9D7-8DDCD23954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654" y="1455923"/>
            <a:ext cx="7595491" cy="497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6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B500C-2538-E4DE-477D-7A695C048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EB129919-38CE-B9B9-57E1-5EA0664DFD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1B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3B1FDBF-84A1-CBA4-B34B-1F66F3393FAF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7936F71-E838-7E4A-3CE2-14D0465E99AF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D2FFF7-4062-80C4-6B18-E6F5EAF6C7C8}"/>
              </a:ext>
            </a:extLst>
          </p:cNvPr>
          <p:cNvSpPr/>
          <p:nvPr/>
        </p:nvSpPr>
        <p:spPr>
          <a:xfrm>
            <a:off x="533400" y="5181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9900" b="1" i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CD1040-8A3C-7990-1493-12A9663A733B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93B187E-06BB-0A82-A544-23384F0D2A62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84671F6-B492-4539-1F75-3DDA65ED9FE9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4569EE6-4F22-0AA8-5582-0379086ABE1F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39F6440-A146-43B9-5624-9A00750EF4DB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2C75F5F-2D10-4C83-213B-2BD88888FE5C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B426B2F-1EED-BAE9-FA06-904203A9980A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AA7FE0E-6DF3-164B-187D-9C77DB55099F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33DAAE03-A0C4-3A63-1B3E-ACCC9D0C925E}"/>
              </a:ext>
            </a:extLst>
          </p:cNvPr>
          <p:cNvSpPr txBox="1">
            <a:spLocks/>
          </p:cNvSpPr>
          <p:nvPr/>
        </p:nvSpPr>
        <p:spPr>
          <a:xfrm>
            <a:off x="0" y="156141"/>
            <a:ext cx="12192000" cy="1029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and methods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EBC2FC-3C90-B55B-19F8-86A2EA0CC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218" y="848892"/>
            <a:ext cx="2183999" cy="2831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05B41A-5D0F-A538-A2E8-5B4A1AD2C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80697" y="1165524"/>
            <a:ext cx="3352927" cy="25146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59851B-5760-ECA8-301A-1AA4C0A10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986" y="4035105"/>
            <a:ext cx="2987797" cy="21884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CAC349-1821-55D2-AFDC-FFE7CB7A1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43978" y="4042239"/>
            <a:ext cx="3169728" cy="2377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ECBE3DA-F622-C966-2D3F-13035FC222DD}"/>
              </a:ext>
            </a:extLst>
          </p:cNvPr>
          <p:cNvSpPr/>
          <p:nvPr/>
        </p:nvSpPr>
        <p:spPr>
          <a:xfrm>
            <a:off x="4969484" y="1337744"/>
            <a:ext cx="2699594" cy="3389164"/>
          </a:xfrm>
          <a:prstGeom prst="ellipse">
            <a:avLst/>
          </a:prstGeom>
          <a:blipFill rotWithShape="1">
            <a:blip r:embed="rId6"/>
            <a:srcRect/>
            <a:stretch>
              <a:fillRect t="-2000" b="-2000"/>
            </a:stretch>
          </a:blipFill>
          <a:ln>
            <a:solidFill>
              <a:srgbClr val="998D59"/>
            </a:solidFill>
          </a:ln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B056FB-0AC9-0D7C-ABA8-D961F60E5EE9}"/>
              </a:ext>
            </a:extLst>
          </p:cNvPr>
          <p:cNvSpPr txBox="1"/>
          <p:nvPr/>
        </p:nvSpPr>
        <p:spPr>
          <a:xfrm>
            <a:off x="4917681" y="4976042"/>
            <a:ext cx="2699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MRE durations</a:t>
            </a:r>
            <a:br>
              <a:rPr lang="en-US" dirty="0"/>
            </a:br>
            <a:r>
              <a:rPr lang="en-US" dirty="0"/>
              <a:t>0-30 s (2-s increments)</a:t>
            </a:r>
          </a:p>
        </p:txBody>
      </p:sp>
    </p:spTree>
    <p:extLst>
      <p:ext uri="{BB962C8B-B14F-4D97-AF65-F5344CB8AC3E}">
        <p14:creationId xmlns:p14="http://schemas.microsoft.com/office/powerpoint/2010/main" val="3273025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27CE6D-9293-CB9F-4319-836A320352B0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DB90AA-9EE7-F2DA-1882-239E461C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4AB04F-61A2-9BB3-D11A-8FC0E846582E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4F11D1-F2B8-A2CD-8F03-F094E1A3F2A4}"/>
              </a:ext>
            </a:extLst>
          </p:cNvPr>
          <p:cNvSpPr txBox="1"/>
          <p:nvPr/>
        </p:nvSpPr>
        <p:spPr>
          <a:xfrm>
            <a:off x="381000" y="384308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Influence of MRE on rhizome moisture loss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E8609-CAA5-F676-F930-B4F2896E3245}"/>
              </a:ext>
            </a:extLst>
          </p:cNvPr>
          <p:cNvSpPr txBox="1"/>
          <p:nvPr/>
        </p:nvSpPr>
        <p:spPr>
          <a:xfrm>
            <a:off x="381000" y="6055831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Data represent the mean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± SE. Different letters indicate statistical significance according to the Games-Howell post-hoc test (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 0.05).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dashed red line illustrates Tamhane’s T2 trend test.</a:t>
            </a:r>
            <a:endParaRPr lang="en-US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E3DD2E-48D6-D080-7C52-43BA2E4E4D65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EEB373-AF9F-A603-89DE-E092B0FB9072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DD65E2-A153-875B-9865-9E752AF3FEF9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A2EEFE-0CDC-B09E-01D5-0209D5298FFD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88E8316-C41F-EAF8-2F93-0B98CC307867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ABF46E-7C55-59E7-3C62-823286429588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586681-7DB9-F7BA-7707-7FA36AE74F93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8F5B5B-EBB1-C57F-F8AC-4D4F6555537E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2497ECA-3186-453C-AFAB-7A80ECFDAE0F}"/>
              </a:ext>
            </a:extLst>
          </p:cNvPr>
          <p:cNvGrpSpPr/>
          <p:nvPr/>
        </p:nvGrpSpPr>
        <p:grpSpPr>
          <a:xfrm>
            <a:off x="2743200" y="1305041"/>
            <a:ext cx="6616499" cy="4725534"/>
            <a:chOff x="2743199" y="1064444"/>
            <a:chExt cx="6616499" cy="472553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97A6BB6-5059-8F0A-D322-99AF8CD4A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3199" y="1064444"/>
              <a:ext cx="6616499" cy="4725534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452817E-C2A8-CA11-5684-E5F2986AD7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2330" y="3190240"/>
              <a:ext cx="5640070" cy="1612265"/>
            </a:xfrm>
            <a:prstGeom prst="line">
              <a:avLst/>
            </a:prstGeom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06DC7F6-D591-747D-C471-06C8C2A342D0}"/>
              </a:ext>
            </a:extLst>
          </p:cNvPr>
          <p:cNvSpPr txBox="1"/>
          <p:nvPr/>
        </p:nvSpPr>
        <p:spPr>
          <a:xfrm>
            <a:off x="3099813" y="989542"/>
            <a:ext cx="609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Welch’s ANOVA: </a:t>
            </a:r>
            <a:r>
              <a:rPr lang="en-US" i="1" dirty="0"/>
              <a:t>F’’</a:t>
            </a:r>
            <a:r>
              <a:rPr lang="en-US" baseline="-25000" dirty="0"/>
              <a:t>(14, 34.17)</a:t>
            </a:r>
            <a:r>
              <a:rPr lang="en-US" dirty="0"/>
              <a:t> = 43.508, </a:t>
            </a:r>
            <a:r>
              <a:rPr lang="en-US" i="1" dirty="0"/>
              <a:t>p</a:t>
            </a:r>
            <a:r>
              <a:rPr lang="en-US" dirty="0"/>
              <a:t> &lt; 0.001; ω</a:t>
            </a:r>
            <a:r>
              <a:rPr lang="en-US" baseline="30000" dirty="0"/>
              <a:t>2</a:t>
            </a:r>
            <a:r>
              <a:rPr lang="en-US" dirty="0"/>
              <a:t> = 0.92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48D9CE-9D18-16AD-EFDB-C6744D6022CB}"/>
              </a:ext>
            </a:extLst>
          </p:cNvPr>
          <p:cNvSpPr txBox="1"/>
          <p:nvPr/>
        </p:nvSpPr>
        <p:spPr>
          <a:xfrm>
            <a:off x="9371431" y="2756798"/>
            <a:ext cx="7330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a typeface="Aptos" panose="020B0004020202020204" pitchFamily="34" charset="0"/>
              </a:rPr>
              <a:t>Tamhane’s T2 test</a:t>
            </a:r>
            <a:br>
              <a:rPr lang="en-US" dirty="0">
                <a:ea typeface="Aptos" panose="020B0004020202020204" pitchFamily="34" charset="0"/>
              </a:rPr>
            </a:br>
            <a:r>
              <a:rPr lang="en-US" dirty="0">
                <a:effectLst/>
                <a:latin typeface="+mn-lt"/>
                <a:ea typeface="Aptos" panose="020B0004020202020204" pitchFamily="34" charset="0"/>
              </a:rPr>
              <a:t>(</a:t>
            </a:r>
            <a:r>
              <a:rPr lang="en-US" i="1" dirty="0">
                <a:effectLst/>
                <a:latin typeface="+mn-lt"/>
                <a:ea typeface="Aptos" panose="020B0004020202020204" pitchFamily="34" charset="0"/>
              </a:rPr>
              <a:t>F</a:t>
            </a:r>
            <a:r>
              <a:rPr lang="en-US" dirty="0">
                <a:effectLst/>
                <a:latin typeface="+mn-lt"/>
                <a:ea typeface="Aptos" panose="020B0004020202020204" pitchFamily="34" charset="0"/>
              </a:rPr>
              <a:t> = 325.445, </a:t>
            </a:r>
            <a:r>
              <a:rPr lang="en-US" i="1" dirty="0">
                <a:effectLst/>
                <a:latin typeface="+mn-lt"/>
                <a:ea typeface="Aptos" panose="020B0004020202020204" pitchFamily="34" charset="0"/>
              </a:rPr>
              <a:t>p</a:t>
            </a:r>
            <a:r>
              <a:rPr lang="en-US" dirty="0">
                <a:effectLst/>
                <a:latin typeface="+mn-lt"/>
                <a:ea typeface="Aptos" panose="020B0004020202020204" pitchFamily="34" charset="0"/>
              </a:rPr>
              <a:t> &lt; 0.001)</a:t>
            </a:r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6304A37-B7FC-9189-0C49-B2AE83D28DD4}"/>
              </a:ext>
            </a:extLst>
          </p:cNvPr>
          <p:cNvCxnSpPr>
            <a:cxnSpLocks/>
          </p:cNvCxnSpPr>
          <p:nvPr/>
        </p:nvCxnSpPr>
        <p:spPr>
          <a:xfrm>
            <a:off x="9467851" y="2645342"/>
            <a:ext cx="349048" cy="0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92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EB9A7-912F-2376-75D6-983E30AED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49B795A-68BE-6E66-7CC0-C6E3247DEE5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DBE7B9-83E2-7AC4-021A-7A0F95F452A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321D3A-F6EC-9A0A-3CE9-D5EDE4D62D85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F4F154D-E8E9-CD07-4607-5A941696025F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B9D7BB-479B-E4E9-0462-3D9285EF0D69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CE9963-A4A0-438A-8316-9528AAC0A572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866F08-1659-3222-8E0A-6920D1320CB3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337068-8101-4F17-C7C0-DE1FBA198EC5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5F0EF-E258-6E27-E91C-AD06C9B08B47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51A640-C048-B86E-B87E-A67365C1993A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9A2F7D-A505-CF3B-28B6-5B01AF8760E3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2631D4-2F72-99E0-503F-2C3A7521B340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5EFD6A-1F0F-E54E-529B-73E52283A353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F7EF7-09C7-73A3-0DAF-CB1851FDD4E0}"/>
              </a:ext>
            </a:extLst>
          </p:cNvPr>
          <p:cNvSpPr txBox="1"/>
          <p:nvPr/>
        </p:nvSpPr>
        <p:spPr>
          <a:xfrm>
            <a:off x="381000" y="437750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Influence of MRE on rhizome temperature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690AC0-21F5-5536-28BD-9115617524B1}"/>
              </a:ext>
            </a:extLst>
          </p:cNvPr>
          <p:cNvGrpSpPr/>
          <p:nvPr/>
        </p:nvGrpSpPr>
        <p:grpSpPr>
          <a:xfrm>
            <a:off x="-1071881" y="899415"/>
            <a:ext cx="11430001" cy="5715646"/>
            <a:chOff x="-1071881" y="899415"/>
            <a:chExt cx="11430001" cy="571564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5D7066A-B24C-9E04-7751-C77ECBCE54E4}"/>
                </a:ext>
              </a:extLst>
            </p:cNvPr>
            <p:cNvGrpSpPr/>
            <p:nvPr/>
          </p:nvGrpSpPr>
          <p:grpSpPr>
            <a:xfrm>
              <a:off x="2102323" y="899415"/>
              <a:ext cx="7442822" cy="5715646"/>
              <a:chOff x="2102323" y="899415"/>
              <a:chExt cx="7442822" cy="5715646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DD644EA-7ACA-F125-6BFC-7EA1C28368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2323" y="899415"/>
                <a:ext cx="7442822" cy="5715646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F177CD5-9FA0-6789-EC3B-E7994D3DA1FC}"/>
                  </a:ext>
                </a:extLst>
              </p:cNvPr>
              <p:cNvSpPr/>
              <p:nvPr/>
            </p:nvSpPr>
            <p:spPr>
              <a:xfrm>
                <a:off x="3088640" y="3921760"/>
                <a:ext cx="497840" cy="5892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5080973-8325-7753-4B96-4984DA7D3547}"/>
                  </a:ext>
                </a:extLst>
              </p:cNvPr>
              <p:cNvSpPr/>
              <p:nvPr/>
            </p:nvSpPr>
            <p:spPr>
              <a:xfrm>
                <a:off x="2114451" y="5850740"/>
                <a:ext cx="497840" cy="5892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E3A2FC5-E288-E09B-71FF-8F86E922BD4C}"/>
                </a:ext>
              </a:extLst>
            </p:cNvPr>
            <p:cNvSpPr txBox="1"/>
            <p:nvPr/>
          </p:nvSpPr>
          <p:spPr>
            <a:xfrm>
              <a:off x="-1071881" y="1048828"/>
              <a:ext cx="11430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Data represent mean </a:t>
              </a:r>
              <a:r>
                <a: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± SE.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8857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9FA2B-F9BA-24BC-8EF4-12EE1AF27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CC1CF6-984A-CF08-7299-9799A6D6F3E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0F20443-42F0-C361-56CC-812AEA5F92E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98E74A9-2D6D-307A-8057-E90A9128ED1D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7952062-4EC8-8D09-5942-85325B299154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537B89-06EB-57B5-6947-0BA944BC643B}"/>
              </a:ext>
            </a:extLst>
          </p:cNvPr>
          <p:cNvSpPr/>
          <p:nvPr/>
        </p:nvSpPr>
        <p:spPr>
          <a:xfrm>
            <a:off x="297424" y="340504"/>
            <a:ext cx="11609224" cy="6176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AB1F2D-0CCB-687D-533A-488639EDAA5F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245DFE-39AE-5EC3-ED15-58E66781DFDB}"/>
              </a:ext>
            </a:extLst>
          </p:cNvPr>
          <p:cNvSpPr/>
          <p:nvPr/>
        </p:nvSpPr>
        <p:spPr>
          <a:xfrm rot="2227321">
            <a:off x="-1261066" y="5853764"/>
            <a:ext cx="2792590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26B307-2F08-E926-E427-A2DC47368AD3}"/>
              </a:ext>
            </a:extLst>
          </p:cNvPr>
          <p:cNvSpPr/>
          <p:nvPr/>
        </p:nvSpPr>
        <p:spPr>
          <a:xfrm rot="1194475">
            <a:off x="10034448" y="-203150"/>
            <a:ext cx="396501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1EFC3A-B161-8743-21AB-11735B23A10D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D0936-6EDC-972D-023D-85BCD6F80081}"/>
              </a:ext>
            </a:extLst>
          </p:cNvPr>
          <p:cNvSpPr/>
          <p:nvPr/>
        </p:nvSpPr>
        <p:spPr>
          <a:xfrm rot="1194475">
            <a:off x="10342889" y="-288204"/>
            <a:ext cx="396501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622C56-1341-8F00-87EE-E29222F89DFC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DFE472-35CD-13E0-8124-727E3A0F38BF}"/>
              </a:ext>
            </a:extLst>
          </p:cNvPr>
          <p:cNvSpPr/>
          <p:nvPr/>
        </p:nvSpPr>
        <p:spPr>
          <a:xfrm rot="2227321">
            <a:off x="-1516535" y="5920328"/>
            <a:ext cx="2792590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BA535878-5634-B2F6-98FC-88EC0D5D27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700893"/>
              </p:ext>
            </p:extLst>
          </p:nvPr>
        </p:nvGraphicFramePr>
        <p:xfrm>
          <a:off x="883920" y="1371600"/>
          <a:ext cx="10424160" cy="4114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424160">
                  <a:extLst>
                    <a:ext uri="{9D8B030D-6E8A-4147-A177-3AD203B41FA5}">
                      <a16:colId xmlns:a16="http://schemas.microsoft.com/office/drawing/2014/main" val="1171815094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Concluding remarks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758544"/>
                  </a:ext>
                </a:extLst>
              </a:tr>
              <a:tr h="3474720">
                <a:tc>
                  <a:txBody>
                    <a:bodyPr/>
                    <a:lstStyle/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912475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pronounced desiccation achieved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driven by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MRE time</a:t>
                      </a:r>
                    </a:p>
                    <a:p>
                      <a:pPr marL="573088" indent="114300">
                        <a:buFont typeface="Wingdings" panose="05000000000000000000" pitchFamily="2" charset="2"/>
                        <a:buNone/>
                        <a:tabLst>
                          <a:tab pos="10912475" algn="l"/>
                        </a:tabLs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sym typeface="Wingdings" panose="05000000000000000000" pitchFamily="2" charset="2"/>
                      </a:endParaRPr>
                    </a:p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912475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thermal spike 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raising inner fragment temperature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64 °C</a:t>
                      </a:r>
                    </a:p>
                    <a:p>
                      <a:pPr marL="573088" indent="114300">
                        <a:buFont typeface="Wingdings" panose="05000000000000000000" pitchFamily="2" charset="2"/>
                        <a:buNone/>
                        <a:tabLst>
                          <a:tab pos="10912475" algn="l"/>
                        </a:tabLst>
                      </a:pPr>
                      <a:endParaRPr lang="en-US" sz="14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sym typeface="Wingdings" panose="05000000000000000000" pitchFamily="2" charset="2"/>
                      </a:endParaRPr>
                    </a:p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912475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viability not fully suppressed 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few fragments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resprouted</a:t>
                      </a:r>
                    </a:p>
                    <a:p>
                      <a:pPr marL="573088" indent="114300">
                        <a:buFont typeface="Wingdings" panose="05000000000000000000" pitchFamily="2" charset="2"/>
                        <a:buNone/>
                        <a:tabLst>
                          <a:tab pos="10912475" algn="l"/>
                        </a:tabLs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sym typeface="Wingdings" panose="05000000000000000000" pitchFamily="2" charset="2"/>
                      </a:endParaRPr>
                    </a:p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291763" algn="l"/>
                          <a:tab pos="10912475" algn="l"/>
                        </a:tabLs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further optimisation needed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lethal disposal threshold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5265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434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48AA-C10F-2A16-9125-945E987A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5E4F6-A356-E4D5-69C5-E83DC32E0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E3D35A-2C3A-BBEE-26D8-13ED1CC6F3F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4D2EB4B-8A02-8D71-1A94-BB3876838EC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4C4E91-7438-B71B-9284-6B3C868BE5B8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Thank You for</a:t>
              </a:r>
              <a:br>
                <a:rPr lang="en-US" sz="54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54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your attention!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9CC488B-29F6-C501-7852-3BD9EF064AFC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A65DEA5-64A5-62B5-F1A6-962EECCA25C3}"/>
              </a:ext>
            </a:extLst>
          </p:cNvPr>
          <p:cNvSpPr txBox="1">
            <a:spLocks/>
          </p:cNvSpPr>
          <p:nvPr/>
        </p:nvSpPr>
        <p:spPr>
          <a:xfrm>
            <a:off x="3627317" y="2225650"/>
            <a:ext cx="6480450" cy="3038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6600" b="1" i="1"/>
              <a:t>Thank you for your attention!</a:t>
            </a:r>
            <a:br>
              <a:rPr lang="en-US" sz="6600" b="1" i="1"/>
            </a:br>
            <a:endParaRPr lang="en-US" sz="6600" b="1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83B45D-80EE-4312-589B-EAC0CA897D43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F88C0F-9088-CED8-97C8-ED0410B1004C}"/>
              </a:ext>
            </a:extLst>
          </p:cNvPr>
          <p:cNvSpPr/>
          <p:nvPr/>
        </p:nvSpPr>
        <p:spPr>
          <a:xfrm rot="9010003">
            <a:off x="9902083" y="6154438"/>
            <a:ext cx="2875912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17BFB4-29B8-230C-E28B-5AAF41B75D5E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8F68CE-3A61-3285-D546-708AE072D443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3604E2-A678-238D-F579-E39ABE022A26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E1FC10-1F1F-73A8-F11B-87A5E8D5E41B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5A79AA-4E18-CFC8-45F0-BBFA10B7B8CB}"/>
              </a:ext>
            </a:extLst>
          </p:cNvPr>
          <p:cNvSpPr/>
          <p:nvPr/>
        </p:nvSpPr>
        <p:spPr>
          <a:xfrm rot="9010003">
            <a:off x="10202465" y="6378212"/>
            <a:ext cx="231069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F5DACE-1E41-31E4-E2A7-8B523B9B925D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20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341</Words>
  <Application>Microsoft Office PowerPoint</Application>
  <PresentationFormat>Widescreen</PresentationFormat>
  <Paragraphs>67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 Lukačević</dc:creator>
  <cp:lastModifiedBy>Marin Lukačević</cp:lastModifiedBy>
  <cp:revision>31</cp:revision>
  <dcterms:created xsi:type="dcterms:W3CDTF">2026-04-11T11:34:14Z</dcterms:created>
  <dcterms:modified xsi:type="dcterms:W3CDTF">2026-10-02T05:58:06Z</dcterms:modified>
</cp:coreProperties>
</file>