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7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3" r:id="rId16"/>
    <p:sldId id="271" r:id="rId17"/>
    <p:sldId id="272" r:id="rId18"/>
    <p:sldId id="276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70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ECD13B-ABB1-4A6A-BCE4-35D37F300B2B}" v="47" dt="2026-09-29T19:41:30.474"/>
    <p1510:client id="{53A67B80-ACD1-4ADB-94F0-21B673417CC3}" v="22" dt="2026-09-29T20:51:35.749"/>
    <p1510:client id="{AE170A49-52F6-47E5-8D6F-74CC988D6277}" v="3" dt="2026-09-30T10:26:52.362"/>
    <p1510:client id="{C3068295-DD87-400C-80CA-490369CFFE71}" v="3" dt="2026-09-29T21:39:39.7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39" autoAdjust="0"/>
  </p:normalViewPr>
  <p:slideViewPr>
    <p:cSldViewPr snapToGrid="0" snapToObjects="1">
      <p:cViewPr varScale="1">
        <p:scale>
          <a:sx n="105" d="100"/>
          <a:sy n="105" d="100"/>
        </p:scale>
        <p:origin x="79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ša Mesić Muharemi" userId="d8afd818-75cd-434a-8b3f-2e2fd6854cbd" providerId="ADAL" clId="{9BB6BF3D-604B-47C1-9B40-9179C530A826}"/>
    <pc:docChg chg="custSel addSld delSld modSld">
      <pc:chgData name="Nataša Mesić Muharemi" userId="d8afd818-75cd-434a-8b3f-2e2fd6854cbd" providerId="ADAL" clId="{9BB6BF3D-604B-47C1-9B40-9179C530A826}" dt="2026-09-29T21:39:48.853" v="18" actId="1076"/>
      <pc:docMkLst>
        <pc:docMk/>
      </pc:docMkLst>
      <pc:sldChg chg="modSp mod">
        <pc:chgData name="Nataša Mesić Muharemi" userId="d8afd818-75cd-434a-8b3f-2e2fd6854cbd" providerId="ADAL" clId="{9BB6BF3D-604B-47C1-9B40-9179C530A826}" dt="2026-09-29T21:38:24.073" v="8" actId="20577"/>
        <pc:sldMkLst>
          <pc:docMk/>
          <pc:sldMk cId="1776253641" sldId="275"/>
        </pc:sldMkLst>
        <pc:spChg chg="mod">
          <ac:chgData name="Nataša Mesić Muharemi" userId="d8afd818-75cd-434a-8b3f-2e2fd6854cbd" providerId="ADAL" clId="{9BB6BF3D-604B-47C1-9B40-9179C530A826}" dt="2026-09-29T21:38:24.073" v="8" actId="20577"/>
          <ac:spMkLst>
            <pc:docMk/>
            <pc:sldMk cId="1776253641" sldId="275"/>
            <ac:spMk id="3" creationId="{052021B7-301D-1100-6D64-0BCB80DD1E10}"/>
          </ac:spMkLst>
        </pc:spChg>
      </pc:sldChg>
      <pc:sldChg chg="del">
        <pc:chgData name="Nataša Mesić Muharemi" userId="d8afd818-75cd-434a-8b3f-2e2fd6854cbd" providerId="ADAL" clId="{9BB6BF3D-604B-47C1-9B40-9179C530A826}" dt="2026-09-29T21:38:42.626" v="9" actId="47"/>
        <pc:sldMkLst>
          <pc:docMk/>
          <pc:sldMk cId="851085118" sldId="276"/>
        </pc:sldMkLst>
      </pc:sldChg>
      <pc:sldChg chg="addSp modSp new mod setBg modAnim">
        <pc:chgData name="Nataša Mesić Muharemi" userId="d8afd818-75cd-434a-8b3f-2e2fd6854cbd" providerId="ADAL" clId="{9BB6BF3D-604B-47C1-9B40-9179C530A826}" dt="2026-09-29T21:39:48.853" v="18" actId="1076"/>
        <pc:sldMkLst>
          <pc:docMk/>
          <pc:sldMk cId="1276280738" sldId="276"/>
        </pc:sldMkLst>
        <pc:spChg chg="add mod">
          <ac:chgData name="Nataša Mesić Muharemi" userId="d8afd818-75cd-434a-8b3f-2e2fd6854cbd" providerId="ADAL" clId="{9BB6BF3D-604B-47C1-9B40-9179C530A826}" dt="2026-09-29T21:39:48.853" v="18" actId="1076"/>
          <ac:spMkLst>
            <pc:docMk/>
            <pc:sldMk cId="1276280738" sldId="276"/>
            <ac:spMk id="3" creationId="{232F2021-3C98-5427-D6B0-C5FF6CAE7670}"/>
          </ac:spMkLst>
        </pc:spChg>
        <pc:picChg chg="add mod">
          <ac:chgData name="Nataša Mesić Muharemi" userId="d8afd818-75cd-434a-8b3f-2e2fd6854cbd" providerId="ADAL" clId="{9BB6BF3D-604B-47C1-9B40-9179C530A826}" dt="2026-09-29T21:39:11.804" v="12" actId="26606"/>
          <ac:picMkLst>
            <pc:docMk/>
            <pc:sldMk cId="1276280738" sldId="276"/>
            <ac:picMk id="2" creationId="{7EDD7572-4BCF-644A-59F5-5CB4C9C16857}"/>
          </ac:picMkLst>
        </pc:picChg>
      </pc:sldChg>
    </pc:docChg>
  </pc:docChgLst>
  <pc:docChgLst>
    <pc:chgData name="Nataša Mesić Muharemi" userId="d8afd818-75cd-434a-8b3f-2e2fd6854cbd" providerId="ADAL" clId="{80BB316C-2C0D-4EBE-B7FF-FDF470BCEF35}"/>
    <pc:docChg chg="custSel modSld">
      <pc:chgData name="Nataša Mesić Muharemi" userId="d8afd818-75cd-434a-8b3f-2e2fd6854cbd" providerId="ADAL" clId="{80BB316C-2C0D-4EBE-B7FF-FDF470BCEF35}" dt="2026-09-30T10:26:45.277" v="20" actId="1076"/>
      <pc:docMkLst>
        <pc:docMk/>
      </pc:docMkLst>
      <pc:sldChg chg="delSp modSp mod">
        <pc:chgData name="Nataša Mesić Muharemi" userId="d8afd818-75cd-434a-8b3f-2e2fd6854cbd" providerId="ADAL" clId="{80BB316C-2C0D-4EBE-B7FF-FDF470BCEF35}" dt="2026-09-30T10:19:07.803" v="17" actId="478"/>
        <pc:sldMkLst>
          <pc:docMk/>
          <pc:sldMk cId="0" sldId="257"/>
        </pc:sldMkLst>
        <pc:spChg chg="mod">
          <ac:chgData name="Nataša Mesić Muharemi" userId="d8afd818-75cd-434a-8b3f-2e2fd6854cbd" providerId="ADAL" clId="{80BB316C-2C0D-4EBE-B7FF-FDF470BCEF35}" dt="2026-09-30T10:19:00.151" v="15" actId="14100"/>
          <ac:spMkLst>
            <pc:docMk/>
            <pc:sldMk cId="0" sldId="257"/>
            <ac:spMk id="3" creationId="{00000000-0000-0000-0000-000000000000}"/>
          </ac:spMkLst>
        </pc:spChg>
        <pc:spChg chg="del mod">
          <ac:chgData name="Nataša Mesić Muharemi" userId="d8afd818-75cd-434a-8b3f-2e2fd6854cbd" providerId="ADAL" clId="{80BB316C-2C0D-4EBE-B7FF-FDF470BCEF35}" dt="2026-09-30T10:19:07.803" v="17" actId="478"/>
          <ac:spMkLst>
            <pc:docMk/>
            <pc:sldMk cId="0" sldId="257"/>
            <ac:spMk id="25" creationId="{00000000-0000-0000-0000-000000000000}"/>
          </ac:spMkLst>
        </pc:spChg>
      </pc:sldChg>
      <pc:sldChg chg="modSp mod">
        <pc:chgData name="Nataša Mesić Muharemi" userId="d8afd818-75cd-434a-8b3f-2e2fd6854cbd" providerId="ADAL" clId="{80BB316C-2C0D-4EBE-B7FF-FDF470BCEF35}" dt="2026-09-30T10:18:35.535" v="13" actId="313"/>
        <pc:sldMkLst>
          <pc:docMk/>
          <pc:sldMk cId="1776253641" sldId="275"/>
        </pc:sldMkLst>
        <pc:spChg chg="mod">
          <ac:chgData name="Nataša Mesić Muharemi" userId="d8afd818-75cd-434a-8b3f-2e2fd6854cbd" providerId="ADAL" clId="{80BB316C-2C0D-4EBE-B7FF-FDF470BCEF35}" dt="2026-09-30T10:18:35.535" v="13" actId="313"/>
          <ac:spMkLst>
            <pc:docMk/>
            <pc:sldMk cId="1776253641" sldId="275"/>
            <ac:spMk id="3" creationId="{052021B7-301D-1100-6D64-0BCB80DD1E10}"/>
          </ac:spMkLst>
        </pc:spChg>
      </pc:sldChg>
      <pc:sldChg chg="addSp modSp mod">
        <pc:chgData name="Nataša Mesić Muharemi" userId="d8afd818-75cd-434a-8b3f-2e2fd6854cbd" providerId="ADAL" clId="{80BB316C-2C0D-4EBE-B7FF-FDF470BCEF35}" dt="2026-09-30T10:26:45.277" v="20" actId="1076"/>
        <pc:sldMkLst>
          <pc:docMk/>
          <pc:sldMk cId="1276280738" sldId="276"/>
        </pc:sldMkLst>
        <pc:spChg chg="add mod">
          <ac:chgData name="Nataša Mesić Muharemi" userId="d8afd818-75cd-434a-8b3f-2e2fd6854cbd" providerId="ADAL" clId="{80BB316C-2C0D-4EBE-B7FF-FDF470BCEF35}" dt="2026-09-30T10:26:45.277" v="20" actId="1076"/>
          <ac:spMkLst>
            <pc:docMk/>
            <pc:sldMk cId="1276280738" sldId="276"/>
            <ac:spMk id="4" creationId="{44C6C28E-6E5E-BAEE-7FAB-328D2F9FBF6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0438E8-2CBE-4CA3-AFB4-50A86BD26E43}" type="datetimeFigureOut">
              <a:rPr lang="hr-HR" smtClean="0"/>
              <a:t>30.9.2026.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E6E75-56CE-4808-B51E-C3B44608C08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81728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E6E75-56CE-4808-B51E-C3B44608C084}" type="slidenum">
              <a:rPr lang="hr-HR" smtClean="0"/>
              <a:t>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19537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E6E75-56CE-4808-B51E-C3B44608C084}" type="slidenum">
              <a:rPr lang="hr-HR" smtClean="0"/>
              <a:t>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80149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E6E75-56CE-4808-B51E-C3B44608C084}" type="slidenum">
              <a:rPr lang="hr-HR" smtClean="0"/>
              <a:t>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599551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E6E75-56CE-4808-B51E-C3B44608C084}" type="slidenum">
              <a:rPr lang="hr-HR" smtClean="0"/>
              <a:t>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41296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E6E75-56CE-4808-B51E-C3B44608C084}" type="slidenum">
              <a:rPr lang="hr-HR" smtClean="0"/>
              <a:t>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75950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E6E75-56CE-4808-B51E-C3B44608C084}" type="slidenum">
              <a:rPr lang="hr-HR" smtClean="0"/>
              <a:t>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407850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E6E75-56CE-4808-B51E-C3B44608C084}" type="slidenum">
              <a:rPr lang="hr-HR" smtClean="0"/>
              <a:t>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017425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E6E75-56CE-4808-B51E-C3B44608C084}" type="slidenum">
              <a:rPr lang="hr-HR" smtClean="0"/>
              <a:t>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430255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E6E75-56CE-4808-B51E-C3B44608C084}" type="slidenum">
              <a:rPr lang="hr-HR" smtClean="0"/>
              <a:t>10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220250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E6E75-56CE-4808-B51E-C3B44608C084}" type="slidenum">
              <a:rPr lang="hr-HR" smtClean="0"/>
              <a:t>11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878481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E6E75-56CE-4808-B51E-C3B44608C084}" type="slidenum">
              <a:rPr lang="hr-HR" smtClean="0"/>
              <a:t>12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225691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E6E75-56CE-4808-B51E-C3B44608C084}" type="slidenum">
              <a:rPr lang="hr-HR" smtClean="0"/>
              <a:t>13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354002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E6E75-56CE-4808-B51E-C3B44608C084}" type="slidenum">
              <a:rPr lang="hr-HR" smtClean="0"/>
              <a:t>14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845112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E6E75-56CE-4808-B51E-C3B44608C084}" type="slidenum">
              <a:rPr lang="hr-HR" smtClean="0"/>
              <a:t>15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115529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E6E75-56CE-4808-B51E-C3B44608C084}" type="slidenum">
              <a:rPr lang="hr-HR" smtClean="0"/>
              <a:t>16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776817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E6E75-56CE-4808-B51E-C3B44608C084}" type="slidenum">
              <a:rPr lang="hr-HR" smtClean="0"/>
              <a:t>17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945913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igreenerasmus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-roads.climateinteractive.org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n-roads.climateinteractive.org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cosimulate.com/climate-simulation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hyperlink" Target="https://rit-eco-flow.base44.app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co-smart-sprout.base44.app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eco-smart-sprout.base44.app/" TargetMode="External"/><Relationship Id="rId3" Type="http://schemas.openxmlformats.org/officeDocument/2006/relationships/hyperlink" Target="https://aigreenerasmus.com/" TargetMode="External"/><Relationship Id="rId7" Type="http://schemas.openxmlformats.org/officeDocument/2006/relationships/hyperlink" Target="https://ecosimulate.com/climate-simulation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it-eco-flow.base44.app/" TargetMode="External"/><Relationship Id="rId5" Type="http://schemas.openxmlformats.org/officeDocument/2006/relationships/hyperlink" Target="https://en-roads.climateinteractive.org/" TargetMode="External"/><Relationship Id="rId4" Type="http://schemas.openxmlformats.org/officeDocument/2006/relationships/hyperlink" Target="https://c-roads.climateinteractive.org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Ki5b1VQ7tMY?feature=oembed" TargetMode="External"/><Relationship Id="rId4" Type="http://schemas.openxmlformats.org/officeDocument/2006/relationships/hyperlink" Target="https://youtu.be/Ki5b1VQ7tMY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418D194F-0849-09C3-AAAA-499C3D927E8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0" y="159373"/>
            <a:ext cx="5715000" cy="3968875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27432" tIns="27432" rIns="27432" bIns="27432">
            <a:normAutofit/>
          </a:bodyPr>
          <a:lstStyle/>
          <a:p>
            <a:pPr algn="l">
              <a:lnSpc>
                <a:spcPct val="90000"/>
              </a:lnSpc>
            </a:pPr>
            <a:r>
              <a:rPr lang="hr-HR" sz="3600" b="1" i="0" dirty="0">
                <a:latin typeface="Aptos"/>
              </a:rPr>
              <a:t>	</a:t>
            </a:r>
            <a:r>
              <a:rPr lang="en-US" sz="3600" b="1" i="0" dirty="0">
                <a:latin typeface="Aptos"/>
              </a:rPr>
              <a:t>Digital tools and </a:t>
            </a:r>
            <a:r>
              <a:rPr lang="hr-HR" sz="3600" b="1" i="0" dirty="0">
                <a:latin typeface="Aptos"/>
              </a:rPr>
              <a:t>  </a:t>
            </a:r>
            <a:br>
              <a:rPr lang="hr-HR" sz="3600" b="1" i="0" dirty="0">
                <a:latin typeface="Aptos"/>
              </a:rPr>
            </a:br>
            <a:r>
              <a:rPr lang="hr-HR" sz="3600" b="1" i="0" dirty="0">
                <a:latin typeface="Aptos"/>
              </a:rPr>
              <a:t>     </a:t>
            </a:r>
            <a:r>
              <a:rPr lang="en-US" sz="3600" b="1" i="0" dirty="0">
                <a:latin typeface="Aptos"/>
              </a:rPr>
              <a:t>simulations for </a:t>
            </a:r>
            <a:br>
              <a:rPr lang="hr-HR" sz="3600" b="1" i="0" dirty="0">
                <a:latin typeface="Aptos"/>
              </a:rPr>
            </a:br>
            <a:r>
              <a:rPr lang="hr-HR" sz="3600" b="1" i="0" dirty="0">
                <a:latin typeface="Aptos"/>
              </a:rPr>
              <a:t>     </a:t>
            </a:r>
            <a:r>
              <a:rPr lang="en-US" sz="3600" b="1" i="0" dirty="0">
                <a:latin typeface="Aptos"/>
              </a:rPr>
              <a:t>investigating climate </a:t>
            </a:r>
            <a:br>
              <a:rPr lang="hr-HR" sz="3600" b="1" i="0" dirty="0">
                <a:latin typeface="Aptos"/>
              </a:rPr>
            </a:br>
            <a:r>
              <a:rPr lang="hr-HR" sz="3600" b="1" i="0" dirty="0">
                <a:latin typeface="Aptos"/>
              </a:rPr>
              <a:t>     </a:t>
            </a:r>
            <a:r>
              <a:rPr lang="en-US" sz="3600" b="1" i="0" dirty="0">
                <a:latin typeface="Aptos"/>
              </a:rPr>
              <a:t>change impacts on the </a:t>
            </a:r>
            <a:br>
              <a:rPr lang="hr-HR" sz="3600" b="1" i="0" dirty="0">
                <a:latin typeface="Aptos"/>
              </a:rPr>
            </a:br>
            <a:r>
              <a:rPr lang="hr-HR" sz="3600" b="1" i="0" dirty="0">
                <a:latin typeface="Aptos"/>
              </a:rPr>
              <a:t>     </a:t>
            </a:r>
            <a:r>
              <a:rPr lang="en-US" sz="3600" b="1" i="0" dirty="0" err="1">
                <a:latin typeface="Aptos"/>
              </a:rPr>
              <a:t>Kopački</a:t>
            </a:r>
            <a:r>
              <a:rPr lang="en-US" sz="3600" b="1" i="0" dirty="0">
                <a:latin typeface="Aptos"/>
              </a:rPr>
              <a:t> </a:t>
            </a:r>
            <a:r>
              <a:rPr lang="en-US" sz="3600" b="1" i="0" dirty="0" err="1">
                <a:latin typeface="Aptos"/>
              </a:rPr>
              <a:t>rit</a:t>
            </a:r>
            <a:r>
              <a:rPr lang="en-US" sz="3600" b="1" i="0" dirty="0">
                <a:latin typeface="Aptos"/>
              </a:rPr>
              <a:t> wetland </a:t>
            </a:r>
            <a:br>
              <a:rPr lang="hr-HR" sz="3600" b="1" i="0" dirty="0">
                <a:latin typeface="Aptos"/>
              </a:rPr>
            </a:br>
            <a:r>
              <a:rPr lang="hr-HR" sz="3600" b="1" i="0" dirty="0">
                <a:latin typeface="Aptos"/>
              </a:rPr>
              <a:t>     </a:t>
            </a:r>
            <a:r>
              <a:rPr lang="en-US" sz="3600" b="1" i="0" dirty="0">
                <a:latin typeface="Aptos"/>
              </a:rPr>
              <a:t>ecosystem </a:t>
            </a:r>
            <a:endParaRPr lang="hr-HR" sz="3600" b="1" i="0" dirty="0">
              <a:latin typeface="Aptos"/>
            </a:endParaRP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52021B7-301D-1100-6D64-0BCB80DD1E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974" y="4954948"/>
            <a:ext cx="4620584" cy="1566868"/>
          </a:xfrm>
        </p:spPr>
        <p:txBody>
          <a:bodyPr>
            <a:noAutofit/>
          </a:bodyPr>
          <a:lstStyle/>
          <a:p>
            <a:pPr algn="l">
              <a:lnSpc>
                <a:spcPct val="90000"/>
              </a:lnSpc>
            </a:pPr>
            <a:r>
              <a:rPr lang="hr-HR" sz="1400" b="1" dirty="0">
                <a:solidFill>
                  <a:schemeClr val="tx1"/>
                </a:solidFill>
                <a:latin typeface="Aptos"/>
              </a:rPr>
              <a:t>15th International Symposium
„Kopački rit: </a:t>
            </a:r>
            <a:r>
              <a:rPr lang="hr-HR" sz="1400" b="1" dirty="0" err="1">
                <a:solidFill>
                  <a:schemeClr val="tx1"/>
                </a:solidFill>
                <a:latin typeface="Aptos"/>
              </a:rPr>
              <a:t>Yesterday</a:t>
            </a:r>
            <a:r>
              <a:rPr lang="hr-HR" sz="1400" b="1" dirty="0">
                <a:solidFill>
                  <a:schemeClr val="tx1"/>
                </a:solidFill>
                <a:latin typeface="Aptos"/>
              </a:rPr>
              <a:t>, Today, </a:t>
            </a:r>
            <a:r>
              <a:rPr lang="hr-HR" sz="1400" b="1" dirty="0" err="1">
                <a:solidFill>
                  <a:schemeClr val="tx1"/>
                </a:solidFill>
                <a:latin typeface="Aptos"/>
              </a:rPr>
              <a:t>Tomorrow</a:t>
            </a:r>
            <a:r>
              <a:rPr lang="hr-HR" sz="1400" b="1" dirty="0">
                <a:solidFill>
                  <a:schemeClr val="tx1"/>
                </a:solidFill>
                <a:latin typeface="Aptos"/>
              </a:rPr>
              <a:t> 2026”
Osijek, 1–2 October 2026
Andreja Dorić, Professor of Biology and Chemistry
Nataša Mesić Muharemi, </a:t>
            </a:r>
            <a:r>
              <a:rPr lang="hr-HR" sz="1400" b="1" dirty="0" err="1">
                <a:solidFill>
                  <a:schemeClr val="tx1"/>
                </a:solidFill>
                <a:latin typeface="Aptos"/>
              </a:rPr>
              <a:t>Librarian</a:t>
            </a:r>
            <a:br>
              <a:rPr lang="hr-HR" sz="1400" b="1" dirty="0">
                <a:solidFill>
                  <a:schemeClr val="tx1"/>
                </a:solidFill>
                <a:latin typeface="Aptos"/>
              </a:rPr>
            </a:br>
            <a:endParaRPr lang="hr-HR" sz="1400" b="1" dirty="0">
              <a:solidFill>
                <a:schemeClr val="tx1"/>
              </a:solidFill>
              <a:latin typeface="Aptos"/>
            </a:endParaRPr>
          </a:p>
          <a:p>
            <a:pPr algn="l">
              <a:lnSpc>
                <a:spcPct val="90000"/>
              </a:lnSpc>
            </a:pPr>
            <a:endParaRPr lang="hr-HR" sz="1400" b="1" dirty="0">
              <a:solidFill>
                <a:schemeClr val="tx1"/>
              </a:solidFill>
              <a:latin typeface="Aptos"/>
            </a:endParaRPr>
          </a:p>
          <a:p>
            <a:pPr algn="l">
              <a:lnSpc>
                <a:spcPct val="90000"/>
              </a:lnSpc>
            </a:pPr>
            <a:endParaRPr lang="hr-HR" sz="1400" b="1" dirty="0">
              <a:solidFill>
                <a:schemeClr val="tx1"/>
              </a:solidFill>
              <a:latin typeface="Aptos"/>
            </a:endParaRPr>
          </a:p>
          <a:p>
            <a:pPr algn="l">
              <a:lnSpc>
                <a:spcPct val="90000"/>
              </a:lnSpc>
            </a:pPr>
            <a:endParaRPr lang="hr-HR" sz="1400" b="1" dirty="0">
              <a:solidFill>
                <a:schemeClr val="tx1"/>
              </a:solidFill>
              <a:latin typeface="Aptos"/>
            </a:endParaRPr>
          </a:p>
          <a:p>
            <a:pPr algn="l">
              <a:lnSpc>
                <a:spcPct val="90000"/>
              </a:lnSpc>
            </a:pPr>
            <a:endParaRPr lang="hr-HR" sz="1400" dirty="0">
              <a:solidFill>
                <a:schemeClr val="tx1"/>
              </a:solidFill>
            </a:endParaRP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85AD1702-DD33-F277-24F2-6E46430C22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95" r="17395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9D312C87-DDEB-F2C6-03C6-272414FC11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09334" y="4659113"/>
            <a:ext cx="1649756" cy="2333344"/>
          </a:xfrm>
          <a:prstGeom prst="rect">
            <a:avLst/>
          </a:prstGeom>
        </p:spPr>
      </p:pic>
      <p:sp>
        <p:nvSpPr>
          <p:cNvPr id="2" name="TekstniOkvir 1">
            <a:extLst>
              <a:ext uri="{FF2B5EF4-FFF2-40B4-BE49-F238E27FC236}">
                <a16:creationId xmlns:a16="http://schemas.microsoft.com/office/drawing/2014/main" id="{BFD6C237-291A-1758-1DC9-B8CE91A4D931}"/>
              </a:ext>
            </a:extLst>
          </p:cNvPr>
          <p:cNvSpPr txBox="1"/>
          <p:nvPr/>
        </p:nvSpPr>
        <p:spPr>
          <a:xfrm>
            <a:off x="9917723" y="6185792"/>
            <a:ext cx="19812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chemeClr val="bg1"/>
                </a:solidFill>
              </a:rPr>
              <a:t>Tórizs István, CC BY-SA 3.0 &lt;http://creativecommons.org/licenses/by-sa/3.0/&gt;, via Wikimedia Commons</a:t>
            </a:r>
            <a:endParaRPr lang="hr-HR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253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Slika 27">
            <a:extLst>
              <a:ext uri="{FF2B5EF4-FFF2-40B4-BE49-F238E27FC236}">
                <a16:creationId xmlns:a16="http://schemas.microsoft.com/office/drawing/2014/main" id="{A6A59608-4DEE-6749-59D0-F6B9AFAB09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8100"/>
          <a:stretch>
            <a:fillRect/>
          </a:stretch>
        </p:blipFill>
        <p:spPr>
          <a:xfrm>
            <a:off x="0" y="1024128"/>
            <a:ext cx="12192000" cy="58338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48640" y="310896"/>
            <a:ext cx="11018520" cy="45550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r>
              <a:rPr lang="hr-HR" sz="2600" b="1" dirty="0" err="1">
                <a:solidFill>
                  <a:srgbClr val="18354A"/>
                </a:solidFill>
                <a:latin typeface="Aptos"/>
              </a:rPr>
              <a:t>Climate</a:t>
            </a:r>
            <a:r>
              <a:rPr lang="hr-HR" sz="2600" b="1" dirty="0">
                <a:solidFill>
                  <a:srgbClr val="18354A"/>
                </a:solidFill>
                <a:latin typeface="Aptos"/>
              </a:rPr>
              <a:t> </a:t>
            </a:r>
            <a:r>
              <a:rPr lang="hr-HR" sz="2600" b="1" dirty="0" err="1">
                <a:solidFill>
                  <a:srgbClr val="18354A"/>
                </a:solidFill>
                <a:latin typeface="Aptos"/>
              </a:rPr>
              <a:t>Change</a:t>
            </a:r>
            <a:r>
              <a:rPr lang="hr-HR" sz="2600" b="1" dirty="0">
                <a:solidFill>
                  <a:srgbClr val="18354A"/>
                </a:solidFill>
                <a:latin typeface="Aptos"/>
              </a:rPr>
              <a:t> – A Cross-</a:t>
            </a:r>
            <a:r>
              <a:rPr lang="hr-HR" sz="2600" b="1" dirty="0" err="1">
                <a:solidFill>
                  <a:srgbClr val="18354A"/>
                </a:solidFill>
                <a:latin typeface="Aptos"/>
              </a:rPr>
              <a:t>Curricular</a:t>
            </a:r>
            <a:r>
              <a:rPr lang="hr-HR" sz="2600" b="1" dirty="0">
                <a:solidFill>
                  <a:srgbClr val="18354A"/>
                </a:solidFill>
                <a:latin typeface="Aptos"/>
              </a:rPr>
              <a:t> </a:t>
            </a:r>
            <a:r>
              <a:rPr lang="hr-HR" sz="2600" b="1" dirty="0" err="1">
                <a:solidFill>
                  <a:srgbClr val="18354A"/>
                </a:solidFill>
                <a:latin typeface="Aptos"/>
              </a:rPr>
              <a:t>Context</a:t>
            </a:r>
            <a:endParaRPr sz="2600" b="1" dirty="0">
              <a:solidFill>
                <a:srgbClr val="18354A"/>
              </a:solidFill>
              <a:latin typeface="Aptos"/>
            </a:endParaRPr>
          </a:p>
        </p:txBody>
      </p:sp>
      <p:sp>
        <p:nvSpPr>
          <p:cNvPr id="3" name="Rectangle 2"/>
          <p:cNvSpPr/>
          <p:nvPr/>
        </p:nvSpPr>
        <p:spPr>
          <a:xfrm rot="10800000" flipV="1">
            <a:off x="0" y="6502252"/>
            <a:ext cx="5422392" cy="34648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err="1">
                <a:solidFill>
                  <a:schemeClr val="tx1"/>
                </a:solidFill>
              </a:rPr>
              <a:t>MirNA</a:t>
            </a:r>
            <a:r>
              <a:rPr lang="en-US" sz="900" dirty="0">
                <a:solidFill>
                  <a:schemeClr val="tx1"/>
                </a:solidFill>
              </a:rPr>
              <a:t> butterfly, CC BY-SA 4.0 &lt;https://creativecommons.org/licenses/by-sa/4.0&gt;, via Wikimedia Commons</a:t>
            </a:r>
            <a:endParaRPr sz="900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85800" y="1417320"/>
            <a:ext cx="6812280" cy="621792"/>
          </a:xfrm>
          <a:prstGeom prst="roundRect">
            <a:avLst/>
          </a:prstGeom>
          <a:solidFill>
            <a:srgbClr val="E2F2F4"/>
          </a:solidFill>
          <a:ln w="13970">
            <a:solidFill>
              <a:srgbClr val="D2E0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896112" y="1536192"/>
            <a:ext cx="1600200" cy="36881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lang="hr-HR" sz="2000" b="1" dirty="0">
                <a:solidFill>
                  <a:srgbClr val="1F7076"/>
                </a:solidFill>
                <a:latin typeface="Aptos"/>
              </a:rPr>
              <a:t>Sc</a:t>
            </a:r>
            <a:r>
              <a:rPr lang="hr-HR" sz="2000" b="1" i="0" dirty="0">
                <a:solidFill>
                  <a:srgbClr val="1F7076"/>
                </a:solidFill>
                <a:latin typeface="Aptos"/>
              </a:rPr>
              <a:t>ience</a:t>
            </a:r>
            <a:endParaRPr sz="2000" b="1" i="0" dirty="0">
              <a:solidFill>
                <a:srgbClr val="1F7076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4600" y="1536192"/>
            <a:ext cx="4709160" cy="33239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r>
              <a:rPr lang="hr-HR" dirty="0">
                <a:latin typeface="Aptos"/>
              </a:rPr>
              <a:t>nature, </a:t>
            </a:r>
            <a:r>
              <a:rPr lang="hr-HR" dirty="0" err="1">
                <a:latin typeface="Aptos"/>
              </a:rPr>
              <a:t>the</a:t>
            </a:r>
            <a:r>
              <a:rPr lang="hr-HR" dirty="0">
                <a:latin typeface="Aptos"/>
              </a:rPr>
              <a:t> </a:t>
            </a:r>
            <a:r>
              <a:rPr lang="hr-HR" dirty="0" err="1">
                <a:latin typeface="Aptos"/>
              </a:rPr>
              <a:t>environment</a:t>
            </a:r>
            <a:r>
              <a:rPr lang="hr-HR" dirty="0">
                <a:latin typeface="Aptos"/>
              </a:rPr>
              <a:t>, </a:t>
            </a:r>
            <a:r>
              <a:rPr lang="hr-HR" dirty="0" err="1">
                <a:latin typeface="Aptos"/>
              </a:rPr>
              <a:t>forms</a:t>
            </a:r>
            <a:r>
              <a:rPr lang="hr-HR" dirty="0">
                <a:latin typeface="Aptos"/>
              </a:rPr>
              <a:t> </a:t>
            </a:r>
            <a:r>
              <a:rPr lang="hr-HR" dirty="0" err="1">
                <a:latin typeface="Aptos"/>
              </a:rPr>
              <a:t>of</a:t>
            </a:r>
            <a:r>
              <a:rPr lang="hr-HR" dirty="0">
                <a:latin typeface="Aptos"/>
              </a:rPr>
              <a:t> </a:t>
            </a:r>
            <a:r>
              <a:rPr lang="hr-HR" dirty="0" err="1">
                <a:latin typeface="Aptos"/>
              </a:rPr>
              <a:t>energy</a:t>
            </a:r>
            <a:endParaRPr dirty="0"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85800" y="2359644"/>
            <a:ext cx="6812280" cy="621792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2E0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2475085"/>
            <a:ext cx="1600200" cy="33746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b="1" i="0" dirty="0" err="1">
                <a:solidFill>
                  <a:srgbClr val="1F7076"/>
                </a:solidFill>
                <a:latin typeface="Aptos"/>
              </a:rPr>
              <a:t>Biolog</a:t>
            </a:r>
            <a:r>
              <a:rPr lang="hr-HR" b="1" i="0" dirty="0">
                <a:solidFill>
                  <a:srgbClr val="1F7076"/>
                </a:solidFill>
                <a:latin typeface="Aptos"/>
              </a:rPr>
              <a:t>y</a:t>
            </a:r>
            <a:endParaRPr sz="1300" b="1" i="0" dirty="0">
              <a:solidFill>
                <a:srgbClr val="1F7076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96312" y="2353122"/>
            <a:ext cx="4709160" cy="60939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r>
              <a:rPr lang="hr-HR" dirty="0" err="1">
                <a:solidFill>
                  <a:srgbClr val="263037"/>
                </a:solidFill>
                <a:latin typeface="Aptos"/>
              </a:rPr>
              <a:t>levels</a:t>
            </a:r>
            <a:r>
              <a:rPr lang="hr-HR" dirty="0">
                <a:solidFill>
                  <a:srgbClr val="263037"/>
                </a:solidFill>
                <a:latin typeface="Aptos"/>
              </a:rPr>
              <a:t> </a:t>
            </a:r>
            <a:r>
              <a:rPr lang="hr-HR" dirty="0" err="1">
                <a:solidFill>
                  <a:srgbClr val="263037"/>
                </a:solidFill>
                <a:latin typeface="Aptos"/>
              </a:rPr>
              <a:t>of</a:t>
            </a:r>
            <a:r>
              <a:rPr lang="hr-HR" dirty="0">
                <a:solidFill>
                  <a:srgbClr val="263037"/>
                </a:solidFill>
                <a:latin typeface="Aptos"/>
              </a:rPr>
              <a:t> </a:t>
            </a:r>
            <a:r>
              <a:rPr lang="hr-HR" dirty="0" err="1">
                <a:solidFill>
                  <a:srgbClr val="263037"/>
                </a:solidFill>
                <a:latin typeface="Aptos"/>
              </a:rPr>
              <a:t>organization</a:t>
            </a:r>
            <a:r>
              <a:rPr lang="hr-HR" dirty="0">
                <a:solidFill>
                  <a:srgbClr val="263037"/>
                </a:solidFill>
                <a:latin typeface="Aptos"/>
              </a:rPr>
              <a:t>, </a:t>
            </a:r>
            <a:r>
              <a:rPr lang="hr-HR" dirty="0" err="1">
                <a:solidFill>
                  <a:srgbClr val="263037"/>
                </a:solidFill>
                <a:latin typeface="Aptos"/>
              </a:rPr>
              <a:t>biodiversity</a:t>
            </a:r>
            <a:r>
              <a:rPr lang="hr-HR" dirty="0">
                <a:solidFill>
                  <a:srgbClr val="263037"/>
                </a:solidFill>
                <a:latin typeface="Aptos"/>
              </a:rPr>
              <a:t>, </a:t>
            </a:r>
            <a:r>
              <a:rPr lang="hr-HR" dirty="0" err="1">
                <a:solidFill>
                  <a:srgbClr val="263037"/>
                </a:solidFill>
                <a:latin typeface="Aptos"/>
              </a:rPr>
              <a:t>photosynthesis</a:t>
            </a:r>
            <a:endParaRPr dirty="0">
              <a:solidFill>
                <a:srgbClr val="263037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85800" y="3337560"/>
            <a:ext cx="6812280" cy="621792"/>
          </a:xfrm>
          <a:prstGeom prst="roundRect">
            <a:avLst/>
          </a:prstGeom>
          <a:solidFill>
            <a:srgbClr val="E2F2F4"/>
          </a:solidFill>
          <a:ln w="13970">
            <a:solidFill>
              <a:srgbClr val="D2E0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96112" y="3416114"/>
            <a:ext cx="1600200" cy="67659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0000"/>
              </a:lnSpc>
            </a:pPr>
            <a:r>
              <a:rPr lang="hr-HR" sz="2000" b="1" dirty="0" err="1">
                <a:solidFill>
                  <a:srgbClr val="1F7076"/>
                </a:solidFill>
                <a:latin typeface="Aptos"/>
              </a:rPr>
              <a:t>Chemistry</a:t>
            </a:r>
            <a:endParaRPr lang="hr-HR" sz="2000" b="1" dirty="0">
              <a:solidFill>
                <a:srgbClr val="1F7076"/>
              </a:solidFill>
              <a:latin typeface="Aptos"/>
            </a:endParaRPr>
          </a:p>
          <a:p>
            <a:pPr>
              <a:lnSpc>
                <a:spcPct val="105000"/>
              </a:lnSpc>
            </a:pPr>
            <a:endParaRPr lang="hr-HR" sz="2000" b="1" dirty="0">
              <a:solidFill>
                <a:srgbClr val="1F7076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4600" y="3337560"/>
            <a:ext cx="4709160" cy="6276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r>
              <a:rPr lang="hr-HR" dirty="0" err="1">
                <a:latin typeface="Aptos"/>
              </a:rPr>
              <a:t>substances</a:t>
            </a:r>
            <a:r>
              <a:rPr lang="hr-HR" dirty="0">
                <a:latin typeface="Aptos"/>
              </a:rPr>
              <a:t>, </a:t>
            </a:r>
            <a:r>
              <a:rPr lang="hr-HR" dirty="0" err="1">
                <a:latin typeface="Aptos"/>
              </a:rPr>
              <a:t>chemical</a:t>
            </a:r>
            <a:r>
              <a:rPr lang="hr-HR" dirty="0">
                <a:latin typeface="Aptos"/>
              </a:rPr>
              <a:t> </a:t>
            </a:r>
            <a:r>
              <a:rPr lang="hr-HR" dirty="0" err="1">
                <a:latin typeface="Aptos"/>
              </a:rPr>
              <a:t>reactions</a:t>
            </a:r>
            <a:r>
              <a:rPr lang="hr-HR" dirty="0">
                <a:latin typeface="Aptos"/>
              </a:rPr>
              <a:t>, </a:t>
            </a:r>
            <a:r>
              <a:rPr lang="hr-HR" dirty="0" err="1">
                <a:latin typeface="Aptos"/>
              </a:rPr>
              <a:t>greenhouse</a:t>
            </a:r>
            <a:r>
              <a:rPr lang="hr-HR" dirty="0">
                <a:latin typeface="Aptos"/>
              </a:rPr>
              <a:t> </a:t>
            </a:r>
            <a:r>
              <a:rPr lang="hr-HR" dirty="0" err="1">
                <a:latin typeface="Aptos"/>
              </a:rPr>
              <a:t>gases</a:t>
            </a:r>
            <a:r>
              <a:rPr lang="hr-HR" dirty="0">
                <a:latin typeface="Aptos"/>
              </a:rPr>
              <a:t>, </a:t>
            </a:r>
            <a:r>
              <a:rPr lang="hr-HR" dirty="0" err="1">
                <a:latin typeface="Aptos"/>
              </a:rPr>
              <a:t>the</a:t>
            </a:r>
            <a:r>
              <a:rPr lang="hr-HR" dirty="0">
                <a:latin typeface="Aptos"/>
              </a:rPr>
              <a:t> </a:t>
            </a:r>
            <a:r>
              <a:rPr lang="hr-HR" dirty="0" err="1">
                <a:latin typeface="Aptos"/>
              </a:rPr>
              <a:t>cycling</a:t>
            </a:r>
            <a:r>
              <a:rPr lang="hr-HR" dirty="0">
                <a:latin typeface="Aptos"/>
              </a:rPr>
              <a:t> </a:t>
            </a:r>
            <a:r>
              <a:rPr lang="hr-HR" dirty="0" err="1">
                <a:latin typeface="Aptos"/>
              </a:rPr>
              <a:t>of</a:t>
            </a:r>
            <a:r>
              <a:rPr lang="hr-HR" dirty="0">
                <a:latin typeface="Aptos"/>
              </a:rPr>
              <a:t> </a:t>
            </a:r>
            <a:r>
              <a:rPr lang="hr-HR" dirty="0" err="1">
                <a:latin typeface="Aptos"/>
              </a:rPr>
              <a:t>matter</a:t>
            </a:r>
            <a:endParaRPr dirty="0"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85800" y="4213123"/>
            <a:ext cx="6812280" cy="621792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2E0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60" y="4190317"/>
            <a:ext cx="1600200" cy="67095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r>
              <a:rPr lang="hr-HR" sz="2000" b="1" dirty="0" err="1">
                <a:solidFill>
                  <a:srgbClr val="1F7076"/>
                </a:solidFill>
                <a:latin typeface="Aptos" panose="020B0004020202020204" pitchFamily="34" charset="0"/>
              </a:rPr>
              <a:t>Critical</a:t>
            </a:r>
            <a:r>
              <a:rPr lang="hr-HR" sz="2000" b="1" dirty="0">
                <a:solidFill>
                  <a:srgbClr val="1F7076"/>
                </a:solidFill>
                <a:latin typeface="Aptos" panose="020B0004020202020204" pitchFamily="34" charset="0"/>
              </a:rPr>
              <a:t> </a:t>
            </a:r>
            <a:r>
              <a:rPr lang="hr-HR" sz="2000" b="1" dirty="0" err="1">
                <a:solidFill>
                  <a:srgbClr val="1F7076"/>
                </a:solidFill>
                <a:latin typeface="Aptos" panose="020B0004020202020204" pitchFamily="34" charset="0"/>
              </a:rPr>
              <a:t>Thinking</a:t>
            </a:r>
            <a:endParaRPr sz="2000" b="1" i="0" dirty="0">
              <a:solidFill>
                <a:srgbClr val="1F7076"/>
              </a:solidFill>
              <a:latin typeface="Aptos" panose="020B00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4600" y="4361688"/>
            <a:ext cx="4709160" cy="33746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r>
              <a:rPr lang="hr-HR" dirty="0" err="1">
                <a:latin typeface="Aptos" panose="020B0004020202020204" pitchFamily="34" charset="0"/>
              </a:rPr>
              <a:t>claims</a:t>
            </a:r>
            <a:r>
              <a:rPr lang="hr-HR" dirty="0">
                <a:latin typeface="Aptos" panose="020B0004020202020204" pitchFamily="34" charset="0"/>
              </a:rPr>
              <a:t>, </a:t>
            </a:r>
            <a:r>
              <a:rPr lang="hr-HR" dirty="0" err="1">
                <a:latin typeface="Aptos" panose="020B0004020202020204" pitchFamily="34" charset="0"/>
              </a:rPr>
              <a:t>evidence</a:t>
            </a:r>
            <a:r>
              <a:rPr lang="hr-HR" dirty="0">
                <a:latin typeface="Aptos" panose="020B0004020202020204" pitchFamily="34" charset="0"/>
              </a:rPr>
              <a:t>, </a:t>
            </a:r>
            <a:r>
              <a:rPr lang="hr-HR" dirty="0" err="1">
                <a:latin typeface="Aptos" panose="020B0004020202020204" pitchFamily="34" charset="0"/>
              </a:rPr>
              <a:t>causes</a:t>
            </a:r>
            <a:r>
              <a:rPr lang="hr-HR" dirty="0">
                <a:latin typeface="Aptos" panose="020B0004020202020204" pitchFamily="34" charset="0"/>
              </a:rPr>
              <a:t> and </a:t>
            </a:r>
            <a:r>
              <a:rPr lang="hr-HR" dirty="0" err="1">
                <a:latin typeface="Aptos" panose="020B0004020202020204" pitchFamily="34" charset="0"/>
              </a:rPr>
              <a:t>effects</a:t>
            </a:r>
            <a:endParaRPr b="0" i="0" dirty="0">
              <a:latin typeface="Aptos" panose="020B00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85800" y="5261470"/>
            <a:ext cx="6812280" cy="621792"/>
          </a:xfrm>
          <a:prstGeom prst="roundRect">
            <a:avLst/>
          </a:prstGeom>
          <a:solidFill>
            <a:srgbClr val="E2F2F4"/>
          </a:solidFill>
          <a:ln w="13970">
            <a:solidFill>
              <a:srgbClr val="D2E0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2960" y="5334984"/>
            <a:ext cx="1600200" cy="36317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r>
              <a:rPr lang="hr-HR" sz="2000" b="1" dirty="0" err="1">
                <a:solidFill>
                  <a:srgbClr val="1F7076"/>
                </a:solidFill>
                <a:latin typeface="Aptos" panose="020B0004020202020204" pitchFamily="34" charset="0"/>
              </a:rPr>
              <a:t>Reading</a:t>
            </a:r>
            <a:endParaRPr sz="2000" b="1" i="0" dirty="0">
              <a:solidFill>
                <a:srgbClr val="1F7076"/>
              </a:solidFill>
              <a:latin typeface="Aptos" panose="020B00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14599" y="5243017"/>
            <a:ext cx="4898923" cy="60939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r>
              <a:rPr lang="hr-HR" dirty="0" err="1">
                <a:latin typeface="Aptos" panose="020B0004020202020204" pitchFamily="34" charset="0"/>
              </a:rPr>
              <a:t>understanding</a:t>
            </a:r>
            <a:r>
              <a:rPr lang="hr-HR" dirty="0">
                <a:latin typeface="Aptos" panose="020B0004020202020204" pitchFamily="34" charset="0"/>
              </a:rPr>
              <a:t> </a:t>
            </a:r>
            <a:r>
              <a:rPr lang="hr-HR" dirty="0" err="1">
                <a:latin typeface="Aptos" panose="020B0004020202020204" pitchFamily="34" charset="0"/>
              </a:rPr>
              <a:t>scientific</a:t>
            </a:r>
            <a:r>
              <a:rPr lang="hr-HR" dirty="0">
                <a:latin typeface="Aptos" panose="020B0004020202020204" pitchFamily="34" charset="0"/>
              </a:rPr>
              <a:t> and </a:t>
            </a:r>
            <a:br>
              <a:rPr lang="hr-HR" dirty="0">
                <a:latin typeface="Aptos" panose="020B0004020202020204" pitchFamily="34" charset="0"/>
              </a:rPr>
            </a:br>
            <a:r>
              <a:rPr lang="hr-HR" dirty="0" err="1">
                <a:latin typeface="Aptos" panose="020B0004020202020204" pitchFamily="34" charset="0"/>
              </a:rPr>
              <a:t>popular</a:t>
            </a:r>
            <a:r>
              <a:rPr lang="hr-HR" dirty="0">
                <a:latin typeface="Aptos" panose="020B0004020202020204" pitchFamily="34" charset="0"/>
              </a:rPr>
              <a:t> </a:t>
            </a:r>
            <a:r>
              <a:rPr lang="hr-HR" dirty="0" err="1">
                <a:latin typeface="Aptos" panose="020B0004020202020204" pitchFamily="34" charset="0"/>
              </a:rPr>
              <a:t>science</a:t>
            </a:r>
            <a:r>
              <a:rPr lang="hr-HR" dirty="0">
                <a:latin typeface="Aptos" panose="020B0004020202020204" pitchFamily="34" charset="0"/>
              </a:rPr>
              <a:t> </a:t>
            </a:r>
            <a:r>
              <a:rPr lang="hr-HR" dirty="0" err="1">
                <a:latin typeface="Aptos" panose="020B0004020202020204" pitchFamily="34" charset="0"/>
              </a:rPr>
              <a:t>texts</a:t>
            </a:r>
            <a:endParaRPr b="0" i="0" dirty="0">
              <a:latin typeface="Aptos" panose="020B00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909560" y="4151376"/>
            <a:ext cx="352044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Photo from the original presentation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909560" y="4190317"/>
            <a:ext cx="3520440" cy="2386584"/>
          </a:xfrm>
          <a:prstGeom prst="roundRect">
            <a:avLst/>
          </a:prstGeom>
          <a:solidFill>
            <a:srgbClr val="EEF4F6"/>
          </a:solidFill>
          <a:ln w="13970">
            <a:solidFill>
              <a:srgbClr val="D3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138160" y="4293225"/>
            <a:ext cx="3291840" cy="33239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r>
              <a:rPr lang="hr-HR" b="1" dirty="0" err="1"/>
              <a:t>Why Connect Different Subjects?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92440" y="4723303"/>
            <a:ext cx="3063240" cy="177894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600" dirty="0" err="1"/>
              <a:t>Climate</a:t>
            </a:r>
            <a:r>
              <a:rPr lang="hr-HR" sz="1600" dirty="0"/>
              <a:t> </a:t>
            </a:r>
            <a:r>
              <a:rPr lang="hr-HR" sz="1600" dirty="0" err="1"/>
              <a:t>processes</a:t>
            </a:r>
            <a:r>
              <a:rPr lang="hr-HR" sz="1600" dirty="0"/>
              <a:t> </a:t>
            </a:r>
            <a:r>
              <a:rPr lang="hr-HR" sz="1600" dirty="0" err="1"/>
              <a:t>involve</a:t>
            </a:r>
            <a:r>
              <a:rPr lang="hr-HR" sz="1600" dirty="0"/>
              <a:t> </a:t>
            </a:r>
            <a:r>
              <a:rPr lang="hr-HR" sz="1600" dirty="0" err="1"/>
              <a:t>natural</a:t>
            </a:r>
            <a:r>
              <a:rPr lang="hr-HR" sz="1600" dirty="0"/>
              <a:t> </a:t>
            </a:r>
            <a:r>
              <a:rPr lang="hr-HR" sz="1600" dirty="0" err="1"/>
              <a:t>sciences</a:t>
            </a:r>
            <a:r>
              <a:rPr lang="hr-HR" sz="1600" dirty="0"/>
              <a:t>, data, and </a:t>
            </a:r>
            <a:r>
              <a:rPr lang="hr-HR" sz="1600" dirty="0" err="1"/>
              <a:t>interpretation</a:t>
            </a:r>
            <a:r>
              <a:rPr lang="hr-HR" sz="1600" dirty="0"/>
              <a:t> at </a:t>
            </a:r>
            <a:r>
              <a:rPr lang="hr-HR" sz="1600" dirty="0" err="1"/>
              <a:t>the</a:t>
            </a:r>
            <a:r>
              <a:rPr lang="hr-HR" sz="1600" dirty="0"/>
              <a:t> same time.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600" dirty="0" err="1"/>
              <a:t>The</a:t>
            </a:r>
            <a:r>
              <a:rPr lang="hr-HR" sz="1600" dirty="0"/>
              <a:t> </a:t>
            </a:r>
            <a:r>
              <a:rPr lang="hr-HR" sz="1600" dirty="0" err="1"/>
              <a:t>local</a:t>
            </a:r>
            <a:r>
              <a:rPr lang="hr-HR" sz="1600" dirty="0"/>
              <a:t> </a:t>
            </a:r>
            <a:r>
              <a:rPr lang="hr-HR" sz="1600" dirty="0" err="1"/>
              <a:t>example</a:t>
            </a:r>
            <a:r>
              <a:rPr lang="hr-HR" sz="1600" dirty="0"/>
              <a:t> </a:t>
            </a:r>
            <a:r>
              <a:rPr lang="hr-HR" sz="1600" dirty="0" err="1"/>
              <a:t>of</a:t>
            </a:r>
            <a:r>
              <a:rPr lang="hr-HR" sz="1600" dirty="0"/>
              <a:t> Kopački Rit </a:t>
            </a:r>
            <a:r>
              <a:rPr lang="hr-HR" sz="1600" dirty="0" err="1"/>
              <a:t>makes</a:t>
            </a:r>
            <a:r>
              <a:rPr lang="hr-HR" sz="1600" dirty="0"/>
              <a:t> it </a:t>
            </a:r>
            <a:r>
              <a:rPr lang="hr-HR" sz="1600" dirty="0" err="1"/>
              <a:t>possible</a:t>
            </a:r>
            <a:r>
              <a:rPr lang="hr-HR" sz="1600" dirty="0"/>
              <a:t> to </a:t>
            </a:r>
            <a:r>
              <a:rPr lang="hr-HR" sz="1600" dirty="0" err="1"/>
              <a:t>connect</a:t>
            </a:r>
            <a:r>
              <a:rPr lang="hr-HR" sz="1600" dirty="0"/>
              <a:t> </a:t>
            </a:r>
            <a:r>
              <a:rPr lang="hr-HR" sz="1600" dirty="0" err="1"/>
              <a:t>these</a:t>
            </a:r>
            <a:r>
              <a:rPr lang="hr-HR" sz="1600" dirty="0"/>
              <a:t> </a:t>
            </a:r>
            <a:r>
              <a:rPr lang="hr-HR" sz="1600" dirty="0" err="1"/>
              <a:t>concepts</a:t>
            </a:r>
            <a:r>
              <a:rPr lang="hr-HR" sz="1600" dirty="0"/>
              <a:t> with a </a:t>
            </a:r>
            <a:r>
              <a:rPr lang="hr-HR" sz="1600" dirty="0" err="1"/>
              <a:t>real</a:t>
            </a:r>
            <a:r>
              <a:rPr lang="hr-HR" sz="1600" dirty="0"/>
              <a:t> and </a:t>
            </a:r>
            <a:r>
              <a:rPr lang="hr-HR" sz="1600" dirty="0" err="1"/>
              <a:t>familiar</a:t>
            </a:r>
            <a:r>
              <a:rPr lang="hr-HR" sz="1600" dirty="0"/>
              <a:t> </a:t>
            </a:r>
            <a:r>
              <a:rPr lang="hr-HR" sz="1600" dirty="0" err="1"/>
              <a:t>environment</a:t>
            </a:r>
            <a:r>
              <a:rPr lang="hr-HR" sz="1600" dirty="0"/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55680" y="6547104"/>
            <a:ext cx="41148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101852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 i="0" dirty="0" err="1">
                <a:solidFill>
                  <a:srgbClr val="18354A"/>
                </a:solidFill>
                <a:latin typeface="Aptos"/>
              </a:rPr>
              <a:t>Kopački rit as a Local Research Environment</a:t>
            </a:r>
            <a:endParaRPr sz="2600" b="1" i="0" dirty="0">
              <a:solidFill>
                <a:srgbClr val="18354A"/>
              </a:solidFill>
              <a:latin typeface="Apto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1000232" cy="22860"/>
          </a:xfrm>
          <a:prstGeom prst="rect">
            <a:avLst/>
          </a:prstGeom>
          <a:solidFill>
            <a:srgbClr val="368E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enh_s3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23" y="2084684"/>
            <a:ext cx="5378000" cy="3585333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172200" y="1417319"/>
            <a:ext cx="5257800" cy="4855661"/>
          </a:xfrm>
          <a:prstGeom prst="roundRect">
            <a:avLst/>
          </a:prstGeom>
          <a:solidFill>
            <a:srgbClr val="EEF4F6"/>
          </a:solidFill>
          <a:ln w="13970">
            <a:solidFill>
              <a:srgbClr val="CD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380643" y="2048551"/>
            <a:ext cx="4617720" cy="182880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5000"/>
              </a:lnSpc>
            </a:pPr>
            <a:r>
              <a:rPr sz="2100" b="1" i="0" dirty="0" err="1">
                <a:solidFill>
                  <a:srgbClr val="18354A"/>
                </a:solidFill>
                <a:latin typeface="Aptos"/>
              </a:rPr>
              <a:t>Kopački rit allows students to see climate change not as a distant and abstract problem, but as a process they can investigate in their own environment.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2083" y="4551106"/>
            <a:ext cx="4526280" cy="101515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2000" b="1" i="0" dirty="0" err="1">
                <a:solidFill>
                  <a:srgbClr val="1F7076"/>
                </a:solidFill>
                <a:latin typeface="Aptos"/>
              </a:rPr>
              <a:t>The local ecosystem becomes a setting for observation, measurement, modelling, and drawing conclusions.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547104"/>
            <a:ext cx="18288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AI@Green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0" y="6547104"/>
            <a:ext cx="41148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101852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 i="0">
                <a:solidFill>
                  <a:srgbClr val="18354A"/>
                </a:solidFill>
                <a:latin typeface="Aptos"/>
              </a:rPr>
              <a:t>Climate Change – A Complex, Interconnected Problem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1000232" cy="22860"/>
          </a:xfrm>
          <a:prstGeom prst="rect">
            <a:avLst/>
          </a:prstGeom>
          <a:solidFill>
            <a:srgbClr val="368E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85800" y="1371600"/>
            <a:ext cx="1083564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3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68680" y="1422640"/>
            <a:ext cx="2057400" cy="6919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1" i="0" dirty="0">
                <a:solidFill>
                  <a:srgbClr val="1F7076"/>
                </a:solidFill>
                <a:latin typeface="Aptos"/>
              </a:rPr>
              <a:t>CO₂ and temperature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56387" y="1572768"/>
            <a:ext cx="461133" cy="33746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b="1" i="0">
                <a:solidFill>
                  <a:srgbClr val="6A7D88"/>
                </a:solidFill>
                <a:latin typeface="Aptos"/>
              </a:rPr>
              <a:t>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4952" y="1481328"/>
            <a:ext cx="2331720" cy="56470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i="0" dirty="0" err="1">
                <a:solidFill>
                  <a:srgbClr val="263037"/>
                </a:solidFill>
                <a:latin typeface="Aptos"/>
              </a:rPr>
              <a:t>changes in climate conditions</a:t>
            </a:r>
            <a:endParaRPr sz="1600" b="0" i="0" dirty="0">
              <a:solidFill>
                <a:srgbClr val="263037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32439" y="1572768"/>
            <a:ext cx="445401" cy="33746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b="1" i="0" dirty="0">
                <a:solidFill>
                  <a:srgbClr val="6A7D88"/>
                </a:solidFill>
                <a:latin typeface="Aptos"/>
              </a:rPr>
              <a:t>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05272" y="1481328"/>
            <a:ext cx="2331720" cy="30617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i="0" dirty="0" err="1">
                <a:solidFill>
                  <a:srgbClr val="263037"/>
                </a:solidFill>
                <a:latin typeface="Aptos"/>
              </a:rPr>
              <a:t>increased evaporation</a:t>
            </a:r>
            <a:endParaRPr sz="1600" b="0" i="0" dirty="0">
              <a:solidFill>
                <a:srgbClr val="263037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59329" y="1572767"/>
            <a:ext cx="478830" cy="33746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b="1" i="0" dirty="0">
                <a:solidFill>
                  <a:srgbClr val="6A7D88"/>
                </a:solidFill>
                <a:latin typeface="Aptos"/>
              </a:rPr>
              <a:t>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65591" y="1481328"/>
            <a:ext cx="2331720" cy="56470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i="0" dirty="0" err="1">
                <a:solidFill>
                  <a:srgbClr val="263037"/>
                </a:solidFill>
                <a:latin typeface="Aptos"/>
              </a:rPr>
              <a:t>greater water needs of organisms</a:t>
            </a:r>
            <a:endParaRPr sz="1600" b="0" i="0" dirty="0">
              <a:solidFill>
                <a:srgbClr val="263037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85800" y="2240280"/>
            <a:ext cx="1083564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3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6112" y="2395728"/>
            <a:ext cx="2057400" cy="36881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1" i="0" dirty="0" err="1">
                <a:solidFill>
                  <a:srgbClr val="1F7076"/>
                </a:solidFill>
                <a:latin typeface="Aptos"/>
              </a:rPr>
              <a:t>Precipitation</a:t>
            </a:r>
            <a:endParaRPr sz="2000" b="1" i="0" dirty="0">
              <a:solidFill>
                <a:srgbClr val="1F7076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25213" y="2441448"/>
            <a:ext cx="392307" cy="33746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b="1" i="0">
                <a:solidFill>
                  <a:srgbClr val="6A7D88"/>
                </a:solidFill>
                <a:latin typeface="Aptos"/>
              </a:rPr>
              <a:t>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44952" y="2350008"/>
            <a:ext cx="2331720" cy="56470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i="0" dirty="0" err="1">
                <a:solidFill>
                  <a:srgbClr val="263037"/>
                </a:solidFill>
                <a:latin typeface="Aptos"/>
              </a:rPr>
              <a:t>changes in water availability</a:t>
            </a:r>
            <a:endParaRPr sz="1600" b="0" i="0" dirty="0">
              <a:solidFill>
                <a:srgbClr val="263037"/>
              </a:solidFill>
              <a:latin typeface="Apto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85800" y="3108960"/>
            <a:ext cx="1083564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3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6112" y="3166882"/>
            <a:ext cx="2233950" cy="6919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1" i="0" dirty="0">
                <a:solidFill>
                  <a:srgbClr val="1F7076"/>
                </a:solidFill>
                <a:latin typeface="Aptos"/>
              </a:rPr>
              <a:t>Water levels of the Drava and Danube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17520" y="3303797"/>
            <a:ext cx="392307" cy="33746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b="1" i="0" dirty="0">
                <a:solidFill>
                  <a:srgbClr val="6A7D88"/>
                </a:solidFill>
                <a:latin typeface="Aptos"/>
              </a:rPr>
              <a:t>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36614" y="3201807"/>
            <a:ext cx="3041216" cy="56470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i="0" dirty="0" err="1">
                <a:solidFill>
                  <a:srgbClr val="263037"/>
                </a:solidFill>
                <a:latin typeface="Aptos"/>
              </a:rPr>
              <a:t>changes in the duration and extent of flooded habitats</a:t>
            </a:r>
            <a:endParaRPr sz="1600" b="0" i="0" dirty="0">
              <a:solidFill>
                <a:srgbClr val="263037"/>
              </a:solidFill>
              <a:latin typeface="Aptos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85800" y="3977640"/>
            <a:ext cx="1083564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3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23943" y="4012948"/>
            <a:ext cx="1801270" cy="6919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1" i="0" dirty="0" err="1">
                <a:solidFill>
                  <a:srgbClr val="1F7076"/>
                </a:solidFill>
                <a:latin typeface="Aptos"/>
              </a:rPr>
              <a:t>Prolonged drought</a:t>
            </a:r>
            <a:endParaRPr sz="2000" b="1" i="0" dirty="0">
              <a:solidFill>
                <a:srgbClr val="1F7076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625213" y="4178807"/>
            <a:ext cx="392307" cy="33746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b="1" i="0" dirty="0">
                <a:solidFill>
                  <a:srgbClr val="6A7D88"/>
                </a:solidFill>
                <a:latin typeface="Aptos"/>
              </a:rPr>
              <a:t>→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44952" y="4087368"/>
            <a:ext cx="2331720" cy="56470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i="0" dirty="0" err="1">
                <a:solidFill>
                  <a:srgbClr val="263037"/>
                </a:solidFill>
                <a:latin typeface="Aptos"/>
              </a:rPr>
              <a:t>reduction in available aquatic habitats</a:t>
            </a:r>
            <a:endParaRPr sz="1600" b="0" i="0" dirty="0">
              <a:solidFill>
                <a:srgbClr val="263037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32439" y="4178808"/>
            <a:ext cx="445401" cy="33746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b="1" i="0">
                <a:solidFill>
                  <a:srgbClr val="6A7D88"/>
                </a:solidFill>
                <a:latin typeface="Aptos"/>
              </a:rPr>
              <a:t>→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05271" y="4087368"/>
            <a:ext cx="2968457" cy="56470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i="0" dirty="0" err="1">
                <a:solidFill>
                  <a:srgbClr val="263037"/>
                </a:solidFill>
                <a:latin typeface="Aptos"/>
              </a:rPr>
              <a:t>stress on fish, amphibians, aquatic invertebrates, and plants</a:t>
            </a:r>
            <a:endParaRPr sz="1600" b="0" i="0" dirty="0">
              <a:solidFill>
                <a:srgbClr val="263037"/>
              </a:solidFill>
              <a:latin typeface="Aptos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85800" y="4846320"/>
            <a:ext cx="1083564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3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68680" y="4891460"/>
            <a:ext cx="1756533" cy="6919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1" i="0" dirty="0" err="1">
                <a:solidFill>
                  <a:srgbClr val="1F7076"/>
                </a:solidFill>
                <a:latin typeface="Aptos"/>
              </a:rPr>
              <a:t>Forest and other habitats</a:t>
            </a:r>
            <a:endParaRPr sz="2000" b="1" i="0" dirty="0">
              <a:solidFill>
                <a:srgbClr val="1F7076"/>
              </a:solidFill>
              <a:latin typeface="Apto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25213" y="5047488"/>
            <a:ext cx="392307" cy="33746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b="1" i="0" dirty="0">
                <a:solidFill>
                  <a:srgbClr val="6A7D88"/>
                </a:solidFill>
                <a:latin typeface="Aptos"/>
              </a:rPr>
              <a:t>→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044952" y="4956048"/>
            <a:ext cx="2331720" cy="56470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i="0" dirty="0" err="1">
                <a:solidFill>
                  <a:srgbClr val="263037"/>
                </a:solidFill>
                <a:latin typeface="Aptos"/>
              </a:rPr>
              <a:t>changes in microclimatic conditions</a:t>
            </a:r>
            <a:endParaRPr sz="1600" b="0" i="0" dirty="0">
              <a:solidFill>
                <a:srgbClr val="263037"/>
              </a:solidFill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32439" y="5047488"/>
            <a:ext cx="445401" cy="33746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b="1" i="0" dirty="0">
                <a:solidFill>
                  <a:srgbClr val="6A7D88"/>
                </a:solidFill>
                <a:latin typeface="Aptos"/>
              </a:rPr>
              <a:t>→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05272" y="4956048"/>
            <a:ext cx="2331720" cy="56470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i="0" dirty="0" err="1">
                <a:solidFill>
                  <a:srgbClr val="263037"/>
                </a:solidFill>
                <a:latin typeface="Aptos"/>
              </a:rPr>
              <a:t>habitat loss or fragmentation</a:t>
            </a:r>
            <a:endParaRPr sz="1600" b="0" i="0" dirty="0">
              <a:solidFill>
                <a:srgbClr val="263037"/>
              </a:solidFill>
              <a:latin typeface="Apto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659329" y="5047487"/>
            <a:ext cx="478830" cy="33746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b="1" i="0" dirty="0">
                <a:solidFill>
                  <a:srgbClr val="6A7D88"/>
                </a:solidFill>
                <a:latin typeface="Aptos"/>
              </a:rPr>
              <a:t>→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165591" y="4956048"/>
            <a:ext cx="2331720" cy="56470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i="0" dirty="0" err="1">
                <a:solidFill>
                  <a:srgbClr val="263037"/>
                </a:solidFill>
                <a:latin typeface="Aptos"/>
              </a:rPr>
              <a:t>changes in community composition</a:t>
            </a:r>
            <a:endParaRPr sz="1600" b="0" i="0" dirty="0">
              <a:solidFill>
                <a:srgbClr val="263037"/>
              </a:solidFill>
              <a:latin typeface="Aptos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668348" y="5788002"/>
            <a:ext cx="10835640" cy="759102"/>
          </a:xfrm>
          <a:prstGeom prst="roundRect">
            <a:avLst/>
          </a:prstGeom>
          <a:solidFill>
            <a:srgbClr val="E2F2F4"/>
          </a:solidFill>
          <a:ln w="13970">
            <a:solidFill>
              <a:srgbClr val="AED0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23943" y="5886375"/>
            <a:ext cx="10469880" cy="62831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b="1" i="0" dirty="0" err="1">
                <a:solidFill>
                  <a:srgbClr val="18354A"/>
                </a:solidFill>
                <a:latin typeface="Aptos"/>
              </a:rPr>
              <a:t>Climate change does not only alter temperature – it changes the relationships between water, habitats, and living organisms.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94360" y="6547104"/>
            <a:ext cx="18288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AI@Green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155680" y="6547104"/>
            <a:ext cx="41148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Slika 43">
            <a:extLst>
              <a:ext uri="{FF2B5EF4-FFF2-40B4-BE49-F238E27FC236}">
                <a16:creationId xmlns:a16="http://schemas.microsoft.com/office/drawing/2014/main" id="{2B9CF6F1-F3DA-1015-FA28-66DBE3A1ED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5224"/>
          <a:stretch>
            <a:fillRect/>
          </a:stretch>
        </p:blipFill>
        <p:spPr>
          <a:xfrm>
            <a:off x="0" y="1045816"/>
            <a:ext cx="12192000" cy="58338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10895" y="310896"/>
            <a:ext cx="11018520" cy="462819"/>
          </a:xfrm>
          <a:prstGeom prst="rect">
            <a:avLst/>
          </a:prstGeom>
          <a:ln w="3175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lang="hr-HR" sz="2600" b="1" i="0" dirty="0">
                <a:solidFill>
                  <a:schemeClr val="tx1"/>
                </a:solidFill>
                <a:latin typeface="Aptos"/>
              </a:rPr>
              <a:t>Kopački rit as a Learning Environment</a:t>
            </a:r>
            <a:endParaRPr sz="2600" b="1" i="0" dirty="0">
              <a:solidFill>
                <a:schemeClr val="tx1"/>
              </a:solidFill>
              <a:latin typeface="Apto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1000232" cy="22860"/>
          </a:xfrm>
          <a:prstGeom prst="rect">
            <a:avLst/>
          </a:prstGeom>
          <a:solidFill>
            <a:srgbClr val="368E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94360" y="1417320"/>
            <a:ext cx="1737360" cy="658368"/>
          </a:xfrm>
          <a:prstGeom prst="roundRect">
            <a:avLst/>
          </a:prstGeom>
          <a:solidFill>
            <a:srgbClr val="E2F2F4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1581912"/>
            <a:ext cx="17373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OBSERVE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13432" y="1581912"/>
            <a:ext cx="146304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441448" y="1417320"/>
            <a:ext cx="1737360" cy="65836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441448" y="1581912"/>
            <a:ext cx="17373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MEASURE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60520" y="1581912"/>
            <a:ext cx="146304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88536" y="1417320"/>
            <a:ext cx="1737360" cy="658368"/>
          </a:xfrm>
          <a:prstGeom prst="roundRect">
            <a:avLst/>
          </a:prstGeom>
          <a:solidFill>
            <a:srgbClr val="E2F2F4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288536" y="1581912"/>
            <a:ext cx="17373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CONNECT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07608" y="1581912"/>
            <a:ext cx="146304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35624" y="1417320"/>
            <a:ext cx="1737360" cy="65836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135624" y="1581912"/>
            <a:ext cx="17373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MODEL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54696" y="1581912"/>
            <a:ext cx="146304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82712" y="1417320"/>
            <a:ext cx="1737360" cy="658368"/>
          </a:xfrm>
          <a:prstGeom prst="roundRect">
            <a:avLst/>
          </a:prstGeom>
          <a:solidFill>
            <a:srgbClr val="E2F2F4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982712" y="1581912"/>
            <a:ext cx="17373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SIMULATE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01784" y="1581912"/>
            <a:ext cx="146304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829800" y="1417320"/>
            <a:ext cx="1737360" cy="65836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829800" y="1581912"/>
            <a:ext cx="17373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DRAW CONCLUSIONS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2514600"/>
            <a:ext cx="3401568" cy="1051560"/>
          </a:xfrm>
          <a:prstGeom prst="roundRect">
            <a:avLst/>
          </a:prstGeom>
          <a:solidFill>
            <a:srgbClr val="EEF4F6"/>
          </a:solidFill>
          <a:ln w="13970">
            <a:solidFill>
              <a:srgbClr val="D3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50392" y="2679192"/>
            <a:ext cx="3072384" cy="33746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b="1" i="0" dirty="0">
                <a:solidFill>
                  <a:srgbClr val="1F7076"/>
                </a:solidFill>
                <a:latin typeface="Aptos"/>
              </a:rPr>
              <a:t>OBSERVE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0392" y="2990088"/>
            <a:ext cx="3072384" cy="30617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0" i="0" dirty="0" err="1">
                <a:solidFill>
                  <a:srgbClr val="263037"/>
                </a:solidFill>
                <a:latin typeface="Aptos"/>
              </a:rPr>
              <a:t>changes in nature and habitats</a:t>
            </a:r>
            <a:endParaRPr sz="1600" b="0" i="0" dirty="0">
              <a:solidFill>
                <a:srgbClr val="263037"/>
              </a:solidFill>
              <a:latin typeface="Aptos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389120" y="2514600"/>
            <a:ext cx="3401568" cy="105156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3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553712" y="2679192"/>
            <a:ext cx="3072384" cy="33746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b="1" i="0" dirty="0">
                <a:solidFill>
                  <a:srgbClr val="1F7076"/>
                </a:solidFill>
                <a:latin typeface="Aptos"/>
              </a:rPr>
              <a:t>MEASURE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53712" y="2990088"/>
            <a:ext cx="3072384" cy="56470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0" i="0" dirty="0" err="1">
                <a:solidFill>
                  <a:srgbClr val="263037"/>
                </a:solidFill>
                <a:latin typeface="Aptos"/>
              </a:rPr>
              <a:t>temperature, precipitation, water levels, and other parameters</a:t>
            </a:r>
            <a:endParaRPr sz="1600" b="0" i="0" dirty="0">
              <a:solidFill>
                <a:srgbClr val="263037"/>
              </a:solidFill>
              <a:latin typeface="Aptos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8092440" y="2514600"/>
            <a:ext cx="3401568" cy="1051560"/>
          </a:xfrm>
          <a:prstGeom prst="roundRect">
            <a:avLst/>
          </a:prstGeom>
          <a:solidFill>
            <a:srgbClr val="EEF4F6"/>
          </a:solidFill>
          <a:ln w="13970">
            <a:solidFill>
              <a:srgbClr val="D3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257031" y="2679192"/>
            <a:ext cx="3072384" cy="33746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b="1" i="0" dirty="0">
                <a:solidFill>
                  <a:srgbClr val="1F7076"/>
                </a:solidFill>
                <a:latin typeface="Aptos"/>
              </a:rPr>
              <a:t>CONNECT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57031" y="2990088"/>
            <a:ext cx="3072384" cy="56470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0" i="0" dirty="0" err="1">
                <a:solidFill>
                  <a:srgbClr val="263037"/>
                </a:solidFill>
                <a:latin typeface="Aptos"/>
              </a:rPr>
              <a:t>climate factors with the state of the ecosystem</a:t>
            </a:r>
            <a:endParaRPr sz="1600" b="0" i="0" dirty="0">
              <a:solidFill>
                <a:srgbClr val="263037"/>
              </a:solidFill>
              <a:latin typeface="Aptos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85800" y="3931920"/>
            <a:ext cx="3401568" cy="105156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3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50392" y="4096511"/>
            <a:ext cx="3072384" cy="33746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b="1" i="0" dirty="0">
                <a:solidFill>
                  <a:srgbClr val="1F7076"/>
                </a:solidFill>
                <a:latin typeface="Aptos"/>
              </a:rPr>
              <a:t>MODEL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0392" y="4352543"/>
            <a:ext cx="3072384" cy="56470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0" i="0" dirty="0" err="1">
                <a:solidFill>
                  <a:srgbClr val="263037"/>
                </a:solidFill>
                <a:latin typeface="Aptos"/>
              </a:rPr>
              <a:t>relationships between different factors</a:t>
            </a:r>
            <a:endParaRPr sz="1600" b="0" i="0" dirty="0">
              <a:solidFill>
                <a:srgbClr val="263037"/>
              </a:solidFill>
              <a:latin typeface="Aptos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4389120" y="3931920"/>
            <a:ext cx="3401568" cy="1051560"/>
          </a:xfrm>
          <a:prstGeom prst="roundRect">
            <a:avLst/>
          </a:prstGeom>
          <a:solidFill>
            <a:srgbClr val="EEF4F6"/>
          </a:solidFill>
          <a:ln w="13970">
            <a:solidFill>
              <a:srgbClr val="D3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4553712" y="4096511"/>
            <a:ext cx="3072384" cy="33746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b="1" i="0" dirty="0">
                <a:solidFill>
                  <a:srgbClr val="1F7076"/>
                </a:solidFill>
                <a:latin typeface="Aptos"/>
              </a:rPr>
              <a:t>SIMULATE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53712" y="4407408"/>
            <a:ext cx="3072384" cy="30617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0" i="0" dirty="0" err="1">
                <a:solidFill>
                  <a:srgbClr val="263037"/>
                </a:solidFill>
                <a:latin typeface="Aptos"/>
              </a:rPr>
              <a:t>possible changes in conditions</a:t>
            </a:r>
            <a:endParaRPr sz="1600" b="0" i="0" dirty="0">
              <a:solidFill>
                <a:srgbClr val="263037"/>
              </a:solidFill>
              <a:latin typeface="Aptos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8092440" y="3931920"/>
            <a:ext cx="3401568" cy="105156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3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257031" y="4096511"/>
            <a:ext cx="3072384" cy="36881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2000" b="1" i="0" dirty="0">
                <a:solidFill>
                  <a:srgbClr val="1F7076"/>
                </a:solidFill>
                <a:latin typeface="Aptos"/>
              </a:rPr>
              <a:t>DRAW CONCLUSIONS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57031" y="4407408"/>
            <a:ext cx="3072384" cy="56470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0" i="0" dirty="0">
                <a:solidFill>
                  <a:srgbClr val="263037"/>
                </a:solidFill>
                <a:latin typeface="Aptos"/>
              </a:rPr>
              <a:t>about possible impacts on biodiversity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94360" y="6547104"/>
            <a:ext cx="18288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AI@Green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155680" y="6547104"/>
            <a:ext cx="41148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5</a:t>
            </a:r>
          </a:p>
        </p:txBody>
      </p:sp>
      <p:sp>
        <p:nvSpPr>
          <p:cNvPr id="39" name="TekstniOkvir 38">
            <a:extLst>
              <a:ext uri="{FF2B5EF4-FFF2-40B4-BE49-F238E27FC236}">
                <a16:creationId xmlns:a16="http://schemas.microsoft.com/office/drawing/2014/main" id="{5912B0AB-ABEF-3BF4-E874-02960ED19181}"/>
              </a:ext>
            </a:extLst>
          </p:cNvPr>
          <p:cNvSpPr txBox="1"/>
          <p:nvPr/>
        </p:nvSpPr>
        <p:spPr>
          <a:xfrm>
            <a:off x="5916170" y="6518500"/>
            <a:ext cx="5577838" cy="2308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sz="900"/>
              <a:t>Brigita Plander, CC BY-SA 4.0 &lt;https://creativecommons.org/licenses/by-sa/4.0&gt;, via Wikimedia Commons</a:t>
            </a:r>
            <a:endParaRPr lang="hr-HR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101852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 i="0">
                <a:solidFill>
                  <a:srgbClr val="18354A"/>
                </a:solidFill>
                <a:latin typeface="Aptos"/>
              </a:rPr>
              <a:t>How? Why?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1000232" cy="22860"/>
          </a:xfrm>
          <a:prstGeom prst="rect">
            <a:avLst/>
          </a:prstGeom>
          <a:solidFill>
            <a:srgbClr val="368E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94360" y="1417320"/>
            <a:ext cx="1737360" cy="713232"/>
          </a:xfrm>
          <a:prstGeom prst="roundRect">
            <a:avLst/>
          </a:prstGeom>
          <a:solidFill>
            <a:srgbClr val="E2F2F4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1581912"/>
            <a:ext cx="17373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CLIMATE CHANGE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13432" y="1581912"/>
            <a:ext cx="146304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441448" y="1417320"/>
            <a:ext cx="1737360" cy="713232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459736" y="1444752"/>
            <a:ext cx="17373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 dirty="0">
                <a:solidFill>
                  <a:srgbClr val="18354A"/>
                </a:solidFill>
                <a:latin typeface="Aptos"/>
              </a:rPr>
              <a:t>TEMPERATURE • PRECIPITATION • EVAPORATION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60520" y="1581912"/>
            <a:ext cx="146304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88536" y="1417320"/>
            <a:ext cx="1737360" cy="713232"/>
          </a:xfrm>
          <a:prstGeom prst="roundRect">
            <a:avLst/>
          </a:prstGeom>
          <a:solidFill>
            <a:srgbClr val="E2F2F4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288536" y="1581912"/>
            <a:ext cx="17373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 dirty="0">
                <a:solidFill>
                  <a:srgbClr val="18354A"/>
                </a:solidFill>
                <a:latin typeface="Aptos"/>
              </a:rPr>
              <a:t>WATER LEVELS AND FLOOD DURATION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07608" y="1581912"/>
            <a:ext cx="146304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35624" y="1417320"/>
            <a:ext cx="1737360" cy="713232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135624" y="1581912"/>
            <a:ext cx="17373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HABITAT CHANGES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54696" y="1581912"/>
            <a:ext cx="146304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82712" y="1417320"/>
            <a:ext cx="1737360" cy="713232"/>
          </a:xfrm>
          <a:prstGeom prst="roundRect">
            <a:avLst/>
          </a:prstGeom>
          <a:solidFill>
            <a:srgbClr val="E2F2F4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982712" y="1581912"/>
            <a:ext cx="17373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LIVING CONDITIONS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01784" y="1581912"/>
            <a:ext cx="146304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829800" y="1417320"/>
            <a:ext cx="1737360" cy="713232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829800" y="1581912"/>
            <a:ext cx="17373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BIODIVERSITY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68680" y="2880360"/>
            <a:ext cx="1874519" cy="14173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1CF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78407" y="3110071"/>
            <a:ext cx="1655064" cy="564706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 dirty="0" err="1">
                <a:solidFill>
                  <a:srgbClr val="18354A"/>
                </a:solidFill>
                <a:latin typeface="Aptos"/>
              </a:rPr>
              <a:t>Climate change</a:t>
            </a:r>
            <a:endParaRPr sz="1600" b="1" i="0" dirty="0">
              <a:solidFill>
                <a:srgbClr val="18354A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78407" y="3721608"/>
            <a:ext cx="1655064" cy="56470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0" i="0" dirty="0" err="1">
                <a:solidFill>
                  <a:srgbClr val="6A7D88"/>
                </a:solidFill>
                <a:latin typeface="Aptos"/>
              </a:rPr>
              <a:t>change in input conditions</a:t>
            </a:r>
            <a:endParaRPr sz="1600" b="0" i="0" dirty="0">
              <a:solidFill>
                <a:srgbClr val="6A7D88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70632" y="3383280"/>
            <a:ext cx="22860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081528" y="2880360"/>
            <a:ext cx="1874519" cy="14173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1CF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3191256" y="2980805"/>
            <a:ext cx="1655064" cy="823239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 dirty="0" err="1">
                <a:solidFill>
                  <a:srgbClr val="18354A"/>
                </a:solidFill>
                <a:latin typeface="Aptos"/>
              </a:rPr>
              <a:t>Temperature • precipitation • evaporation</a:t>
            </a:r>
            <a:endParaRPr sz="1600" b="1" i="0" dirty="0">
              <a:solidFill>
                <a:srgbClr val="18354A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91256" y="3721608"/>
            <a:ext cx="1655064" cy="56470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0" i="0" dirty="0" err="1">
                <a:solidFill>
                  <a:srgbClr val="6A7D88"/>
                </a:solidFill>
                <a:latin typeface="Aptos"/>
              </a:rPr>
              <a:t>change in the water regime</a:t>
            </a:r>
            <a:endParaRPr sz="1600" b="0" i="0" dirty="0">
              <a:solidFill>
                <a:srgbClr val="6A7D88"/>
              </a:solidFill>
              <a:latin typeface="Apto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83480" y="3383280"/>
            <a:ext cx="22860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294376" y="2880360"/>
            <a:ext cx="1874519" cy="14173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1CF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404104" y="3110071"/>
            <a:ext cx="1655064" cy="564706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 dirty="0">
                <a:solidFill>
                  <a:srgbClr val="18354A"/>
                </a:solidFill>
                <a:latin typeface="Aptos"/>
              </a:rPr>
              <a:t>Water levels and flood duration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04104" y="3721608"/>
            <a:ext cx="1655064" cy="30617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0" i="0">
                <a:solidFill>
                  <a:srgbClr val="6A7D88"/>
                </a:solidFill>
                <a:latin typeface="Aptos"/>
              </a:rPr>
              <a:t>habitat change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196328" y="3383280"/>
            <a:ext cx="22860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507223" y="2880360"/>
            <a:ext cx="1874519" cy="14173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1CF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616951" y="3110071"/>
            <a:ext cx="1655064" cy="564706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 dirty="0" err="1">
                <a:solidFill>
                  <a:srgbClr val="18354A"/>
                </a:solidFill>
                <a:latin typeface="Aptos"/>
              </a:rPr>
              <a:t>Habitat changes</a:t>
            </a:r>
            <a:endParaRPr sz="1600" b="1" i="0" dirty="0">
              <a:solidFill>
                <a:srgbClr val="18354A"/>
              </a:solidFill>
              <a:latin typeface="Apto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616951" y="3721608"/>
            <a:ext cx="1655064" cy="56470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0" i="0" dirty="0" err="1">
                <a:solidFill>
                  <a:srgbClr val="6A7D88"/>
                </a:solidFill>
                <a:latin typeface="Aptos"/>
              </a:rPr>
              <a:t>change in living conditions</a:t>
            </a:r>
            <a:endParaRPr sz="1600" b="0" i="0" dirty="0">
              <a:solidFill>
                <a:srgbClr val="6A7D88"/>
              </a:solidFill>
              <a:latin typeface="Apto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409176" y="3383280"/>
            <a:ext cx="22860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9720072" y="2880360"/>
            <a:ext cx="1874519" cy="14173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1CF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9829799" y="3239337"/>
            <a:ext cx="1655064" cy="30617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8354A"/>
                </a:solidFill>
                <a:latin typeface="Aptos"/>
              </a:rPr>
              <a:t>Living conditions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829799" y="3721608"/>
            <a:ext cx="1655064" cy="56470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0" i="0" dirty="0" err="1">
                <a:solidFill>
                  <a:srgbClr val="6A7D88"/>
                </a:solidFill>
                <a:latin typeface="Aptos"/>
              </a:rPr>
              <a:t>changes in biodiversity</a:t>
            </a:r>
            <a:endParaRPr sz="1600" b="0" i="0" dirty="0">
              <a:solidFill>
                <a:srgbClr val="6A7D88"/>
              </a:solidFill>
              <a:latin typeface="Apto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41248" y="5280660"/>
            <a:ext cx="10332720" cy="32181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700" b="1" i="0" dirty="0">
                <a:solidFill>
                  <a:srgbClr val="1F7076"/>
                </a:solidFill>
                <a:latin typeface="Aptos"/>
              </a:rPr>
              <a:t>Question for students: Where in this chain can we observe, measure, and test assumptions?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94360" y="6547104"/>
            <a:ext cx="18288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AI@Green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155680" y="6547104"/>
            <a:ext cx="41148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101852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 i="0">
                <a:solidFill>
                  <a:srgbClr val="18354A"/>
                </a:solidFill>
                <a:latin typeface="Aptos"/>
              </a:rPr>
              <a:t>From the Real Ecosystem to a Student Simulation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1000232" cy="22860"/>
          </a:xfrm>
          <a:prstGeom prst="rect">
            <a:avLst/>
          </a:prstGeom>
          <a:solidFill>
            <a:srgbClr val="368E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11480" y="1954362"/>
            <a:ext cx="3657600" cy="4160520"/>
          </a:xfrm>
          <a:prstGeom prst="roundRect">
            <a:avLst/>
          </a:prstGeom>
          <a:solidFill>
            <a:srgbClr val="EEF4F6"/>
          </a:solidFill>
          <a:ln w="13970">
            <a:solidFill>
              <a:srgbClr val="CD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01040" y="2280537"/>
            <a:ext cx="3108960" cy="36881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2000" b="1" i="0" dirty="0" err="1">
                <a:solidFill>
                  <a:srgbClr val="18354A"/>
                </a:solidFill>
                <a:latin typeface="Aptos"/>
              </a:rPr>
              <a:t>What will happen …?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3012254"/>
            <a:ext cx="3392129" cy="264072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800"/>
              </a:spcAft>
              <a:defRPr sz="1300">
                <a:solidFill>
                  <a:srgbClr val="263037"/>
                </a:solidFill>
                <a:latin typeface="Aptos"/>
              </a:defRPr>
            </a:pPr>
            <a:r>
              <a:rPr sz="1600" dirty="0"/>
              <a:t>• What if the temperature increases?
• What if precipitation decreases?
• What if dry periods become longer?
• What if water levels change?
• What if floods last for shorter periods?
• How will habitats change?
• How could this affect biodiversity?</a:t>
            </a:r>
          </a:p>
          <a:p>
            <a:pPr>
              <a:spcAft>
                <a:spcPts val="800"/>
              </a:spcAft>
              <a:defRPr sz="1300">
                <a:solidFill>
                  <a:srgbClr val="263037"/>
                </a:solidFill>
                <a:latin typeface="Aptos"/>
              </a:defRPr>
            </a:pPr>
            <a:endParaRPr sz="1600" dirty="0"/>
          </a:p>
          <a:p>
            <a:pPr>
              <a:spcAft>
                <a:spcPts val="800"/>
              </a:spcAft>
              <a:defRPr sz="1300">
                <a:solidFill>
                  <a:srgbClr val="263037"/>
                </a:solidFill>
                <a:latin typeface="Aptos"/>
              </a:defRPr>
            </a:pPr>
            <a:endParaRPr sz="1600" dirty="0"/>
          </a:p>
          <a:p>
            <a:pPr>
              <a:spcAft>
                <a:spcPts val="800"/>
              </a:spcAft>
              <a:defRPr sz="1300">
                <a:solidFill>
                  <a:srgbClr val="263037"/>
                </a:solidFill>
                <a:latin typeface="Aptos"/>
              </a:defRPr>
            </a:pPr>
            <a:endParaRPr sz="1600" dirty="0"/>
          </a:p>
          <a:p>
            <a:pPr>
              <a:spcAft>
                <a:spcPts val="800"/>
              </a:spcAft>
              <a:defRPr sz="1300">
                <a:solidFill>
                  <a:srgbClr val="263037"/>
                </a:solidFill>
                <a:latin typeface="Aptos"/>
              </a:defRPr>
            </a:pPr>
            <a:endParaRPr sz="1600" dirty="0"/>
          </a:p>
          <a:p>
            <a:pPr>
              <a:spcAft>
                <a:spcPts val="800"/>
              </a:spcAft>
              <a:defRPr sz="1300">
                <a:solidFill>
                  <a:srgbClr val="263037"/>
                </a:solidFill>
                <a:latin typeface="Aptos"/>
              </a:defRPr>
            </a:pPr>
            <a:endParaRPr sz="1600" dirty="0"/>
          </a:p>
          <a:p>
            <a:pPr>
              <a:spcAft>
                <a:spcPts val="800"/>
              </a:spcAft>
              <a:defRPr sz="1300">
                <a:solidFill>
                  <a:srgbClr val="263037"/>
                </a:solidFill>
                <a:latin typeface="Aptos"/>
              </a:defRPr>
            </a:pPr>
            <a:endParaRPr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4579620" y="1165588"/>
            <a:ext cx="3337560" cy="36881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2000" b="1" i="0" dirty="0">
                <a:solidFill>
                  <a:srgbClr val="1F7076"/>
                </a:solidFill>
                <a:latin typeface="Aptos"/>
              </a:rPr>
              <a:t>REAL ECOSYSTEM</a:t>
            </a:r>
          </a:p>
        </p:txBody>
      </p:sp>
      <p:pic>
        <p:nvPicPr>
          <p:cNvPr id="9" name="Picture 8" descr="enh_s5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620" y="1746684"/>
            <a:ext cx="7391400" cy="4927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26680" y="1163740"/>
            <a:ext cx="365760" cy="365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2200" b="1" i="0" dirty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75320" y="320040"/>
            <a:ext cx="3337560" cy="18288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1CF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58200" y="448056"/>
            <a:ext cx="2971800" cy="33746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b="1" i="0" dirty="0">
                <a:solidFill>
                  <a:srgbClr val="18354A"/>
                </a:solidFill>
                <a:latin typeface="Aptos"/>
              </a:rPr>
              <a:t>STUDENT SIMULATION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41080" y="886848"/>
            <a:ext cx="2788920" cy="91916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5000"/>
              </a:lnSpc>
            </a:pPr>
            <a:r>
              <a:rPr b="0" i="0" dirty="0" err="1">
                <a:solidFill>
                  <a:srgbClr val="263037"/>
                </a:solidFill>
                <a:latin typeface="Aptos"/>
              </a:rPr>
              <a:t>changing conditions → observing the consequences → comparing scenarios</a:t>
            </a:r>
            <a:endParaRPr b="0" i="0" dirty="0">
              <a:solidFill>
                <a:srgbClr val="263037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11127" y="5652977"/>
            <a:ext cx="7128386" cy="823239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endParaRPr lang="hr-HR" sz="1600" b="1" i="0" dirty="0">
              <a:solidFill>
                <a:srgbClr val="1F7076"/>
              </a:solidFill>
              <a:latin typeface="Aptos"/>
            </a:endParaRPr>
          </a:p>
          <a:p>
            <a:pPr algn="ctr">
              <a:lnSpc>
                <a:spcPct val="105000"/>
              </a:lnSpc>
            </a:pPr>
            <a:r>
              <a:rPr sz="1600" b="1" i="0" dirty="0">
                <a:solidFill>
                  <a:srgbClr val="1F7076"/>
                </a:solidFill>
                <a:latin typeface="Aptos"/>
              </a:rPr>
              <a:t>From reality to a model – without losing the research question.</a:t>
            </a:r>
            <a:endParaRPr lang="hr-HR" sz="1600" b="1" dirty="0">
              <a:solidFill>
                <a:srgbClr val="1F7076"/>
              </a:solidFill>
              <a:latin typeface="Aptos"/>
            </a:endParaRPr>
          </a:p>
          <a:p>
            <a:pPr algn="ctr">
              <a:lnSpc>
                <a:spcPct val="105000"/>
              </a:lnSpc>
            </a:pPr>
            <a:endParaRPr sz="1600" b="1" i="0" dirty="0">
              <a:solidFill>
                <a:srgbClr val="1F7076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4360" y="6547104"/>
            <a:ext cx="18288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AI@Green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55680" y="6547104"/>
            <a:ext cx="41148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rcRect b="36687"/>
          <a:stretch>
            <a:fillRect/>
          </a:stretch>
        </p:blipFill>
        <p:spPr>
          <a:xfrm>
            <a:off x="-7269" y="1024127"/>
            <a:ext cx="12285785" cy="583387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94360" y="310896"/>
            <a:ext cx="1101852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 i="0">
                <a:solidFill>
                  <a:srgbClr val="18354A"/>
                </a:solidFill>
                <a:latin typeface="Aptos"/>
              </a:rPr>
              <a:t>From Observation to Modelling and Simulation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1000232" cy="22860"/>
          </a:xfrm>
          <a:prstGeom prst="rect">
            <a:avLst/>
          </a:prstGeom>
          <a:solidFill>
            <a:srgbClr val="368E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94360" y="1371600"/>
            <a:ext cx="1737360" cy="658368"/>
          </a:xfrm>
          <a:prstGeom prst="roundRect">
            <a:avLst/>
          </a:prstGeom>
          <a:solidFill>
            <a:srgbClr val="E2F2F4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1536192"/>
            <a:ext cx="17373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OBSERVE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13432" y="1536192"/>
            <a:ext cx="146304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441448" y="1371600"/>
            <a:ext cx="1737360" cy="65836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441448" y="1536192"/>
            <a:ext cx="17373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MEASURE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60520" y="1536192"/>
            <a:ext cx="146304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88536" y="1371600"/>
            <a:ext cx="1737360" cy="658368"/>
          </a:xfrm>
          <a:prstGeom prst="roundRect">
            <a:avLst/>
          </a:prstGeom>
          <a:solidFill>
            <a:srgbClr val="E2F2F4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288536" y="1536192"/>
            <a:ext cx="17373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CONNECT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07608" y="1536192"/>
            <a:ext cx="146304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35624" y="1371600"/>
            <a:ext cx="1737360" cy="65836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135624" y="1536192"/>
            <a:ext cx="17373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MODEL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54696" y="1536192"/>
            <a:ext cx="146304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82712" y="1371600"/>
            <a:ext cx="1737360" cy="658368"/>
          </a:xfrm>
          <a:prstGeom prst="roundRect">
            <a:avLst/>
          </a:prstGeom>
          <a:solidFill>
            <a:srgbClr val="E2F2F4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982712" y="1536192"/>
            <a:ext cx="17373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SIMULATE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01784" y="1536192"/>
            <a:ext cx="146304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829800" y="1371600"/>
            <a:ext cx="1737360" cy="65836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829800" y="1536192"/>
            <a:ext cx="17373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INTERPRET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2514600"/>
            <a:ext cx="6537960" cy="2240280"/>
          </a:xfrm>
          <a:prstGeom prst="roundRect">
            <a:avLst/>
          </a:prstGeom>
          <a:solidFill>
            <a:srgbClr val="EEF4F6"/>
          </a:solidFill>
          <a:ln w="13970">
            <a:solidFill>
              <a:srgbClr val="D3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14400" y="2715768"/>
            <a:ext cx="608076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THE MODEL AS A SIMPLIFICATION OF REALITY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3172968"/>
            <a:ext cx="6080760" cy="1463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63037"/>
                </a:solidFill>
                <a:latin typeface="Aptos"/>
              </a:defRPr>
            </a:pPr>
            <a:r>
              <a:t>• The model does not attempt to reproduce the entire ecosystem.
• It highlights relationships among selected factors and allows different scenarios to be explored.</a:t>
            </a:r>
          </a:p>
          <a:p>
            <a:pPr>
              <a:spcAft>
                <a:spcPts val="900"/>
              </a:spcAft>
              <a:defRPr sz="1500">
                <a:solidFill>
                  <a:srgbClr val="263037"/>
                </a:solidFill>
                <a:latin typeface="Aptos"/>
              </a:defRPr>
            </a:pPr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868680" y="5074920"/>
            <a:ext cx="10469880" cy="658368"/>
          </a:xfrm>
          <a:prstGeom prst="roundRect">
            <a:avLst/>
          </a:prstGeom>
          <a:solidFill>
            <a:srgbClr val="E2F2F4"/>
          </a:solidFill>
          <a:ln w="13970">
            <a:solidFill>
              <a:srgbClr val="AED0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51560" y="5239512"/>
            <a:ext cx="1010412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A simulation does not predict the future – it allows us to explore possible outcomes under different assumptions.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4360" y="6547104"/>
            <a:ext cx="18288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AI@Green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155680" y="6547104"/>
            <a:ext cx="41148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8</a:t>
            </a:r>
          </a:p>
        </p:txBody>
      </p:sp>
      <p:sp>
        <p:nvSpPr>
          <p:cNvPr id="24" name="TekstniOkvir 23">
            <a:extLst>
              <a:ext uri="{FF2B5EF4-FFF2-40B4-BE49-F238E27FC236}">
                <a16:creationId xmlns:a16="http://schemas.microsoft.com/office/drawing/2014/main" id="{3CD6B940-8642-CF75-F4E5-29F26E074E23}"/>
              </a:ext>
            </a:extLst>
          </p:cNvPr>
          <p:cNvSpPr txBox="1"/>
          <p:nvPr/>
        </p:nvSpPr>
        <p:spPr>
          <a:xfrm>
            <a:off x="6529754" y="6547104"/>
            <a:ext cx="5662246" cy="2308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sz="900"/>
              <a:t>Donatus Darko Tepert, CC BY-SA 3.0 &lt;https://creativecommons.org/licenses/by-sa/3.0&gt;, via Wikimedia Commons</a:t>
            </a:r>
            <a:endParaRPr lang="hr-HR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101852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 i="0">
                <a:solidFill>
                  <a:srgbClr val="18354A"/>
                </a:solidFill>
                <a:latin typeface="Aptos"/>
              </a:rPr>
              <a:t>Why Simulate Climate Change?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1000232" cy="22860"/>
          </a:xfrm>
          <a:prstGeom prst="rect">
            <a:avLst/>
          </a:prstGeom>
          <a:solidFill>
            <a:srgbClr val="368E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85800" y="1508760"/>
            <a:ext cx="3401568" cy="196596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7D1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68680" y="1662143"/>
            <a:ext cx="3035808" cy="3474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 dirty="0">
                <a:solidFill>
                  <a:srgbClr val="1F7076"/>
                </a:solidFill>
                <a:latin typeface="Aptos"/>
              </a:rPr>
              <a:t>COMPLEXITY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2052144"/>
            <a:ext cx="2761488" cy="1336391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r>
              <a:rPr sz="1400" b="0" i="0" dirty="0" err="1">
                <a:solidFill>
                  <a:srgbClr val="263037"/>
                </a:solidFill>
                <a:latin typeface="Aptos"/>
              </a:rPr>
              <a:t>A large number of interconnected factors. Simulations make these complex relationships visible and allow us to explore possible outcomes under different assumptions and scenarios.
</a:t>
            </a:r>
          </a:p>
          <a:p>
            <a:pPr algn="ctr">
              <a:lnSpc>
                <a:spcPct val="105000"/>
              </a:lnSpc>
            </a:pPr>
            <a:endParaRPr sz="1300" b="0" i="0" dirty="0">
              <a:solidFill>
                <a:srgbClr val="263037"/>
              </a:solidFill>
              <a:latin typeface="Aptos"/>
            </a:endParaRPr>
          </a:p>
        </p:txBody>
      </p:sp>
      <p:pic>
        <p:nvPicPr>
          <p:cNvPr id="13" name="Slika 12" descr="File:Kopački Rit Nature Reserve near Osijek, Croatia.JPG">
            <a:extLst>
              <a:ext uri="{FF2B5EF4-FFF2-40B4-BE49-F238E27FC236}">
                <a16:creationId xmlns:a16="http://schemas.microsoft.com/office/drawing/2014/main" id="{C8C3F500-9D8B-10CE-F0CA-9E66DCB0FE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1333"/>
          <a:stretch>
            <a:fillRect/>
          </a:stretch>
        </p:blipFill>
        <p:spPr>
          <a:xfrm>
            <a:off x="4199759" y="1145507"/>
            <a:ext cx="7992241" cy="5694991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453128" y="1508760"/>
            <a:ext cx="3401568" cy="1965960"/>
          </a:xfrm>
          <a:prstGeom prst="roundRect">
            <a:avLst/>
          </a:prstGeom>
          <a:solidFill>
            <a:srgbClr val="E2F2F4"/>
          </a:solidFill>
          <a:ln w="13970">
            <a:solidFill>
              <a:srgbClr val="B7D1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636008" y="1673352"/>
            <a:ext cx="3035808" cy="3474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 dirty="0">
                <a:solidFill>
                  <a:srgbClr val="1F7076"/>
                </a:solidFill>
                <a:latin typeface="Aptos"/>
              </a:rPr>
              <a:t>DYNAMICS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73168" y="2146066"/>
            <a:ext cx="2761488" cy="91717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hr-HR" sz="1400" dirty="0"/>
              <a:t>By changing individual factors, we can immediately observe how the model results and climate projections change.</a:t>
            </a:r>
            <a:endParaRPr sz="1300" b="0" i="0" dirty="0">
              <a:solidFill>
                <a:srgbClr val="263037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220456" y="1508760"/>
            <a:ext cx="3401568" cy="196596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7D1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403336" y="1682400"/>
            <a:ext cx="3035808" cy="30617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lang="hr-HR" sz="1600" b="1" i="0" dirty="0">
                <a:solidFill>
                  <a:srgbClr val="1F7076"/>
                </a:solidFill>
                <a:latin typeface="Aptos"/>
              </a:rPr>
              <a:t>COLLABORATIVE LEARNING</a:t>
            </a:r>
            <a:endParaRPr sz="1600" b="1" i="0" dirty="0">
              <a:solidFill>
                <a:srgbClr val="1F7076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40496" y="2067853"/>
            <a:ext cx="2761488" cy="113261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hr-HR" sz="1400" dirty="0"/>
              <a:t>Simulations enable students to investigate together, compare scenarios, discuss possible consequences, and draw conclusions based on model results.</a:t>
            </a:r>
            <a:endParaRPr sz="1300" b="0" i="0" dirty="0">
              <a:solidFill>
                <a:srgbClr val="263037"/>
              </a:solidFill>
              <a:latin typeface="Apto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12955" y="3886200"/>
            <a:ext cx="5357925" cy="2402840"/>
          </a:xfrm>
          <a:prstGeom prst="roundRect">
            <a:avLst/>
          </a:prstGeom>
          <a:solidFill>
            <a:srgbClr val="EEF4F6"/>
          </a:solidFill>
          <a:ln w="13970">
            <a:solidFill>
              <a:srgbClr val="CD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930662" y="4180872"/>
            <a:ext cx="2156706" cy="44717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500" b="1" i="0" dirty="0" err="1">
                <a:solidFill>
                  <a:srgbClr val="18354A"/>
                </a:solidFill>
                <a:latin typeface="Aptos"/>
              </a:rPr>
              <a:t>What if…?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4966470"/>
            <a:ext cx="4389120" cy="8229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0" i="0" dirty="0" err="1">
                <a:solidFill>
                  <a:srgbClr val="263037"/>
                </a:solidFill>
                <a:latin typeface="Aptos"/>
              </a:rPr>
              <a:t>Simulation models allow us to explore the consequences of different assumptions rather than simply describe them.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47104"/>
            <a:ext cx="18288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AI@Green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55680" y="6547104"/>
            <a:ext cx="41148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10</a:t>
            </a:r>
          </a:p>
        </p:txBody>
      </p:sp>
      <p:sp>
        <p:nvSpPr>
          <p:cNvPr id="14" name="TekstniOkvir 13">
            <a:extLst>
              <a:ext uri="{FF2B5EF4-FFF2-40B4-BE49-F238E27FC236}">
                <a16:creationId xmlns:a16="http://schemas.microsoft.com/office/drawing/2014/main" id="{0218C3D8-DF74-A77B-2194-D2863F640088}"/>
              </a:ext>
            </a:extLst>
          </p:cNvPr>
          <p:cNvSpPr txBox="1"/>
          <p:nvPr/>
        </p:nvSpPr>
        <p:spPr>
          <a:xfrm>
            <a:off x="1644358" y="6549608"/>
            <a:ext cx="5424658" cy="2308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900" dirty="0" err="1"/>
              <a:t>Misalalic</a:t>
            </a:r>
            <a:r>
              <a:rPr lang="en-US" sz="900" dirty="0"/>
              <a:t>, CC BY-SA 4.0 &lt;https://creativecommons.org/licenses/by-sa/4.0&gt;, via Wikimedia Commons</a:t>
            </a:r>
            <a:endParaRPr lang="hr-HR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101852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 i="0">
                <a:solidFill>
                  <a:srgbClr val="18354A"/>
                </a:solidFill>
                <a:latin typeface="Aptos"/>
              </a:rPr>
              <a:t>AI@Green – Digital Tools for Understanding Climate Change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1000232" cy="22860"/>
          </a:xfrm>
          <a:prstGeom prst="rect">
            <a:avLst/>
          </a:prstGeom>
          <a:solidFill>
            <a:srgbClr val="368E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85800" y="1417320"/>
            <a:ext cx="5074920" cy="3566160"/>
          </a:xfrm>
          <a:prstGeom prst="roundRect">
            <a:avLst/>
          </a:prstGeom>
          <a:solidFill>
            <a:srgbClr val="EEF4F6"/>
          </a:solidFill>
          <a:ln w="13970">
            <a:solidFill>
              <a:srgbClr val="CD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399" y="1691640"/>
            <a:ext cx="2615381" cy="36881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1" i="0" dirty="0">
                <a:solidFill>
                  <a:srgbClr val="1F7076"/>
                </a:solidFill>
                <a:latin typeface="Aptos"/>
              </a:rPr>
              <a:t>IN THE PROJECT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399" y="2427582"/>
            <a:ext cx="5004619" cy="217392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1400">
                <a:solidFill>
                  <a:srgbClr val="263037"/>
                </a:solidFill>
                <a:latin typeface="Aptos"/>
              </a:defRPr>
            </a:pPr>
            <a:r>
              <a:rPr sz="1600" dirty="0">
                <a:latin typeface="+mj-lt"/>
              </a:rPr>
              <a:t>• artificial intelligence and interactive tools
• climate change and green skills
• inquiry-based and interdisciplinary learning
• connecting technology and the environment
</a:t>
            </a:r>
          </a:p>
          <a:p>
            <a:pPr>
              <a:spcAft>
                <a:spcPts val="1000"/>
              </a:spcAft>
              <a:defRPr sz="1400">
                <a:solidFill>
                  <a:srgbClr val="263037"/>
                </a:solidFill>
                <a:latin typeface="Aptos"/>
              </a:defRPr>
            </a:pPr>
            <a:endParaRPr sz="1600" dirty="0">
              <a:latin typeface="+mj-lt"/>
            </a:endParaRPr>
          </a:p>
          <a:p>
            <a:pPr>
              <a:spcAft>
                <a:spcPts val="1000"/>
              </a:spcAft>
              <a:defRPr sz="1400">
                <a:solidFill>
                  <a:srgbClr val="263037"/>
                </a:solidFill>
                <a:latin typeface="Aptos"/>
              </a:defRPr>
            </a:pPr>
            <a:endParaRPr sz="1600" dirty="0">
              <a:latin typeface="+mj-lt"/>
            </a:endParaRPr>
          </a:p>
          <a:p>
            <a:pPr>
              <a:spcAft>
                <a:spcPts val="1000"/>
              </a:spcAft>
              <a:defRPr sz="1400">
                <a:solidFill>
                  <a:srgbClr val="263037"/>
                </a:solidFill>
                <a:latin typeface="Aptos"/>
              </a:defRPr>
            </a:pPr>
            <a:endParaRPr sz="1600" dirty="0">
              <a:latin typeface="+mj-lt"/>
            </a:endParaRPr>
          </a:p>
          <a:p>
            <a:pPr>
              <a:spcAft>
                <a:spcPts val="1000"/>
              </a:spcAft>
              <a:defRPr sz="1400">
                <a:solidFill>
                  <a:srgbClr val="263037"/>
                </a:solidFill>
                <a:latin typeface="Aptos"/>
              </a:defRPr>
            </a:pPr>
            <a:endParaRPr lang="hr-HR" sz="1600" dirty="0">
              <a:latin typeface="+mj-lt"/>
            </a:endParaRPr>
          </a:p>
          <a:p>
            <a:pPr>
              <a:spcAft>
                <a:spcPts val="1000"/>
              </a:spcAft>
              <a:defRPr sz="1400">
                <a:solidFill>
                  <a:srgbClr val="263037"/>
                </a:solidFill>
                <a:latin typeface="Aptos"/>
              </a:defRPr>
            </a:pPr>
            <a:endParaRPr sz="1600" dirty="0"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080760" y="1417320"/>
            <a:ext cx="5349240" cy="356616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714822" y="1691640"/>
            <a:ext cx="2011680" cy="36881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5000"/>
              </a:lnSpc>
            </a:pPr>
            <a:r>
              <a:rPr sz="2000" b="1" i="0" dirty="0">
                <a:solidFill>
                  <a:srgbClr val="1F7076"/>
                </a:solidFill>
                <a:latin typeface="Aptos"/>
              </a:rPr>
              <a:t>OUR APPROACH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08723" y="2259060"/>
            <a:ext cx="3772637" cy="56470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5000"/>
              </a:lnSpc>
            </a:pPr>
            <a:r>
              <a:rPr sz="1600" b="1" i="0" dirty="0" err="1">
                <a:solidFill>
                  <a:srgbClr val="18354A"/>
                </a:solidFill>
                <a:latin typeface="Aptos"/>
              </a:rPr>
              <a:t>A digital tool is not an end in itself. We use it as a means to:</a:t>
            </a:r>
            <a:endParaRPr sz="1600" b="1" i="0" dirty="0">
              <a:solidFill>
                <a:srgbClr val="18354A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5080" y="2944368"/>
            <a:ext cx="4526280" cy="159428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r">
              <a:spcAft>
                <a:spcPts val="800"/>
              </a:spcAft>
              <a:defRPr sz="1300">
                <a:solidFill>
                  <a:srgbClr val="263037"/>
                </a:solidFill>
                <a:latin typeface="Aptos"/>
              </a:defRPr>
            </a:pPr>
            <a:r>
              <a:rPr sz="1600" dirty="0"/>
              <a:t>• making complex relationships visible
• exploring scenarios
• connecting global processes with the local environment
• developing critical and inquiry-based thinking</a:t>
            </a:r>
          </a:p>
          <a:p>
            <a:pPr algn="r">
              <a:spcAft>
                <a:spcPts val="800"/>
              </a:spcAft>
              <a:defRPr sz="1300">
                <a:solidFill>
                  <a:srgbClr val="263037"/>
                </a:solidFill>
                <a:latin typeface="Aptos"/>
              </a:defRPr>
            </a:pPr>
            <a:endParaRPr sz="1600" dirty="0"/>
          </a:p>
          <a:p>
            <a:pPr algn="r">
              <a:spcAft>
                <a:spcPts val="800"/>
              </a:spcAft>
              <a:defRPr sz="1300">
                <a:solidFill>
                  <a:srgbClr val="263037"/>
                </a:solidFill>
                <a:latin typeface="Aptos"/>
              </a:defRPr>
            </a:pPr>
            <a:endParaRPr sz="1600" dirty="0"/>
          </a:p>
          <a:p>
            <a:pPr algn="r">
              <a:spcAft>
                <a:spcPts val="800"/>
              </a:spcAft>
              <a:defRPr sz="1300">
                <a:solidFill>
                  <a:srgbClr val="263037"/>
                </a:solidFill>
                <a:latin typeface="Aptos"/>
              </a:defRPr>
            </a:pPr>
            <a:endParaRPr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1417320" y="6134875"/>
            <a:ext cx="9464040" cy="27481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5000"/>
              </a:lnSpc>
            </a:pPr>
            <a:r>
              <a:rPr sz="1400" b="0" i="1" dirty="0" err="1">
                <a:solidFill>
                  <a:srgbClr val="6A7D88"/>
                </a:solidFill>
                <a:latin typeface="Aptos"/>
                <a:hlinkClick r:id="rId3"/>
              </a:rPr>
              <a:t>AI@Green</a:t>
            </a:r>
            <a:r>
              <a:rPr sz="1400" b="0" i="1" dirty="0">
                <a:solidFill>
                  <a:srgbClr val="6A7D88"/>
                </a:solidFill>
                <a:latin typeface="Aptos"/>
                <a:hlinkClick r:id="rId3"/>
              </a:rPr>
              <a:t>: Harnessing Artificial Intelligence and Interactive Tools for Climate Change Mitigation and Gaining Green Skills.</a:t>
            </a:r>
            <a:endParaRPr sz="1400" b="0" i="1" dirty="0">
              <a:solidFill>
                <a:srgbClr val="6A7D88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4360" y="6547104"/>
            <a:ext cx="18288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AI@Green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547104"/>
            <a:ext cx="41148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9</a:t>
            </a:r>
          </a:p>
        </p:txBody>
      </p:sp>
      <p:pic>
        <p:nvPicPr>
          <p:cNvPr id="17" name="Grafika 16">
            <a:extLst>
              <a:ext uri="{FF2B5EF4-FFF2-40B4-BE49-F238E27FC236}">
                <a16:creationId xmlns:a16="http://schemas.microsoft.com/office/drawing/2014/main" id="{CB0A5D72-A5A3-83DA-D091-A88027E3FF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8688" y="1899304"/>
            <a:ext cx="3505970" cy="495869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101852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 i="0">
                <a:solidFill>
                  <a:srgbClr val="18354A"/>
                </a:solidFill>
                <a:latin typeface="Aptos"/>
              </a:rPr>
              <a:t>C-ROADS – Scenario Modelling of Climate Outcomes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1000232" cy="22860"/>
          </a:xfrm>
          <a:prstGeom prst="rect">
            <a:avLst/>
          </a:prstGeom>
          <a:solidFill>
            <a:srgbClr val="368E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85800" y="1508760"/>
            <a:ext cx="3657600" cy="3108960"/>
          </a:xfrm>
          <a:prstGeom prst="roundRect">
            <a:avLst/>
          </a:prstGeom>
          <a:solidFill>
            <a:srgbClr val="EEF4F6"/>
          </a:solidFill>
          <a:ln w="13970">
            <a:solidFill>
              <a:srgbClr val="D3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975399"/>
            <a:ext cx="3200400" cy="36881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1" i="0" dirty="0">
                <a:solidFill>
                  <a:srgbClr val="18354A"/>
                </a:solidFill>
                <a:latin typeface="Aptos"/>
              </a:rPr>
              <a:t>WHAT DO WE CHANGE?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668573"/>
            <a:ext cx="3200400" cy="127111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63037"/>
                </a:solidFill>
                <a:latin typeface="Aptos"/>
              </a:defRPr>
            </a:pPr>
            <a:r>
              <a:rPr sz="1600" dirty="0"/>
              <a:t>• regional / national emissions assumptions
• emissions reduction targets
• timing and level of action</a:t>
            </a:r>
          </a:p>
          <a:p>
            <a:pPr>
              <a:spcAft>
                <a:spcPts val="900"/>
              </a:spcAft>
              <a:defRPr sz="1400">
                <a:solidFill>
                  <a:srgbClr val="263037"/>
                </a:solidFill>
                <a:latin typeface="Aptos"/>
              </a:defRPr>
            </a:pPr>
            <a:endParaRPr sz="1600" dirty="0"/>
          </a:p>
          <a:p>
            <a:pPr>
              <a:spcAft>
                <a:spcPts val="900"/>
              </a:spcAft>
              <a:defRPr sz="1400">
                <a:solidFill>
                  <a:srgbClr val="263037"/>
                </a:solidFill>
                <a:latin typeface="Aptos"/>
              </a:defRPr>
            </a:pPr>
            <a:endParaRPr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4617720" y="4690872"/>
            <a:ext cx="681228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900" b="0" i="0">
                <a:solidFill>
                  <a:srgbClr val="6A7D88"/>
                </a:solidFill>
                <a:latin typeface="Aptos"/>
              </a:rPr>
              <a:t>C-ROADS interface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37760" y="5619627"/>
            <a:ext cx="662940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500" b="1" i="0" dirty="0">
                <a:solidFill>
                  <a:srgbClr val="1F7076"/>
                </a:solidFill>
                <a:latin typeface="Aptos"/>
              </a:rPr>
              <a:t>From assumptions → through the model → to a possible climate outcome.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" y="5257800"/>
            <a:ext cx="3657600" cy="30617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i="0" u="sng" dirty="0">
                <a:solidFill>
                  <a:srgbClr val="1F7076"/>
                </a:solidFill>
                <a:latin typeface="Aptos"/>
                <a:hlinkClick r:id="rId3"/>
              </a:rPr>
              <a:t>C-ROADS – Climate Interactive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6547104"/>
            <a:ext cx="18288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AI@Green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0" y="6547104"/>
            <a:ext cx="41148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11</a:t>
            </a:r>
          </a:p>
        </p:txBody>
      </p:sp>
      <p:pic>
        <p:nvPicPr>
          <p:cNvPr id="15" name="Slika 14" descr="C‑ROADS">
            <a:extLst>
              <a:ext uri="{FF2B5EF4-FFF2-40B4-BE49-F238E27FC236}">
                <a16:creationId xmlns:a16="http://schemas.microsoft.com/office/drawing/2014/main" id="{ED617F65-E7A4-65B3-AC98-03F39BF536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1248697"/>
            <a:ext cx="7243686" cy="407457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101852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 i="0">
                <a:solidFill>
                  <a:srgbClr val="18354A"/>
                </a:solidFill>
                <a:latin typeface="Aptos"/>
              </a:rPr>
              <a:t>En-ROADS – Exploring Climate Policy Scenarios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1000232" cy="22860"/>
          </a:xfrm>
          <a:prstGeom prst="rect">
            <a:avLst/>
          </a:prstGeom>
          <a:solidFill>
            <a:srgbClr val="368E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5215816"/>
            <a:ext cx="6720840" cy="21210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000" b="0" i="0" dirty="0" err="1">
                <a:solidFill>
                  <a:srgbClr val="6A7D88"/>
                </a:solidFill>
                <a:latin typeface="Aptos"/>
              </a:rPr>
              <a:t>En-ROADS interface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26679" y="1463040"/>
            <a:ext cx="3703320" cy="3657600"/>
          </a:xfrm>
          <a:prstGeom prst="roundRect">
            <a:avLst/>
          </a:prstGeom>
          <a:solidFill>
            <a:srgbClr val="EEF4F6"/>
          </a:solidFill>
          <a:ln w="13970">
            <a:solidFill>
              <a:srgbClr val="D3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955279" y="1664208"/>
            <a:ext cx="3246120" cy="36881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1" i="0" dirty="0">
                <a:solidFill>
                  <a:srgbClr val="18354A"/>
                </a:solidFill>
                <a:latin typeface="Aptos"/>
              </a:rPr>
              <a:t>EXAMPLE</a:t>
            </a:r>
            <a:endParaRPr sz="1400" b="1" i="0" dirty="0">
              <a:solidFill>
                <a:srgbClr val="18354A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55279" y="2377047"/>
            <a:ext cx="3246120" cy="19943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900"/>
              </a:spcAft>
              <a:defRPr sz="1250">
                <a:solidFill>
                  <a:srgbClr val="263037"/>
                </a:solidFill>
                <a:latin typeface="Aptos"/>
              </a:defRPr>
            </a:pPr>
            <a:r>
              <a:rPr sz="1600" dirty="0"/>
              <a:t>• Changing an individual lever can affect:
• the energy system
• emissions
• greenhouse gas concentrations
• the temperature scenario</a:t>
            </a:r>
          </a:p>
          <a:p>
            <a:pPr>
              <a:spcAft>
                <a:spcPts val="900"/>
              </a:spcAft>
              <a:defRPr sz="1250">
                <a:solidFill>
                  <a:srgbClr val="263037"/>
                </a:solidFill>
                <a:latin typeface="Aptos"/>
              </a:defRPr>
            </a:pPr>
            <a:endParaRPr sz="1600" dirty="0"/>
          </a:p>
          <a:p>
            <a:pPr>
              <a:spcAft>
                <a:spcPts val="900"/>
              </a:spcAft>
              <a:defRPr sz="1250">
                <a:solidFill>
                  <a:srgbClr val="263037"/>
                </a:solidFill>
                <a:latin typeface="Aptos"/>
              </a:defRPr>
            </a:pPr>
            <a:endParaRPr sz="1600" dirty="0"/>
          </a:p>
          <a:p>
            <a:pPr>
              <a:spcAft>
                <a:spcPts val="900"/>
              </a:spcAft>
              <a:defRPr sz="1250">
                <a:solidFill>
                  <a:srgbClr val="263037"/>
                </a:solidFill>
                <a:latin typeface="Aptos"/>
              </a:defRPr>
            </a:pPr>
            <a:endParaRPr sz="1600" dirty="0"/>
          </a:p>
          <a:p>
            <a:pPr>
              <a:spcAft>
                <a:spcPts val="900"/>
              </a:spcAft>
              <a:defRPr sz="1250">
                <a:solidFill>
                  <a:srgbClr val="263037"/>
                </a:solidFill>
                <a:latin typeface="Aptos"/>
              </a:defRPr>
            </a:pPr>
            <a:endParaRPr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947830" y="5863468"/>
            <a:ext cx="3657600" cy="30617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i="0" u="sng" dirty="0">
                <a:solidFill>
                  <a:srgbClr val="1F7076"/>
                </a:solidFill>
                <a:latin typeface="Aptos"/>
                <a:hlinkClick r:id="rId3"/>
              </a:rPr>
              <a:t>En-ROADS – Climate Interactive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6547104"/>
            <a:ext cx="18288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AI@Green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547104"/>
            <a:ext cx="41148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12</a:t>
            </a:r>
          </a:p>
        </p:txBody>
      </p:sp>
      <p:pic>
        <p:nvPicPr>
          <p:cNvPr id="14" name="Slika 13">
            <a:extLst>
              <a:ext uri="{FF2B5EF4-FFF2-40B4-BE49-F238E27FC236}">
                <a16:creationId xmlns:a16="http://schemas.microsoft.com/office/drawing/2014/main" id="{3355D708-3A3A-D076-4C4C-6549CBF609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459685"/>
            <a:ext cx="6346486" cy="35420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kstniOkvir 14">
            <a:extLst>
              <a:ext uri="{FF2B5EF4-FFF2-40B4-BE49-F238E27FC236}">
                <a16:creationId xmlns:a16="http://schemas.microsoft.com/office/drawing/2014/main" id="{DB165D8B-C9EA-5130-61E5-DBC1D57137CD}"/>
              </a:ext>
            </a:extLst>
          </p:cNvPr>
          <p:cNvSpPr txBox="1"/>
          <p:nvPr/>
        </p:nvSpPr>
        <p:spPr>
          <a:xfrm>
            <a:off x="5230761" y="5569477"/>
            <a:ext cx="64509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err="1">
                <a:latin typeface="Aptos" panose="020B0004020202020204" pitchFamily="34" charset="0"/>
              </a:rPr>
              <a:t>En</a:t>
            </a:r>
            <a:r>
              <a:rPr lang="hr-HR" dirty="0">
                <a:latin typeface="Aptos" panose="020B0004020202020204" pitchFamily="34" charset="0"/>
              </a:rPr>
              <a:t>-ROADS </a:t>
            </a:r>
            <a:r>
              <a:rPr lang="hr-HR" dirty="0" err="1">
                <a:latin typeface="Aptos" panose="020B0004020202020204" pitchFamily="34" charset="0"/>
              </a:rPr>
              <a:t>focuses</a:t>
            </a:r>
            <a:r>
              <a:rPr lang="hr-HR" dirty="0">
                <a:latin typeface="Aptos" panose="020B0004020202020204" pitchFamily="34" charset="0"/>
              </a:rPr>
              <a:t> on global </a:t>
            </a:r>
            <a:r>
              <a:rPr lang="hr-HR" dirty="0" err="1">
                <a:latin typeface="Aptos" panose="020B0004020202020204" pitchFamily="34" charset="0"/>
              </a:rPr>
              <a:t>technological</a:t>
            </a:r>
            <a:r>
              <a:rPr lang="hr-HR" dirty="0">
                <a:latin typeface="Aptos" panose="020B0004020202020204" pitchFamily="34" charset="0"/>
              </a:rPr>
              <a:t> and </a:t>
            </a:r>
            <a:r>
              <a:rPr lang="hr-HR" dirty="0" err="1">
                <a:latin typeface="Aptos" panose="020B0004020202020204" pitchFamily="34" charset="0"/>
              </a:rPr>
              <a:t>economic</a:t>
            </a:r>
            <a:r>
              <a:rPr lang="hr-HR" dirty="0">
                <a:latin typeface="Aptos" panose="020B0004020202020204" pitchFamily="34" charset="0"/>
              </a:rPr>
              <a:t> </a:t>
            </a:r>
            <a:r>
              <a:rPr lang="hr-HR" dirty="0" err="1">
                <a:latin typeface="Aptos" panose="020B0004020202020204" pitchFamily="34" charset="0"/>
              </a:rPr>
              <a:t>policies</a:t>
            </a:r>
            <a:r>
              <a:rPr lang="hr-HR" dirty="0">
                <a:latin typeface="Aptos" panose="020B0004020202020204" pitchFamily="34" charset="0"/>
              </a:rPr>
              <a:t> (</a:t>
            </a:r>
            <a:r>
              <a:rPr lang="hr-HR" dirty="0" err="1">
                <a:latin typeface="Aptos" panose="020B0004020202020204" pitchFamily="34" charset="0"/>
              </a:rPr>
              <a:t>like</a:t>
            </a:r>
            <a:r>
              <a:rPr lang="hr-HR" dirty="0">
                <a:latin typeface="Aptos" panose="020B0004020202020204" pitchFamily="34" charset="0"/>
              </a:rPr>
              <a:t> </a:t>
            </a:r>
            <a:r>
              <a:rPr lang="hr-HR" dirty="0" err="1">
                <a:latin typeface="Aptos" panose="020B0004020202020204" pitchFamily="34" charset="0"/>
              </a:rPr>
              <a:t>carbon</a:t>
            </a:r>
            <a:r>
              <a:rPr lang="hr-HR" dirty="0">
                <a:latin typeface="Aptos" panose="020B0004020202020204" pitchFamily="34" charset="0"/>
              </a:rPr>
              <a:t> </a:t>
            </a:r>
            <a:r>
              <a:rPr lang="hr-HR" dirty="0" err="1">
                <a:latin typeface="Aptos" panose="020B0004020202020204" pitchFamily="34" charset="0"/>
              </a:rPr>
              <a:t>taxes</a:t>
            </a:r>
            <a:r>
              <a:rPr lang="hr-HR" dirty="0">
                <a:latin typeface="Aptos" panose="020B0004020202020204" pitchFamily="34" charset="0"/>
              </a:rPr>
              <a:t> </a:t>
            </a:r>
            <a:r>
              <a:rPr lang="hr-HR" dirty="0" err="1">
                <a:latin typeface="Aptos" panose="020B0004020202020204" pitchFamily="34" charset="0"/>
              </a:rPr>
              <a:t>or</a:t>
            </a:r>
            <a:r>
              <a:rPr lang="hr-HR" dirty="0">
                <a:latin typeface="Aptos" panose="020B0004020202020204" pitchFamily="34" charset="0"/>
              </a:rPr>
              <a:t> </a:t>
            </a:r>
            <a:r>
              <a:rPr lang="hr-HR" dirty="0" err="1">
                <a:latin typeface="Aptos" panose="020B0004020202020204" pitchFamily="34" charset="0"/>
              </a:rPr>
              <a:t>renewable</a:t>
            </a:r>
            <a:r>
              <a:rPr lang="hr-HR" dirty="0">
                <a:latin typeface="Aptos" panose="020B0004020202020204" pitchFamily="34" charset="0"/>
              </a:rPr>
              <a:t> </a:t>
            </a:r>
            <a:r>
              <a:rPr lang="hr-HR" dirty="0" err="1">
                <a:latin typeface="Aptos" panose="020B0004020202020204" pitchFamily="34" charset="0"/>
              </a:rPr>
              <a:t>subsidies</a:t>
            </a:r>
            <a:r>
              <a:rPr lang="hr-HR" dirty="0">
                <a:latin typeface="Aptos" panose="020B0004020202020204" pitchFamily="34" charset="0"/>
              </a:rPr>
              <a:t>), </a:t>
            </a:r>
            <a:r>
              <a:rPr lang="hr-HR" dirty="0" err="1">
                <a:latin typeface="Aptos" panose="020B0004020202020204" pitchFamily="34" charset="0"/>
              </a:rPr>
              <a:t>while</a:t>
            </a:r>
            <a:r>
              <a:rPr lang="hr-HR" dirty="0">
                <a:latin typeface="Aptos" panose="020B0004020202020204" pitchFamily="34" charset="0"/>
              </a:rPr>
              <a:t> C-ROADS </a:t>
            </a:r>
            <a:r>
              <a:rPr lang="hr-HR" dirty="0" err="1">
                <a:latin typeface="Aptos" panose="020B0004020202020204" pitchFamily="34" charset="0"/>
              </a:rPr>
              <a:t>focuses</a:t>
            </a:r>
            <a:r>
              <a:rPr lang="hr-HR" dirty="0">
                <a:latin typeface="Aptos" panose="020B0004020202020204" pitchFamily="34" charset="0"/>
              </a:rPr>
              <a:t> on </a:t>
            </a:r>
            <a:r>
              <a:rPr lang="hr-HR" dirty="0" err="1">
                <a:latin typeface="Aptos" panose="020B0004020202020204" pitchFamily="34" charset="0"/>
              </a:rPr>
              <a:t>regional</a:t>
            </a:r>
            <a:r>
              <a:rPr lang="hr-HR" dirty="0">
                <a:latin typeface="Aptos" panose="020B0004020202020204" pitchFamily="34" charset="0"/>
              </a:rPr>
              <a:t> and </a:t>
            </a:r>
            <a:r>
              <a:rPr lang="hr-HR" dirty="0" err="1">
                <a:latin typeface="Aptos" panose="020B0004020202020204" pitchFamily="34" charset="0"/>
              </a:rPr>
              <a:t>national</a:t>
            </a:r>
            <a:r>
              <a:rPr lang="hr-HR" dirty="0">
                <a:latin typeface="Aptos" panose="020B0004020202020204" pitchFamily="34" charset="0"/>
              </a:rPr>
              <a:t> </a:t>
            </a:r>
            <a:r>
              <a:rPr lang="hr-HR" dirty="0" err="1">
                <a:latin typeface="Aptos" panose="020B0004020202020204" pitchFamily="34" charset="0"/>
              </a:rPr>
              <a:t>emissions</a:t>
            </a:r>
            <a:r>
              <a:rPr lang="hr-HR" dirty="0">
                <a:latin typeface="Aptos" panose="020B0004020202020204" pitchFamily="34" charset="0"/>
              </a:rPr>
              <a:t> </a:t>
            </a:r>
            <a:r>
              <a:rPr lang="hr-HR" dirty="0" err="1">
                <a:latin typeface="Aptos" panose="020B0004020202020204" pitchFamily="34" charset="0"/>
              </a:rPr>
              <a:t>reduction</a:t>
            </a:r>
            <a:r>
              <a:rPr lang="hr-HR" dirty="0">
                <a:latin typeface="Aptos" panose="020B0004020202020204" pitchFamily="34" charset="0"/>
              </a:rPr>
              <a:t> </a:t>
            </a:r>
            <a:r>
              <a:rPr lang="hr-HR" dirty="0" err="1">
                <a:latin typeface="Aptos" panose="020B0004020202020204" pitchFamily="34" charset="0"/>
              </a:rPr>
              <a:t>pledges</a:t>
            </a:r>
            <a:r>
              <a:rPr lang="hr-HR" dirty="0">
                <a:latin typeface="Aptos" panose="020B00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Slika 29">
            <a:extLst>
              <a:ext uri="{FF2B5EF4-FFF2-40B4-BE49-F238E27FC236}">
                <a16:creationId xmlns:a16="http://schemas.microsoft.com/office/drawing/2014/main" id="{84CDC355-F97C-6075-1BB4-64DBB7BDF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8" y="0"/>
            <a:ext cx="12181172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94360" y="310896"/>
            <a:ext cx="11018520" cy="46281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 i="0" dirty="0">
                <a:solidFill>
                  <a:schemeClr val="bg1"/>
                </a:solidFill>
                <a:latin typeface="Aptos"/>
              </a:rPr>
              <a:t>From a Global Model to a Local Ecosystem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1000232" cy="22860"/>
          </a:xfrm>
          <a:prstGeom prst="rect">
            <a:avLst/>
          </a:prstGeom>
          <a:solidFill>
            <a:srgbClr val="368E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02920" y="1417320"/>
            <a:ext cx="1775460" cy="749808"/>
          </a:xfrm>
          <a:prstGeom prst="roundRect">
            <a:avLst/>
          </a:prstGeom>
          <a:solidFill>
            <a:srgbClr val="E2F2F4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581912"/>
            <a:ext cx="17754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GLOBAL CLIMATE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60092" y="1581912"/>
            <a:ext cx="146304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388107" y="1417320"/>
            <a:ext cx="177546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406396" y="1444752"/>
            <a:ext cx="17754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 dirty="0">
                <a:solidFill>
                  <a:srgbClr val="18354A"/>
                </a:solidFill>
                <a:latin typeface="Aptos"/>
              </a:rPr>
              <a:t>TEMPERATURE • PRECIPITATION • EVAPORATION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45280" y="1581912"/>
            <a:ext cx="146304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73296" y="1417320"/>
            <a:ext cx="1775460" cy="749808"/>
          </a:xfrm>
          <a:prstGeom prst="roundRect">
            <a:avLst/>
          </a:prstGeom>
          <a:solidFill>
            <a:srgbClr val="E2F2F4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273296" y="1581912"/>
            <a:ext cx="17754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WATER REGIME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30468" y="1581912"/>
            <a:ext cx="146304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58483" y="1417320"/>
            <a:ext cx="177546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158483" y="1581912"/>
            <a:ext cx="17754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HABITATS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15656" y="1581912"/>
            <a:ext cx="146304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3672" y="1417320"/>
            <a:ext cx="1775460" cy="749808"/>
          </a:xfrm>
          <a:prstGeom prst="roundRect">
            <a:avLst/>
          </a:prstGeom>
          <a:solidFill>
            <a:srgbClr val="E2F2F4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043672" y="1581912"/>
            <a:ext cx="17754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LIVING CONDITIONS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800844" y="1581912"/>
            <a:ext cx="146304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928860" y="1417320"/>
            <a:ext cx="177546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928860" y="1581912"/>
            <a:ext cx="17754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BIODIVERSITY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76772" y="4352544"/>
            <a:ext cx="5715000" cy="2377440"/>
          </a:xfrm>
          <a:prstGeom prst="roundRect">
            <a:avLst/>
          </a:prstGeom>
          <a:solidFill>
            <a:srgbClr val="EEF4F6"/>
          </a:solidFill>
          <a:ln w="13970">
            <a:solidFill>
              <a:srgbClr val="CD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362114" y="4629443"/>
            <a:ext cx="4983480" cy="6400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5000"/>
              </a:lnSpc>
            </a:pPr>
            <a:r>
              <a:rPr sz="2100" b="1" i="0" dirty="0">
                <a:solidFill>
                  <a:srgbClr val="18354A"/>
                </a:solidFill>
                <a:latin typeface="Aptos"/>
              </a:rPr>
              <a:t>How does global climate change become a local ecosystem change?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62114" y="5493163"/>
            <a:ext cx="4983480" cy="91916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b="1" i="0" dirty="0" err="1">
                <a:solidFill>
                  <a:srgbClr val="1F7076"/>
                </a:solidFill>
                <a:latin typeface="Aptos"/>
              </a:rPr>
              <a:t>Global model → climate conditions → water regime → habitats → living conditions → biodiversity</a:t>
            </a:r>
            <a:endParaRPr b="1" i="0" dirty="0">
              <a:solidFill>
                <a:srgbClr val="1F7076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4360" y="6547104"/>
            <a:ext cx="18288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AI@Green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155680" y="6547104"/>
            <a:ext cx="41148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101852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 i="0">
                <a:solidFill>
                  <a:srgbClr val="18354A"/>
                </a:solidFill>
                <a:latin typeface="Aptos"/>
              </a:rPr>
              <a:t>From the Real Ecosystem to a Student Simulation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1000232" cy="22860"/>
          </a:xfrm>
          <a:prstGeom prst="rect">
            <a:avLst/>
          </a:prstGeom>
          <a:solidFill>
            <a:srgbClr val="368E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9215775" y="502834"/>
            <a:ext cx="2647827" cy="2994993"/>
          </a:xfrm>
          <a:prstGeom prst="roundRect">
            <a:avLst/>
          </a:prstGeom>
          <a:solidFill>
            <a:srgbClr val="EEF4F6"/>
          </a:solidFill>
          <a:ln w="13970">
            <a:solidFill>
              <a:srgbClr val="D3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9535909" y="709523"/>
            <a:ext cx="2788920" cy="33746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b="1" i="0" dirty="0">
                <a:solidFill>
                  <a:srgbClr val="18354A"/>
                </a:solidFill>
                <a:latin typeface="Aptos"/>
              </a:rPr>
              <a:t>REAL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78593" y="1264908"/>
            <a:ext cx="2354334" cy="223291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63037"/>
                </a:solidFill>
                <a:latin typeface="Aptos"/>
              </a:defRPr>
            </a:pPr>
            <a:r>
              <a:rPr sz="2000" dirty="0"/>
              <a:t>In Kopački rit, we observe relationships among water, habitats, organisms, and biodiversity.
</a:t>
            </a:r>
            <a:endParaRPr lang="hr-HR" dirty="0"/>
          </a:p>
          <a:p>
            <a:pPr>
              <a:spcAft>
                <a:spcPts val="900"/>
              </a:spcAft>
              <a:defRPr sz="1400">
                <a:solidFill>
                  <a:srgbClr val="263037"/>
                </a:solidFill>
                <a:latin typeface="Aptos"/>
              </a:defRPr>
            </a:pP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5884985" y="1876426"/>
            <a:ext cx="3154680" cy="30617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 dirty="0">
                <a:solidFill>
                  <a:srgbClr val="1F7076"/>
                </a:solidFill>
                <a:latin typeface="Aptos"/>
              </a:rPr>
              <a:t>Climate Simulation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27322" y="3674117"/>
            <a:ext cx="3187618" cy="3055867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3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50420" y="3806658"/>
            <a:ext cx="3337560" cy="36881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1" i="0" dirty="0">
                <a:solidFill>
                  <a:srgbClr val="18354A"/>
                </a:solidFill>
                <a:latin typeface="Aptos"/>
              </a:rPr>
              <a:t>RESEARCH QUESTIONS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71762" y="4331805"/>
            <a:ext cx="2995398" cy="210980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900"/>
              </a:spcAft>
              <a:defRPr sz="1200">
                <a:solidFill>
                  <a:srgbClr val="263037"/>
                </a:solidFill>
                <a:latin typeface="Aptos"/>
              </a:defRPr>
            </a:pPr>
            <a:r>
              <a:rPr sz="1600" dirty="0" err="1"/>
              <a:t>What if…?
• the temperature increases?
• precipitation decreases?
• dry periods become longer?
• water levels change?
• floods last for shorter periods?</a:t>
            </a:r>
          </a:p>
          <a:p>
            <a:pPr>
              <a:spcAft>
                <a:spcPts val="900"/>
              </a:spcAft>
              <a:defRPr sz="1200">
                <a:solidFill>
                  <a:srgbClr val="263037"/>
                </a:solidFill>
                <a:latin typeface="Aptos"/>
              </a:defRPr>
            </a:pPr>
            <a:endParaRPr sz="1600" dirty="0" err="1"/>
          </a:p>
          <a:p>
            <a:pPr>
              <a:spcAft>
                <a:spcPts val="900"/>
              </a:spcAft>
              <a:defRPr sz="1200">
                <a:solidFill>
                  <a:srgbClr val="263037"/>
                </a:solidFill>
                <a:latin typeface="Aptos"/>
              </a:defRPr>
            </a:pPr>
            <a:endParaRPr sz="1600" dirty="0" err="1"/>
          </a:p>
          <a:p>
            <a:pPr>
              <a:spcAft>
                <a:spcPts val="900"/>
              </a:spcAft>
              <a:defRPr sz="1200">
                <a:solidFill>
                  <a:srgbClr val="263037"/>
                </a:solidFill>
                <a:latin typeface="Aptos"/>
              </a:defRPr>
            </a:pPr>
            <a:endParaRPr sz="1600" dirty="0" err="1"/>
          </a:p>
          <a:p>
            <a:pPr>
              <a:spcAft>
                <a:spcPts val="900"/>
              </a:spcAft>
              <a:defRPr sz="1200">
                <a:solidFill>
                  <a:srgbClr val="263037"/>
                </a:solidFill>
                <a:latin typeface="Aptos"/>
              </a:defRPr>
            </a:pPr>
            <a:endParaRPr sz="1600" dirty="0" err="1"/>
          </a:p>
          <a:p>
            <a:pPr>
              <a:spcAft>
                <a:spcPts val="900"/>
              </a:spcAft>
              <a:defRPr sz="1200">
                <a:solidFill>
                  <a:srgbClr val="263037"/>
                </a:solidFill>
                <a:latin typeface="Aptos"/>
              </a:defRPr>
            </a:pPr>
            <a:endParaRPr sz="1600" dirty="0" err="1"/>
          </a:p>
        </p:txBody>
      </p:sp>
      <p:sp>
        <p:nvSpPr>
          <p:cNvPr id="13" name="TextBox 12"/>
          <p:cNvSpPr txBox="1"/>
          <p:nvPr/>
        </p:nvSpPr>
        <p:spPr>
          <a:xfrm>
            <a:off x="5540732" y="2335539"/>
            <a:ext cx="3692505" cy="82323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0" i="0" u="sng" dirty="0">
                <a:solidFill>
                  <a:srgbClr val="1F7076"/>
                </a:solidFill>
                <a:latin typeface="Aptos"/>
                <a:hlinkClick r:id="rId3"/>
              </a:rPr>
              <a:t>ecosimulate.com/climate-simulation/</a:t>
            </a:r>
            <a:endParaRPr lang="hr-HR" sz="1600" b="0" i="0" u="sng" dirty="0">
              <a:solidFill>
                <a:srgbClr val="1F7076"/>
              </a:solidFill>
              <a:latin typeface="Aptos"/>
              <a:hlinkClick r:id="rId3"/>
            </a:endParaRPr>
          </a:p>
          <a:p>
            <a:pPr algn="ctr">
              <a:lnSpc>
                <a:spcPct val="105000"/>
              </a:lnSpc>
            </a:pPr>
            <a:endParaRPr lang="hr-HR" sz="1600" u="sng" dirty="0">
              <a:solidFill>
                <a:srgbClr val="1F7076"/>
              </a:solidFill>
              <a:latin typeface="Aptos"/>
              <a:hlinkClick r:id="rId4"/>
            </a:endParaRPr>
          </a:p>
          <a:p>
            <a:pPr algn="ctr">
              <a:lnSpc>
                <a:spcPct val="105000"/>
              </a:lnSpc>
            </a:pPr>
            <a:r>
              <a:rPr lang="hr-HR" sz="1600" u="sng" dirty="0">
                <a:solidFill>
                  <a:srgbClr val="1F7076"/>
                </a:solidFill>
                <a:latin typeface="Aptos"/>
                <a:hlinkClick r:id="rId4"/>
              </a:rPr>
              <a:t>https://rit-eco-flow.base44.app</a:t>
            </a:r>
            <a:endParaRPr sz="1600" b="0" i="0" u="sng" dirty="0">
              <a:solidFill>
                <a:srgbClr val="1F7076"/>
              </a:solidFill>
              <a:latin typeface="Aptos"/>
              <a:hlinkClick r:id="rId3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4360" y="6547104"/>
            <a:ext cx="18288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AI@Green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547104"/>
            <a:ext cx="41148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14</a:t>
            </a:r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31922E79-5FAA-AFAA-0F3D-840D84B8C9E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46990"/>
          <a:stretch>
            <a:fillRect/>
          </a:stretch>
        </p:blipFill>
        <p:spPr>
          <a:xfrm>
            <a:off x="225993" y="1149330"/>
            <a:ext cx="5314739" cy="3026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Slika 17">
            <a:extLst>
              <a:ext uri="{FF2B5EF4-FFF2-40B4-BE49-F238E27FC236}">
                <a16:creationId xmlns:a16="http://schemas.microsoft.com/office/drawing/2014/main" id="{65FC6D4E-C1C5-083C-C0EB-6B1957E95C4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3010"/>
          <a:stretch>
            <a:fillRect/>
          </a:stretch>
        </p:blipFill>
        <p:spPr>
          <a:xfrm>
            <a:off x="2203423" y="3996534"/>
            <a:ext cx="5314739" cy="26825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59" y="347472"/>
            <a:ext cx="9557825" cy="4770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 dirty="0">
                <a:solidFill>
                  <a:srgbClr val="1C3748"/>
                </a:solidFill>
                <a:latin typeface="Aptos"/>
                <a:hlinkClick r:id="rId3"/>
              </a:rPr>
              <a:t>AI Green Hub – A Digital Tool for Learning About the Environment</a:t>
            </a:r>
            <a:endParaRPr sz="2500" b="1" dirty="0">
              <a:solidFill>
                <a:srgbClr val="1C3748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1792" y="868680"/>
            <a:ext cx="8513064" cy="3154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 dirty="0">
                <a:solidFill>
                  <a:srgbClr val="1F7076"/>
                </a:solidFill>
                <a:latin typeface="Aptos"/>
              </a:rPr>
              <a:t>An interactive web application connecting ecology, sustainability, and environmental science.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269480" y="1353312"/>
            <a:ext cx="4315968" cy="48920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7E2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269480" y="1353312"/>
            <a:ext cx="4315968" cy="438912"/>
          </a:xfrm>
          <a:prstGeom prst="rect">
            <a:avLst/>
          </a:prstGeom>
          <a:solidFill>
            <a:srgbClr val="F3F7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452360" y="1499616"/>
            <a:ext cx="91440" cy="91440"/>
          </a:xfrm>
          <a:prstGeom prst="ellipse">
            <a:avLst/>
          </a:prstGeom>
          <a:solidFill>
            <a:srgbClr val="E0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7662672" y="1499616"/>
            <a:ext cx="91440" cy="91440"/>
          </a:xfrm>
          <a:prstGeom prst="ellipse">
            <a:avLst/>
          </a:prstGeom>
          <a:solidFill>
            <a:srgbClr val="E6BC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872984" y="1499616"/>
            <a:ext cx="91440" cy="91440"/>
          </a:xfrm>
          <a:prstGeom prst="ellipse">
            <a:avLst/>
          </a:prstGeom>
          <a:solidFill>
            <a:srgbClr val="5AB0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09560" y="1435608"/>
            <a:ext cx="32461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0" dirty="0">
                <a:solidFill>
                  <a:srgbClr val="69767C"/>
                </a:solidFill>
                <a:latin typeface="Aptos"/>
              </a:rPr>
              <a:t>eco-smart-sprout.base44.app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43800" y="1920240"/>
            <a:ext cx="37033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1C3748"/>
                </a:solidFill>
                <a:latin typeface="Aptos"/>
              </a:rPr>
              <a:t>AI Green Hub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07808" y="2331720"/>
            <a:ext cx="35661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248B84"/>
                </a:solidFill>
                <a:latin typeface="Aptos"/>
              </a:rPr>
              <a:t>Explore • Learn • Challenge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43800" y="2880360"/>
            <a:ext cx="1664208" cy="749808"/>
          </a:xfrm>
          <a:prstGeom prst="roundRect">
            <a:avLst/>
          </a:prstGeom>
          <a:solidFill>
            <a:srgbClr val="E8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616952" y="2999232"/>
            <a:ext cx="1517904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>
                <a:solidFill>
                  <a:srgbClr val="1C3748"/>
                </a:solidFill>
                <a:latin typeface="Aptos"/>
              </a:rPr>
              <a:t>Challenges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16952" y="3246120"/>
            <a:ext cx="1517904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0">
                <a:solidFill>
                  <a:srgbClr val="69767C"/>
                </a:solidFill>
                <a:latin typeface="Aptos"/>
              </a:rPr>
              <a:t>interactive challenges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418320" y="2880360"/>
            <a:ext cx="1664208" cy="749808"/>
          </a:xfrm>
          <a:prstGeom prst="roundRect">
            <a:avLst/>
          </a:prstGeom>
          <a:solidFill>
            <a:srgbClr val="EDF4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491472" y="2999232"/>
            <a:ext cx="1517904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>
                <a:solidFill>
                  <a:srgbClr val="1C3748"/>
                </a:solidFill>
                <a:latin typeface="Aptos"/>
              </a:rPr>
              <a:t>Quiz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91472" y="3246120"/>
            <a:ext cx="1517904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0">
                <a:solidFill>
                  <a:srgbClr val="69767C"/>
                </a:solidFill>
                <a:latin typeface="Aptos"/>
              </a:rPr>
              <a:t>knowledge checks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543800" y="3840480"/>
            <a:ext cx="1664208" cy="749808"/>
          </a:xfrm>
          <a:prstGeom prst="roundRect">
            <a:avLst/>
          </a:prstGeom>
          <a:solidFill>
            <a:srgbClr val="EDF4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616952" y="3959352"/>
            <a:ext cx="1517904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>
                <a:solidFill>
                  <a:srgbClr val="1C3748"/>
                </a:solidFill>
                <a:latin typeface="Aptos"/>
              </a:rPr>
              <a:t>Learn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16952" y="4206240"/>
            <a:ext cx="1517904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0">
                <a:solidFill>
                  <a:srgbClr val="69767C"/>
                </a:solidFill>
                <a:latin typeface="Aptos"/>
              </a:rPr>
              <a:t>learning and exploration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418320" y="3840480"/>
            <a:ext cx="1664208" cy="749808"/>
          </a:xfrm>
          <a:prstGeom prst="roundRect">
            <a:avLst/>
          </a:prstGeom>
          <a:solidFill>
            <a:srgbClr val="E8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491472" y="3959352"/>
            <a:ext cx="1517904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>
                <a:solidFill>
                  <a:srgbClr val="1C3748"/>
                </a:solidFill>
                <a:latin typeface="Aptos"/>
              </a:rPr>
              <a:t>Fake News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91472" y="4206240"/>
            <a:ext cx="1517904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0">
                <a:solidFill>
                  <a:srgbClr val="69767C"/>
                </a:solidFill>
                <a:latin typeface="Aptos"/>
              </a:rPr>
              <a:t>identifying misinformation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543800" y="4800600"/>
            <a:ext cx="1664208" cy="749808"/>
          </a:xfrm>
          <a:prstGeom prst="roundRect">
            <a:avLst/>
          </a:prstGeom>
          <a:solidFill>
            <a:srgbClr val="EDF4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616952" y="4919472"/>
            <a:ext cx="1517904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>
                <a:solidFill>
                  <a:srgbClr val="1C3748"/>
                </a:solidFill>
                <a:latin typeface="Aptos"/>
              </a:rPr>
              <a:t>Progress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16952" y="5166360"/>
            <a:ext cx="1517904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0">
                <a:solidFill>
                  <a:srgbClr val="69767C"/>
                </a:solidFill>
                <a:latin typeface="Aptos"/>
              </a:rPr>
              <a:t>progress tracking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418320" y="4800600"/>
            <a:ext cx="1664208" cy="749808"/>
          </a:xfrm>
          <a:prstGeom prst="roundRect">
            <a:avLst/>
          </a:prstGeom>
          <a:solidFill>
            <a:srgbClr val="EDF4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491472" y="4919472"/>
            <a:ext cx="1517904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>
                <a:solidFill>
                  <a:srgbClr val="1C3748"/>
                </a:solidFill>
                <a:latin typeface="Aptos"/>
              </a:rPr>
              <a:t>Profile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491472" y="5166360"/>
            <a:ext cx="1517904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0">
                <a:solidFill>
                  <a:srgbClr val="69767C"/>
                </a:solidFill>
                <a:latin typeface="Aptos"/>
              </a:rPr>
              <a:t>student profile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543800" y="5742432"/>
            <a:ext cx="1078992" cy="329184"/>
          </a:xfrm>
          <a:prstGeom prst="roundRect">
            <a:avLst/>
          </a:prstGeom>
          <a:solidFill>
            <a:srgbClr val="248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543800" y="5769864"/>
            <a:ext cx="107899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1">
                <a:solidFill>
                  <a:srgbClr val="FFFFFF"/>
                </a:solidFill>
                <a:latin typeface="Aptos"/>
              </a:rPr>
              <a:t>Wetlands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778240" y="5742432"/>
            <a:ext cx="1078992" cy="329184"/>
          </a:xfrm>
          <a:prstGeom prst="roundRect">
            <a:avLst/>
          </a:prstGeom>
          <a:solidFill>
            <a:srgbClr val="4170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8778240" y="5769864"/>
            <a:ext cx="107899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1">
                <a:solidFill>
                  <a:srgbClr val="FFFFFF"/>
                </a:solidFill>
                <a:latin typeface="Aptos"/>
              </a:rPr>
              <a:t>Ocean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10012680" y="5742432"/>
            <a:ext cx="1078992" cy="329184"/>
          </a:xfrm>
          <a:prstGeom prst="roundRect">
            <a:avLst/>
          </a:prstGeom>
          <a:solidFill>
            <a:srgbClr val="DCA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0012680" y="5769864"/>
            <a:ext cx="107899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1">
                <a:solidFill>
                  <a:srgbClr val="FFFFFF"/>
                </a:solidFill>
                <a:latin typeface="Aptos"/>
              </a:rPr>
              <a:t>Climate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21792" y="1417320"/>
            <a:ext cx="306324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2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786384" y="1581912"/>
            <a:ext cx="384048" cy="384048"/>
          </a:xfrm>
          <a:prstGeom prst="ellipse">
            <a:avLst/>
          </a:prstGeom>
          <a:solidFill>
            <a:srgbClr val="248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86384" y="1581912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280160" y="1444752"/>
            <a:ext cx="224028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dirty="0" err="1">
                <a:solidFill>
                  <a:srgbClr val="1C3748"/>
                </a:solidFill>
                <a:latin typeface="Aptos"/>
              </a:rPr>
              <a:t>Interactive Learning</a:t>
            </a:r>
            <a:endParaRPr sz="1500" b="1" dirty="0">
              <a:solidFill>
                <a:srgbClr val="1C3748"/>
              </a:solidFill>
              <a:latin typeface="Apto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280160" y="1792224"/>
            <a:ext cx="2240280" cy="9541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 err="1">
                <a:latin typeface="Aptos"/>
              </a:rPr>
              <a:t>Students learn about ecology, sustainability, and environmental science through interactive content and activities.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3858768" y="1417320"/>
            <a:ext cx="3063240" cy="16775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2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4023359" y="1581912"/>
            <a:ext cx="384048" cy="384048"/>
          </a:xfrm>
          <a:prstGeom prst="ellipse">
            <a:avLst/>
          </a:prstGeom>
          <a:solidFill>
            <a:srgbClr val="4170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4023359" y="1581912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17136" y="1505009"/>
            <a:ext cx="224028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dirty="0" err="1">
                <a:solidFill>
                  <a:srgbClr val="1C3748"/>
                </a:solidFill>
                <a:latin typeface="Aptos"/>
              </a:rPr>
              <a:t>More Than a Quiz</a:t>
            </a:r>
            <a:endParaRPr sz="1500" b="1" dirty="0">
              <a:solidFill>
                <a:srgbClr val="1C3748"/>
              </a:solidFill>
              <a:latin typeface="Apto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379975" y="1967679"/>
            <a:ext cx="2514601" cy="9541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 err="1">
                <a:latin typeface="Aptos"/>
              </a:rPr>
              <a:t>The app brings together challenges, quizzes, learning content, fact-checking, and progress tracking.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94360" y="3429000"/>
            <a:ext cx="3063240" cy="1463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2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Oval 46"/>
          <p:cNvSpPr/>
          <p:nvPr/>
        </p:nvSpPr>
        <p:spPr>
          <a:xfrm>
            <a:off x="676656" y="3438144"/>
            <a:ext cx="384048" cy="384048"/>
          </a:xfrm>
          <a:prstGeom prst="ellipse">
            <a:avLst/>
          </a:prstGeom>
          <a:solidFill>
            <a:srgbClr val="DCA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676656" y="3508587"/>
            <a:ext cx="384048" cy="2923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dirty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170432" y="3509730"/>
            <a:ext cx="224028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dirty="0" err="1">
                <a:solidFill>
                  <a:srgbClr val="1C3748"/>
                </a:solidFill>
                <a:latin typeface="Aptos"/>
              </a:rPr>
              <a:t>Exploring the Environment</a:t>
            </a:r>
            <a:endParaRPr sz="1500" b="1" dirty="0">
              <a:solidFill>
                <a:srgbClr val="1C3748"/>
              </a:solidFill>
              <a:latin typeface="Aptos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033272" y="4092940"/>
            <a:ext cx="2487168" cy="738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 err="1">
                <a:latin typeface="Aptos"/>
              </a:rPr>
              <a:t>Dedicated sections cover wetlands, the ocean, and climate topics.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3831336" y="3200400"/>
            <a:ext cx="3063240" cy="17190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2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/>
          <p:cNvSpPr/>
          <p:nvPr/>
        </p:nvSpPr>
        <p:spPr>
          <a:xfrm>
            <a:off x="3912954" y="3454400"/>
            <a:ext cx="384048" cy="384048"/>
          </a:xfrm>
          <a:prstGeom prst="ellipse">
            <a:avLst/>
          </a:prstGeom>
          <a:solidFill>
            <a:srgbClr val="248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3912954" y="3442859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434840" y="3429000"/>
            <a:ext cx="224028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dirty="0" err="1">
                <a:solidFill>
                  <a:srgbClr val="1C3748"/>
                </a:solidFill>
                <a:latin typeface="Aptos"/>
              </a:rPr>
              <a:t>Use in Teaching</a:t>
            </a:r>
            <a:endParaRPr sz="1500" b="1" dirty="0">
              <a:solidFill>
                <a:srgbClr val="1C3748"/>
              </a:solidFill>
              <a:latin typeface="Aptos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407407" y="3789443"/>
            <a:ext cx="2439077" cy="9541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 err="1">
                <a:latin typeface="Aptos"/>
              </a:rPr>
              <a:t>The digital tool can be used for independent exploration, group work, and checking understanding.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94360" y="5065776"/>
            <a:ext cx="6300216" cy="1353312"/>
          </a:xfrm>
          <a:prstGeom prst="roundRect">
            <a:avLst/>
          </a:prstGeom>
          <a:solidFill>
            <a:srgbClr val="F3F8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868680" y="5179714"/>
            <a:ext cx="580644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 dirty="0">
                <a:solidFill>
                  <a:srgbClr val="248B84"/>
                </a:solidFill>
                <a:latin typeface="Aptos"/>
              </a:rPr>
              <a:t>THE DIGITAL TOOL AS A MEANS OF EXPLORATION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27532" y="5550408"/>
            <a:ext cx="571500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dirty="0">
                <a:solidFill>
                  <a:srgbClr val="1C3748"/>
                </a:solidFill>
                <a:latin typeface="Aptos"/>
              </a:rPr>
              <a:t>It does not replace direct experience of nature – it helps students connect information, ask questions, and better understand environmental processes.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296912" y="6327648"/>
            <a:ext cx="420624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50" b="0">
                <a:solidFill>
                  <a:srgbClr val="69767C"/>
                </a:solidFill>
                <a:latin typeface="Aptos"/>
              </a:rPr>
              <a:t>AI Green Hub • interactive educational tool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ka 14">
            <a:extLst>
              <a:ext uri="{FF2B5EF4-FFF2-40B4-BE49-F238E27FC236}">
                <a16:creationId xmlns:a16="http://schemas.microsoft.com/office/drawing/2014/main" id="{0F1FD5CE-5DBA-21E9-03B7-F4A7B1D1F2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800" r="5100"/>
          <a:stretch>
            <a:fillRect/>
          </a:stretch>
        </p:blipFill>
        <p:spPr>
          <a:xfrm>
            <a:off x="-21375" y="1024128"/>
            <a:ext cx="12213375" cy="58338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1712" y="328715"/>
            <a:ext cx="8906073" cy="462819"/>
          </a:xfrm>
          <a:prstGeom prst="rect">
            <a:avLst/>
          </a:prstGeom>
          <a:ln w="31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lang="hr-HR" sz="2600" b="1" i="0" dirty="0">
                <a:solidFill>
                  <a:srgbClr val="18354A"/>
                </a:solidFill>
                <a:latin typeface="Aptos"/>
              </a:rPr>
              <a:t> What Can a Simulation Do – and What Can’t It Do?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1000232" cy="22860"/>
          </a:xfrm>
          <a:prstGeom prst="rect">
            <a:avLst/>
          </a:prstGeom>
          <a:solidFill>
            <a:srgbClr val="368E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31712" y="2781126"/>
            <a:ext cx="5257800" cy="2781138"/>
          </a:xfrm>
          <a:prstGeom prst="roundRect">
            <a:avLst/>
          </a:prstGeom>
          <a:solidFill>
            <a:srgbClr val="EEF4F6"/>
          </a:solidFill>
          <a:ln w="13970">
            <a:solidFill>
              <a:srgbClr val="D3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8912" y="2949858"/>
            <a:ext cx="4800600" cy="36881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1" i="0" dirty="0">
                <a:solidFill>
                  <a:srgbClr val="18354A"/>
                </a:solidFill>
                <a:latin typeface="Aptos"/>
              </a:rPr>
              <a:t>CAN</a:t>
            </a:r>
            <a:endParaRPr sz="1400" b="1" i="0" dirty="0">
              <a:solidFill>
                <a:srgbClr val="18354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4369" y="3408101"/>
            <a:ext cx="4800600" cy="1748171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900"/>
              </a:spcAft>
              <a:defRPr sz="1300">
                <a:solidFill>
                  <a:srgbClr val="263037"/>
                </a:solidFill>
                <a:latin typeface="Aptos"/>
              </a:defRPr>
            </a:pPr>
            <a:r>
              <a:rPr sz="1600" dirty="0"/>
              <a:t>• simplify complex relationships
• enable scenario testing
• make cause-and-effect relationships visible
• encourage hypothesis generation
• enable comparison of different assumptions</a:t>
            </a:r>
          </a:p>
          <a:p>
            <a:pPr>
              <a:spcAft>
                <a:spcPts val="900"/>
              </a:spcAft>
              <a:defRPr sz="1300">
                <a:solidFill>
                  <a:srgbClr val="263037"/>
                </a:solidFill>
                <a:latin typeface="Aptos"/>
              </a:defRPr>
            </a:pPr>
            <a:endParaRPr sz="1600" dirty="0"/>
          </a:p>
          <a:p>
            <a:pPr>
              <a:spcAft>
                <a:spcPts val="900"/>
              </a:spcAft>
              <a:defRPr sz="1300">
                <a:solidFill>
                  <a:srgbClr val="263037"/>
                </a:solidFill>
                <a:latin typeface="Aptos"/>
              </a:defRPr>
            </a:pPr>
            <a:endParaRPr sz="1600" dirty="0"/>
          </a:p>
          <a:p>
            <a:pPr>
              <a:spcAft>
                <a:spcPts val="900"/>
              </a:spcAft>
              <a:defRPr sz="1300">
                <a:solidFill>
                  <a:srgbClr val="263037"/>
                </a:solidFill>
                <a:latin typeface="Aptos"/>
              </a:defRPr>
            </a:pPr>
            <a:endParaRPr sz="1600" dirty="0"/>
          </a:p>
          <a:p>
            <a:pPr>
              <a:spcAft>
                <a:spcPts val="900"/>
              </a:spcAft>
              <a:defRPr sz="1300">
                <a:solidFill>
                  <a:srgbClr val="263037"/>
                </a:solidFill>
                <a:latin typeface="Aptos"/>
              </a:defRPr>
            </a:pPr>
            <a:endParaRPr sz="1600" dirty="0"/>
          </a:p>
        </p:txBody>
      </p:sp>
      <p:sp>
        <p:nvSpPr>
          <p:cNvPr id="7" name="Rounded Rectangle 6"/>
          <p:cNvSpPr/>
          <p:nvPr/>
        </p:nvSpPr>
        <p:spPr>
          <a:xfrm>
            <a:off x="6744536" y="2781126"/>
            <a:ext cx="5257800" cy="268182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3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063153" y="3021447"/>
            <a:ext cx="4800600" cy="36881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1" i="0" dirty="0">
                <a:solidFill>
                  <a:srgbClr val="18354A"/>
                </a:solidFill>
                <a:latin typeface="Aptos"/>
              </a:rPr>
              <a:t>CANNOT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63153" y="3546773"/>
            <a:ext cx="4800600" cy="138653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900"/>
              </a:spcAft>
              <a:defRPr sz="1300">
                <a:solidFill>
                  <a:srgbClr val="263037"/>
                </a:solidFill>
                <a:latin typeface="Aptos"/>
              </a:defRPr>
            </a:pPr>
            <a:r>
              <a:rPr sz="1600" dirty="0"/>
              <a:t>• fully reproduce the complexity of an ecosystem
• predict a specific future event
• replace real-world measurements and observations
• account for every factor acting within an ecosystem</a:t>
            </a:r>
          </a:p>
          <a:p>
            <a:pPr>
              <a:spcAft>
                <a:spcPts val="900"/>
              </a:spcAft>
              <a:defRPr sz="1300">
                <a:solidFill>
                  <a:srgbClr val="263037"/>
                </a:solidFill>
                <a:latin typeface="Aptos"/>
              </a:defRPr>
            </a:pPr>
            <a:endParaRPr sz="1600" dirty="0"/>
          </a:p>
          <a:p>
            <a:pPr>
              <a:spcAft>
                <a:spcPts val="900"/>
              </a:spcAft>
              <a:defRPr sz="1300">
                <a:solidFill>
                  <a:srgbClr val="263037"/>
                </a:solidFill>
                <a:latin typeface="Aptos"/>
              </a:defRPr>
            </a:pPr>
            <a:endParaRPr sz="1600" dirty="0"/>
          </a:p>
          <a:p>
            <a:pPr>
              <a:spcAft>
                <a:spcPts val="900"/>
              </a:spcAft>
              <a:defRPr sz="1300">
                <a:solidFill>
                  <a:srgbClr val="263037"/>
                </a:solidFill>
                <a:latin typeface="Aptos"/>
              </a:defRPr>
            </a:pPr>
            <a:endParaRPr sz="1600" dirty="0"/>
          </a:p>
        </p:txBody>
      </p:sp>
      <p:sp>
        <p:nvSpPr>
          <p:cNvPr id="10" name="Rounded Rectangle 9"/>
          <p:cNvSpPr/>
          <p:nvPr/>
        </p:nvSpPr>
        <p:spPr>
          <a:xfrm>
            <a:off x="331712" y="6132145"/>
            <a:ext cx="11532041" cy="597839"/>
          </a:xfrm>
          <a:prstGeom prst="roundRect">
            <a:avLst/>
          </a:prstGeom>
          <a:solidFill>
            <a:srgbClr val="E2F2F4"/>
          </a:solidFill>
          <a:ln w="13970">
            <a:solidFill>
              <a:srgbClr val="AED0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94360" y="6295183"/>
            <a:ext cx="10669491" cy="33746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b="1" i="0" dirty="0" err="1">
                <a:solidFill>
                  <a:srgbClr val="18354A"/>
                </a:solidFill>
                <a:latin typeface="Aptos"/>
              </a:rPr>
              <a:t>The value of a simulation is not in replacing reality, but in helping us understand it better.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0" y="6547104"/>
            <a:ext cx="41148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101852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 i="0">
                <a:solidFill>
                  <a:srgbClr val="18354A"/>
                </a:solidFill>
                <a:latin typeface="Aptos"/>
              </a:rPr>
              <a:t>From Data to Understanding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1000232" cy="22860"/>
          </a:xfrm>
          <a:prstGeom prst="rect">
            <a:avLst/>
          </a:prstGeom>
          <a:solidFill>
            <a:srgbClr val="368E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94360" y="1417320"/>
            <a:ext cx="1737360" cy="658368"/>
          </a:xfrm>
          <a:prstGeom prst="roundRect">
            <a:avLst/>
          </a:prstGeom>
          <a:solidFill>
            <a:srgbClr val="E2F2F4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1581912"/>
            <a:ext cx="17373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OBSERVE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13432" y="1581912"/>
            <a:ext cx="146304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441448" y="1417320"/>
            <a:ext cx="1737360" cy="65836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441448" y="1581912"/>
            <a:ext cx="17373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MEASURE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60520" y="1581912"/>
            <a:ext cx="146304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88536" y="1417320"/>
            <a:ext cx="1737360" cy="658368"/>
          </a:xfrm>
          <a:prstGeom prst="roundRect">
            <a:avLst/>
          </a:prstGeom>
          <a:solidFill>
            <a:srgbClr val="E2F2F4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288536" y="1581912"/>
            <a:ext cx="17373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CONNECT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07608" y="1581912"/>
            <a:ext cx="146304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35624" y="1417320"/>
            <a:ext cx="1737360" cy="65836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135624" y="1581912"/>
            <a:ext cx="17373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MODEL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54696" y="1581912"/>
            <a:ext cx="146304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82712" y="1417320"/>
            <a:ext cx="1737360" cy="658368"/>
          </a:xfrm>
          <a:prstGeom prst="roundRect">
            <a:avLst/>
          </a:prstGeom>
          <a:solidFill>
            <a:srgbClr val="E2F2F4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982712" y="1581912"/>
            <a:ext cx="17373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SIMULATE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01784" y="1581912"/>
            <a:ext cx="146304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 i="0">
                <a:solidFill>
                  <a:srgbClr val="1F7076"/>
                </a:solidFill>
                <a:latin typeface="Aptos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829800" y="1417320"/>
            <a:ext cx="1737360" cy="65836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4F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829800" y="1581912"/>
            <a:ext cx="17373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 i="0">
                <a:solidFill>
                  <a:srgbClr val="18354A"/>
                </a:solidFill>
                <a:latin typeface="Aptos"/>
              </a:rPr>
              <a:t>INTERPRET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2514600"/>
            <a:ext cx="10789920" cy="1325880"/>
          </a:xfrm>
          <a:prstGeom prst="roundRect">
            <a:avLst/>
          </a:prstGeom>
          <a:solidFill>
            <a:srgbClr val="EEF4F6"/>
          </a:solidFill>
          <a:ln w="13970">
            <a:solidFill>
              <a:srgbClr val="CD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60120" y="3063240"/>
            <a:ext cx="182880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1" i="0" dirty="0">
                <a:solidFill>
                  <a:srgbClr val="1F7076"/>
                </a:solidFill>
                <a:latin typeface="Aptos"/>
              </a:rPr>
              <a:t>KEY MESSAGE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00430" y="2922868"/>
            <a:ext cx="8183879" cy="62831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lnSpc>
                <a:spcPct val="105000"/>
              </a:lnSpc>
            </a:pPr>
            <a:r>
              <a:rPr lang="hr-HR" sz="1800" b="1" i="0" dirty="0">
                <a:solidFill>
                  <a:srgbClr val="18354A"/>
                </a:solidFill>
                <a:latin typeface="Aptos"/>
              </a:rPr>
              <a:t>Simulations do not distance students from nature – they help them better understand the processes taking place in nature.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" y="4572000"/>
            <a:ext cx="192024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100" b="0" i="0" u="sng">
                <a:solidFill>
                  <a:srgbClr val="1F7076"/>
                </a:solidFill>
                <a:latin typeface="Aptos"/>
                <a:hlinkClick r:id="rId3"/>
              </a:rPr>
              <a:t>AI@Green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90672" y="4572000"/>
            <a:ext cx="192024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100" b="0" i="0" u="sng">
                <a:solidFill>
                  <a:srgbClr val="1F7076"/>
                </a:solidFill>
                <a:latin typeface="Aptos"/>
                <a:hlinkClick r:id="rId4"/>
              </a:rPr>
              <a:t>C-ROADS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12664" y="4572000"/>
            <a:ext cx="192024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100" b="0" i="0" u="sng">
                <a:solidFill>
                  <a:srgbClr val="1F7076"/>
                </a:solidFill>
                <a:latin typeface="Aptos"/>
                <a:hlinkClick r:id="rId5"/>
              </a:rPr>
              <a:t>En-ROADS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534656" y="4572000"/>
            <a:ext cx="1920240" cy="22775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lang="hr-HR" sz="1100" b="0" i="0" u="sng" dirty="0">
                <a:solidFill>
                  <a:srgbClr val="1F7076"/>
                </a:solidFill>
                <a:latin typeface="Aptos"/>
                <a:hlinkClick r:id="rId6"/>
              </a:rPr>
              <a:t>Kopački rit Simulation</a:t>
            </a:r>
            <a:endParaRPr sz="1100" b="0" i="0" u="sng" dirty="0">
              <a:solidFill>
                <a:srgbClr val="1F7076"/>
              </a:solidFill>
              <a:latin typeface="Aptos"/>
              <a:hlinkClick r:id="rId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756648" y="4572000"/>
            <a:ext cx="1920240" cy="22775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lang="hr-HR" sz="1100" b="0" i="0" u="sng" dirty="0">
                <a:solidFill>
                  <a:srgbClr val="1F7076"/>
                </a:solidFill>
                <a:latin typeface="Aptos"/>
                <a:hlinkClick r:id="rId8"/>
              </a:rPr>
              <a:t>AI Green </a:t>
            </a:r>
            <a:r>
              <a:rPr lang="hr-HR" sz="1100" b="0" i="0" u="sng" dirty="0" err="1">
                <a:solidFill>
                  <a:srgbClr val="1F7076"/>
                </a:solidFill>
                <a:latin typeface="Aptos"/>
                <a:hlinkClick r:id="rId8"/>
              </a:rPr>
              <a:t>Hub</a:t>
            </a:r>
            <a:endParaRPr sz="1100" b="0" i="0" u="sng" dirty="0">
              <a:solidFill>
                <a:srgbClr val="1F7076"/>
              </a:solidFill>
              <a:latin typeface="Aptos"/>
              <a:hlinkClick r:id="rId8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828800" y="5257800"/>
            <a:ext cx="859536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0" i="0">
                <a:solidFill>
                  <a:srgbClr val="6A7D88"/>
                </a:solidFill>
                <a:latin typeface="Aptos"/>
              </a:rPr>
              <a:t>AI@Green • local ecosystem • models • scenarios • inquiry-based learning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4360" y="6547104"/>
            <a:ext cx="18288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AI@Green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155680" y="6547104"/>
            <a:ext cx="41148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5000"/>
              </a:lnSpc>
            </a:pPr>
            <a:r>
              <a:rPr sz="800" b="0" i="0">
                <a:solidFill>
                  <a:srgbClr val="6A7D88"/>
                </a:solidFill>
                <a:latin typeface="Aptos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režni medijski sadržaji 1" title="Wetland_Croatia">
            <a:hlinkClick r:id="" action="ppaction://media"/>
            <a:extLst>
              <a:ext uri="{FF2B5EF4-FFF2-40B4-BE49-F238E27FC236}">
                <a16:creationId xmlns:a16="http://schemas.microsoft.com/office/drawing/2014/main" id="{7EDD7572-4BCF-644A-59F5-5CB4C9C1685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65852" y="643466"/>
            <a:ext cx="9860295" cy="5571067"/>
          </a:xfrm>
          <a:prstGeom prst="rect">
            <a:avLst/>
          </a:prstGeom>
        </p:spPr>
      </p:pic>
      <p:sp>
        <p:nvSpPr>
          <p:cNvPr id="3" name="TekstniOkvir 2">
            <a:extLst>
              <a:ext uri="{FF2B5EF4-FFF2-40B4-BE49-F238E27FC236}">
                <a16:creationId xmlns:a16="http://schemas.microsoft.com/office/drawing/2014/main" id="{232F2021-3C98-5427-D6B0-C5FF6CAE7670}"/>
              </a:ext>
            </a:extLst>
          </p:cNvPr>
          <p:cNvSpPr txBox="1"/>
          <p:nvPr/>
        </p:nvSpPr>
        <p:spPr>
          <a:xfrm>
            <a:off x="6924860" y="6358374"/>
            <a:ext cx="42148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400" dirty="0"/>
              <a:t>Video </a:t>
            </a:r>
            <a:r>
              <a:rPr lang="hr-HR" sz="1400" dirty="0" err="1"/>
              <a:t>created</a:t>
            </a:r>
            <a:r>
              <a:rPr lang="hr-HR" sz="1400" dirty="0"/>
              <a:t> with </a:t>
            </a:r>
            <a:r>
              <a:rPr lang="hr-HR" sz="1400" dirty="0" err="1"/>
              <a:t>the</a:t>
            </a:r>
            <a:r>
              <a:rPr lang="hr-HR" sz="1400" dirty="0"/>
              <a:t> </a:t>
            </a:r>
            <a:r>
              <a:rPr lang="hr-HR" sz="1400" dirty="0" err="1"/>
              <a:t>help</a:t>
            </a:r>
            <a:r>
              <a:rPr lang="hr-HR" sz="1400" dirty="0"/>
              <a:t> </a:t>
            </a:r>
            <a:r>
              <a:rPr lang="hr-HR" sz="1400" dirty="0" err="1"/>
              <a:t>of</a:t>
            </a:r>
            <a:r>
              <a:rPr lang="hr-HR" sz="1400" dirty="0"/>
              <a:t> </a:t>
            </a:r>
            <a:r>
              <a:rPr lang="hr-HR" sz="1400" dirty="0" err="1"/>
              <a:t>artificial</a:t>
            </a:r>
            <a:r>
              <a:rPr lang="hr-HR" sz="1400" dirty="0"/>
              <a:t> </a:t>
            </a:r>
            <a:r>
              <a:rPr lang="hr-HR" sz="1400" dirty="0" err="1"/>
              <a:t>intelligence</a:t>
            </a:r>
            <a:r>
              <a:rPr lang="hr-HR" sz="1400" dirty="0"/>
              <a:t> (AI)</a:t>
            </a: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44C6C28E-6E5E-BAEE-7FAB-328D2F9FBF6C}"/>
              </a:ext>
            </a:extLst>
          </p:cNvPr>
          <p:cNvSpPr txBox="1"/>
          <p:nvPr/>
        </p:nvSpPr>
        <p:spPr>
          <a:xfrm>
            <a:off x="1165852" y="6358374"/>
            <a:ext cx="3152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>
                <a:hlinkClick r:id="rId4"/>
              </a:rPr>
              <a:t>https://youtu.be/Ki5b1VQ7tMY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76280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7D6AB0C5-B945-2EE2-18FA-5FBBFCB73D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Naslov 3">
            <a:extLst>
              <a:ext uri="{FF2B5EF4-FFF2-40B4-BE49-F238E27FC236}">
                <a16:creationId xmlns:a16="http://schemas.microsoft.com/office/drawing/2014/main" id="{71E94A3F-FA66-0CD4-C253-3F3BE6D5C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>
            <a:normAutofit/>
          </a:bodyPr>
          <a:lstStyle/>
          <a:p>
            <a:r>
              <a:rPr lang="hr-HR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Thank</a:t>
            </a:r>
            <a:r>
              <a:rPr lang="hr-HR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r-HR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you</a:t>
            </a:r>
            <a:r>
              <a:rPr lang="hr-HR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!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7316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1614</Words>
  <Application>Microsoft Office PowerPoint</Application>
  <PresentationFormat>Široki zaslon</PresentationFormat>
  <Paragraphs>304</Paragraphs>
  <Slides>19</Slides>
  <Notes>18</Notes>
  <HiddenSlides>0</HiddenSlides>
  <MMClips>1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19</vt:i4>
      </vt:variant>
    </vt:vector>
  </HeadingPairs>
  <TitlesOfParts>
    <vt:vector size="23" baseType="lpstr">
      <vt:lpstr>Aptos</vt:lpstr>
      <vt:lpstr>Arial</vt:lpstr>
      <vt:lpstr>Calibri</vt:lpstr>
      <vt:lpstr>Office Theme</vt:lpstr>
      <vt:lpstr> Digital tools and         simulations for       investigating climate       change impacts on the       Kopački rit wetland       ecosystem 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Thank you!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Nataša Mesić Muharemi</cp:lastModifiedBy>
  <cp:revision>3</cp:revision>
  <dcterms:created xsi:type="dcterms:W3CDTF">2013-01-27T09:14:16Z</dcterms:created>
  <dcterms:modified xsi:type="dcterms:W3CDTF">2026-09-30T10:26:58Z</dcterms:modified>
  <cp:category/>
</cp:coreProperties>
</file>