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368" r:id="rId5"/>
    <p:sldId id="369" r:id="rId6"/>
    <p:sldId id="370" r:id="rId7"/>
    <p:sldId id="371" r:id="rId8"/>
    <p:sldId id="374" r:id="rId9"/>
    <p:sldId id="375" r:id="rId10"/>
    <p:sldId id="372" r:id="rId11"/>
    <p:sldId id="373" r:id="rId1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3042"/>
    <a:srgbClr val="B5BA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16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BBFFDE-0F4C-4756-8A7C-7F56CD3991C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03E77101-D2DB-48E0-AA69-10E494648851}">
      <dgm:prSet custT="1"/>
      <dgm:spPr>
        <a:solidFill>
          <a:srgbClr val="2D3042"/>
        </a:solidFill>
      </dgm:spPr>
      <dgm:t>
        <a:bodyPr/>
        <a:lstStyle/>
        <a:p>
          <a:pPr>
            <a:lnSpc>
              <a:spcPct val="150000"/>
            </a:lnSpc>
          </a:pPr>
          <a:r>
            <a:rPr lang="pl-PL" sz="2400" dirty="0" err="1"/>
            <a:t>Environmentally</a:t>
          </a:r>
          <a:r>
            <a:rPr lang="pl-PL" sz="2400" dirty="0"/>
            <a:t> </a:t>
          </a:r>
          <a:r>
            <a:rPr lang="pl-PL" sz="2400" dirty="0" err="1"/>
            <a:t>relevant</a:t>
          </a:r>
          <a:r>
            <a:rPr lang="pl-PL" sz="2400" dirty="0"/>
            <a:t> </a:t>
          </a:r>
          <a:r>
            <a:rPr lang="pl-PL" sz="2400" dirty="0" err="1"/>
            <a:t>concentrations</a:t>
          </a:r>
          <a:r>
            <a:rPr lang="pl-PL" sz="2400" dirty="0"/>
            <a:t> of </a:t>
          </a:r>
          <a:r>
            <a:rPr lang="pl-PL" sz="2400" b="1" dirty="0"/>
            <a:t>PCM, TRA and </a:t>
          </a:r>
          <a:r>
            <a:rPr lang="pl-PL" sz="2400" b="1" dirty="0" err="1"/>
            <a:t>their</a:t>
          </a:r>
          <a:r>
            <a:rPr lang="pl-PL" sz="2400" b="1" dirty="0"/>
            <a:t> </a:t>
          </a:r>
          <a:r>
            <a:rPr lang="pl-PL" sz="2400" b="1" dirty="0" err="1"/>
            <a:t>mixture</a:t>
          </a:r>
          <a:r>
            <a:rPr lang="pl-PL" sz="2400" b="1" dirty="0"/>
            <a:t> </a:t>
          </a:r>
          <a:r>
            <a:rPr lang="pl-PL" sz="2400" b="1" dirty="0" err="1"/>
            <a:t>impact</a:t>
          </a:r>
          <a:r>
            <a:rPr lang="pl-PL" sz="2400" b="1" dirty="0"/>
            <a:t> development </a:t>
          </a:r>
          <a:r>
            <a:rPr lang="pl-PL" sz="2400" dirty="0"/>
            <a:t>of C. </a:t>
          </a:r>
          <a:r>
            <a:rPr lang="pl-PL" sz="2400" dirty="0" err="1"/>
            <a:t>riparius</a:t>
          </a:r>
          <a:endParaRPr lang="pl-PL" sz="2400" dirty="0"/>
        </a:p>
      </dgm:t>
    </dgm:pt>
    <dgm:pt modelId="{D9B51B9F-F9C6-4609-8E89-39196448D970}" type="parTrans" cxnId="{4C72C8BC-577E-4729-A6C4-C57D77DD8102}">
      <dgm:prSet/>
      <dgm:spPr/>
      <dgm:t>
        <a:bodyPr/>
        <a:lstStyle/>
        <a:p>
          <a:endParaRPr lang="pl-PL"/>
        </a:p>
      </dgm:t>
    </dgm:pt>
    <dgm:pt modelId="{EB2ABC6F-76BE-4D04-B654-DD885F5069D1}" type="sibTrans" cxnId="{4C72C8BC-577E-4729-A6C4-C57D77DD8102}">
      <dgm:prSet/>
      <dgm:spPr/>
      <dgm:t>
        <a:bodyPr/>
        <a:lstStyle/>
        <a:p>
          <a:endParaRPr lang="pl-PL"/>
        </a:p>
      </dgm:t>
    </dgm:pt>
    <dgm:pt modelId="{E0812E9D-10C0-4DAF-8F9F-1B7EBD7535CC}">
      <dgm:prSet custT="1"/>
      <dgm:spPr>
        <a:solidFill>
          <a:srgbClr val="2D3042"/>
        </a:solidFill>
      </dgm:spPr>
      <dgm:t>
        <a:bodyPr/>
        <a:lstStyle/>
        <a:p>
          <a:pPr>
            <a:lnSpc>
              <a:spcPct val="150000"/>
            </a:lnSpc>
          </a:pPr>
          <a:r>
            <a:rPr lang="pl-PL" sz="2400" b="1" dirty="0" err="1"/>
            <a:t>Higher</a:t>
          </a:r>
          <a:r>
            <a:rPr lang="pl-PL" sz="2400" b="1" dirty="0"/>
            <a:t> </a:t>
          </a:r>
          <a:r>
            <a:rPr lang="pl-PL" sz="2400" b="1" dirty="0" err="1"/>
            <a:t>concentrations</a:t>
          </a:r>
          <a:r>
            <a:rPr lang="pl-PL" sz="2400" b="1" dirty="0"/>
            <a:t> </a:t>
          </a:r>
          <a:r>
            <a:rPr lang="pl-PL" sz="2400" dirty="0"/>
            <a:t>of </a:t>
          </a:r>
          <a:r>
            <a:rPr lang="pl-PL" sz="2400" dirty="0" err="1"/>
            <a:t>pharmaceutics</a:t>
          </a:r>
          <a:r>
            <a:rPr lang="pl-PL" sz="2400" dirty="0"/>
            <a:t> </a:t>
          </a:r>
          <a:r>
            <a:rPr lang="pl-PL" sz="2400" b="1" dirty="0" err="1"/>
            <a:t>hinder</a:t>
          </a:r>
          <a:r>
            <a:rPr lang="pl-PL" sz="2400" b="1" dirty="0"/>
            <a:t> </a:t>
          </a:r>
          <a:r>
            <a:rPr lang="pl-PL" sz="2400" b="1" dirty="0" err="1"/>
            <a:t>wing</a:t>
          </a:r>
          <a:r>
            <a:rPr lang="pl-PL" sz="2400" b="1" dirty="0"/>
            <a:t> </a:t>
          </a:r>
          <a:r>
            <a:rPr lang="pl-PL" sz="2400" b="1" dirty="0" err="1"/>
            <a:t>size</a:t>
          </a:r>
          <a:r>
            <a:rPr lang="pl-PL" sz="2400" b="1" dirty="0"/>
            <a:t> </a:t>
          </a:r>
          <a:r>
            <a:rPr lang="pl-PL" sz="2400" dirty="0"/>
            <a:t>in </a:t>
          </a:r>
          <a:r>
            <a:rPr lang="pl-PL" sz="2400" dirty="0" err="1"/>
            <a:t>both</a:t>
          </a:r>
          <a:r>
            <a:rPr lang="pl-PL" sz="2400" dirty="0"/>
            <a:t> </a:t>
          </a:r>
          <a:r>
            <a:rPr lang="pl-PL" sz="2400" dirty="0" err="1"/>
            <a:t>sexes</a:t>
          </a:r>
          <a:r>
            <a:rPr lang="pl-PL" sz="2400" dirty="0"/>
            <a:t>.</a:t>
          </a:r>
        </a:p>
      </dgm:t>
    </dgm:pt>
    <dgm:pt modelId="{A1690874-4482-41AE-AC32-EF899D019D31}" type="parTrans" cxnId="{ADC10D82-0CA2-4B73-B8CF-C5F3F04B0B9D}">
      <dgm:prSet/>
      <dgm:spPr/>
      <dgm:t>
        <a:bodyPr/>
        <a:lstStyle/>
        <a:p>
          <a:endParaRPr lang="pl-PL"/>
        </a:p>
      </dgm:t>
    </dgm:pt>
    <dgm:pt modelId="{74518A8D-7ABD-4D1B-9DCE-E496686503B3}" type="sibTrans" cxnId="{ADC10D82-0CA2-4B73-B8CF-C5F3F04B0B9D}">
      <dgm:prSet/>
      <dgm:spPr/>
      <dgm:t>
        <a:bodyPr/>
        <a:lstStyle/>
        <a:p>
          <a:endParaRPr lang="pl-PL"/>
        </a:p>
      </dgm:t>
    </dgm:pt>
    <dgm:pt modelId="{2709B56D-DE5F-4CF1-85E1-2A4F145B2284}">
      <dgm:prSet custT="1"/>
      <dgm:spPr>
        <a:solidFill>
          <a:srgbClr val="2D3042"/>
        </a:solidFill>
      </dgm:spPr>
      <dgm:t>
        <a:bodyPr/>
        <a:lstStyle/>
        <a:p>
          <a:pPr algn="just">
            <a:lnSpc>
              <a:spcPct val="150000"/>
            </a:lnSpc>
          </a:pPr>
          <a:r>
            <a:rPr lang="pl-PL" sz="2400" b="1" dirty="0" err="1"/>
            <a:t>More</a:t>
          </a:r>
          <a:r>
            <a:rPr lang="pl-PL" sz="2400" b="1" dirty="0"/>
            <a:t> </a:t>
          </a:r>
          <a:r>
            <a:rPr lang="pl-PL" sz="2400" b="1" dirty="0" err="1"/>
            <a:t>studies</a:t>
          </a:r>
          <a:r>
            <a:rPr lang="pl-PL" sz="2400" b="1" dirty="0"/>
            <a:t> </a:t>
          </a:r>
          <a:r>
            <a:rPr lang="pl-PL" sz="2400" dirty="0"/>
            <a:t>on </a:t>
          </a:r>
          <a:r>
            <a:rPr lang="pl-PL" sz="2400" b="1" dirty="0" err="1"/>
            <a:t>environmentally</a:t>
          </a:r>
          <a:r>
            <a:rPr lang="pl-PL" sz="2400" b="1" dirty="0"/>
            <a:t> </a:t>
          </a:r>
          <a:r>
            <a:rPr lang="pl-PL" sz="2400" b="1" dirty="0" err="1"/>
            <a:t>relevant</a:t>
          </a:r>
          <a:r>
            <a:rPr lang="pl-PL" sz="2400" b="1" dirty="0"/>
            <a:t> </a:t>
          </a:r>
          <a:r>
            <a:rPr lang="pl-PL" sz="2400" b="1" dirty="0" err="1"/>
            <a:t>concentrations</a:t>
          </a:r>
          <a:r>
            <a:rPr lang="pl-PL" sz="2400" dirty="0"/>
            <a:t> of </a:t>
          </a:r>
          <a:r>
            <a:rPr lang="pl-PL" sz="2400" b="1" dirty="0" err="1"/>
            <a:t>emerging</a:t>
          </a:r>
          <a:r>
            <a:rPr lang="pl-PL" sz="2400" b="1" dirty="0"/>
            <a:t> </a:t>
          </a:r>
          <a:r>
            <a:rPr lang="pl-PL" sz="2400" b="1" dirty="0" err="1"/>
            <a:t>pollutants</a:t>
          </a:r>
          <a:r>
            <a:rPr lang="pl-PL" sz="2400" b="1" dirty="0"/>
            <a:t> </a:t>
          </a:r>
          <a:r>
            <a:rPr lang="pl-PL" sz="2400" dirty="0"/>
            <a:t>and </a:t>
          </a:r>
          <a:r>
            <a:rPr lang="pl-PL" sz="2400" dirty="0" err="1"/>
            <a:t>their</a:t>
          </a:r>
          <a:r>
            <a:rPr lang="pl-PL" sz="2400" dirty="0"/>
            <a:t> </a:t>
          </a:r>
          <a:r>
            <a:rPr lang="pl-PL" sz="2400" dirty="0" err="1"/>
            <a:t>mixtures</a:t>
          </a:r>
          <a:r>
            <a:rPr lang="pl-PL" sz="2400" dirty="0"/>
            <a:t> </a:t>
          </a:r>
          <a:r>
            <a:rPr lang="pl-PL" sz="2400" b="1" dirty="0" err="1"/>
            <a:t>are</a:t>
          </a:r>
          <a:r>
            <a:rPr lang="pl-PL" sz="2400" b="1" dirty="0"/>
            <a:t> </a:t>
          </a:r>
          <a:r>
            <a:rPr lang="pl-PL" sz="2400" b="1" dirty="0" err="1"/>
            <a:t>needed</a:t>
          </a:r>
          <a:r>
            <a:rPr lang="pl-PL" sz="2400" dirty="0"/>
            <a:t>.</a:t>
          </a:r>
        </a:p>
      </dgm:t>
    </dgm:pt>
    <dgm:pt modelId="{98F3AD7B-3221-4328-BBD5-90EA8F6B4BB7}" type="parTrans" cxnId="{174696C8-ACE6-46BD-873E-EAF2355E8279}">
      <dgm:prSet/>
      <dgm:spPr/>
      <dgm:t>
        <a:bodyPr/>
        <a:lstStyle/>
        <a:p>
          <a:endParaRPr lang="pl-PL"/>
        </a:p>
      </dgm:t>
    </dgm:pt>
    <dgm:pt modelId="{3CD42E3B-DE90-4B51-BDEA-EDAA1A67C85D}" type="sibTrans" cxnId="{174696C8-ACE6-46BD-873E-EAF2355E8279}">
      <dgm:prSet/>
      <dgm:spPr/>
      <dgm:t>
        <a:bodyPr/>
        <a:lstStyle/>
        <a:p>
          <a:endParaRPr lang="pl-PL"/>
        </a:p>
      </dgm:t>
    </dgm:pt>
    <dgm:pt modelId="{75772B95-FF70-43C5-A209-3D2A863F543C}" type="pres">
      <dgm:prSet presAssocID="{2ABBFFDE-0F4C-4756-8A7C-7F56CD3991C1}" presName="linear" presStyleCnt="0">
        <dgm:presLayoutVars>
          <dgm:animLvl val="lvl"/>
          <dgm:resizeHandles val="exact"/>
        </dgm:presLayoutVars>
      </dgm:prSet>
      <dgm:spPr/>
    </dgm:pt>
    <dgm:pt modelId="{979D5CAF-536F-4621-9CE5-EC24716844AE}" type="pres">
      <dgm:prSet presAssocID="{03E77101-D2DB-48E0-AA69-10E494648851}" presName="parentText" presStyleLbl="node1" presStyleIdx="0" presStyleCnt="3" custLinFactNeighborX="-216" custLinFactNeighborY="-40979">
        <dgm:presLayoutVars>
          <dgm:chMax val="0"/>
          <dgm:bulletEnabled val="1"/>
        </dgm:presLayoutVars>
      </dgm:prSet>
      <dgm:spPr/>
    </dgm:pt>
    <dgm:pt modelId="{C53A2B1A-F77F-41FE-A6D0-1D4313FF198D}" type="pres">
      <dgm:prSet presAssocID="{EB2ABC6F-76BE-4D04-B654-DD885F5069D1}" presName="spacer" presStyleCnt="0"/>
      <dgm:spPr/>
    </dgm:pt>
    <dgm:pt modelId="{808CD31B-1801-4006-92FE-58FFFA207B9B}" type="pres">
      <dgm:prSet presAssocID="{E0812E9D-10C0-4DAF-8F9F-1B7EBD7535C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CC55E8D-1EC5-4AA4-AAC3-9D80AC29123B}" type="pres">
      <dgm:prSet presAssocID="{74518A8D-7ABD-4D1B-9DCE-E496686503B3}" presName="spacer" presStyleCnt="0"/>
      <dgm:spPr/>
    </dgm:pt>
    <dgm:pt modelId="{3FC72215-FB00-47D9-83EE-77619F37739F}" type="pres">
      <dgm:prSet presAssocID="{2709B56D-DE5F-4CF1-85E1-2A4F145B2284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3A1D652-91D3-4420-95D9-9E6FC2100408}" type="presOf" srcId="{E0812E9D-10C0-4DAF-8F9F-1B7EBD7535CC}" destId="{808CD31B-1801-4006-92FE-58FFFA207B9B}" srcOrd="0" destOrd="0" presId="urn:microsoft.com/office/officeart/2005/8/layout/vList2"/>
    <dgm:cxn modelId="{ADC10D82-0CA2-4B73-B8CF-C5F3F04B0B9D}" srcId="{2ABBFFDE-0F4C-4756-8A7C-7F56CD3991C1}" destId="{E0812E9D-10C0-4DAF-8F9F-1B7EBD7535CC}" srcOrd="1" destOrd="0" parTransId="{A1690874-4482-41AE-AC32-EF899D019D31}" sibTransId="{74518A8D-7ABD-4D1B-9DCE-E496686503B3}"/>
    <dgm:cxn modelId="{04B3C586-C909-423E-A01A-25177D0DC54E}" type="presOf" srcId="{2ABBFFDE-0F4C-4756-8A7C-7F56CD3991C1}" destId="{75772B95-FF70-43C5-A209-3D2A863F543C}" srcOrd="0" destOrd="0" presId="urn:microsoft.com/office/officeart/2005/8/layout/vList2"/>
    <dgm:cxn modelId="{60EBC490-70EB-4F65-A712-DB30A8E452DC}" type="presOf" srcId="{2709B56D-DE5F-4CF1-85E1-2A4F145B2284}" destId="{3FC72215-FB00-47D9-83EE-77619F37739F}" srcOrd="0" destOrd="0" presId="urn:microsoft.com/office/officeart/2005/8/layout/vList2"/>
    <dgm:cxn modelId="{93F37BB5-1A28-4E61-8AD5-C431FB6DB1A4}" type="presOf" srcId="{03E77101-D2DB-48E0-AA69-10E494648851}" destId="{979D5CAF-536F-4621-9CE5-EC24716844AE}" srcOrd="0" destOrd="0" presId="urn:microsoft.com/office/officeart/2005/8/layout/vList2"/>
    <dgm:cxn modelId="{4C72C8BC-577E-4729-A6C4-C57D77DD8102}" srcId="{2ABBFFDE-0F4C-4756-8A7C-7F56CD3991C1}" destId="{03E77101-D2DB-48E0-AA69-10E494648851}" srcOrd="0" destOrd="0" parTransId="{D9B51B9F-F9C6-4609-8E89-39196448D970}" sibTransId="{EB2ABC6F-76BE-4D04-B654-DD885F5069D1}"/>
    <dgm:cxn modelId="{174696C8-ACE6-46BD-873E-EAF2355E8279}" srcId="{2ABBFFDE-0F4C-4756-8A7C-7F56CD3991C1}" destId="{2709B56D-DE5F-4CF1-85E1-2A4F145B2284}" srcOrd="2" destOrd="0" parTransId="{98F3AD7B-3221-4328-BBD5-90EA8F6B4BB7}" sibTransId="{3CD42E3B-DE90-4B51-BDEA-EDAA1A67C85D}"/>
    <dgm:cxn modelId="{F020EBC5-AFDE-4F35-A197-BBEAE5909D33}" type="presParOf" srcId="{75772B95-FF70-43C5-A209-3D2A863F543C}" destId="{979D5CAF-536F-4621-9CE5-EC24716844AE}" srcOrd="0" destOrd="0" presId="urn:microsoft.com/office/officeart/2005/8/layout/vList2"/>
    <dgm:cxn modelId="{EA22735C-38B0-4185-BDA2-010728A536D6}" type="presParOf" srcId="{75772B95-FF70-43C5-A209-3D2A863F543C}" destId="{C53A2B1A-F77F-41FE-A6D0-1D4313FF198D}" srcOrd="1" destOrd="0" presId="urn:microsoft.com/office/officeart/2005/8/layout/vList2"/>
    <dgm:cxn modelId="{73DE3FE9-52D5-433C-8BC7-B6EBAAA6278E}" type="presParOf" srcId="{75772B95-FF70-43C5-A209-3D2A863F543C}" destId="{808CD31B-1801-4006-92FE-58FFFA207B9B}" srcOrd="2" destOrd="0" presId="urn:microsoft.com/office/officeart/2005/8/layout/vList2"/>
    <dgm:cxn modelId="{81A82E91-7755-48C2-B749-285F8CC66730}" type="presParOf" srcId="{75772B95-FF70-43C5-A209-3D2A863F543C}" destId="{ECC55E8D-1EC5-4AA4-AAC3-9D80AC29123B}" srcOrd="3" destOrd="0" presId="urn:microsoft.com/office/officeart/2005/8/layout/vList2"/>
    <dgm:cxn modelId="{27AABE06-BC1D-4839-ACC6-60D88971ED9C}" type="presParOf" srcId="{75772B95-FF70-43C5-A209-3D2A863F543C}" destId="{3FC72215-FB00-47D9-83EE-77619F37739F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9D5CAF-536F-4621-9CE5-EC24716844AE}">
      <dsp:nvSpPr>
        <dsp:cNvPr id="0" name=""/>
        <dsp:cNvSpPr/>
      </dsp:nvSpPr>
      <dsp:spPr>
        <a:xfrm>
          <a:off x="0" y="0"/>
          <a:ext cx="8525140" cy="1389960"/>
        </a:xfrm>
        <a:prstGeom prst="roundRect">
          <a:avLst/>
        </a:prstGeom>
        <a:solidFill>
          <a:srgbClr val="2D304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 err="1"/>
            <a:t>Environmentally</a:t>
          </a:r>
          <a:r>
            <a:rPr lang="pl-PL" sz="2400" kern="1200" dirty="0"/>
            <a:t> </a:t>
          </a:r>
          <a:r>
            <a:rPr lang="pl-PL" sz="2400" kern="1200" dirty="0" err="1"/>
            <a:t>relevant</a:t>
          </a:r>
          <a:r>
            <a:rPr lang="pl-PL" sz="2400" kern="1200" dirty="0"/>
            <a:t> </a:t>
          </a:r>
          <a:r>
            <a:rPr lang="pl-PL" sz="2400" kern="1200" dirty="0" err="1"/>
            <a:t>concentrations</a:t>
          </a:r>
          <a:r>
            <a:rPr lang="pl-PL" sz="2400" kern="1200" dirty="0"/>
            <a:t> of </a:t>
          </a:r>
          <a:r>
            <a:rPr lang="pl-PL" sz="2400" b="1" kern="1200" dirty="0"/>
            <a:t>PCM, TRA and </a:t>
          </a:r>
          <a:r>
            <a:rPr lang="pl-PL" sz="2400" b="1" kern="1200" dirty="0" err="1"/>
            <a:t>their</a:t>
          </a:r>
          <a:r>
            <a:rPr lang="pl-PL" sz="2400" b="1" kern="1200" dirty="0"/>
            <a:t> </a:t>
          </a:r>
          <a:r>
            <a:rPr lang="pl-PL" sz="2400" b="1" kern="1200" dirty="0" err="1"/>
            <a:t>mixture</a:t>
          </a:r>
          <a:r>
            <a:rPr lang="pl-PL" sz="2400" b="1" kern="1200" dirty="0"/>
            <a:t> </a:t>
          </a:r>
          <a:r>
            <a:rPr lang="pl-PL" sz="2400" b="1" kern="1200" dirty="0" err="1"/>
            <a:t>impact</a:t>
          </a:r>
          <a:r>
            <a:rPr lang="pl-PL" sz="2400" b="1" kern="1200" dirty="0"/>
            <a:t> development </a:t>
          </a:r>
          <a:r>
            <a:rPr lang="pl-PL" sz="2400" kern="1200" dirty="0"/>
            <a:t>of C. </a:t>
          </a:r>
          <a:r>
            <a:rPr lang="pl-PL" sz="2400" kern="1200" dirty="0" err="1"/>
            <a:t>riparius</a:t>
          </a:r>
          <a:endParaRPr lang="pl-PL" sz="2400" kern="1200" dirty="0"/>
        </a:p>
      </dsp:txBody>
      <dsp:txXfrm>
        <a:off x="67852" y="67852"/>
        <a:ext cx="8389436" cy="1254256"/>
      </dsp:txXfrm>
    </dsp:sp>
    <dsp:sp modelId="{808CD31B-1801-4006-92FE-58FFFA207B9B}">
      <dsp:nvSpPr>
        <dsp:cNvPr id="0" name=""/>
        <dsp:cNvSpPr/>
      </dsp:nvSpPr>
      <dsp:spPr>
        <a:xfrm>
          <a:off x="0" y="1493879"/>
          <a:ext cx="8525140" cy="1389960"/>
        </a:xfrm>
        <a:prstGeom prst="roundRect">
          <a:avLst/>
        </a:prstGeom>
        <a:solidFill>
          <a:srgbClr val="2D304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 err="1"/>
            <a:t>Higher</a:t>
          </a:r>
          <a:r>
            <a:rPr lang="pl-PL" sz="2400" b="1" kern="1200" dirty="0"/>
            <a:t> </a:t>
          </a:r>
          <a:r>
            <a:rPr lang="pl-PL" sz="2400" b="1" kern="1200" dirty="0" err="1"/>
            <a:t>concentrations</a:t>
          </a:r>
          <a:r>
            <a:rPr lang="pl-PL" sz="2400" b="1" kern="1200" dirty="0"/>
            <a:t> </a:t>
          </a:r>
          <a:r>
            <a:rPr lang="pl-PL" sz="2400" kern="1200" dirty="0"/>
            <a:t>of </a:t>
          </a:r>
          <a:r>
            <a:rPr lang="pl-PL" sz="2400" kern="1200" dirty="0" err="1"/>
            <a:t>pharmaceutics</a:t>
          </a:r>
          <a:r>
            <a:rPr lang="pl-PL" sz="2400" kern="1200" dirty="0"/>
            <a:t> </a:t>
          </a:r>
          <a:r>
            <a:rPr lang="pl-PL" sz="2400" b="1" kern="1200" dirty="0" err="1"/>
            <a:t>hinder</a:t>
          </a:r>
          <a:r>
            <a:rPr lang="pl-PL" sz="2400" b="1" kern="1200" dirty="0"/>
            <a:t> </a:t>
          </a:r>
          <a:r>
            <a:rPr lang="pl-PL" sz="2400" b="1" kern="1200" dirty="0" err="1"/>
            <a:t>wing</a:t>
          </a:r>
          <a:r>
            <a:rPr lang="pl-PL" sz="2400" b="1" kern="1200" dirty="0"/>
            <a:t> </a:t>
          </a:r>
          <a:r>
            <a:rPr lang="pl-PL" sz="2400" b="1" kern="1200" dirty="0" err="1"/>
            <a:t>size</a:t>
          </a:r>
          <a:r>
            <a:rPr lang="pl-PL" sz="2400" b="1" kern="1200" dirty="0"/>
            <a:t> </a:t>
          </a:r>
          <a:r>
            <a:rPr lang="pl-PL" sz="2400" kern="1200" dirty="0"/>
            <a:t>in </a:t>
          </a:r>
          <a:r>
            <a:rPr lang="pl-PL" sz="2400" kern="1200" dirty="0" err="1"/>
            <a:t>both</a:t>
          </a:r>
          <a:r>
            <a:rPr lang="pl-PL" sz="2400" kern="1200" dirty="0"/>
            <a:t> </a:t>
          </a:r>
          <a:r>
            <a:rPr lang="pl-PL" sz="2400" kern="1200" dirty="0" err="1"/>
            <a:t>sexes</a:t>
          </a:r>
          <a:r>
            <a:rPr lang="pl-PL" sz="2400" kern="1200" dirty="0"/>
            <a:t>.</a:t>
          </a:r>
        </a:p>
      </dsp:txBody>
      <dsp:txXfrm>
        <a:off x="67852" y="1561731"/>
        <a:ext cx="8389436" cy="1254256"/>
      </dsp:txXfrm>
    </dsp:sp>
    <dsp:sp modelId="{3FC72215-FB00-47D9-83EE-77619F37739F}">
      <dsp:nvSpPr>
        <dsp:cNvPr id="0" name=""/>
        <dsp:cNvSpPr/>
      </dsp:nvSpPr>
      <dsp:spPr>
        <a:xfrm>
          <a:off x="0" y="2961598"/>
          <a:ext cx="8525140" cy="1389960"/>
        </a:xfrm>
        <a:prstGeom prst="roundRect">
          <a:avLst/>
        </a:prstGeom>
        <a:solidFill>
          <a:srgbClr val="2D304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b="1" kern="1200" dirty="0" err="1"/>
            <a:t>More</a:t>
          </a:r>
          <a:r>
            <a:rPr lang="pl-PL" sz="2400" b="1" kern="1200" dirty="0"/>
            <a:t> </a:t>
          </a:r>
          <a:r>
            <a:rPr lang="pl-PL" sz="2400" b="1" kern="1200" dirty="0" err="1"/>
            <a:t>studies</a:t>
          </a:r>
          <a:r>
            <a:rPr lang="pl-PL" sz="2400" b="1" kern="1200" dirty="0"/>
            <a:t> </a:t>
          </a:r>
          <a:r>
            <a:rPr lang="pl-PL" sz="2400" kern="1200" dirty="0"/>
            <a:t>on </a:t>
          </a:r>
          <a:r>
            <a:rPr lang="pl-PL" sz="2400" b="1" kern="1200" dirty="0" err="1"/>
            <a:t>environmentally</a:t>
          </a:r>
          <a:r>
            <a:rPr lang="pl-PL" sz="2400" b="1" kern="1200" dirty="0"/>
            <a:t> </a:t>
          </a:r>
          <a:r>
            <a:rPr lang="pl-PL" sz="2400" b="1" kern="1200" dirty="0" err="1"/>
            <a:t>relevant</a:t>
          </a:r>
          <a:r>
            <a:rPr lang="pl-PL" sz="2400" b="1" kern="1200" dirty="0"/>
            <a:t> </a:t>
          </a:r>
          <a:r>
            <a:rPr lang="pl-PL" sz="2400" b="1" kern="1200" dirty="0" err="1"/>
            <a:t>concentrations</a:t>
          </a:r>
          <a:r>
            <a:rPr lang="pl-PL" sz="2400" kern="1200" dirty="0"/>
            <a:t> of </a:t>
          </a:r>
          <a:r>
            <a:rPr lang="pl-PL" sz="2400" b="1" kern="1200" dirty="0" err="1"/>
            <a:t>emerging</a:t>
          </a:r>
          <a:r>
            <a:rPr lang="pl-PL" sz="2400" b="1" kern="1200" dirty="0"/>
            <a:t> </a:t>
          </a:r>
          <a:r>
            <a:rPr lang="pl-PL" sz="2400" b="1" kern="1200" dirty="0" err="1"/>
            <a:t>pollutants</a:t>
          </a:r>
          <a:r>
            <a:rPr lang="pl-PL" sz="2400" b="1" kern="1200" dirty="0"/>
            <a:t> </a:t>
          </a:r>
          <a:r>
            <a:rPr lang="pl-PL" sz="2400" kern="1200" dirty="0"/>
            <a:t>and </a:t>
          </a:r>
          <a:r>
            <a:rPr lang="pl-PL" sz="2400" kern="1200" dirty="0" err="1"/>
            <a:t>their</a:t>
          </a:r>
          <a:r>
            <a:rPr lang="pl-PL" sz="2400" kern="1200" dirty="0"/>
            <a:t> </a:t>
          </a:r>
          <a:r>
            <a:rPr lang="pl-PL" sz="2400" kern="1200" dirty="0" err="1"/>
            <a:t>mixtures</a:t>
          </a:r>
          <a:r>
            <a:rPr lang="pl-PL" sz="2400" kern="1200" dirty="0"/>
            <a:t> </a:t>
          </a:r>
          <a:r>
            <a:rPr lang="pl-PL" sz="2400" b="1" kern="1200" dirty="0" err="1"/>
            <a:t>are</a:t>
          </a:r>
          <a:r>
            <a:rPr lang="pl-PL" sz="2400" b="1" kern="1200" dirty="0"/>
            <a:t> </a:t>
          </a:r>
          <a:r>
            <a:rPr lang="pl-PL" sz="2400" b="1" kern="1200" dirty="0" err="1"/>
            <a:t>needed</a:t>
          </a:r>
          <a:r>
            <a:rPr lang="pl-PL" sz="2400" kern="1200" dirty="0"/>
            <a:t>.</a:t>
          </a:r>
        </a:p>
      </dsp:txBody>
      <dsp:txXfrm>
        <a:off x="67852" y="3029450"/>
        <a:ext cx="8389436" cy="12542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D7F5A-3DBF-4DBB-AC9E-B3BE2EBB554E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1A7F1F-0776-482C-95A5-C0ED1C1172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82828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890DACD-AC1C-9DC8-7006-D925625E71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03E484B-0B7D-35D9-BA00-74DD7D20C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0698D3-6599-A785-3047-5816FBA83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B18BBB8-4EBD-D1F9-5310-32FA595CA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D9497D8-F25D-7FB5-3394-6FF50A20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497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82E49F-DDC9-E613-35AD-973C3C99C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034B5F-5535-30B1-33B1-8A168FBDF6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A4425A8-6065-788D-2F82-6DBAC3EEA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E200495-5475-ADD6-B68A-10F30D0CA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563BA0B-2CA7-1877-882B-EDB8D7A8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010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D469EE1-F324-093E-AD12-607E6727C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8D552BD-471C-8502-8CF9-D76A732D3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8A24D86-3D3A-4A8A-9665-453D3D2F4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61458CC-CC54-CF01-C8E6-BFA96289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B847FDE-1EB1-C67E-1F67-8DB4D4F2C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999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9B9D6FB-10FE-6E6D-B6A4-19E2C05E2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222629-E928-C1A4-D5FD-BADBDDD895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73F263B0-AE5D-C869-46FE-6275790A01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5D2768-B475-8D2B-7BD8-16BFA2AF8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78749FC-6279-F68B-7AF4-D972C205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23711C1-F982-6E9A-8C90-3EDB384C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6893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85BCC80-C9DF-55BF-F969-3A6568C1A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F220AB3-A8BC-BB40-5496-07543F522C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DB66E23-CAE8-1136-5F1E-B3985A602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64B7BD0C-EAD2-30B3-168E-3EB6A58E0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D46A353-03AF-7B04-A24F-F5FA846F00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9E9728B-836A-BEF0-EEF3-81C8A4A6A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9C9671C-5002-1FF3-DFC4-F7F33585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5CA239F9-F47D-4992-03EB-F38BA4931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9022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C4CD06-D15B-FF7C-9BE7-79AD769AB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065C8F40-0FAD-1EC1-C224-3922B4A6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6BC77E5C-B255-F6AF-187C-69705D0D5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13F5B85-D438-4631-BCF3-69B86D527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4517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5B4AD67-E9DA-DB24-87AD-9592E625A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13067E6-C560-1C2C-6547-17E34A0BD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AA6FEBA-82F7-34A2-BF6F-E164C7D17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3977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A7BC98-428A-D29D-412C-679158AFC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1662CC1-E739-5CF5-C29F-709829271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16E617-7446-2929-6D42-ED97B40A0A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65B008C-819B-C06A-7C0A-0FCEDA08D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A4EA753-E66C-25EE-5A1C-AF3091B26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B38B888-CFA5-DA15-B16C-8EC41AEC9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861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A18A5A-C5B9-0135-D712-E90387866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17EDE64B-CB73-DF20-4E66-F68F21D0747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8818C6F-ED25-47EA-E675-C57A7BFC71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E1EBBF7-2CAD-81A8-CCC6-8C508BB19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B001F0F-A078-EA2C-1AEA-07D380932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6C3A9FE-1A86-FA1A-39C8-8B7DA31AB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8603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64D4D6-B09A-69C6-E737-C5A4E8F32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DE292AC-54F6-AC48-1488-66076A0B4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5F859FD-FFB8-656F-D02E-E68FA59AF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04EBAA3-F779-CB52-E26C-90353A21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06F2FB-437D-EEF0-2EBC-C14F4DD63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32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7945C58-9731-B745-32F1-BB35B98305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7470652-7FAE-F39F-4341-9E01E6778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204155F-D57A-02F9-AC5F-3A7C5214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2CB9B5DC-750A-6065-6B31-1BB312F9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9C3A7AB-9522-2147-585B-4D67CA0C6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694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5BA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A707AF6-3AC4-363A-8151-753A8AAC9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620907D-13F5-17B9-30DB-0AB1DAA91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9C5CF40-1E1F-1110-9CA2-11D6E939D3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47C4A9-1A33-44B3-8365-E95EB7F54913}" type="datetimeFigureOut">
              <a:rPr lang="pl-PL" smtClean="0"/>
              <a:t>01.10.2026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F5AF554-DDD5-6C05-B95D-A207859603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22A802-32C4-6BF0-C6F3-F334218A5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544446-B61D-49BC-8F12-AC0B4F75C7F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0552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>
            <a:extLst>
              <a:ext uri="{FF2B5EF4-FFF2-40B4-BE49-F238E27FC236}">
                <a16:creationId xmlns:a16="http://schemas.microsoft.com/office/drawing/2014/main" id="{AA564368-840B-22E8-12DD-1877D2EAE06C}"/>
              </a:ext>
            </a:extLst>
          </p:cNvPr>
          <p:cNvSpPr/>
          <p:nvPr/>
        </p:nvSpPr>
        <p:spPr>
          <a:xfrm>
            <a:off x="11749" y="1407353"/>
            <a:ext cx="9784323" cy="3051124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0C6F13CD-DA5F-6BBB-C4B0-9F950F715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20" y="1570101"/>
            <a:ext cx="9675866" cy="1123055"/>
          </a:xfrm>
        </p:spPr>
        <p:txBody>
          <a:bodyPr>
            <a:noAutofit/>
          </a:bodyPr>
          <a:lstStyle/>
          <a:p>
            <a:pPr algn="just"/>
            <a:r>
              <a:rPr lang="en-US" sz="2400" b="1" noProof="0" dirty="0">
                <a:solidFill>
                  <a:schemeClr val="bg1"/>
                </a:solidFill>
              </a:rPr>
              <a:t>No prescription for aquatic organisms: Non-stop exposure to pharmaceutical analgesics reveals emergence-altering effects on the non-biting midge </a:t>
            </a:r>
            <a:r>
              <a:rPr lang="en-US" sz="2400" b="1" i="1" noProof="0" dirty="0">
                <a:solidFill>
                  <a:schemeClr val="bg1"/>
                </a:solidFill>
              </a:rPr>
              <a:t>Chironomus </a:t>
            </a:r>
            <a:r>
              <a:rPr lang="en-US" sz="2400" b="1" i="1" noProof="0" dirty="0" err="1">
                <a:solidFill>
                  <a:schemeClr val="bg1"/>
                </a:solidFill>
              </a:rPr>
              <a:t>riparius</a:t>
            </a:r>
            <a:r>
              <a:rPr lang="en-US" sz="2400" b="1" noProof="0" dirty="0">
                <a:solidFill>
                  <a:schemeClr val="bg1"/>
                </a:solidFill>
              </a:rPr>
              <a:t> </a:t>
            </a:r>
            <a:r>
              <a:rPr lang="en-US" sz="2400" b="1" noProof="0" dirty="0" err="1">
                <a:solidFill>
                  <a:schemeClr val="bg1"/>
                </a:solidFill>
              </a:rPr>
              <a:t>Meigen</a:t>
            </a:r>
            <a:r>
              <a:rPr lang="en-US" sz="2400" b="1" noProof="0" dirty="0">
                <a:solidFill>
                  <a:schemeClr val="bg1"/>
                </a:solidFill>
              </a:rPr>
              <a:t>, 1804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7432475-3993-00B3-1ADC-122FAEAB6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58" y="2719365"/>
            <a:ext cx="9589949" cy="30744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1600" noProof="0" dirty="0">
                <a:solidFill>
                  <a:schemeClr val="bg1"/>
                </a:solidFill>
              </a:rPr>
              <a:t>Bogumił Łosiewicz</a:t>
            </a:r>
            <a:r>
              <a:rPr lang="en-US" sz="1600" baseline="30000" noProof="0" dirty="0">
                <a:solidFill>
                  <a:schemeClr val="bg1"/>
                </a:solidFill>
              </a:rPr>
              <a:t>1,2,3</a:t>
            </a:r>
            <a:r>
              <a:rPr lang="en-US" sz="1600" noProof="0" dirty="0">
                <a:solidFill>
                  <a:schemeClr val="bg1"/>
                </a:solidFill>
              </a:rPr>
              <a:t>, Viktorija Ergović</a:t>
            </a:r>
            <a:r>
              <a:rPr lang="en-US" sz="1600" baseline="30000" noProof="0" dirty="0">
                <a:solidFill>
                  <a:schemeClr val="bg1"/>
                </a:solidFill>
              </a:rPr>
              <a:t>3</a:t>
            </a:r>
            <a:r>
              <a:rPr lang="en-US" sz="1600" noProof="0" dirty="0">
                <a:solidFill>
                  <a:schemeClr val="bg1"/>
                </a:solidFill>
              </a:rPr>
              <a:t>, Predrag Simović</a:t>
            </a:r>
            <a:r>
              <a:rPr lang="en-US" sz="1600" baseline="30000" noProof="0" dirty="0">
                <a:solidFill>
                  <a:schemeClr val="bg1"/>
                </a:solidFill>
              </a:rPr>
              <a:t>4</a:t>
            </a:r>
            <a:r>
              <a:rPr lang="en-US" sz="1600" noProof="0" dirty="0">
                <a:solidFill>
                  <a:schemeClr val="bg1"/>
                </a:solidFill>
              </a:rPr>
              <a:t>, Jelena Stanković Ristić</a:t>
            </a:r>
            <a:r>
              <a:rPr lang="en-US" sz="1600" baseline="30000" noProof="0" dirty="0">
                <a:solidFill>
                  <a:schemeClr val="bg1"/>
                </a:solidFill>
              </a:rPr>
              <a:t>5</a:t>
            </a:r>
            <a:r>
              <a:rPr lang="en-US" sz="1600" noProof="0" dirty="0">
                <a:solidFill>
                  <a:schemeClr val="bg1"/>
                </a:solidFill>
              </a:rPr>
              <a:t>, Maciej Kamaszewski</a:t>
            </a:r>
            <a:r>
              <a:rPr lang="en-US" sz="1600" baseline="30000" noProof="0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9D7C817-A388-FFCA-E8A0-A80F931BE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671" y="19805"/>
            <a:ext cx="2258036" cy="850527"/>
          </a:xfrm>
          <a:prstGeom prst="rect">
            <a:avLst/>
          </a:prstGeom>
          <a:noFill/>
        </p:spPr>
      </p:pic>
      <p:pic>
        <p:nvPicPr>
          <p:cNvPr id="20" name="Obraz 19" descr="Instytut Fizjologii i Żywienia Zwierząt im. Jana Kielanowskiego PAN">
            <a:extLst>
              <a:ext uri="{FF2B5EF4-FFF2-40B4-BE49-F238E27FC236}">
                <a16:creationId xmlns:a16="http://schemas.microsoft.com/office/drawing/2014/main" id="{58B639CA-A59C-7F7C-B490-B3D8E648BF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73646" y="-22718"/>
            <a:ext cx="890774" cy="890774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6B956C7-8C52-AA55-F6CC-B617AAFD596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674237" y="-30674"/>
            <a:ext cx="898730" cy="89873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F78EECD6-B94F-F23E-06BD-5FE2733544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365498" y="-1416"/>
            <a:ext cx="791455" cy="892971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966373DD-9B3C-7C2E-0922-754F0843D7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0644" y="5394205"/>
            <a:ext cx="1204091" cy="1204091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B3AA2C8C-590A-F186-E227-3F335FE3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386" y="4524"/>
            <a:ext cx="827172" cy="828334"/>
          </a:xfrm>
          <a:prstGeom prst="rect">
            <a:avLst/>
          </a:prstGeom>
        </p:spPr>
      </p:pic>
      <p:sp>
        <p:nvSpPr>
          <p:cNvPr id="33" name="pole tekstowe 32">
            <a:extLst>
              <a:ext uri="{FF2B5EF4-FFF2-40B4-BE49-F238E27FC236}">
                <a16:creationId xmlns:a16="http://schemas.microsoft.com/office/drawing/2014/main" id="{2909F903-9709-E243-2AEE-88F70F974BD6}"/>
              </a:ext>
            </a:extLst>
          </p:cNvPr>
          <p:cNvSpPr txBox="1"/>
          <p:nvPr/>
        </p:nvSpPr>
        <p:spPr>
          <a:xfrm>
            <a:off x="4755298" y="6437621"/>
            <a:ext cx="2104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2D3042"/>
                </a:solidFill>
              </a:rPr>
              <a:t>Osijek 02.10.2026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DC4C1FD5-79F1-165D-85D4-05E55A17E607}"/>
              </a:ext>
            </a:extLst>
          </p:cNvPr>
          <p:cNvSpPr txBox="1"/>
          <p:nvPr/>
        </p:nvSpPr>
        <p:spPr>
          <a:xfrm>
            <a:off x="27386" y="3074886"/>
            <a:ext cx="113410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100" baseline="30000" dirty="0">
                <a:solidFill>
                  <a:schemeClr val="bg1"/>
                </a:solidFill>
              </a:rPr>
              <a:t>1</a:t>
            </a:r>
            <a:r>
              <a:rPr lang="en-US" sz="1100" dirty="0">
                <a:solidFill>
                  <a:schemeClr val="bg1"/>
                </a:solidFill>
              </a:rPr>
              <a:t>Department of Animal Environment Biology, Faculty of Bioeconomy and Food Systems, Warsaw University of Life Sciences-SGGW, Poland  </a:t>
            </a:r>
          </a:p>
          <a:p>
            <a:pPr fontAlgn="base"/>
            <a:r>
              <a:rPr lang="en-US" sz="1100" baseline="30000" dirty="0">
                <a:solidFill>
                  <a:schemeClr val="bg1"/>
                </a:solidFill>
              </a:rPr>
              <a:t>2</a:t>
            </a:r>
            <a:r>
              <a:rPr lang="en-US" sz="1100" dirty="0">
                <a:solidFill>
                  <a:schemeClr val="bg1"/>
                </a:solidFill>
              </a:rPr>
              <a:t>Department of Genetic Engineering, The </a:t>
            </a:r>
            <a:r>
              <a:rPr lang="en-US" sz="1100" dirty="0" err="1">
                <a:solidFill>
                  <a:schemeClr val="bg1"/>
                </a:solidFill>
              </a:rPr>
              <a:t>Kielanowski</a:t>
            </a:r>
            <a:r>
              <a:rPr lang="en-US" sz="1100" dirty="0">
                <a:solidFill>
                  <a:schemeClr val="bg1"/>
                </a:solidFill>
              </a:rPr>
              <a:t> Institute of Animal Physiology and Nutrition, Polish Academy of Sciences, Poland </a:t>
            </a:r>
          </a:p>
          <a:p>
            <a:pPr fontAlgn="base"/>
            <a:r>
              <a:rPr lang="en-US" sz="1100" baseline="30000" dirty="0">
                <a:solidFill>
                  <a:schemeClr val="bg1"/>
                </a:solidFill>
              </a:rPr>
              <a:t>3</a:t>
            </a:r>
            <a:r>
              <a:rPr lang="en-US" sz="1100" dirty="0">
                <a:solidFill>
                  <a:schemeClr val="bg1"/>
                </a:solidFill>
              </a:rPr>
              <a:t>Department of Biology, University of Osijek, Croatia </a:t>
            </a:r>
          </a:p>
          <a:p>
            <a:pPr fontAlgn="base"/>
            <a:r>
              <a:rPr lang="en-US" sz="1100" baseline="30000" dirty="0">
                <a:solidFill>
                  <a:schemeClr val="bg1"/>
                </a:solidFill>
              </a:rPr>
              <a:t>4</a:t>
            </a:r>
            <a:r>
              <a:rPr lang="en-US" sz="1100" dirty="0">
                <a:solidFill>
                  <a:schemeClr val="bg1"/>
                </a:solidFill>
              </a:rPr>
              <a:t>Department of Biology and Ecology, Faculty of Science, University of Kragujevac, Serbia </a:t>
            </a:r>
          </a:p>
          <a:p>
            <a:pPr fontAlgn="base"/>
            <a:r>
              <a:rPr lang="en-US" sz="1100" baseline="30000" dirty="0">
                <a:solidFill>
                  <a:schemeClr val="bg1"/>
                </a:solidFill>
              </a:rPr>
              <a:t>5</a:t>
            </a:r>
            <a:r>
              <a:rPr lang="en-US" sz="1100" dirty="0">
                <a:solidFill>
                  <a:schemeClr val="bg1"/>
                </a:solidFill>
              </a:rPr>
              <a:t>Institute for Biological Research “Siniša Stanković”, National Institute of the Republic of Serbia, University of Belgrade, Serbia </a:t>
            </a:r>
          </a:p>
          <a:p>
            <a:endParaRPr lang="pl-PL" sz="1100" dirty="0"/>
          </a:p>
        </p:txBody>
      </p:sp>
    </p:spTree>
    <p:extLst>
      <p:ext uri="{BB962C8B-B14F-4D97-AF65-F5344CB8AC3E}">
        <p14:creationId xmlns:p14="http://schemas.microsoft.com/office/powerpoint/2010/main" val="3399525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>
            <a:extLst>
              <a:ext uri="{FF2B5EF4-FFF2-40B4-BE49-F238E27FC236}">
                <a16:creationId xmlns:a16="http://schemas.microsoft.com/office/drawing/2014/main" id="{4764493F-EB8D-8302-EBAA-61AB1B5A5758}"/>
              </a:ext>
            </a:extLst>
          </p:cNvPr>
          <p:cNvSpPr/>
          <p:nvPr/>
        </p:nvSpPr>
        <p:spPr>
          <a:xfrm>
            <a:off x="0" y="989011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AEF0B1A3-83A8-778B-FE5E-5F14649B0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882" y="1056517"/>
            <a:ext cx="4847549" cy="600448"/>
          </a:xfrm>
        </p:spPr>
        <p:txBody>
          <a:bodyPr>
            <a:noAutofit/>
          </a:bodyPr>
          <a:lstStyle/>
          <a:p>
            <a:r>
              <a:rPr lang="en-US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Paracetamol and Tramadol</a:t>
            </a:r>
            <a:endParaRPr lang="en-US" noProof="0" dirty="0">
              <a:solidFill>
                <a:schemeClr val="bg1"/>
              </a:solidFill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A9F24BF-FA5B-97BD-A352-2B591F7DA0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1153" y="2057400"/>
            <a:ext cx="4505463" cy="3811588"/>
          </a:xfrm>
        </p:spPr>
        <p:txBody>
          <a:bodyPr>
            <a:normAutofit fontScale="92500" lnSpcReduction="20000"/>
          </a:bodyPr>
          <a:lstStyle/>
          <a:p>
            <a:pPr marL="380990" indent="-380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2D3042"/>
                </a:solidFill>
              </a:rPr>
              <a:t>Pharmaceuticals are </a:t>
            </a:r>
            <a:r>
              <a:rPr lang="en-US" sz="2000" b="1" noProof="0" dirty="0">
                <a:solidFill>
                  <a:srgbClr val="2D3042"/>
                </a:solidFill>
              </a:rPr>
              <a:t>emerging contaminants</a:t>
            </a:r>
            <a:r>
              <a:rPr lang="en-US" sz="2000" noProof="0" dirty="0">
                <a:solidFill>
                  <a:srgbClr val="2D3042"/>
                </a:solidFill>
              </a:rPr>
              <a:t>.</a:t>
            </a:r>
          </a:p>
          <a:p>
            <a:pPr marL="380990" indent="-380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2D3042"/>
                </a:solidFill>
              </a:rPr>
              <a:t>Paracetamol (PCM) and tramadol (TRA) are </a:t>
            </a:r>
            <a:r>
              <a:rPr lang="en-US" sz="2000" b="1" noProof="0" dirty="0">
                <a:solidFill>
                  <a:srgbClr val="2D3042"/>
                </a:solidFill>
              </a:rPr>
              <a:t>widely used analgesics</a:t>
            </a:r>
            <a:r>
              <a:rPr lang="en-US" sz="2000" noProof="0" dirty="0">
                <a:solidFill>
                  <a:srgbClr val="2D3042"/>
                </a:solidFill>
              </a:rPr>
              <a:t>.</a:t>
            </a:r>
          </a:p>
          <a:p>
            <a:pPr marL="380990" indent="-380990" algn="just"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2D3042"/>
                </a:solidFill>
              </a:rPr>
              <a:t>Both compounds </a:t>
            </a:r>
            <a:r>
              <a:rPr lang="en-US" sz="2000" b="1" noProof="0" dirty="0">
                <a:solidFill>
                  <a:srgbClr val="2D3042"/>
                </a:solidFill>
              </a:rPr>
              <a:t>are </a:t>
            </a:r>
            <a:r>
              <a:rPr lang="en-US" sz="2000" noProof="0" dirty="0">
                <a:solidFill>
                  <a:srgbClr val="2D3042"/>
                </a:solidFill>
              </a:rPr>
              <a:t>detected </a:t>
            </a:r>
            <a:r>
              <a:rPr lang="en-US" sz="2000" b="1" noProof="0" dirty="0">
                <a:solidFill>
                  <a:srgbClr val="2D3042"/>
                </a:solidFill>
              </a:rPr>
              <a:t>in surface waters </a:t>
            </a:r>
            <a:r>
              <a:rPr lang="en-US" sz="2000" noProof="0" dirty="0">
                <a:solidFill>
                  <a:srgbClr val="2D3042"/>
                </a:solidFill>
              </a:rPr>
              <a:t>(PCM 0,1-100 µg/L; TRA 0,01-10 µg/L).</a:t>
            </a:r>
          </a:p>
          <a:p>
            <a:pPr marL="380990" indent="-38099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noProof="0" dirty="0">
                <a:solidFill>
                  <a:srgbClr val="2D3042"/>
                </a:solidFill>
              </a:rPr>
              <a:t>Their </a:t>
            </a:r>
            <a:r>
              <a:rPr lang="en-US" sz="2000" b="1" noProof="0" dirty="0">
                <a:solidFill>
                  <a:srgbClr val="2D3042"/>
                </a:solidFill>
              </a:rPr>
              <a:t>combined effects</a:t>
            </a:r>
            <a:r>
              <a:rPr lang="en-US" sz="2000" noProof="0" dirty="0">
                <a:solidFill>
                  <a:srgbClr val="2D3042"/>
                </a:solidFill>
              </a:rPr>
              <a:t> on aquatic organisms </a:t>
            </a:r>
            <a:r>
              <a:rPr lang="en-US" sz="2000" b="1" noProof="0" dirty="0">
                <a:solidFill>
                  <a:srgbClr val="2D3042"/>
                </a:solidFill>
              </a:rPr>
              <a:t>remain poorly understood</a:t>
            </a:r>
            <a:r>
              <a:rPr lang="en-US" sz="2000" noProof="0" dirty="0">
                <a:solidFill>
                  <a:srgbClr val="2D3042"/>
                </a:solidFill>
              </a:rPr>
              <a:t>.</a:t>
            </a:r>
          </a:p>
        </p:txBody>
      </p:sp>
      <p:sp>
        <p:nvSpPr>
          <p:cNvPr id="5" name="Schemat blokowy: przechowywane dane 4">
            <a:extLst>
              <a:ext uri="{FF2B5EF4-FFF2-40B4-BE49-F238E27FC236}">
                <a16:creationId xmlns:a16="http://schemas.microsoft.com/office/drawing/2014/main" id="{38F10853-DACB-4513-2F76-E543A1ED418D}"/>
              </a:ext>
            </a:extLst>
          </p:cNvPr>
          <p:cNvSpPr/>
          <p:nvPr/>
        </p:nvSpPr>
        <p:spPr>
          <a:xfrm flipH="1">
            <a:off x="7119146" y="0"/>
            <a:ext cx="6124639" cy="6858000"/>
          </a:xfrm>
          <a:prstGeom prst="flowChartOnlineStorag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blipFill>
                <a:blip r:embed="rId2"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3404628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43455FDE-5292-200A-370E-C982380AD4CE}"/>
              </a:ext>
            </a:extLst>
          </p:cNvPr>
          <p:cNvSpPr/>
          <p:nvPr/>
        </p:nvSpPr>
        <p:spPr>
          <a:xfrm>
            <a:off x="-1" y="488822"/>
            <a:ext cx="6664435" cy="856672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03F308F3-7136-54A5-7321-60E620DA6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109" y="664460"/>
            <a:ext cx="6538586" cy="505396"/>
          </a:xfrm>
        </p:spPr>
        <p:txBody>
          <a:bodyPr>
            <a:no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Animal model – </a:t>
            </a:r>
            <a:r>
              <a:rPr lang="en-US" b="1" i="1" noProof="0" dirty="0">
                <a:solidFill>
                  <a:schemeClr val="bg1"/>
                </a:solidFill>
              </a:rPr>
              <a:t>Chironomus </a:t>
            </a:r>
            <a:r>
              <a:rPr lang="en-US" b="1" i="1" noProof="0" dirty="0" err="1">
                <a:solidFill>
                  <a:schemeClr val="bg1"/>
                </a:solidFill>
              </a:rPr>
              <a:t>riparius</a:t>
            </a:r>
            <a:endParaRPr lang="en-US" b="1" i="1" noProof="0" dirty="0">
              <a:solidFill>
                <a:schemeClr val="bg1"/>
              </a:solidFill>
            </a:endParaRPr>
          </a:p>
        </p:txBody>
      </p:sp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8EE7E641-19AB-91A7-296B-8EF1FF9C6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6107" y="1990077"/>
            <a:ext cx="4831608" cy="3909682"/>
          </a:xfrm>
        </p:spPr>
        <p:txBody>
          <a:bodyPr>
            <a:normAutofit lnSpcReduction="10000"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noProof="0" dirty="0"/>
              <a:t>A multi-</a:t>
            </a:r>
            <a:r>
              <a:rPr lang="en-US" sz="1800" noProof="0" dirty="0" err="1"/>
              <a:t>voltine</a:t>
            </a:r>
            <a:r>
              <a:rPr lang="en-US" sz="1800" noProof="0" dirty="0"/>
              <a:t>, non-biting midge</a:t>
            </a:r>
            <a:r>
              <a:rPr lang="pl-PL" sz="1800" noProof="0" dirty="0"/>
              <a:t>.</a:t>
            </a:r>
            <a:r>
              <a:rPr lang="en-US" sz="1800" noProof="0" dirty="0"/>
              <a:t> 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noProof="0" dirty="0"/>
              <a:t>Widely distributed in the Holarctic region</a:t>
            </a:r>
            <a:r>
              <a:rPr lang="pl-PL" sz="1800" noProof="0" dirty="0"/>
              <a:t>.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noProof="0" dirty="0"/>
              <a:t>Short life cycle</a:t>
            </a:r>
            <a:r>
              <a:rPr lang="pl-PL" sz="1800" b="1" noProof="0" dirty="0"/>
              <a:t>.</a:t>
            </a:r>
            <a:endParaRPr lang="en-US" sz="1800" b="1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noProof="0" dirty="0"/>
              <a:t>Easily distinguishable sex of imago</a:t>
            </a:r>
            <a:r>
              <a:rPr lang="pl-PL" sz="1800" noProof="0" dirty="0"/>
              <a:t>.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noProof="0" dirty="0"/>
              <a:t>Well </a:t>
            </a:r>
            <a:r>
              <a:rPr lang="en-US" sz="1800" b="1" noProof="0" dirty="0"/>
              <a:t>established toxicity model </a:t>
            </a:r>
            <a:r>
              <a:rPr lang="en-US" sz="1800" noProof="0" dirty="0"/>
              <a:t>organism</a:t>
            </a:r>
            <a:r>
              <a:rPr lang="pl-PL" sz="1800" noProof="0" dirty="0"/>
              <a:t>.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noProof="0" dirty="0"/>
              <a:t>Used in standardized</a:t>
            </a:r>
            <a:r>
              <a:rPr lang="en-US" sz="1800" noProof="0" dirty="0"/>
              <a:t> OECD (</a:t>
            </a:r>
            <a:r>
              <a:rPr lang="en-US" sz="1800" noProof="0" dirty="0" err="1"/>
              <a:t>Organisation</a:t>
            </a:r>
            <a:r>
              <a:rPr lang="en-US" sz="1800" noProof="0" dirty="0"/>
              <a:t> for Economic Co-operation and Development) </a:t>
            </a:r>
            <a:r>
              <a:rPr lang="en-US" sz="1800" b="1" noProof="0" dirty="0"/>
              <a:t>toxicity tests</a:t>
            </a:r>
            <a:r>
              <a:rPr lang="pl-PL" sz="1800" b="1" noProof="0" dirty="0"/>
              <a:t>.</a:t>
            </a:r>
            <a:endParaRPr lang="en-US" sz="1800" b="1" noProof="0" dirty="0"/>
          </a:p>
        </p:txBody>
      </p:sp>
      <p:sp>
        <p:nvSpPr>
          <p:cNvPr id="8" name="Schemat blokowy: przechowywane dane 7">
            <a:extLst>
              <a:ext uri="{FF2B5EF4-FFF2-40B4-BE49-F238E27FC236}">
                <a16:creationId xmlns:a16="http://schemas.microsoft.com/office/drawing/2014/main" id="{E34CFFE3-B30E-643E-9089-414121157B25}"/>
              </a:ext>
            </a:extLst>
          </p:cNvPr>
          <p:cNvSpPr/>
          <p:nvPr/>
        </p:nvSpPr>
        <p:spPr>
          <a:xfrm flipH="1">
            <a:off x="7137935" y="0"/>
            <a:ext cx="6124639" cy="6858000"/>
          </a:xfrm>
          <a:prstGeom prst="flowChartOnlineStorag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blipFill>
                <a:blip r:embed="rId3"/>
                <a:stretch>
                  <a:fillRect/>
                </a:stretch>
              </a:blipFill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5A75CE09-855A-C7B1-975D-7036A2C2A6ED}"/>
              </a:ext>
            </a:extLst>
          </p:cNvPr>
          <p:cNvSpPr txBox="1"/>
          <p:nvPr/>
        </p:nvSpPr>
        <p:spPr>
          <a:xfrm>
            <a:off x="7546932" y="6488668"/>
            <a:ext cx="2799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Photo by </a:t>
            </a:r>
            <a:r>
              <a:rPr lang="pl-PL" dirty="0" err="1">
                <a:solidFill>
                  <a:schemeClr val="bg1"/>
                </a:solidFill>
              </a:rPr>
              <a:t>Predrag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Simović</a:t>
            </a:r>
            <a:endParaRPr lang="pl-P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4255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F153021F-2B0E-83B3-1E55-D3822D56CC75}"/>
              </a:ext>
            </a:extLst>
          </p:cNvPr>
          <p:cNvSpPr/>
          <p:nvPr/>
        </p:nvSpPr>
        <p:spPr>
          <a:xfrm>
            <a:off x="0" y="931974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2C8DD12-F7E7-55A8-40B9-92644FF07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71071"/>
            <a:ext cx="3932237" cy="599354"/>
          </a:xfrm>
        </p:spPr>
        <p:txBody>
          <a:bodyPr/>
          <a:lstStyle/>
          <a:p>
            <a:r>
              <a:rPr lang="en-US" b="1" noProof="0" dirty="0">
                <a:solidFill>
                  <a:schemeClr val="bg1"/>
                </a:solidFill>
              </a:rPr>
              <a:t>Aim of the study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4FD3C22-E354-8357-20B1-8897F21A7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930921" cy="3811588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sz="1800" noProof="0" dirty="0"/>
              <a:t>To </a:t>
            </a:r>
            <a:r>
              <a:rPr lang="en-US" sz="1800" b="1" noProof="0" dirty="0" err="1"/>
              <a:t>investig</a:t>
            </a:r>
            <a:r>
              <a:rPr lang="pl-PL" sz="1800" b="1" noProof="0" dirty="0"/>
              <a:t>a</a:t>
            </a:r>
            <a:r>
              <a:rPr lang="en-US" sz="1800" b="1" noProof="0" dirty="0" err="1"/>
              <a:t>te</a:t>
            </a:r>
            <a:r>
              <a:rPr lang="en-US" sz="1800" b="1" noProof="0" dirty="0"/>
              <a:t> the effects </a:t>
            </a:r>
            <a:r>
              <a:rPr lang="en-US" sz="1800" noProof="0" dirty="0"/>
              <a:t>of </a:t>
            </a:r>
            <a:r>
              <a:rPr lang="en-US" sz="1800" b="1" noProof="0" dirty="0"/>
              <a:t>environmentally </a:t>
            </a:r>
            <a:r>
              <a:rPr lang="en-US" sz="1800" noProof="0" dirty="0"/>
              <a:t>relevant concentrations of </a:t>
            </a:r>
            <a:r>
              <a:rPr lang="en-US" sz="1800" b="1" noProof="0" dirty="0"/>
              <a:t>PCM</a:t>
            </a:r>
            <a:r>
              <a:rPr lang="pl-PL" sz="1800" b="1" noProof="0" dirty="0"/>
              <a:t>, </a:t>
            </a:r>
            <a:r>
              <a:rPr lang="en-US" sz="1800" b="1" noProof="0" dirty="0"/>
              <a:t>TRA </a:t>
            </a:r>
            <a:r>
              <a:rPr lang="pl-PL" sz="1800" b="1" noProof="0" dirty="0"/>
              <a:t>and </a:t>
            </a:r>
            <a:r>
              <a:rPr lang="pl-PL" sz="1800" b="1" noProof="0" dirty="0" err="1"/>
              <a:t>their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mixture</a:t>
            </a:r>
            <a:r>
              <a:rPr lang="pl-PL" sz="1800" b="1" noProof="0" dirty="0"/>
              <a:t> </a:t>
            </a:r>
            <a:r>
              <a:rPr lang="en-US" sz="1800" noProof="0" dirty="0"/>
              <a:t>on: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noProof="0" dirty="0"/>
              <a:t>Emergence ratio</a:t>
            </a:r>
            <a:r>
              <a:rPr lang="pl-PL" sz="1800" noProof="0" dirty="0"/>
              <a:t>,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noProof="0" dirty="0"/>
              <a:t>Emergence time</a:t>
            </a:r>
            <a:r>
              <a:rPr lang="pl-PL" sz="1800" noProof="0" dirty="0"/>
              <a:t>,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noProof="0" dirty="0"/>
              <a:t>Life traits</a:t>
            </a:r>
            <a:r>
              <a:rPr lang="pl-PL" sz="1800" noProof="0" dirty="0"/>
              <a:t>.</a:t>
            </a:r>
            <a:endParaRPr lang="en-US" sz="1800" noProof="0" dirty="0"/>
          </a:p>
        </p:txBody>
      </p:sp>
      <p:pic>
        <p:nvPicPr>
          <p:cNvPr id="8" name="Grafika 7" descr="Strzał w dziesiątkę z wypełnieniem pełnym">
            <a:extLst>
              <a:ext uri="{FF2B5EF4-FFF2-40B4-BE49-F238E27FC236}">
                <a16:creationId xmlns:a16="http://schemas.microsoft.com/office/drawing/2014/main" id="{C13846C9-4D3F-D704-9075-03BE3BCBA7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4871" y="259720"/>
            <a:ext cx="6690610" cy="669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83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75FB5D76-DB2F-D132-6AF3-C0BB3858B6F5}"/>
              </a:ext>
            </a:extLst>
          </p:cNvPr>
          <p:cNvSpPr/>
          <p:nvPr/>
        </p:nvSpPr>
        <p:spPr>
          <a:xfrm>
            <a:off x="184417" y="929768"/>
            <a:ext cx="11894884" cy="4572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bg1"/>
              </a:solidFill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8E3A4A2-1765-A715-2427-C5CF5687CF31}"/>
              </a:ext>
            </a:extLst>
          </p:cNvPr>
          <p:cNvSpPr/>
          <p:nvPr/>
        </p:nvSpPr>
        <p:spPr>
          <a:xfrm>
            <a:off x="93878" y="44524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D1FE2D6-0AAD-F55A-0E69-6A89D4411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07" y="148208"/>
            <a:ext cx="3932237" cy="530225"/>
          </a:xfrm>
        </p:spPr>
        <p:txBody>
          <a:bodyPr>
            <a:noAutofit/>
          </a:bodyPr>
          <a:lstStyle/>
          <a:p>
            <a:r>
              <a:rPr lang="en-US" b="1" noProof="0" dirty="0">
                <a:solidFill>
                  <a:schemeClr val="bg1"/>
                </a:solidFill>
              </a:rPr>
              <a:t>Methodology</a:t>
            </a:r>
          </a:p>
        </p:txBody>
      </p:sp>
      <p:grpSp>
        <p:nvGrpSpPr>
          <p:cNvPr id="36" name="Grupa 35">
            <a:extLst>
              <a:ext uri="{FF2B5EF4-FFF2-40B4-BE49-F238E27FC236}">
                <a16:creationId xmlns:a16="http://schemas.microsoft.com/office/drawing/2014/main" id="{88D36C81-51DF-DE2C-318D-2F3F25D9EAF5}"/>
              </a:ext>
            </a:extLst>
          </p:cNvPr>
          <p:cNvGrpSpPr/>
          <p:nvPr/>
        </p:nvGrpSpPr>
        <p:grpSpPr>
          <a:xfrm>
            <a:off x="712442" y="900939"/>
            <a:ext cx="11424631" cy="4490435"/>
            <a:chOff x="63670" y="728730"/>
            <a:chExt cx="11424631" cy="4490435"/>
          </a:xfrm>
        </p:grpSpPr>
        <p:pic>
          <p:nvPicPr>
            <p:cNvPr id="9" name="Obraz 8">
              <a:extLst>
                <a:ext uri="{FF2B5EF4-FFF2-40B4-BE49-F238E27FC236}">
                  <a16:creationId xmlns:a16="http://schemas.microsoft.com/office/drawing/2014/main" id="{BCA8DE62-4FAA-7D73-6107-2B0BC7FAD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6368" y="963667"/>
              <a:ext cx="9694089" cy="3911932"/>
            </a:xfrm>
            <a:prstGeom prst="rect">
              <a:avLst/>
            </a:prstGeom>
          </p:spPr>
        </p:pic>
        <p:pic>
          <p:nvPicPr>
            <p:cNvPr id="11" name="Obraz 10">
              <a:extLst>
                <a:ext uri="{FF2B5EF4-FFF2-40B4-BE49-F238E27FC236}">
                  <a16:creationId xmlns:a16="http://schemas.microsoft.com/office/drawing/2014/main" id="{4441C4A8-13CA-0E6E-089C-D862914DD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337" t="31873" r="14246" b="36023"/>
            <a:stretch>
              <a:fillRect/>
            </a:stretch>
          </p:blipFill>
          <p:spPr>
            <a:xfrm>
              <a:off x="5462612" y="2260065"/>
              <a:ext cx="700458" cy="484943"/>
            </a:xfrm>
            <a:prstGeom prst="rect">
              <a:avLst/>
            </a:prstGeom>
          </p:spPr>
        </p:pic>
        <p:pic>
          <p:nvPicPr>
            <p:cNvPr id="13" name="Obraz 12">
              <a:extLst>
                <a:ext uri="{FF2B5EF4-FFF2-40B4-BE49-F238E27FC236}">
                  <a16:creationId xmlns:a16="http://schemas.microsoft.com/office/drawing/2014/main" id="{BC46A2AC-0440-9A04-7A40-B64E2A302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4246" t="14783" r="58315" b="20963"/>
            <a:stretch>
              <a:fillRect/>
            </a:stretch>
          </p:blipFill>
          <p:spPr>
            <a:xfrm>
              <a:off x="424007" y="2353753"/>
              <a:ext cx="547926" cy="1035321"/>
            </a:xfrm>
            <a:prstGeom prst="rect">
              <a:avLst/>
            </a:prstGeom>
          </p:spPr>
        </p:pic>
        <p:pic>
          <p:nvPicPr>
            <p:cNvPr id="15" name="Obraz 14">
              <a:extLst>
                <a:ext uri="{FF2B5EF4-FFF2-40B4-BE49-F238E27FC236}">
                  <a16:creationId xmlns:a16="http://schemas.microsoft.com/office/drawing/2014/main" id="{95FD24A2-262F-B172-6352-6A0674DCB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8337" t="31873" r="14246" b="36023"/>
            <a:stretch>
              <a:fillRect/>
            </a:stretch>
          </p:blipFill>
          <p:spPr>
            <a:xfrm>
              <a:off x="5445149" y="2838030"/>
              <a:ext cx="663604" cy="459428"/>
            </a:xfrm>
            <a:prstGeom prst="rect">
              <a:avLst/>
            </a:prstGeom>
          </p:spPr>
        </p:pic>
        <p:sp>
          <p:nvSpPr>
            <p:cNvPr id="16" name="pole tekstowe 15">
              <a:extLst>
                <a:ext uri="{FF2B5EF4-FFF2-40B4-BE49-F238E27FC236}">
                  <a16:creationId xmlns:a16="http://schemas.microsoft.com/office/drawing/2014/main" id="{532B5184-D917-AA5A-7093-53729E860F92}"/>
                </a:ext>
              </a:extLst>
            </p:cNvPr>
            <p:cNvSpPr txBox="1"/>
            <p:nvPr/>
          </p:nvSpPr>
          <p:spPr>
            <a:xfrm>
              <a:off x="63670" y="3442805"/>
              <a:ext cx="9082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noProof="0" dirty="0"/>
                <a:t>n</a:t>
              </a:r>
              <a:r>
                <a:rPr lang="en-US" sz="1600" noProof="0" dirty="0"/>
                <a:t> = 480</a:t>
              </a:r>
            </a:p>
          </p:txBody>
        </p:sp>
        <p:sp>
          <p:nvSpPr>
            <p:cNvPr id="18" name="pole tekstowe 17">
              <a:extLst>
                <a:ext uri="{FF2B5EF4-FFF2-40B4-BE49-F238E27FC236}">
                  <a16:creationId xmlns:a16="http://schemas.microsoft.com/office/drawing/2014/main" id="{0B298CB4-527B-E40F-B65E-D0958F0C1614}"/>
                </a:ext>
              </a:extLst>
            </p:cNvPr>
            <p:cNvSpPr txBox="1"/>
            <p:nvPr/>
          </p:nvSpPr>
          <p:spPr>
            <a:xfrm>
              <a:off x="1440920" y="1107527"/>
              <a:ext cx="9082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Control</a:t>
              </a:r>
            </a:p>
          </p:txBody>
        </p:sp>
        <p:sp>
          <p:nvSpPr>
            <p:cNvPr id="20" name="pole tekstowe 19">
              <a:extLst>
                <a:ext uri="{FF2B5EF4-FFF2-40B4-BE49-F238E27FC236}">
                  <a16:creationId xmlns:a16="http://schemas.microsoft.com/office/drawing/2014/main" id="{CCE7134D-9B0C-9FD4-A280-EE322CD29D71}"/>
                </a:ext>
              </a:extLst>
            </p:cNvPr>
            <p:cNvSpPr txBox="1"/>
            <p:nvPr/>
          </p:nvSpPr>
          <p:spPr>
            <a:xfrm>
              <a:off x="1707134" y="1928494"/>
              <a:ext cx="6420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PCM</a:t>
              </a:r>
            </a:p>
          </p:txBody>
        </p:sp>
        <p:sp>
          <p:nvSpPr>
            <p:cNvPr id="22" name="pole tekstowe 21">
              <a:extLst>
                <a:ext uri="{FF2B5EF4-FFF2-40B4-BE49-F238E27FC236}">
                  <a16:creationId xmlns:a16="http://schemas.microsoft.com/office/drawing/2014/main" id="{93951E73-2F1A-E200-46A7-D345F0D45DC3}"/>
                </a:ext>
              </a:extLst>
            </p:cNvPr>
            <p:cNvSpPr txBox="1"/>
            <p:nvPr/>
          </p:nvSpPr>
          <p:spPr>
            <a:xfrm>
              <a:off x="1746514" y="2752657"/>
              <a:ext cx="56329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TRA</a:t>
              </a:r>
            </a:p>
          </p:txBody>
        </p:sp>
        <p:sp>
          <p:nvSpPr>
            <p:cNvPr id="24" name="pole tekstowe 23">
              <a:extLst>
                <a:ext uri="{FF2B5EF4-FFF2-40B4-BE49-F238E27FC236}">
                  <a16:creationId xmlns:a16="http://schemas.microsoft.com/office/drawing/2014/main" id="{E433FADE-55DE-F514-CC9D-33FCFF063564}"/>
                </a:ext>
              </a:extLst>
            </p:cNvPr>
            <p:cNvSpPr txBox="1"/>
            <p:nvPr/>
          </p:nvSpPr>
          <p:spPr>
            <a:xfrm>
              <a:off x="1855674" y="3490116"/>
              <a:ext cx="9082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MIX</a:t>
              </a:r>
            </a:p>
          </p:txBody>
        </p:sp>
        <p:sp>
          <p:nvSpPr>
            <p:cNvPr id="26" name="pole tekstowe 25">
              <a:extLst>
                <a:ext uri="{FF2B5EF4-FFF2-40B4-BE49-F238E27FC236}">
                  <a16:creationId xmlns:a16="http://schemas.microsoft.com/office/drawing/2014/main" id="{152C6B3D-73A7-FC09-F3E7-AD828D7251B5}"/>
                </a:ext>
              </a:extLst>
            </p:cNvPr>
            <p:cNvSpPr txBox="1"/>
            <p:nvPr/>
          </p:nvSpPr>
          <p:spPr>
            <a:xfrm>
              <a:off x="6819674" y="4465113"/>
              <a:ext cx="193721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Slides from wings</a:t>
              </a:r>
            </a:p>
          </p:txBody>
        </p:sp>
        <p:sp>
          <p:nvSpPr>
            <p:cNvPr id="28" name="pole tekstowe 27">
              <a:extLst>
                <a:ext uri="{FF2B5EF4-FFF2-40B4-BE49-F238E27FC236}">
                  <a16:creationId xmlns:a16="http://schemas.microsoft.com/office/drawing/2014/main" id="{744D3025-3F57-2BC6-99FE-1D4C51373783}"/>
                </a:ext>
              </a:extLst>
            </p:cNvPr>
            <p:cNvSpPr txBox="1"/>
            <p:nvPr/>
          </p:nvSpPr>
          <p:spPr>
            <a:xfrm>
              <a:off x="4839977" y="3643791"/>
              <a:ext cx="19372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Observations and adult fixation</a:t>
              </a:r>
            </a:p>
          </p:txBody>
        </p:sp>
        <p:sp>
          <p:nvSpPr>
            <p:cNvPr id="30" name="pole tekstowe 29">
              <a:extLst>
                <a:ext uri="{FF2B5EF4-FFF2-40B4-BE49-F238E27FC236}">
                  <a16:creationId xmlns:a16="http://schemas.microsoft.com/office/drawing/2014/main" id="{5FCED105-7CF6-9D57-27E3-51B6346FEB8C}"/>
                </a:ext>
              </a:extLst>
            </p:cNvPr>
            <p:cNvSpPr txBox="1"/>
            <p:nvPr/>
          </p:nvSpPr>
          <p:spPr>
            <a:xfrm>
              <a:off x="9205910" y="4634390"/>
              <a:ext cx="22823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Measurements of wing area and length</a:t>
              </a:r>
            </a:p>
          </p:txBody>
        </p:sp>
        <p:sp>
          <p:nvSpPr>
            <p:cNvPr id="32" name="pole tekstowe 31">
              <a:extLst>
                <a:ext uri="{FF2B5EF4-FFF2-40B4-BE49-F238E27FC236}">
                  <a16:creationId xmlns:a16="http://schemas.microsoft.com/office/drawing/2014/main" id="{37DCC583-16E1-F77D-B042-5826EE4D786E}"/>
                </a:ext>
              </a:extLst>
            </p:cNvPr>
            <p:cNvSpPr txBox="1"/>
            <p:nvPr/>
          </p:nvSpPr>
          <p:spPr>
            <a:xfrm>
              <a:off x="7543959" y="1156250"/>
              <a:ext cx="269241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noProof="0" dirty="0"/>
                <a:t>Measurement of dry weight</a:t>
              </a:r>
            </a:p>
          </p:txBody>
        </p:sp>
        <p:sp>
          <p:nvSpPr>
            <p:cNvPr id="34" name="pole tekstowe 33">
              <a:extLst>
                <a:ext uri="{FF2B5EF4-FFF2-40B4-BE49-F238E27FC236}">
                  <a16:creationId xmlns:a16="http://schemas.microsoft.com/office/drawing/2014/main" id="{03415628-5EA5-D31D-2B7F-3979B44CCD55}"/>
                </a:ext>
              </a:extLst>
            </p:cNvPr>
            <p:cNvSpPr txBox="1"/>
            <p:nvPr/>
          </p:nvSpPr>
          <p:spPr>
            <a:xfrm>
              <a:off x="2349183" y="728730"/>
              <a:ext cx="17512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noProof="0" dirty="0"/>
                <a:t>n</a:t>
              </a:r>
              <a:r>
                <a:rPr lang="en-US" sz="1600" noProof="0" dirty="0"/>
                <a:t> = 10 per beaker</a:t>
              </a:r>
            </a:p>
          </p:txBody>
        </p:sp>
      </p:grp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1DA9718E-4FA2-9662-1D08-10E88C598D13}"/>
              </a:ext>
            </a:extLst>
          </p:cNvPr>
          <p:cNvSpPr txBox="1"/>
          <p:nvPr/>
        </p:nvSpPr>
        <p:spPr>
          <a:xfrm>
            <a:off x="314352" y="4637322"/>
            <a:ext cx="7393610" cy="156433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noProof="0" dirty="0"/>
              <a:t>Control group: 0 </a:t>
            </a:r>
            <a:r>
              <a:rPr lang="en-US" sz="1600" noProof="0" dirty="0" err="1"/>
              <a:t>μg</a:t>
            </a:r>
            <a:r>
              <a:rPr lang="en-US" sz="1600" noProof="0" dirty="0"/>
              <a:t>/</a:t>
            </a:r>
            <a:r>
              <a:rPr lang="pl-PL" sz="1600" noProof="0" dirty="0"/>
              <a:t>L</a:t>
            </a:r>
            <a:r>
              <a:rPr lang="en-US" sz="1600" noProof="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600" noProof="0" dirty="0"/>
              <a:t>PCM group</a:t>
            </a:r>
            <a:r>
              <a:rPr lang="pl-PL" sz="1600" noProof="0" dirty="0"/>
              <a:t>s</a:t>
            </a:r>
            <a:r>
              <a:rPr lang="en-US" sz="1600" noProof="0" dirty="0"/>
              <a:t>: 0,1; 1; 10; 100; 1000 </a:t>
            </a:r>
            <a:r>
              <a:rPr lang="en-US" sz="1600" noProof="0" dirty="0" err="1"/>
              <a:t>μg</a:t>
            </a:r>
            <a:r>
              <a:rPr lang="en-US" sz="1600" noProof="0" dirty="0"/>
              <a:t>/</a:t>
            </a:r>
            <a:r>
              <a:rPr lang="pl-PL" sz="1600" noProof="0" dirty="0"/>
              <a:t>L</a:t>
            </a:r>
            <a:r>
              <a:rPr lang="en-US" sz="1600" noProof="0" dirty="0"/>
              <a:t>.</a:t>
            </a:r>
          </a:p>
          <a:p>
            <a:pPr algn="just">
              <a:lnSpc>
                <a:spcPct val="150000"/>
              </a:lnSpc>
            </a:pPr>
            <a:endParaRPr lang="en-US" sz="1600" noProof="0" dirty="0"/>
          </a:p>
          <a:p>
            <a:pPr algn="just">
              <a:lnSpc>
                <a:spcPct val="150000"/>
              </a:lnSpc>
            </a:pPr>
            <a:endParaRPr lang="en-US" sz="1600" noProof="0" dirty="0"/>
          </a:p>
          <a:p>
            <a:pPr algn="just">
              <a:lnSpc>
                <a:spcPct val="150000"/>
              </a:lnSpc>
            </a:pPr>
            <a:r>
              <a:rPr lang="en-US" sz="1600" noProof="0" dirty="0"/>
              <a:t>TRA group</a:t>
            </a:r>
            <a:r>
              <a:rPr lang="pl-PL" sz="1600" noProof="0" dirty="0"/>
              <a:t>s</a:t>
            </a:r>
            <a:r>
              <a:rPr lang="en-US" sz="1600" noProof="0" dirty="0"/>
              <a:t>: 0,1; 1; 10; 100; 1000 </a:t>
            </a:r>
            <a:r>
              <a:rPr lang="en-US" sz="1600" noProof="0" dirty="0" err="1"/>
              <a:t>μg</a:t>
            </a:r>
            <a:r>
              <a:rPr lang="en-US" sz="1600" noProof="0" dirty="0"/>
              <a:t>/</a:t>
            </a:r>
            <a:r>
              <a:rPr lang="pl-PL" sz="1600" noProof="0" dirty="0"/>
              <a:t>L</a:t>
            </a:r>
            <a:r>
              <a:rPr lang="en-US" sz="1600" noProof="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1600" noProof="0" dirty="0"/>
              <a:t>MIX group</a:t>
            </a:r>
            <a:r>
              <a:rPr lang="pl-PL" sz="1600" noProof="0" dirty="0"/>
              <a:t>s</a:t>
            </a:r>
            <a:r>
              <a:rPr lang="en-US" sz="1600" noProof="0" dirty="0"/>
              <a:t>: 0,1; 1; 10; 100; 1000 </a:t>
            </a:r>
            <a:r>
              <a:rPr lang="en-US" sz="1600" noProof="0" dirty="0" err="1"/>
              <a:t>μg</a:t>
            </a:r>
            <a:r>
              <a:rPr lang="en-US" sz="1600" noProof="0" dirty="0"/>
              <a:t>/</a:t>
            </a:r>
            <a:r>
              <a:rPr lang="pl-PL" sz="1600" noProof="0" dirty="0"/>
              <a:t>L</a:t>
            </a:r>
            <a:r>
              <a:rPr lang="en-US" sz="1600" noProof="0" dirty="0"/>
              <a:t>.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id="{B1300A08-7AFC-0675-6F1A-378E5AB098CC}"/>
              </a:ext>
            </a:extLst>
          </p:cNvPr>
          <p:cNvSpPr txBox="1"/>
          <p:nvPr/>
        </p:nvSpPr>
        <p:spPr>
          <a:xfrm>
            <a:off x="126645" y="5390814"/>
            <a:ext cx="8894154" cy="50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noProof="0" dirty="0">
                <a:solidFill>
                  <a:srgbClr val="2D3042"/>
                </a:solidFill>
              </a:rPr>
              <a:t>Scheme 1.</a:t>
            </a:r>
            <a:r>
              <a:rPr lang="en-US" sz="2000" noProof="0" dirty="0">
                <a:solidFill>
                  <a:srgbClr val="2D3042"/>
                </a:solidFill>
              </a:rPr>
              <a:t> Research methodology scheme (prepared with biorender.com)</a:t>
            </a:r>
          </a:p>
        </p:txBody>
      </p:sp>
    </p:spTree>
    <p:extLst>
      <p:ext uri="{BB962C8B-B14F-4D97-AF65-F5344CB8AC3E}">
        <p14:creationId xmlns:p14="http://schemas.microsoft.com/office/powerpoint/2010/main" val="1509309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305BD155-47E9-AD31-C4EF-7F011062D084}"/>
              </a:ext>
            </a:extLst>
          </p:cNvPr>
          <p:cNvSpPr/>
          <p:nvPr/>
        </p:nvSpPr>
        <p:spPr>
          <a:xfrm>
            <a:off x="0" y="253382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E31C62E-D67E-3761-B4E4-69D0A685D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95" y="383306"/>
            <a:ext cx="3932237" cy="475611"/>
          </a:xfrm>
        </p:spPr>
        <p:txBody>
          <a:bodyPr>
            <a:noAutofit/>
          </a:bodyPr>
          <a:lstStyle/>
          <a:p>
            <a:r>
              <a:rPr lang="pl-PL" b="1" dirty="0" err="1">
                <a:solidFill>
                  <a:schemeClr val="bg1"/>
                </a:solidFill>
              </a:rPr>
              <a:t>Mortality</a:t>
            </a:r>
            <a:r>
              <a:rPr lang="pl-PL" b="1" dirty="0">
                <a:solidFill>
                  <a:schemeClr val="bg1"/>
                </a:solidFill>
              </a:rPr>
              <a:t> and </a:t>
            </a:r>
            <a:r>
              <a:rPr lang="pl-PL" b="1" dirty="0" err="1">
                <a:solidFill>
                  <a:schemeClr val="bg1"/>
                </a:solidFill>
              </a:rPr>
              <a:t>weight</a:t>
            </a:r>
            <a:endParaRPr lang="en-US" b="1" noProof="0" dirty="0">
              <a:solidFill>
                <a:schemeClr val="bg1"/>
              </a:solidFill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176EDD03-C8CC-53B5-F1B8-746134DBA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309" y="253384"/>
            <a:ext cx="5204420" cy="3092282"/>
          </a:xfrm>
          <a:prstGeom prst="rect">
            <a:avLst/>
          </a:prstGeom>
        </p:spPr>
      </p:pic>
      <p:sp>
        <p:nvSpPr>
          <p:cNvPr id="16" name="pole tekstowe 15">
            <a:extLst>
              <a:ext uri="{FF2B5EF4-FFF2-40B4-BE49-F238E27FC236}">
                <a16:creationId xmlns:a16="http://schemas.microsoft.com/office/drawing/2014/main" id="{C6766FEC-03BF-72BD-BD4B-0DC153A3C4B9}"/>
              </a:ext>
            </a:extLst>
          </p:cNvPr>
          <p:cNvSpPr txBox="1"/>
          <p:nvPr/>
        </p:nvSpPr>
        <p:spPr>
          <a:xfrm>
            <a:off x="6426430" y="6361738"/>
            <a:ext cx="44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rgbClr val="2D3042"/>
                </a:solidFill>
              </a:rPr>
              <a:t>Figure</a:t>
            </a:r>
            <a:r>
              <a:rPr lang="pl-PL" b="1" dirty="0">
                <a:solidFill>
                  <a:srgbClr val="2D3042"/>
                </a:solidFill>
              </a:rPr>
              <a:t> 1.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1E190198-CEF4-7CD9-177A-1432F78914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3309" y="3345666"/>
            <a:ext cx="5204420" cy="3073199"/>
          </a:xfrm>
          <a:prstGeom prst="rect">
            <a:avLst/>
          </a:prstGeom>
        </p:spPr>
      </p:pic>
      <p:sp>
        <p:nvSpPr>
          <p:cNvPr id="20" name="Symbol zastępczy tekstu 3">
            <a:extLst>
              <a:ext uri="{FF2B5EF4-FFF2-40B4-BE49-F238E27FC236}">
                <a16:creationId xmlns:a16="http://schemas.microsoft.com/office/drawing/2014/main" id="{767661DF-1D92-B95F-D406-8E7C3A820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4335" y="1873293"/>
            <a:ext cx="4930921" cy="3300125"/>
          </a:xfrm>
        </p:spPr>
        <p:txBody>
          <a:bodyPr>
            <a:norm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noProof="0" dirty="0"/>
              <a:t>The </a:t>
            </a:r>
            <a:r>
              <a:rPr lang="pl-PL" sz="1800" b="1" dirty="0"/>
              <a:t>h</a:t>
            </a:r>
            <a:r>
              <a:rPr lang="pl-PL" sz="1800" b="1" noProof="0" dirty="0" err="1"/>
              <a:t>ighest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mortality</a:t>
            </a:r>
            <a:r>
              <a:rPr lang="pl-PL" sz="1800" b="1" dirty="0"/>
              <a:t> </a:t>
            </a:r>
            <a:r>
              <a:rPr lang="pl-PL" sz="1800" dirty="0" err="1"/>
              <a:t>rates</a:t>
            </a:r>
            <a:r>
              <a:rPr lang="pl-PL" sz="1800" dirty="0"/>
              <a:t> </a:t>
            </a:r>
            <a:r>
              <a:rPr lang="pl-PL" sz="1800" dirty="0" err="1"/>
              <a:t>were</a:t>
            </a:r>
            <a:r>
              <a:rPr lang="pl-PL" sz="1800" dirty="0"/>
              <a:t> </a:t>
            </a:r>
            <a:r>
              <a:rPr lang="pl-PL" sz="1800" dirty="0" err="1"/>
              <a:t>observed</a:t>
            </a:r>
            <a:r>
              <a:rPr lang="pl-PL" sz="1800" dirty="0"/>
              <a:t> </a:t>
            </a:r>
            <a:r>
              <a:rPr lang="pl-PL" sz="1800" b="1" dirty="0"/>
              <a:t>in 1 </a:t>
            </a:r>
            <a:r>
              <a:rPr lang="en-US" sz="1800" b="1" dirty="0" err="1"/>
              <a:t>μg</a:t>
            </a:r>
            <a:r>
              <a:rPr lang="en-US" sz="1800" b="1" dirty="0"/>
              <a:t>/</a:t>
            </a:r>
            <a:r>
              <a:rPr lang="pl-PL" sz="1800" b="1" dirty="0"/>
              <a:t>L </a:t>
            </a:r>
            <a:r>
              <a:rPr lang="pl-PL" sz="1800" dirty="0" err="1"/>
              <a:t>groups</a:t>
            </a:r>
            <a:r>
              <a:rPr lang="pl-PL" sz="1800" dirty="0"/>
              <a:t>.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 err="1"/>
              <a:t>Mortality</a:t>
            </a:r>
            <a:r>
              <a:rPr lang="pl-PL" sz="1800" b="1" noProof="0" dirty="0"/>
              <a:t> </a:t>
            </a:r>
            <a:r>
              <a:rPr lang="pl-PL" sz="1800" noProof="0" dirty="0"/>
              <a:t>in </a:t>
            </a:r>
            <a:r>
              <a:rPr lang="pl-PL" sz="1800" b="1" noProof="0" dirty="0"/>
              <a:t>the </a:t>
            </a:r>
            <a:r>
              <a:rPr lang="pl-PL" sz="1800" b="1" noProof="0" dirty="0" err="1"/>
              <a:t>rest</a:t>
            </a:r>
            <a:r>
              <a:rPr lang="pl-PL" sz="1800" b="1" noProof="0" dirty="0"/>
              <a:t> of the </a:t>
            </a:r>
            <a:r>
              <a:rPr lang="pl-PL" sz="1800" b="1" noProof="0" dirty="0" err="1"/>
              <a:t>groups</a:t>
            </a:r>
            <a:r>
              <a:rPr lang="pl-PL" sz="1800" b="1" noProof="0" dirty="0"/>
              <a:t> </a:t>
            </a:r>
            <a:r>
              <a:rPr lang="pl-PL" sz="1800" noProof="0" dirty="0" err="1"/>
              <a:t>did</a:t>
            </a:r>
            <a:r>
              <a:rPr lang="pl-PL" sz="1800" noProof="0" dirty="0"/>
              <a:t> not </a:t>
            </a:r>
            <a:r>
              <a:rPr lang="pl-PL" sz="1800" noProof="0" dirty="0" err="1"/>
              <a:t>exceed</a:t>
            </a:r>
            <a:r>
              <a:rPr lang="pl-PL" sz="1800" noProof="0" dirty="0"/>
              <a:t> </a:t>
            </a:r>
            <a:r>
              <a:rPr lang="pl-PL" sz="1800" b="1" noProof="0" dirty="0"/>
              <a:t>10%</a:t>
            </a:r>
            <a:r>
              <a:rPr lang="pl-PL" sz="1800" noProof="0" dirty="0"/>
              <a:t>.</a:t>
            </a:r>
            <a:endParaRPr lang="en-US" sz="1800" noProof="0" dirty="0"/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noProof="0" dirty="0" err="1"/>
              <a:t>There</a:t>
            </a:r>
            <a:r>
              <a:rPr lang="pl-PL" sz="1800" noProof="0" dirty="0"/>
              <a:t> </a:t>
            </a:r>
            <a:r>
              <a:rPr lang="pl-PL" sz="1800" noProof="0" dirty="0" err="1"/>
              <a:t>is</a:t>
            </a:r>
            <a:r>
              <a:rPr lang="pl-PL" sz="1800" noProof="0" dirty="0"/>
              <a:t> </a:t>
            </a:r>
            <a:r>
              <a:rPr lang="pl-PL" sz="1800" b="1" noProof="0" dirty="0"/>
              <a:t>no</a:t>
            </a:r>
            <a:r>
              <a:rPr lang="pl-PL" sz="1800" noProof="0" dirty="0"/>
              <a:t> </a:t>
            </a:r>
            <a:r>
              <a:rPr lang="pl-PL" sz="1800" noProof="0" dirty="0" err="1"/>
              <a:t>statistically</a:t>
            </a:r>
            <a:r>
              <a:rPr lang="pl-PL" sz="1800" noProof="0" dirty="0"/>
              <a:t> </a:t>
            </a:r>
            <a:r>
              <a:rPr lang="pl-PL" sz="1800" noProof="0" dirty="0" err="1"/>
              <a:t>significant</a:t>
            </a:r>
            <a:r>
              <a:rPr lang="pl-PL" sz="1800" noProof="0" dirty="0"/>
              <a:t> </a:t>
            </a:r>
            <a:r>
              <a:rPr lang="pl-PL" sz="1800" b="1" dirty="0" err="1"/>
              <a:t>differences</a:t>
            </a:r>
            <a:r>
              <a:rPr lang="pl-PL" sz="1800" b="1" dirty="0"/>
              <a:t> in </a:t>
            </a:r>
            <a:r>
              <a:rPr lang="pl-PL" sz="1800" b="1" dirty="0" err="1"/>
              <a:t>weight</a:t>
            </a:r>
            <a:r>
              <a:rPr lang="pl-PL" sz="1800" dirty="0"/>
              <a:t> </a:t>
            </a:r>
            <a:r>
              <a:rPr lang="pl-PL" sz="1800" dirty="0" err="1"/>
              <a:t>between</a:t>
            </a:r>
            <a:r>
              <a:rPr lang="pl-PL" sz="1800" dirty="0"/>
              <a:t> </a:t>
            </a:r>
            <a:r>
              <a:rPr lang="pl-PL" sz="1800" dirty="0" err="1"/>
              <a:t>groups</a:t>
            </a:r>
            <a:r>
              <a:rPr lang="pl-PL" sz="1800" dirty="0"/>
              <a:t>.</a:t>
            </a:r>
            <a:endParaRPr lang="en-US" sz="1800" noProof="0" dirty="0"/>
          </a:p>
          <a:p>
            <a:pPr algn="just">
              <a:lnSpc>
                <a:spcPct val="150000"/>
              </a:lnSpc>
            </a:pPr>
            <a:endParaRPr lang="en-US" sz="1800" noProof="0" dirty="0"/>
          </a:p>
        </p:txBody>
      </p:sp>
    </p:spTree>
    <p:extLst>
      <p:ext uri="{BB962C8B-B14F-4D97-AF65-F5344CB8AC3E}">
        <p14:creationId xmlns:p14="http://schemas.microsoft.com/office/powerpoint/2010/main" val="2560201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>
            <a:extLst>
              <a:ext uri="{FF2B5EF4-FFF2-40B4-BE49-F238E27FC236}">
                <a16:creationId xmlns:a16="http://schemas.microsoft.com/office/drawing/2014/main" id="{D82E9B4A-4215-A43E-D6E0-B52DC9E8AF58}"/>
              </a:ext>
            </a:extLst>
          </p:cNvPr>
          <p:cNvSpPr/>
          <p:nvPr/>
        </p:nvSpPr>
        <p:spPr>
          <a:xfrm>
            <a:off x="0" y="418277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C578D01E-E62D-AED8-2080-D48912BF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058" y="516132"/>
            <a:ext cx="4849130" cy="539750"/>
          </a:xfrm>
        </p:spPr>
        <p:txBody>
          <a:bodyPr>
            <a:normAutofit/>
          </a:bodyPr>
          <a:lstStyle/>
          <a:p>
            <a:r>
              <a:rPr lang="pl-PL" b="1" noProof="0" dirty="0" err="1">
                <a:solidFill>
                  <a:schemeClr val="bg1"/>
                </a:solidFill>
              </a:rPr>
              <a:t>Combined</a:t>
            </a:r>
            <a:r>
              <a:rPr lang="pl-PL" b="1" noProof="0" dirty="0">
                <a:solidFill>
                  <a:schemeClr val="bg1"/>
                </a:solidFill>
              </a:rPr>
              <a:t> </a:t>
            </a:r>
            <a:r>
              <a:rPr lang="pl-PL" b="1" noProof="0" dirty="0" err="1">
                <a:solidFill>
                  <a:schemeClr val="bg1"/>
                </a:solidFill>
              </a:rPr>
              <a:t>emergence</a:t>
            </a:r>
            <a:r>
              <a:rPr lang="pl-PL" b="1" noProof="0" dirty="0">
                <a:solidFill>
                  <a:schemeClr val="bg1"/>
                </a:solidFill>
              </a:rPr>
              <a:t> data</a:t>
            </a:r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843BB11-89CB-95A1-A9CD-F119F62F5A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3495" y="1417628"/>
            <a:ext cx="4805203" cy="4805202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 err="1"/>
              <a:t>Almost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all</a:t>
            </a:r>
            <a:r>
              <a:rPr lang="pl-PL" sz="1800" b="1" noProof="0" dirty="0"/>
              <a:t> </a:t>
            </a:r>
            <a:r>
              <a:rPr lang="pl-PL" sz="1800" noProof="0" dirty="0"/>
              <a:t>of the </a:t>
            </a:r>
            <a:r>
              <a:rPr lang="pl-PL" sz="1800" noProof="0" dirty="0" err="1"/>
              <a:t>chironomids</a:t>
            </a:r>
            <a:r>
              <a:rPr lang="pl-PL" sz="1800" noProof="0" dirty="0"/>
              <a:t> </a:t>
            </a:r>
            <a:r>
              <a:rPr lang="pl-PL" sz="1800" noProof="0" dirty="0" err="1"/>
              <a:t>that</a:t>
            </a:r>
            <a:r>
              <a:rPr lang="pl-PL" sz="1800" noProof="0" dirty="0"/>
              <a:t> </a:t>
            </a:r>
            <a:r>
              <a:rPr lang="pl-PL" sz="1800" noProof="0" dirty="0" err="1"/>
              <a:t>survived</a:t>
            </a:r>
            <a:r>
              <a:rPr lang="pl-PL" sz="1800" noProof="0" dirty="0"/>
              <a:t> the </a:t>
            </a:r>
            <a:r>
              <a:rPr lang="pl-PL" sz="1800" noProof="0" dirty="0" err="1"/>
              <a:t>exposure</a:t>
            </a:r>
            <a:r>
              <a:rPr lang="pl-PL" sz="1800" noProof="0" dirty="0"/>
              <a:t> </a:t>
            </a:r>
            <a:r>
              <a:rPr lang="pl-PL" sz="1800" b="1" noProof="0" dirty="0" err="1"/>
              <a:t>emerged</a:t>
            </a:r>
            <a:r>
              <a:rPr lang="pl-PL" sz="1800" noProof="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dirty="0" err="1"/>
              <a:t>Differences</a:t>
            </a:r>
            <a:r>
              <a:rPr lang="pl-PL" sz="1800" dirty="0"/>
              <a:t> in the </a:t>
            </a:r>
            <a:r>
              <a:rPr lang="pl-PL" sz="1800" dirty="0" err="1"/>
              <a:t>emergence</a:t>
            </a:r>
            <a:r>
              <a:rPr lang="pl-PL" sz="1800" dirty="0"/>
              <a:t> ratio </a:t>
            </a:r>
            <a:r>
              <a:rPr lang="pl-PL" sz="1800" b="1" dirty="0" err="1"/>
              <a:t>mostly</a:t>
            </a:r>
            <a:r>
              <a:rPr lang="pl-PL" sz="1800" b="1" dirty="0"/>
              <a:t> </a:t>
            </a:r>
            <a:r>
              <a:rPr lang="pl-PL" sz="1800" b="1" dirty="0" err="1"/>
              <a:t>depend</a:t>
            </a:r>
            <a:r>
              <a:rPr lang="pl-PL" sz="1800" b="1" dirty="0"/>
              <a:t> </a:t>
            </a:r>
            <a:r>
              <a:rPr lang="pl-PL" sz="1800" dirty="0"/>
              <a:t>on the </a:t>
            </a:r>
            <a:r>
              <a:rPr lang="pl-PL" sz="1800" b="1" dirty="0" err="1"/>
              <a:t>mortality</a:t>
            </a:r>
            <a:r>
              <a:rPr lang="pl-PL" sz="180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/>
              <a:t>No </a:t>
            </a:r>
            <a:r>
              <a:rPr lang="pl-PL" sz="1800" b="1" noProof="0" dirty="0" err="1"/>
              <a:t>statistically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sigificant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differences</a:t>
            </a:r>
            <a:r>
              <a:rPr lang="pl-PL" sz="1800" b="1" noProof="0" dirty="0"/>
              <a:t> </a:t>
            </a:r>
            <a:r>
              <a:rPr lang="pl-PL" sz="1800" noProof="0" dirty="0" err="1"/>
              <a:t>were</a:t>
            </a:r>
            <a:r>
              <a:rPr lang="pl-PL" sz="1800" noProof="0" dirty="0"/>
              <a:t> </a:t>
            </a:r>
            <a:r>
              <a:rPr lang="pl-PL" sz="1800" noProof="0" dirty="0" err="1"/>
              <a:t>noted</a:t>
            </a:r>
            <a:r>
              <a:rPr lang="pl-PL" sz="1800" noProof="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 err="1"/>
              <a:t>Low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concentratios</a:t>
            </a:r>
            <a:r>
              <a:rPr lang="pl-PL" sz="1800" b="1" noProof="0" dirty="0"/>
              <a:t> </a:t>
            </a:r>
            <a:r>
              <a:rPr lang="pl-PL" sz="1800" noProof="0" dirty="0"/>
              <a:t>of </a:t>
            </a:r>
            <a:r>
              <a:rPr lang="pl-PL" sz="1800" noProof="0" dirty="0" err="1"/>
              <a:t>pharmaceutics</a:t>
            </a:r>
            <a:r>
              <a:rPr lang="pl-PL" sz="1800" noProof="0" dirty="0"/>
              <a:t> </a:t>
            </a:r>
            <a:r>
              <a:rPr lang="pl-PL" sz="1800" b="1" noProof="0" dirty="0" err="1"/>
              <a:t>accelarated</a:t>
            </a:r>
            <a:r>
              <a:rPr lang="pl-PL" sz="1800" noProof="0" dirty="0"/>
              <a:t> </a:t>
            </a:r>
            <a:r>
              <a:rPr lang="pl-PL" sz="1800" noProof="0" dirty="0" err="1"/>
              <a:t>emergence</a:t>
            </a:r>
            <a:r>
              <a:rPr lang="pl-PL" sz="1800" noProof="0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sz="1800" b="1" dirty="0"/>
              <a:t>High </a:t>
            </a:r>
            <a:r>
              <a:rPr lang="pl-PL" sz="1800" b="1" dirty="0" err="1"/>
              <a:t>concentratios</a:t>
            </a:r>
            <a:r>
              <a:rPr lang="pl-PL" sz="1800" b="1" dirty="0"/>
              <a:t> </a:t>
            </a:r>
            <a:r>
              <a:rPr lang="pl-PL" sz="1800" dirty="0"/>
              <a:t>of </a:t>
            </a:r>
            <a:r>
              <a:rPr lang="pl-PL" sz="1800" dirty="0" err="1"/>
              <a:t>pharmaceutics</a:t>
            </a:r>
            <a:r>
              <a:rPr lang="pl-PL" sz="1800" dirty="0"/>
              <a:t> </a:t>
            </a:r>
            <a:r>
              <a:rPr lang="pl-PL" sz="1800" b="1" dirty="0" err="1"/>
              <a:t>delayed</a:t>
            </a:r>
            <a:r>
              <a:rPr lang="pl-PL" sz="1800" b="1" dirty="0"/>
              <a:t> </a:t>
            </a:r>
            <a:r>
              <a:rPr lang="pl-PL" sz="1800" dirty="0" err="1"/>
              <a:t>emergence</a:t>
            </a:r>
            <a:r>
              <a:rPr lang="pl-PL" sz="1800" dirty="0"/>
              <a:t>.</a:t>
            </a:r>
            <a:endParaRPr lang="en-US" sz="1800" dirty="0"/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A73E1F98-09A3-C1EC-25EE-5B81357E90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279" y="329095"/>
            <a:ext cx="4858933" cy="3011685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9502D014-6604-089A-4BE6-331AA9A4E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279" y="3340780"/>
            <a:ext cx="4858933" cy="3011685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id="{57C3C528-4879-037E-8F72-633FF310A9E2}"/>
              </a:ext>
            </a:extLst>
          </p:cNvPr>
          <p:cNvSpPr txBox="1"/>
          <p:nvPr/>
        </p:nvSpPr>
        <p:spPr>
          <a:xfrm>
            <a:off x="6493279" y="6344239"/>
            <a:ext cx="44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rgbClr val="2D3042"/>
                </a:solidFill>
              </a:rPr>
              <a:t>Figure</a:t>
            </a:r>
            <a:r>
              <a:rPr lang="pl-PL" b="1" dirty="0">
                <a:solidFill>
                  <a:srgbClr val="2D3042"/>
                </a:solidFill>
              </a:rPr>
              <a:t> 2.</a:t>
            </a:r>
          </a:p>
        </p:txBody>
      </p:sp>
    </p:spTree>
    <p:extLst>
      <p:ext uri="{BB962C8B-B14F-4D97-AF65-F5344CB8AC3E}">
        <p14:creationId xmlns:p14="http://schemas.microsoft.com/office/powerpoint/2010/main" val="3011280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CAE0106-7F21-B1CD-C54E-81CA48B39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94978" y="1161445"/>
            <a:ext cx="4787984" cy="1846332"/>
          </a:xfrm>
        </p:spPr>
        <p:txBody>
          <a:bodyPr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 err="1"/>
              <a:t>Higher</a:t>
            </a:r>
            <a:r>
              <a:rPr lang="pl-PL" b="1" dirty="0"/>
              <a:t> </a:t>
            </a:r>
            <a:r>
              <a:rPr lang="pl-PL" b="1" dirty="0" err="1"/>
              <a:t>concentrations</a:t>
            </a:r>
            <a:r>
              <a:rPr lang="pl-PL" b="1" dirty="0"/>
              <a:t> </a:t>
            </a:r>
            <a:r>
              <a:rPr lang="pl-PL" dirty="0"/>
              <a:t>of </a:t>
            </a:r>
            <a:r>
              <a:rPr lang="pl-PL" b="1" dirty="0" err="1"/>
              <a:t>pharmaceutics</a:t>
            </a:r>
            <a:r>
              <a:rPr lang="pl-PL" b="1" dirty="0"/>
              <a:t> </a:t>
            </a:r>
            <a:r>
              <a:rPr lang="pl-PL" dirty="0" err="1"/>
              <a:t>caused</a:t>
            </a:r>
            <a:r>
              <a:rPr lang="pl-PL" dirty="0"/>
              <a:t> development of </a:t>
            </a:r>
            <a:r>
              <a:rPr lang="pl-PL" b="1" dirty="0" err="1"/>
              <a:t>smaller</a:t>
            </a:r>
            <a:r>
              <a:rPr lang="pl-PL" b="1" dirty="0"/>
              <a:t> </a:t>
            </a:r>
            <a:r>
              <a:rPr lang="pl-PL" b="1" dirty="0" err="1"/>
              <a:t>wings</a:t>
            </a:r>
            <a:r>
              <a:rPr lang="pl-PL" b="1" dirty="0"/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b="1" dirty="0" err="1"/>
              <a:t>Length</a:t>
            </a:r>
            <a:r>
              <a:rPr lang="pl-PL" b="1" dirty="0"/>
              <a:t> </a:t>
            </a:r>
            <a:r>
              <a:rPr lang="pl-PL" dirty="0"/>
              <a:t>of </a:t>
            </a:r>
            <a:r>
              <a:rPr lang="pl-PL" dirty="0" err="1"/>
              <a:t>wings</a:t>
            </a:r>
            <a:r>
              <a:rPr lang="pl-PL" dirty="0"/>
              <a:t> </a:t>
            </a:r>
            <a:r>
              <a:rPr lang="pl-PL" b="1" dirty="0"/>
              <a:t>was not </a:t>
            </a:r>
            <a:r>
              <a:rPr lang="pl-PL" dirty="0" err="1"/>
              <a:t>statistically</a:t>
            </a:r>
            <a:r>
              <a:rPr lang="pl-PL" dirty="0"/>
              <a:t> </a:t>
            </a:r>
            <a:r>
              <a:rPr lang="pl-PL" dirty="0" err="1"/>
              <a:t>significant</a:t>
            </a:r>
            <a:r>
              <a:rPr lang="pl-PL" dirty="0"/>
              <a:t> </a:t>
            </a:r>
            <a:r>
              <a:rPr lang="pl-PL" b="1" dirty="0" err="1"/>
              <a:t>affected</a:t>
            </a:r>
            <a:r>
              <a:rPr lang="pl-PL" b="1" dirty="0"/>
              <a:t> </a:t>
            </a:r>
            <a:r>
              <a:rPr lang="pl-PL" dirty="0"/>
              <a:t>by </a:t>
            </a:r>
            <a:r>
              <a:rPr lang="pl-PL" dirty="0" err="1"/>
              <a:t>pharmaceutics</a:t>
            </a:r>
            <a:r>
              <a:rPr lang="pl-PL" dirty="0"/>
              <a:t>.</a:t>
            </a: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35AF3B5B-9D80-42B0-10EB-FDBB4251739C}"/>
              </a:ext>
            </a:extLst>
          </p:cNvPr>
          <p:cNvSpPr/>
          <p:nvPr/>
        </p:nvSpPr>
        <p:spPr>
          <a:xfrm>
            <a:off x="0" y="310525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2FF28D90-F411-8743-89ED-D807101C1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978" y="3349847"/>
            <a:ext cx="5127180" cy="3188484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12BEC503-CDD2-75F6-B27F-4341324CA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2158" y="3358991"/>
            <a:ext cx="5121084" cy="3182388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F3E5072C-1BEC-29E5-205B-D3F78F3FD8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158" y="161363"/>
            <a:ext cx="5121084" cy="3188484"/>
          </a:xfrm>
          <a:prstGeom prst="rect">
            <a:avLst/>
          </a:prstGeom>
        </p:spPr>
      </p:pic>
      <p:sp>
        <p:nvSpPr>
          <p:cNvPr id="28" name="Tytuł 1">
            <a:extLst>
              <a:ext uri="{FF2B5EF4-FFF2-40B4-BE49-F238E27FC236}">
                <a16:creationId xmlns:a16="http://schemas.microsoft.com/office/drawing/2014/main" id="{43452690-D84A-2892-0DA7-A6EC60B7E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341" y="425983"/>
            <a:ext cx="4849130" cy="539750"/>
          </a:xfrm>
        </p:spPr>
        <p:txBody>
          <a:bodyPr>
            <a:normAutofit/>
          </a:bodyPr>
          <a:lstStyle/>
          <a:p>
            <a:r>
              <a:rPr lang="pl-PL" b="1" dirty="0" err="1">
                <a:solidFill>
                  <a:schemeClr val="bg1"/>
                </a:solidFill>
              </a:rPr>
              <a:t>Wing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measurements</a:t>
            </a:r>
            <a:endParaRPr lang="en-US" b="1" noProof="0" dirty="0">
              <a:solidFill>
                <a:schemeClr val="bg1"/>
              </a:solidFill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01DD9A6C-301F-69AD-FF9A-DC65FF7A36A1}"/>
              </a:ext>
            </a:extLst>
          </p:cNvPr>
          <p:cNvSpPr txBox="1"/>
          <p:nvPr/>
        </p:nvSpPr>
        <p:spPr>
          <a:xfrm>
            <a:off x="936295" y="6511070"/>
            <a:ext cx="44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rgbClr val="2D3042"/>
                </a:solidFill>
              </a:rPr>
              <a:t>Figure</a:t>
            </a:r>
            <a:r>
              <a:rPr lang="pl-PL" b="1" dirty="0">
                <a:solidFill>
                  <a:srgbClr val="2D3042"/>
                </a:solidFill>
              </a:rPr>
              <a:t> 3.</a:t>
            </a:r>
          </a:p>
        </p:txBody>
      </p:sp>
    </p:spTree>
    <p:extLst>
      <p:ext uri="{BB962C8B-B14F-4D97-AF65-F5344CB8AC3E}">
        <p14:creationId xmlns:p14="http://schemas.microsoft.com/office/powerpoint/2010/main" val="1728308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3B1B93FF-ABD3-8F13-A859-D20D6CB5F457}"/>
              </a:ext>
            </a:extLst>
          </p:cNvPr>
          <p:cNvSpPr/>
          <p:nvPr/>
        </p:nvSpPr>
        <p:spPr>
          <a:xfrm>
            <a:off x="0" y="374289"/>
            <a:ext cx="5394871" cy="735461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pic>
        <p:nvPicPr>
          <p:cNvPr id="21" name="Obraz 20">
            <a:extLst>
              <a:ext uri="{FF2B5EF4-FFF2-40B4-BE49-F238E27FC236}">
                <a16:creationId xmlns:a16="http://schemas.microsoft.com/office/drawing/2014/main" id="{9CCA85F5-3860-A34F-0163-6205AE019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7548" y="3392089"/>
            <a:ext cx="5121084" cy="3182388"/>
          </a:xfrm>
          <a:prstGeom prst="rect">
            <a:avLst/>
          </a:prstGeom>
        </p:spPr>
      </p:pic>
      <p:pic>
        <p:nvPicPr>
          <p:cNvPr id="24" name="Obraz 23">
            <a:extLst>
              <a:ext uri="{FF2B5EF4-FFF2-40B4-BE49-F238E27FC236}">
                <a16:creationId xmlns:a16="http://schemas.microsoft.com/office/drawing/2014/main" id="{C9DC864A-65DC-0658-B502-08A548B71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464" y="3392089"/>
            <a:ext cx="5121084" cy="3182388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31649CF6-AA0E-3AB6-BE53-C4634075D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548" y="209701"/>
            <a:ext cx="5121084" cy="3182388"/>
          </a:xfrm>
          <a:prstGeom prst="rect">
            <a:avLst/>
          </a:prstGeom>
        </p:spPr>
      </p:pic>
      <p:sp>
        <p:nvSpPr>
          <p:cNvPr id="28" name="Tytuł 1">
            <a:extLst>
              <a:ext uri="{FF2B5EF4-FFF2-40B4-BE49-F238E27FC236}">
                <a16:creationId xmlns:a16="http://schemas.microsoft.com/office/drawing/2014/main" id="{B90A00F0-D69C-D071-73CD-5F157C152A63}"/>
              </a:ext>
            </a:extLst>
          </p:cNvPr>
          <p:cNvSpPr txBox="1">
            <a:spLocks/>
          </p:cNvSpPr>
          <p:nvPr/>
        </p:nvSpPr>
        <p:spPr>
          <a:xfrm>
            <a:off x="381341" y="457200"/>
            <a:ext cx="4849130" cy="539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err="1">
                <a:solidFill>
                  <a:schemeClr val="bg1"/>
                </a:solidFill>
              </a:rPr>
              <a:t>Wing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measurements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60DC3AC3-4588-BC33-C0D1-A646106D6E9F}"/>
              </a:ext>
            </a:extLst>
          </p:cNvPr>
          <p:cNvSpPr txBox="1"/>
          <p:nvPr/>
        </p:nvSpPr>
        <p:spPr>
          <a:xfrm>
            <a:off x="1059870" y="6511070"/>
            <a:ext cx="4429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rgbClr val="2D3042"/>
                </a:solidFill>
              </a:rPr>
              <a:t>Figure</a:t>
            </a:r>
            <a:r>
              <a:rPr lang="pl-PL" b="1" dirty="0">
                <a:solidFill>
                  <a:srgbClr val="2D3042"/>
                </a:solidFill>
              </a:rPr>
              <a:t> 4.</a:t>
            </a:r>
          </a:p>
        </p:txBody>
      </p:sp>
      <p:sp>
        <p:nvSpPr>
          <p:cNvPr id="34" name="Symbol zastępczy tekstu 3">
            <a:extLst>
              <a:ext uri="{FF2B5EF4-FFF2-40B4-BE49-F238E27FC236}">
                <a16:creationId xmlns:a16="http://schemas.microsoft.com/office/drawing/2014/main" id="{332D5412-D53C-5EA9-F7A9-D67FDC1AC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3368" y="1079860"/>
            <a:ext cx="5222632" cy="2349139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 err="1"/>
              <a:t>Low</a:t>
            </a:r>
            <a:r>
              <a:rPr lang="pl-PL" sz="1800" b="1" noProof="0" dirty="0"/>
              <a:t> </a:t>
            </a:r>
            <a:r>
              <a:rPr lang="pl-PL" sz="1800" b="1" noProof="0" dirty="0" err="1"/>
              <a:t>concentrations</a:t>
            </a:r>
            <a:r>
              <a:rPr lang="pl-PL" sz="1800" noProof="0" dirty="0"/>
              <a:t> of </a:t>
            </a:r>
            <a:r>
              <a:rPr lang="pl-PL" sz="1800" noProof="0" dirty="0" err="1"/>
              <a:t>pharmaceutics</a:t>
            </a:r>
            <a:r>
              <a:rPr lang="pl-PL" sz="1800" noProof="0" dirty="0"/>
              <a:t> </a:t>
            </a:r>
            <a:r>
              <a:rPr lang="pl-PL" sz="1800" noProof="0" dirty="0" err="1"/>
              <a:t>caused</a:t>
            </a:r>
            <a:r>
              <a:rPr lang="pl-PL" sz="1800" noProof="0" dirty="0"/>
              <a:t> </a:t>
            </a:r>
            <a:r>
              <a:rPr lang="pl-PL" sz="1800" noProof="0" dirty="0" err="1"/>
              <a:t>an</a:t>
            </a:r>
            <a:r>
              <a:rPr lang="pl-PL" sz="1800" noProof="0" dirty="0"/>
              <a:t> </a:t>
            </a:r>
            <a:r>
              <a:rPr lang="pl-PL" sz="1800" b="1" noProof="0" dirty="0" err="1"/>
              <a:t>increase</a:t>
            </a:r>
            <a:r>
              <a:rPr lang="pl-PL" sz="1800" b="1" noProof="0" dirty="0"/>
              <a:t> </a:t>
            </a:r>
            <a:r>
              <a:rPr lang="pl-PL" sz="1800" noProof="0" dirty="0"/>
              <a:t>in the </a:t>
            </a:r>
            <a:r>
              <a:rPr lang="pl-PL" sz="1800" b="1" noProof="0" dirty="0" err="1"/>
              <a:t>wing</a:t>
            </a:r>
            <a:r>
              <a:rPr lang="pl-PL" sz="1800" noProof="0" dirty="0"/>
              <a:t> </a:t>
            </a:r>
            <a:r>
              <a:rPr lang="pl-PL" sz="1800" noProof="0" dirty="0" err="1"/>
              <a:t>size</a:t>
            </a:r>
            <a:r>
              <a:rPr lang="pl-PL" sz="1800" noProof="0" dirty="0"/>
              <a:t>.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pl-PL" sz="1800" b="1" dirty="0" err="1"/>
              <a:t>Low</a:t>
            </a:r>
            <a:r>
              <a:rPr lang="pl-PL" sz="1800" b="1" dirty="0"/>
              <a:t> </a:t>
            </a:r>
            <a:r>
              <a:rPr lang="pl-PL" sz="1800" b="1" dirty="0" err="1"/>
              <a:t>concentrations</a:t>
            </a:r>
            <a:r>
              <a:rPr lang="pl-PL" sz="1800" dirty="0"/>
              <a:t> </a:t>
            </a:r>
            <a:r>
              <a:rPr lang="pl-PL" sz="1800" dirty="0" err="1"/>
              <a:t>also</a:t>
            </a:r>
            <a:r>
              <a:rPr lang="pl-PL" sz="1800" dirty="0"/>
              <a:t> </a:t>
            </a:r>
            <a:r>
              <a:rPr lang="pl-PL" sz="1800" b="1" dirty="0" err="1"/>
              <a:t>elongated</a:t>
            </a:r>
            <a:r>
              <a:rPr lang="pl-PL" sz="1800" b="1" dirty="0"/>
              <a:t> </a:t>
            </a:r>
            <a:r>
              <a:rPr lang="pl-PL" sz="1800" b="1" dirty="0" err="1"/>
              <a:t>wings</a:t>
            </a:r>
            <a:r>
              <a:rPr lang="pl-PL" sz="1800" dirty="0"/>
              <a:t>.</a:t>
            </a:r>
          </a:p>
          <a:p>
            <a:pPr marL="285750" indent="-285750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pl-PL" sz="1800" b="1" noProof="0" dirty="0" err="1"/>
              <a:t>Wing</a:t>
            </a:r>
            <a:r>
              <a:rPr lang="pl-PL" sz="1800" b="1" dirty="0"/>
              <a:t>s </a:t>
            </a:r>
            <a:r>
              <a:rPr lang="pl-PL" sz="1800" b="1" dirty="0" err="1"/>
              <a:t>were</a:t>
            </a:r>
            <a:r>
              <a:rPr lang="pl-PL" sz="1800" b="1" dirty="0"/>
              <a:t> </a:t>
            </a:r>
            <a:r>
              <a:rPr lang="pl-PL" sz="1800" b="1" dirty="0" err="1"/>
              <a:t>smaller</a:t>
            </a:r>
            <a:r>
              <a:rPr lang="pl-PL" sz="1800" b="1" dirty="0"/>
              <a:t> </a:t>
            </a:r>
            <a:r>
              <a:rPr lang="pl-PL" sz="1800" dirty="0"/>
              <a:t>with the </a:t>
            </a:r>
            <a:r>
              <a:rPr lang="pl-PL" sz="1800" b="1" dirty="0" err="1"/>
              <a:t>increase</a:t>
            </a:r>
            <a:r>
              <a:rPr lang="pl-PL" sz="1800" dirty="0"/>
              <a:t> in the </a:t>
            </a:r>
            <a:r>
              <a:rPr lang="pl-PL" sz="1800" b="1" dirty="0" err="1"/>
              <a:t>concentration</a:t>
            </a:r>
            <a:r>
              <a:rPr lang="pl-PL" sz="1800" dirty="0"/>
              <a:t>.</a:t>
            </a:r>
            <a:endParaRPr lang="pl-PL" sz="1800" noProof="0" dirty="0"/>
          </a:p>
          <a:p>
            <a:endParaRPr lang="en-US" sz="1400" noProof="0" dirty="0"/>
          </a:p>
        </p:txBody>
      </p:sp>
    </p:spTree>
    <p:extLst>
      <p:ext uri="{BB962C8B-B14F-4D97-AF65-F5344CB8AC3E}">
        <p14:creationId xmlns:p14="http://schemas.microsoft.com/office/powerpoint/2010/main" val="40197082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0356434D-A883-B7A1-4FA3-13E82FE7AD28}"/>
              </a:ext>
            </a:extLst>
          </p:cNvPr>
          <p:cNvSpPr/>
          <p:nvPr/>
        </p:nvSpPr>
        <p:spPr>
          <a:xfrm>
            <a:off x="0" y="359344"/>
            <a:ext cx="5412757" cy="880312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91806D16-09FC-083A-75ED-AC0A0D3CD0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1170014"/>
              </p:ext>
            </p:extLst>
          </p:nvPr>
        </p:nvGraphicFramePr>
        <p:xfrm>
          <a:off x="1876926" y="1853833"/>
          <a:ext cx="8525140" cy="43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ytuł 1">
            <a:extLst>
              <a:ext uri="{FF2B5EF4-FFF2-40B4-BE49-F238E27FC236}">
                <a16:creationId xmlns:a16="http://schemas.microsoft.com/office/drawing/2014/main" id="{13664790-40B1-3DCD-B1A8-0FA8B6B70D21}"/>
              </a:ext>
            </a:extLst>
          </p:cNvPr>
          <p:cNvSpPr txBox="1">
            <a:spLocks/>
          </p:cNvSpPr>
          <p:nvPr/>
        </p:nvSpPr>
        <p:spPr>
          <a:xfrm>
            <a:off x="227918" y="529625"/>
            <a:ext cx="4849130" cy="5397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b="1" dirty="0" err="1">
                <a:solidFill>
                  <a:schemeClr val="bg1"/>
                </a:solidFill>
              </a:rPr>
              <a:t>Summary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338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D49092FE-8EFD-2CB9-80AD-E557762C4DB5}"/>
              </a:ext>
            </a:extLst>
          </p:cNvPr>
          <p:cNvSpPr/>
          <p:nvPr/>
        </p:nvSpPr>
        <p:spPr>
          <a:xfrm>
            <a:off x="0" y="972679"/>
            <a:ext cx="12192000" cy="846893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6125DF9-DC75-765F-EF9C-9F3D3DEE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940" y="744351"/>
            <a:ext cx="10515600" cy="1325563"/>
          </a:xfrm>
        </p:spPr>
        <p:txBody>
          <a:bodyPr/>
          <a:lstStyle/>
          <a:p>
            <a:r>
              <a:rPr lang="en-US" b="1" noProof="0" dirty="0">
                <a:solidFill>
                  <a:schemeClr val="bg1"/>
                </a:solidFill>
              </a:rPr>
              <a:t>Thank you for your attention!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276B25C-FD7D-A796-719A-EB1555BC139B}"/>
              </a:ext>
            </a:extLst>
          </p:cNvPr>
          <p:cNvSpPr/>
          <p:nvPr/>
        </p:nvSpPr>
        <p:spPr>
          <a:xfrm>
            <a:off x="-38298" y="2058906"/>
            <a:ext cx="12230298" cy="326176"/>
          </a:xfrm>
          <a:prstGeom prst="rect">
            <a:avLst/>
          </a:prstGeom>
          <a:solidFill>
            <a:srgbClr val="2D3042"/>
          </a:solidFill>
          <a:ln>
            <a:solidFill>
              <a:srgbClr val="2D30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l-PL"/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A9358B91-7247-2A87-C45C-EBA55AA5560D}"/>
              </a:ext>
            </a:extLst>
          </p:cNvPr>
          <p:cNvSpPr>
            <a:spLocks noGrp="1"/>
          </p:cNvSpPr>
          <p:nvPr/>
        </p:nvSpPr>
        <p:spPr>
          <a:xfrm>
            <a:off x="503185" y="2503188"/>
            <a:ext cx="11138538" cy="3962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rgbClr val="2D3042"/>
                </a:solidFill>
              </a:rPr>
              <a:t>Diener, H. C., Schneider, R., &amp; Aicher, B. (2008). Per-capita consumption of analgesics: a nine-country survey over 20 years. The Journal of Headache and Pain, 9(4), 225-231.</a:t>
            </a:r>
            <a:endParaRPr lang="pl-PL" sz="1600" dirty="0">
              <a:solidFill>
                <a:srgbClr val="2D3042"/>
              </a:solidFill>
            </a:endParaRPr>
          </a:p>
          <a:p>
            <a:r>
              <a:rPr lang="en-US" sz="1600" dirty="0">
                <a:solidFill>
                  <a:srgbClr val="2D3042"/>
                </a:solidFill>
              </a:rPr>
              <a:t>Jayawardana, S., Forman, R., Johnston-Webber, C., Campbell, A., </a:t>
            </a:r>
            <a:r>
              <a:rPr lang="en-US" sz="1600" dirty="0" err="1">
                <a:solidFill>
                  <a:srgbClr val="2D3042"/>
                </a:solidFill>
              </a:rPr>
              <a:t>Berterame</a:t>
            </a:r>
            <a:r>
              <a:rPr lang="en-US" sz="1600" dirty="0">
                <a:solidFill>
                  <a:srgbClr val="2D3042"/>
                </a:solidFill>
              </a:rPr>
              <a:t>, S., de </a:t>
            </a:r>
            <a:r>
              <a:rPr lang="en-US" sz="1600" dirty="0" err="1">
                <a:solidFill>
                  <a:srgbClr val="2D3042"/>
                </a:solidFill>
              </a:rPr>
              <a:t>Joncheere</a:t>
            </a:r>
            <a:r>
              <a:rPr lang="en-US" sz="1600" dirty="0">
                <a:solidFill>
                  <a:srgbClr val="2D3042"/>
                </a:solidFill>
              </a:rPr>
              <a:t>, C., ... &amp; </a:t>
            </a:r>
            <a:r>
              <a:rPr lang="en-US" sz="1600" dirty="0" err="1">
                <a:solidFill>
                  <a:srgbClr val="2D3042"/>
                </a:solidFill>
              </a:rPr>
              <a:t>Mossialos</a:t>
            </a:r>
            <a:r>
              <a:rPr lang="en-US" sz="1600" dirty="0">
                <a:solidFill>
                  <a:srgbClr val="2D3042"/>
                </a:solidFill>
              </a:rPr>
              <a:t>, E. (2021). Global consumption of prescription opioid analgesics between 2009-2019: a country-level observational study. </a:t>
            </a:r>
            <a:r>
              <a:rPr lang="en-US" sz="1600" dirty="0" err="1">
                <a:solidFill>
                  <a:srgbClr val="2D3042"/>
                </a:solidFill>
              </a:rPr>
              <a:t>EClinicalMedicine</a:t>
            </a:r>
            <a:r>
              <a:rPr lang="en-US" sz="1600" dirty="0">
                <a:solidFill>
                  <a:srgbClr val="2D3042"/>
                </a:solidFill>
              </a:rPr>
              <a:t>, 42.</a:t>
            </a:r>
            <a:endParaRPr lang="pl-PL" sz="1600" dirty="0">
              <a:solidFill>
                <a:srgbClr val="2D3042"/>
              </a:solidFill>
            </a:endParaRPr>
          </a:p>
          <a:p>
            <a:r>
              <a:rPr lang="pl-PL" sz="1600" dirty="0" err="1">
                <a:solidFill>
                  <a:srgbClr val="2D3042"/>
                </a:solidFill>
              </a:rPr>
              <a:t>Kusari</a:t>
            </a:r>
            <a:r>
              <a:rPr lang="pl-PL" sz="1600" dirty="0">
                <a:solidFill>
                  <a:srgbClr val="2D3042"/>
                </a:solidFill>
              </a:rPr>
              <a:t>, S., </a:t>
            </a:r>
            <a:r>
              <a:rPr lang="pl-PL" sz="1600" dirty="0" err="1">
                <a:solidFill>
                  <a:srgbClr val="2D3042"/>
                </a:solidFill>
              </a:rPr>
              <a:t>Tatsimo</a:t>
            </a:r>
            <a:r>
              <a:rPr lang="pl-PL" sz="1600" dirty="0">
                <a:solidFill>
                  <a:srgbClr val="2D3042"/>
                </a:solidFill>
              </a:rPr>
              <a:t>, S. J. N., </a:t>
            </a:r>
            <a:r>
              <a:rPr lang="pl-PL" sz="1600" dirty="0" err="1">
                <a:solidFill>
                  <a:srgbClr val="2D3042"/>
                </a:solidFill>
              </a:rPr>
              <a:t>Zühlke</a:t>
            </a:r>
            <a:r>
              <a:rPr lang="pl-PL" sz="1600" dirty="0">
                <a:solidFill>
                  <a:srgbClr val="2D3042"/>
                </a:solidFill>
              </a:rPr>
              <a:t>, S., &amp; </a:t>
            </a:r>
            <a:r>
              <a:rPr lang="pl-PL" sz="1600" dirty="0" err="1">
                <a:solidFill>
                  <a:srgbClr val="2D3042"/>
                </a:solidFill>
              </a:rPr>
              <a:t>Spiteller</a:t>
            </a:r>
            <a:r>
              <a:rPr lang="pl-PL" sz="1600" dirty="0">
                <a:solidFill>
                  <a:srgbClr val="2D3042"/>
                </a:solidFill>
              </a:rPr>
              <a:t>, M. (2016). </a:t>
            </a:r>
            <a:r>
              <a:rPr lang="pl-PL" sz="1600" dirty="0" err="1">
                <a:solidFill>
                  <a:srgbClr val="2D3042"/>
                </a:solidFill>
              </a:rPr>
              <a:t>Synthetic</a:t>
            </a:r>
            <a:r>
              <a:rPr lang="pl-PL" sz="1600" dirty="0">
                <a:solidFill>
                  <a:srgbClr val="2D3042"/>
                </a:solidFill>
              </a:rPr>
              <a:t> </a:t>
            </a:r>
            <a:r>
              <a:rPr lang="pl-PL" sz="1600" dirty="0" err="1">
                <a:solidFill>
                  <a:srgbClr val="2D3042"/>
                </a:solidFill>
              </a:rPr>
              <a:t>origin</a:t>
            </a:r>
            <a:r>
              <a:rPr lang="pl-PL" sz="1600" dirty="0">
                <a:solidFill>
                  <a:srgbClr val="2D3042"/>
                </a:solidFill>
              </a:rPr>
              <a:t> of </a:t>
            </a:r>
            <a:r>
              <a:rPr lang="pl-PL" sz="1600" dirty="0" err="1">
                <a:solidFill>
                  <a:srgbClr val="2D3042"/>
                </a:solidFill>
              </a:rPr>
              <a:t>tramadol</a:t>
            </a:r>
            <a:r>
              <a:rPr lang="pl-PL" sz="1600" dirty="0">
                <a:solidFill>
                  <a:srgbClr val="2D3042"/>
                </a:solidFill>
              </a:rPr>
              <a:t> in the environment. </a:t>
            </a:r>
            <a:r>
              <a:rPr lang="pl-PL" sz="1600" u="sng" dirty="0" err="1">
                <a:solidFill>
                  <a:srgbClr val="2D3042"/>
                </a:solidFill>
              </a:rPr>
              <a:t>A</a:t>
            </a:r>
            <a:r>
              <a:rPr lang="pl-PL" sz="1600" dirty="0" err="1">
                <a:solidFill>
                  <a:srgbClr val="2D3042"/>
                </a:solidFill>
              </a:rPr>
              <a:t>ngewandte</a:t>
            </a:r>
            <a:r>
              <a:rPr lang="pl-PL" sz="1600" dirty="0">
                <a:solidFill>
                  <a:srgbClr val="2D3042"/>
                </a:solidFill>
              </a:rPr>
              <a:t> Chemie, 128(1), 248-251.</a:t>
            </a:r>
          </a:p>
          <a:p>
            <a:r>
              <a:rPr lang="en-US" sz="1600" dirty="0">
                <a:solidFill>
                  <a:srgbClr val="2D3042"/>
                </a:solidFill>
              </a:rPr>
              <a:t>Otoo, B. A., Amoabeng, I. A., Darko, G., &amp; </a:t>
            </a:r>
            <a:r>
              <a:rPr lang="en-US" sz="1600" dirty="0" err="1">
                <a:solidFill>
                  <a:srgbClr val="2D3042"/>
                </a:solidFill>
              </a:rPr>
              <a:t>Borquaye</a:t>
            </a:r>
            <a:r>
              <a:rPr lang="en-US" sz="1600" dirty="0">
                <a:solidFill>
                  <a:srgbClr val="2D3042"/>
                </a:solidFill>
              </a:rPr>
              <a:t>, L. S. (2022). Antibiotic and analgesic residues in the environment–occurrence and ecological risk study from the Sunyani municipality, Ghana. Toxicology Reports, 9, 1491-1500.</a:t>
            </a:r>
            <a:endParaRPr lang="pl-PL" sz="1600" dirty="0">
              <a:solidFill>
                <a:srgbClr val="2D3042"/>
              </a:solidFill>
            </a:endParaRPr>
          </a:p>
          <a:p>
            <a:r>
              <a:rPr lang="en-US" sz="1600" dirty="0">
                <a:solidFill>
                  <a:srgbClr val="2D3042"/>
                </a:solidFill>
              </a:rPr>
              <a:t>OECD (2023), Test No. 219: Sediment-Water Chironomid Toxicity Using Spiked Water, OECD Guidelines for the Testing of Chemicals, Section 2, OECD Publishing, Paris</a:t>
            </a:r>
            <a:endParaRPr lang="pl-PL" sz="1600" dirty="0">
              <a:solidFill>
                <a:srgbClr val="2D3042"/>
              </a:solidFill>
            </a:endParaRPr>
          </a:p>
        </p:txBody>
      </p:sp>
      <p:sp>
        <p:nvSpPr>
          <p:cNvPr id="7" name="Symbol zastępczy tekstu 3">
            <a:extLst>
              <a:ext uri="{FF2B5EF4-FFF2-40B4-BE49-F238E27FC236}">
                <a16:creationId xmlns:a16="http://schemas.microsoft.com/office/drawing/2014/main" id="{E4195B5C-C6C6-FD6C-3400-36BA174D56AC}"/>
              </a:ext>
            </a:extLst>
          </p:cNvPr>
          <p:cNvSpPr>
            <a:spLocks noGrp="1"/>
          </p:cNvSpPr>
          <p:nvPr/>
        </p:nvSpPr>
        <p:spPr>
          <a:xfrm>
            <a:off x="503185" y="2069914"/>
            <a:ext cx="3932237" cy="3261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1800" b="1" dirty="0" err="1">
                <a:solidFill>
                  <a:srgbClr val="E0E0E2"/>
                </a:solidFill>
              </a:rPr>
              <a:t>Bibliography</a:t>
            </a:r>
            <a:r>
              <a:rPr lang="pl-PL" sz="1800" b="1" dirty="0">
                <a:solidFill>
                  <a:srgbClr val="E0E0E2"/>
                </a:solidFill>
              </a:rPr>
              <a:t>:</a:t>
            </a:r>
          </a:p>
        </p:txBody>
      </p:sp>
      <p:pic>
        <p:nvPicPr>
          <p:cNvPr id="9" name="Grafika 8" descr="Adres e-mail kontur">
            <a:extLst>
              <a:ext uri="{FF2B5EF4-FFF2-40B4-BE49-F238E27FC236}">
                <a16:creationId xmlns:a16="http://schemas.microsoft.com/office/drawing/2014/main" id="{0F912319-E8F9-32A9-78CC-83E9094C04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9740" y="5721871"/>
            <a:ext cx="914400" cy="9144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94ECF81-3DA6-4567-12A5-3132316633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671" y="19805"/>
            <a:ext cx="2258036" cy="850527"/>
          </a:xfrm>
          <a:prstGeom prst="rect">
            <a:avLst/>
          </a:prstGeom>
          <a:noFill/>
        </p:spPr>
      </p:pic>
      <p:pic>
        <p:nvPicPr>
          <p:cNvPr id="13" name="Obraz 12" descr="Instytut Fizjologii i Żywienia Zwierząt im. Jana Kielanowskiego PAN">
            <a:extLst>
              <a:ext uri="{FF2B5EF4-FFF2-40B4-BE49-F238E27FC236}">
                <a16:creationId xmlns:a16="http://schemas.microsoft.com/office/drawing/2014/main" id="{C93F270E-521B-F098-AFC9-A97B605E0A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173646" y="-22718"/>
            <a:ext cx="890774" cy="890774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8899BC0D-B923-78D6-043A-D6E7995527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8674237" y="-30674"/>
            <a:ext cx="898730" cy="89873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2994C51-F9DD-558D-D925-0375C5E23E7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1365498" y="-1416"/>
            <a:ext cx="791455" cy="892971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14DFB37C-692B-EFB7-81A2-D36C58D564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0644" y="5394205"/>
            <a:ext cx="1204091" cy="1204091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0E41F9DE-76FE-24A2-BC6F-0FB331F8B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386" y="4524"/>
            <a:ext cx="827172" cy="828334"/>
          </a:xfrm>
          <a:prstGeom prst="rect">
            <a:avLst/>
          </a:prstGeom>
        </p:spPr>
      </p:pic>
      <p:sp>
        <p:nvSpPr>
          <p:cNvPr id="23" name="pole tekstowe 22">
            <a:extLst>
              <a:ext uri="{FF2B5EF4-FFF2-40B4-BE49-F238E27FC236}">
                <a16:creationId xmlns:a16="http://schemas.microsoft.com/office/drawing/2014/main" id="{C8EFE034-5D8F-9F54-3F70-52A5EFDD5583}"/>
              </a:ext>
            </a:extLst>
          </p:cNvPr>
          <p:cNvSpPr txBox="1"/>
          <p:nvPr/>
        </p:nvSpPr>
        <p:spPr>
          <a:xfrm>
            <a:off x="4755298" y="6437621"/>
            <a:ext cx="2104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2D3042"/>
                </a:solidFill>
              </a:rPr>
              <a:t>Osijek 02.10.2026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7229F38D-94B6-FFDC-3748-E2E788E0B52C}"/>
              </a:ext>
            </a:extLst>
          </p:cNvPr>
          <p:cNvSpPr txBox="1"/>
          <p:nvPr/>
        </p:nvSpPr>
        <p:spPr>
          <a:xfrm>
            <a:off x="1095884" y="5947167"/>
            <a:ext cx="33471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2D3042"/>
                </a:solidFill>
              </a:rPr>
              <a:t>bogumil_losiewicz@sggw.edu.pl</a:t>
            </a:r>
          </a:p>
          <a:p>
            <a:r>
              <a:rPr lang="pl-PL" sz="1600" dirty="0">
                <a:solidFill>
                  <a:srgbClr val="2D3042"/>
                </a:solidFill>
              </a:rPr>
              <a:t>maciej_kamaszewski@sggw.edu.pl</a:t>
            </a:r>
          </a:p>
        </p:txBody>
      </p:sp>
    </p:spTree>
    <p:extLst>
      <p:ext uri="{BB962C8B-B14F-4D97-AF65-F5344CB8AC3E}">
        <p14:creationId xmlns:p14="http://schemas.microsoft.com/office/powerpoint/2010/main" val="274921621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1396</TotalTime>
  <Words>801</Words>
  <Application>Microsoft Office PowerPoint</Application>
  <PresentationFormat>Panoramiczny</PresentationFormat>
  <Paragraphs>79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Motyw pakietu Office</vt:lpstr>
      <vt:lpstr>No prescription for aquatic organisms: Non-stop exposure to pharmaceutical analgesics reveals emergence-altering effects on the non-biting midge Chironomus riparius Meigen, 1804</vt:lpstr>
      <vt:lpstr>Paracetamol and Tramadol</vt:lpstr>
      <vt:lpstr>Animal model – Chironomus riparius</vt:lpstr>
      <vt:lpstr>Aim of the study</vt:lpstr>
      <vt:lpstr>Methodology</vt:lpstr>
      <vt:lpstr>Mortality and weight</vt:lpstr>
      <vt:lpstr>Combined emergence data</vt:lpstr>
      <vt:lpstr>Wing measurements</vt:lpstr>
      <vt:lpstr>Prezentacja programu PowerPoint</vt:lpstr>
      <vt:lpstr>Prezentacja programu PowerPoint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Bogumił Łosiewicz</dc:creator>
  <cp:lastModifiedBy>Bogumił Łosiewicz</cp:lastModifiedBy>
  <cp:revision>5</cp:revision>
  <dcterms:created xsi:type="dcterms:W3CDTF">2026-09-28T15:43:49Z</dcterms:created>
  <dcterms:modified xsi:type="dcterms:W3CDTF">2026-10-01T17:01:14Z</dcterms:modified>
</cp:coreProperties>
</file>