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4" r:id="rId1"/>
  </p:sldMasterIdLst>
  <p:notesMasterIdLst>
    <p:notesMasterId r:id="rId37"/>
  </p:notesMasterIdLst>
  <p:sldIdLst>
    <p:sldId id="294" r:id="rId2"/>
    <p:sldId id="291" r:id="rId3"/>
    <p:sldId id="258" r:id="rId4"/>
    <p:sldId id="290" r:id="rId5"/>
    <p:sldId id="259" r:id="rId6"/>
    <p:sldId id="260" r:id="rId7"/>
    <p:sldId id="261" r:id="rId8"/>
    <p:sldId id="262" r:id="rId9"/>
    <p:sldId id="263" r:id="rId10"/>
    <p:sldId id="264" r:id="rId11"/>
    <p:sldId id="292"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Lst>
  <p:sldSz cx="9144000" cy="5143500" type="screen16x9"/>
  <p:notesSz cx="6858000" cy="9144000"/>
  <p:embeddedFontLst>
    <p:embeddedFont>
      <p:font typeface="Calibri" panose="020F0502020204030204" pitchFamily="34" charset="0"/>
      <p:regular r:id="rId38"/>
      <p:bold r:id="rId39"/>
      <p:italic r:id="rId40"/>
      <p:boldItalic r:id="rId41"/>
    </p:embeddedFont>
    <p:embeddedFont>
      <p:font typeface="Lato" panose="020B0604020202020204" charset="0"/>
      <p:regular r:id="rId42"/>
      <p:bold r:id="rId43"/>
      <p:italic r:id="rId44"/>
      <p:boldItalic r:id="rId45"/>
    </p:embeddedFont>
    <p:embeddedFont>
      <p:font typeface="Raleway" panose="020B0604020202020204" charset="-18"/>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049" userDrawn="1">
          <p15:clr>
            <a:srgbClr val="747775"/>
          </p15:clr>
        </p15:guide>
        <p15:guide id="2" pos="4218"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8F5D"/>
    <a:srgbClr val="295F3F"/>
    <a:srgbClr val="BBBBBB"/>
    <a:srgbClr val="EB5600"/>
    <a:srgbClr val="434343"/>
    <a:srgbClr val="ED41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EC4CCC8-B96C-43CC-BF0B-299A67705AFF}">
  <a:tblStyle styleId="{9EC4CCC8-B96C-43CC-BF0B-299A67705AFF}" styleName="Table_0">
    <a:wholeTbl>
      <a:tcTxStyle b="off" i="off">
        <a:font>
          <a:latin typeface="Candara"/>
          <a:ea typeface="Candara"/>
          <a:cs typeface="Candara"/>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BECEB"/>
          </a:solidFill>
        </a:fill>
      </a:tcStyle>
    </a:wholeTbl>
    <a:band1H>
      <a:tcTxStyle/>
      <a:tcStyle>
        <a:tcBdr/>
        <a:fill>
          <a:solidFill>
            <a:srgbClr val="D5D6D6"/>
          </a:solidFill>
        </a:fill>
      </a:tcStyle>
    </a:band1H>
    <a:band2H>
      <a:tcTxStyle/>
      <a:tcStyle>
        <a:tcBdr/>
      </a:tcStyle>
    </a:band2H>
    <a:band1V>
      <a:tcTxStyle/>
      <a:tcStyle>
        <a:tcBdr/>
        <a:fill>
          <a:solidFill>
            <a:srgbClr val="D5D6D6"/>
          </a:solidFill>
        </a:fill>
      </a:tcStyle>
    </a:band1V>
    <a:band2V>
      <a:tcTxStyle/>
      <a:tcStyle>
        <a:tcBdr/>
      </a:tcStyle>
    </a:band2V>
    <a:lastCol>
      <a:tcTxStyle b="on" i="off">
        <a:font>
          <a:latin typeface="Candara"/>
          <a:ea typeface="Candara"/>
          <a:cs typeface="Candara"/>
        </a:font>
        <a:schemeClr val="lt1"/>
      </a:tcTxStyle>
      <a:tcStyle>
        <a:tcBdr/>
        <a:fill>
          <a:solidFill>
            <a:schemeClr val="accent3"/>
          </a:solidFill>
        </a:fill>
      </a:tcStyle>
    </a:lastCol>
    <a:firstCol>
      <a:tcTxStyle b="on" i="off">
        <a:font>
          <a:latin typeface="Candara"/>
          <a:ea typeface="Candara"/>
          <a:cs typeface="Candara"/>
        </a:font>
        <a:schemeClr val="lt1"/>
      </a:tcTxStyle>
      <a:tcStyle>
        <a:tcBdr/>
        <a:fill>
          <a:solidFill>
            <a:schemeClr val="accent3"/>
          </a:solidFill>
        </a:fill>
      </a:tcStyle>
    </a:firstCol>
    <a:lastRow>
      <a:tcTxStyle b="on" i="off">
        <a:font>
          <a:latin typeface="Candara"/>
          <a:ea typeface="Candara"/>
          <a:cs typeface="Candara"/>
        </a:font>
        <a:schemeClr val="lt1"/>
      </a:tcTxStyle>
      <a:tcStyle>
        <a:tcBdr>
          <a:top>
            <a:ln w="38100" cap="flat" cmpd="sng">
              <a:solidFill>
                <a:schemeClr val="lt1"/>
              </a:solidFill>
              <a:prstDash val="solid"/>
              <a:round/>
              <a:headEnd type="none" w="sm" len="sm"/>
              <a:tailEnd type="none" w="sm" len="sm"/>
            </a:ln>
          </a:top>
        </a:tcBdr>
        <a:fill>
          <a:solidFill>
            <a:schemeClr val="accent3"/>
          </a:solidFill>
        </a:fill>
      </a:tcStyle>
    </a:lastRow>
    <a:seCell>
      <a:tcTxStyle/>
      <a:tcStyle>
        <a:tcBdr/>
      </a:tcStyle>
    </a:seCell>
    <a:swCell>
      <a:tcTxStyle/>
      <a:tcStyle>
        <a:tcBdr/>
      </a:tcStyle>
    </a:swCell>
    <a:firstRow>
      <a:tcTxStyle b="on" i="off">
        <a:font>
          <a:latin typeface="Candara"/>
          <a:ea typeface="Candara"/>
          <a:cs typeface="Candara"/>
        </a:font>
        <a:schemeClr val="lt1"/>
      </a:tcTxStyle>
      <a:tcStyle>
        <a:tcBdr>
          <a:bottom>
            <a:ln w="38100" cap="flat" cmpd="sng">
              <a:solidFill>
                <a:schemeClr val="lt1"/>
              </a:solidFill>
              <a:prstDash val="solid"/>
              <a:round/>
              <a:headEnd type="none" w="sm" len="sm"/>
              <a:tailEnd type="none" w="sm" len="sm"/>
            </a:ln>
          </a:bottom>
        </a:tcBdr>
        <a:fill>
          <a:solidFill>
            <a:schemeClr val="accent3"/>
          </a:solidFill>
        </a:fill>
      </a:tcStyle>
    </a:firstRow>
    <a:neCell>
      <a:tcTxStyle/>
      <a:tcStyle>
        <a:tcBdr/>
      </a:tcStyle>
    </a:neCell>
    <a:nwCell>
      <a:tcTxStyle/>
      <a:tcStyle>
        <a:tcBdr/>
      </a:tcStyle>
    </a:nwCell>
  </a:tblStyle>
  <a:tblStyle styleId="{C099E7BD-B04D-40BF-B327-1141FB06DEC3}" styleName="Table_1">
    <a:wholeTbl>
      <a:tcTxStyle b="off" i="off">
        <a:font>
          <a:latin typeface="Calibri"/>
          <a:ea typeface="Calibri"/>
          <a:cs typeface="Calibri"/>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b="off" i="off"/>
      <a:tcStyle>
        <a:tcBdr>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tcBdr>
      </a:tcStyle>
    </a:band1H>
    <a:band2H>
      <a:tcTxStyle b="off" i="off"/>
      <a:tcStyle>
        <a:tcBdr/>
      </a:tcStyle>
    </a:band2H>
    <a:band1V>
      <a:tcTxStyle b="off" i="off"/>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cBdr>
      </a:tcStyle>
    </a:band1V>
    <a:band2V>
      <a:tcTxStyle b="off" i="off"/>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cBdr>
      </a:tcStyle>
    </a:band2V>
    <a:lastCol>
      <a:tcTxStyle b="on" i="off"/>
      <a:tcStyle>
        <a:tcBdr/>
      </a:tcStyle>
    </a:lastCol>
    <a:firstCol>
      <a:tcTxStyle b="on" i="off"/>
      <a:tcStyle>
        <a:tcBdr/>
      </a:tcStyle>
    </a:firstCol>
    <a:lastRow>
      <a:tcTxStyle b="on" i="off"/>
      <a:tcStyle>
        <a:tcBdr>
          <a:top>
            <a:ln w="50800" cap="flat" cmpd="sng">
              <a:solidFill>
                <a:srgbClr val="000000"/>
              </a:solidFill>
              <a:prstDash val="solid"/>
              <a:round/>
              <a:headEnd type="none" w="sm" len="sm"/>
              <a:tailEnd type="none" w="sm" len="sm"/>
            </a:ln>
          </a:top>
        </a:tcBdr>
      </a:tcStyle>
    </a:lastRow>
    <a:seCell>
      <a:tcTxStyle b="off" i="off"/>
      <a:tcStyle>
        <a:tcBdr/>
      </a:tcStyle>
    </a:seCell>
    <a:swCell>
      <a:tcTxStyle b="off" i="off"/>
      <a:tcStyle>
        <a:tcBdr/>
      </a:tcStyle>
    </a:swCell>
    <a:firstRow>
      <a:tcTxStyle b="on" i="off">
        <a:font>
          <a:latin typeface="Calibri"/>
          <a:ea typeface="Calibri"/>
          <a:cs typeface="Calibri"/>
        </a:font>
        <a:srgbClr val="FFFFFF"/>
      </a:tcTxStyle>
      <a:tcStyle>
        <a:tcBdr/>
        <a:fill>
          <a:solidFill>
            <a:srgbClr val="000000"/>
          </a:solidFill>
        </a:fill>
      </a:tcStyle>
    </a:firstRow>
    <a:neCell>
      <a:tcTxStyle b="off" i="off"/>
      <a:tcStyle>
        <a:tcBdr/>
      </a:tcStyle>
    </a:neCell>
    <a:nwCell>
      <a:tcTxStyle b="off" i="off"/>
      <a:tcStyle>
        <a:tcBdr/>
      </a:tcStyle>
    </a:nwCell>
  </a:tblStyle>
  <a:tblStyle styleId="{F341EF1C-2C05-46E6-98EC-46BFC68212EB}" styleName="Table_2">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chemeClr val="accent5"/>
              </a:solidFill>
              <a:prstDash val="solid"/>
              <a:round/>
              <a:headEnd type="none" w="sm" len="sm"/>
              <a:tailEnd type="none" w="sm" len="sm"/>
            </a:ln>
          </a:top>
          <a:bottom>
            <a:ln w="12700" cap="flat" cmpd="sng">
              <a:solidFill>
                <a:schemeClr val="accent5"/>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fill>
          <a:solidFill>
            <a:schemeClr val="accent5">
              <a:alpha val="20000"/>
            </a:schemeClr>
          </a:solidFill>
        </a:fill>
      </a:tcStyle>
    </a:band1H>
    <a:band2H>
      <a:tcTxStyle/>
      <a:tcStyle>
        <a:tcBdr/>
      </a:tcStyle>
    </a:band2H>
    <a:band1V>
      <a:tcTxStyle/>
      <a:tcStyle>
        <a:tcBdr/>
        <a:fill>
          <a:solidFill>
            <a:schemeClr val="accent5">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12700" cap="flat" cmpd="sng">
              <a:solidFill>
                <a:schemeClr val="accent5"/>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12700" cap="flat" cmpd="sng">
              <a:solidFill>
                <a:schemeClr val="accent5"/>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 styleId="{8E356D02-101B-4BB9-87DF-D6D92C9B9BD8}" styleName="Table_3">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F8567C7C-057E-4F1F-9298-56D80214979F}" styleName="Table_4">
    <a:wholeTbl>
      <a:tcTxStyle b="off" i="off">
        <a:font>
          <a:latin typeface="Calibri"/>
          <a:ea typeface="Calibri"/>
          <a:cs typeface="Calibri"/>
        </a:font>
        <a:srgbClr val="000000"/>
      </a:tcTxStyle>
      <a:tcStyle>
        <a:tcBdr>
          <a:left>
            <a:ln w="9525" cap="flat" cmpd="sng">
              <a:solidFill>
                <a:srgbClr val="A5A5A5"/>
              </a:solidFill>
              <a:prstDash val="solid"/>
              <a:round/>
              <a:headEnd type="none" w="sm" len="sm"/>
              <a:tailEnd type="none" w="sm" len="sm"/>
            </a:ln>
          </a:left>
          <a:right>
            <a:ln w="9525" cap="flat" cmpd="sng">
              <a:solidFill>
                <a:srgbClr val="A5A5A5"/>
              </a:solidFill>
              <a:prstDash val="solid"/>
              <a:round/>
              <a:headEnd type="none" w="sm" len="sm"/>
              <a:tailEnd type="none" w="sm" len="sm"/>
            </a:ln>
          </a:right>
          <a:top>
            <a:ln w="9525" cap="flat" cmpd="sng">
              <a:solidFill>
                <a:srgbClr val="A5A5A5"/>
              </a:solidFill>
              <a:prstDash val="solid"/>
              <a:round/>
              <a:headEnd type="none" w="sm" len="sm"/>
              <a:tailEnd type="none" w="sm" len="sm"/>
            </a:ln>
          </a:top>
          <a:bottom>
            <a:ln w="9525" cap="flat" cmpd="sng">
              <a:solidFill>
                <a:srgbClr val="A5A5A5"/>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b="off" i="off"/>
      <a:tcStyle>
        <a:tcBdr>
          <a:top>
            <a:ln w="9525" cap="flat" cmpd="sng">
              <a:solidFill>
                <a:srgbClr val="A5A5A5"/>
              </a:solidFill>
              <a:prstDash val="solid"/>
              <a:round/>
              <a:headEnd type="none" w="sm" len="sm"/>
              <a:tailEnd type="none" w="sm" len="sm"/>
            </a:ln>
          </a:top>
          <a:bottom>
            <a:ln w="9525" cap="flat" cmpd="sng">
              <a:solidFill>
                <a:srgbClr val="A5A5A5"/>
              </a:solidFill>
              <a:prstDash val="solid"/>
              <a:round/>
              <a:headEnd type="none" w="sm" len="sm"/>
              <a:tailEnd type="none" w="sm" len="sm"/>
            </a:ln>
          </a:bottom>
        </a:tcBdr>
      </a:tcStyle>
    </a:band1H>
    <a:band2H>
      <a:tcTxStyle b="off" i="off"/>
      <a:tcStyle>
        <a:tcBdr/>
      </a:tcStyle>
    </a:band2H>
    <a:band1V>
      <a:tcTxStyle b="off" i="off"/>
      <a:tcStyle>
        <a:tcBdr>
          <a:left>
            <a:ln w="9525" cap="flat" cmpd="sng">
              <a:solidFill>
                <a:srgbClr val="A5A5A5"/>
              </a:solidFill>
              <a:prstDash val="solid"/>
              <a:round/>
              <a:headEnd type="none" w="sm" len="sm"/>
              <a:tailEnd type="none" w="sm" len="sm"/>
            </a:ln>
          </a:left>
          <a:right>
            <a:ln w="9525" cap="flat" cmpd="sng">
              <a:solidFill>
                <a:srgbClr val="A5A5A5"/>
              </a:solidFill>
              <a:prstDash val="solid"/>
              <a:round/>
              <a:headEnd type="none" w="sm" len="sm"/>
              <a:tailEnd type="none" w="sm" len="sm"/>
            </a:ln>
          </a:right>
        </a:tcBdr>
      </a:tcStyle>
    </a:band1V>
    <a:band2V>
      <a:tcTxStyle b="off" i="off"/>
      <a:tcStyle>
        <a:tcBdr>
          <a:left>
            <a:ln w="9525" cap="flat" cmpd="sng">
              <a:solidFill>
                <a:srgbClr val="A5A5A5"/>
              </a:solidFill>
              <a:prstDash val="solid"/>
              <a:round/>
              <a:headEnd type="none" w="sm" len="sm"/>
              <a:tailEnd type="none" w="sm" len="sm"/>
            </a:ln>
          </a:left>
          <a:right>
            <a:ln w="9525" cap="flat" cmpd="sng">
              <a:solidFill>
                <a:srgbClr val="A5A5A5"/>
              </a:solidFill>
              <a:prstDash val="solid"/>
              <a:round/>
              <a:headEnd type="none" w="sm" len="sm"/>
              <a:tailEnd type="none" w="sm" len="sm"/>
            </a:ln>
          </a:right>
        </a:tcBdr>
      </a:tcStyle>
    </a:band2V>
    <a:lastCol>
      <a:tcTxStyle b="on" i="off"/>
      <a:tcStyle>
        <a:tcBdr/>
      </a:tcStyle>
    </a:lastCol>
    <a:firstCol>
      <a:tcTxStyle b="on" i="off"/>
      <a:tcStyle>
        <a:tcBdr/>
      </a:tcStyle>
    </a:firstCol>
    <a:lastRow>
      <a:tcTxStyle b="on" i="off"/>
      <a:tcStyle>
        <a:tcBdr>
          <a:top>
            <a:ln w="50800" cap="flat" cmpd="sng">
              <a:solidFill>
                <a:srgbClr val="A5A5A5"/>
              </a:solidFill>
              <a:prstDash val="solid"/>
              <a:round/>
              <a:headEnd type="none" w="sm" len="sm"/>
              <a:tailEnd type="none" w="sm" len="sm"/>
            </a:ln>
          </a:top>
        </a:tcBdr>
      </a:tcStyle>
    </a:lastRow>
    <a:seCell>
      <a:tcTxStyle b="off" i="off"/>
      <a:tcStyle>
        <a:tcBdr/>
      </a:tcStyle>
    </a:seCell>
    <a:swCell>
      <a:tcTxStyle b="off" i="off"/>
      <a:tcStyle>
        <a:tcBdr/>
      </a:tcStyle>
    </a:swCell>
    <a:firstRow>
      <a:tcTxStyle b="on" i="off">
        <a:font>
          <a:latin typeface="Calibri"/>
          <a:ea typeface="Calibri"/>
          <a:cs typeface="Calibri"/>
        </a:font>
        <a:srgbClr val="FFFFFF"/>
      </a:tcTxStyle>
      <a:tcStyle>
        <a:tcBdr/>
        <a:fill>
          <a:solidFill>
            <a:srgbClr val="A5A5A5"/>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0" autoAdjust="0"/>
    <p:restoredTop sz="94186" autoAdjust="0"/>
  </p:normalViewPr>
  <p:slideViewPr>
    <p:cSldViewPr snapToGrid="0">
      <p:cViewPr>
        <p:scale>
          <a:sx n="75" d="100"/>
          <a:sy n="75" d="100"/>
        </p:scale>
        <p:origin x="2658" y="1218"/>
      </p:cViewPr>
      <p:guideLst>
        <p:guide orient="horz" pos="3049"/>
        <p:guide pos="421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font" Target="fonts/font11.fntdata"/><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font" Target="fonts/font9.fntdata"/><Relationship Id="rId20" Type="http://schemas.openxmlformats.org/officeDocument/2006/relationships/slide" Target="slides/slide19.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h42b7accb70677203_0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h42b7accb70677203_0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552958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0" name="Google Shape;150;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h42b7accb7067720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4" name="Google Shape;84;h42b7accb70677203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21174193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6" name="Google Shape;166;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3" name="Google Shape;18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1" name="Google Shape;191;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0" name="Google Shape;200;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6" name="Google Shape;216;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6" name="Google Shape;236;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h42b7accb70677203_0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1" name="Google Shape;101;h42b7accb70677203_0_1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6499984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2" name="Google Shape;252;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4" name="Google Shape;264;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1" name="Google Shape;281;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5" name="Google Shape;295;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h186d332a85767ee7_1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4" name="Google Shape;304;h186d332a85767ee7_1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9" name="Google Shape;319;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1" name="Google Shape;341;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9" name="Google Shape;369;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h186d332a85767ee7_1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0" name="Google Shape;400;h186d332a85767ee7_1_9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4" name="Google Shape;414;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4" name="Google Shape;434;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1" name="Google Shape;451;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1" name="Google Shape;471;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6" name="Google Shape;496;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3" name="Google Shape;523;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3" name="Google Shape;553;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7" name="Google Shape;567;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2" name="Google Shape;592;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0" name="Google Shape;610;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26" name="Google Shape;626;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h186d332a85767ee7_1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4" name="Google Shape;644;h186d332a85767ee7_1_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1" name="Google Shape;661;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dirty="0"/>
              <a:t>Chemical safety assessment showed no detectable levels of PAHs, PCBs, mycotoxins, ergot alkaloids or tropane alkaloids in either raw or fermented SBP. Heavy metals were detected in all samples and remained at comparable levels after processing, while mineral concentrations generally increased. </a:t>
            </a:r>
            <a:r>
              <a:rPr lang="hr-HR" dirty="0"/>
              <a:t>But </a:t>
            </a:r>
            <a:r>
              <a:rPr lang="en-US" dirty="0"/>
              <a:t>compliance with food-specific regulatory limits must be confirmed before considering food application.</a:t>
            </a:r>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7"/>
        <p:cNvGrpSpPr/>
        <p:nvPr/>
      </p:nvGrpSpPr>
      <p:grpSpPr>
        <a:xfrm>
          <a:off x="0" y="0"/>
          <a:ext cx="0" cy="0"/>
          <a:chOff x="0" y="0"/>
          <a:chExt cx="0" cy="0"/>
        </a:xfrm>
      </p:grpSpPr>
      <p:sp>
        <p:nvSpPr>
          <p:cNvPr id="678" name="Google Shape;678;h186d332a85767ee7_1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79" name="Google Shape;679;h186d332a85767ee7_1_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h186d332a85767ee7_1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9" name="Google Shape;689;h186d332a85767ee7_1_7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4"/>
        <p:cNvGrpSpPr/>
        <p:nvPr/>
      </p:nvGrpSpPr>
      <p:grpSpPr>
        <a:xfrm>
          <a:off x="0" y="0"/>
          <a:ext cx="0" cy="0"/>
          <a:chOff x="0" y="0"/>
          <a:chExt cx="0" cy="0"/>
        </a:xfrm>
      </p:grpSpPr>
      <p:sp>
        <p:nvSpPr>
          <p:cNvPr id="15" name="Google Shape;15;p3"/>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6" name="Google Shape;16;p3"/>
          <p:cNvGrpSpPr/>
          <p:nvPr/>
        </p:nvGrpSpPr>
        <p:grpSpPr>
          <a:xfrm>
            <a:off x="830392" y="1191256"/>
            <a:ext cx="745763" cy="45826"/>
            <a:chOff x="4580561" y="2589004"/>
            <a:chExt cx="1064464" cy="25200"/>
          </a:xfrm>
        </p:grpSpPr>
        <p:sp>
          <p:nvSpPr>
            <p:cNvPr id="17" name="Google Shape;17;p3"/>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 name="Google Shape;18;p3"/>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9" name="Google Shape;19;p3"/>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600"/>
              <a:buNone/>
              <a:defRPr sz="2600"/>
            </a:lvl1pPr>
            <a:lvl2pPr lvl="1" algn="l">
              <a:lnSpc>
                <a:spcPct val="100000"/>
              </a:lnSpc>
              <a:spcBef>
                <a:spcPts val="0"/>
              </a:spcBef>
              <a:spcAft>
                <a:spcPts val="0"/>
              </a:spcAft>
              <a:buSzPts val="2600"/>
              <a:buNone/>
              <a:defRPr sz="2600"/>
            </a:lvl2pPr>
            <a:lvl3pPr lvl="2" algn="l">
              <a:lnSpc>
                <a:spcPct val="100000"/>
              </a:lnSpc>
              <a:spcBef>
                <a:spcPts val="0"/>
              </a:spcBef>
              <a:spcAft>
                <a:spcPts val="0"/>
              </a:spcAft>
              <a:buSzPts val="2600"/>
              <a:buNone/>
              <a:defRPr sz="2600"/>
            </a:lvl3pPr>
            <a:lvl4pPr lvl="3" algn="l">
              <a:lnSpc>
                <a:spcPct val="100000"/>
              </a:lnSpc>
              <a:spcBef>
                <a:spcPts val="0"/>
              </a:spcBef>
              <a:spcAft>
                <a:spcPts val="0"/>
              </a:spcAft>
              <a:buSzPts val="2600"/>
              <a:buNone/>
              <a:defRPr sz="2600"/>
            </a:lvl4pPr>
            <a:lvl5pPr lvl="4" algn="l">
              <a:lnSpc>
                <a:spcPct val="100000"/>
              </a:lnSpc>
              <a:spcBef>
                <a:spcPts val="0"/>
              </a:spcBef>
              <a:spcAft>
                <a:spcPts val="0"/>
              </a:spcAft>
              <a:buSzPts val="2600"/>
              <a:buNone/>
              <a:defRPr sz="2600"/>
            </a:lvl5pPr>
            <a:lvl6pPr lvl="5" algn="l">
              <a:lnSpc>
                <a:spcPct val="100000"/>
              </a:lnSpc>
              <a:spcBef>
                <a:spcPts val="0"/>
              </a:spcBef>
              <a:spcAft>
                <a:spcPts val="0"/>
              </a:spcAft>
              <a:buSzPts val="2600"/>
              <a:buNone/>
              <a:defRPr sz="2600"/>
            </a:lvl6pPr>
            <a:lvl7pPr lvl="6" algn="l">
              <a:lnSpc>
                <a:spcPct val="100000"/>
              </a:lnSpc>
              <a:spcBef>
                <a:spcPts val="0"/>
              </a:spcBef>
              <a:spcAft>
                <a:spcPts val="0"/>
              </a:spcAft>
              <a:buSzPts val="2600"/>
              <a:buNone/>
              <a:defRPr sz="2600"/>
            </a:lvl7pPr>
            <a:lvl8pPr lvl="7" algn="l">
              <a:lnSpc>
                <a:spcPct val="100000"/>
              </a:lnSpc>
              <a:spcBef>
                <a:spcPts val="0"/>
              </a:spcBef>
              <a:spcAft>
                <a:spcPts val="0"/>
              </a:spcAft>
              <a:buSzPts val="2600"/>
              <a:buNone/>
              <a:defRPr sz="2600"/>
            </a:lvl8pPr>
            <a:lvl9pPr lvl="8" algn="l">
              <a:lnSpc>
                <a:spcPct val="100000"/>
              </a:lnSpc>
              <a:spcBef>
                <a:spcPts val="0"/>
              </a:spcBef>
              <a:spcAft>
                <a:spcPts val="0"/>
              </a:spcAft>
              <a:buSzPts val="2600"/>
              <a:buNone/>
              <a:defRPr sz="2600"/>
            </a:lvl9pPr>
          </a:lstStyle>
          <a:p>
            <a:endParaRPr/>
          </a:p>
        </p:txBody>
      </p:sp>
      <p:sp>
        <p:nvSpPr>
          <p:cNvPr id="20" name="Google Shape;20;p3"/>
          <p:cNvSpPr txBox="1">
            <a:spLocks noGrp="1"/>
          </p:cNvSpPr>
          <p:nvPr>
            <p:ph type="body" idx="1"/>
          </p:nvPr>
        </p:nvSpPr>
        <p:spPr>
          <a:xfrm>
            <a:off x="729450" y="2078875"/>
            <a:ext cx="7688700" cy="2261100"/>
          </a:xfrm>
          <a:prstGeom prst="rect">
            <a:avLst/>
          </a:prstGeom>
          <a:noFill/>
          <a:ln>
            <a:noFill/>
          </a:ln>
        </p:spPr>
        <p:txBody>
          <a:bodyPr spcFirstLastPara="1" wrap="square" lIns="91425" tIns="91425" rIns="91425" bIns="91425" anchor="t" anchorCtr="0">
            <a:normAutofit/>
          </a:bodyPr>
          <a:lstStyle>
            <a:lvl1pPr marL="457200" lvl="0" indent="-311150" algn="l">
              <a:lnSpc>
                <a:spcPct val="115000"/>
              </a:lnSpc>
              <a:spcBef>
                <a:spcPts val="0"/>
              </a:spcBef>
              <a:spcAft>
                <a:spcPts val="0"/>
              </a:spcAft>
              <a:buSzPts val="1300"/>
              <a:buChar char="●"/>
              <a:defRPr/>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a:p>
        </p:txBody>
      </p:sp>
      <p:sp>
        <p:nvSpPr>
          <p:cNvPr id="21" name="Google Shape;21;p3"/>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h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2"/>
        <p:cNvGrpSpPr/>
        <p:nvPr/>
      </p:nvGrpSpPr>
      <p:grpSpPr>
        <a:xfrm>
          <a:off x="0" y="0"/>
          <a:ext cx="0" cy="0"/>
          <a:chOff x="0" y="0"/>
          <a:chExt cx="0" cy="0"/>
        </a:xfrm>
      </p:grpSpPr>
      <p:sp>
        <p:nvSpPr>
          <p:cNvPr id="23" name="Google Shape;23;p4"/>
          <p:cNvSpPr txBox="1">
            <a:spLocks noGrp="1"/>
          </p:cNvSpPr>
          <p:nvPr>
            <p:ph type="body" idx="1"/>
          </p:nvPr>
        </p:nvSpPr>
        <p:spPr>
          <a:xfrm>
            <a:off x="724950" y="4372551"/>
            <a:ext cx="7697400" cy="4605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300"/>
              <a:buNone/>
              <a:defRPr/>
            </a:lvl1pPr>
          </a:lstStyle>
          <a:p>
            <a:endParaRPr/>
          </a:p>
        </p:txBody>
      </p:sp>
      <p:sp>
        <p:nvSpPr>
          <p:cNvPr id="24" name="Google Shape;24;p4"/>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h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lt2"/>
        </a:solidFill>
        <a:effectLst/>
      </p:bgPr>
    </p:bg>
    <p:spTree>
      <p:nvGrpSpPr>
        <p:cNvPr id="1"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Google Shape;14;p2"/>
          <p:cNvSpPr txBox="1">
            <a:spLocks noGrp="1"/>
          </p:cNvSpPr>
          <p:nvPr>
            <p:ph type="ctrTitle"/>
          </p:nvPr>
        </p:nvSpPr>
        <p:spPr>
          <a:xfrm>
            <a:off x="729450" y="1322450"/>
            <a:ext cx="7688100" cy="1664700"/>
          </a:xfrm>
          <a:prstGeom prst="rect">
            <a:avLst/>
          </a:prstGeom>
        </p:spPr>
        <p:txBody>
          <a:bodyPr spcFirstLastPara="1" wrap="square" lIns="91425" tIns="91425" rIns="91425" bIns="91425" anchor="t" anchorCtr="0">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a:endParaRPr/>
          </a:p>
        </p:txBody>
      </p:sp>
      <p:sp>
        <p:nvSpPr>
          <p:cNvPr id="15" name="Google Shape;15;p2"/>
          <p:cNvSpPr txBox="1">
            <a:spLocks noGrp="1"/>
          </p:cNvSpPr>
          <p:nvPr>
            <p:ph type="subTitle" idx="1"/>
          </p:nvPr>
        </p:nvSpPr>
        <p:spPr>
          <a:xfrm>
            <a:off x="729627" y="3172900"/>
            <a:ext cx="7688100" cy="541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6" name="Google Shape;16;p2"/>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hr"/>
              <a:t>‹#›</a:t>
            </a:fld>
            <a:endParaRPr/>
          </a:p>
        </p:txBody>
      </p:sp>
    </p:spTree>
    <p:extLst>
      <p:ext uri="{BB962C8B-B14F-4D97-AF65-F5344CB8AC3E}">
        <p14:creationId xmlns:p14="http://schemas.microsoft.com/office/powerpoint/2010/main" val="32622540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treamline">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11150" algn="l" rtl="0">
              <a:lnSpc>
                <a:spcPct val="115000"/>
              </a:lnSpc>
              <a:spcBef>
                <a:spcPts val="0"/>
              </a:spcBef>
              <a:spcAft>
                <a:spcPts val="0"/>
              </a:spcAft>
              <a:buClr>
                <a:schemeClr val="accent1"/>
              </a:buClr>
              <a:buSzPts val="1300"/>
              <a:buFont typeface="Lato"/>
              <a:buChar char="●"/>
              <a:defRPr sz="1300" b="0" i="0" u="none" strike="noStrike" cap="none">
                <a:solidFill>
                  <a:schemeClr val="accent1"/>
                </a:solidFill>
                <a:latin typeface="Lato"/>
                <a:ea typeface="Lato"/>
                <a:cs typeface="Lato"/>
                <a:sym typeface="Lato"/>
              </a:defRPr>
            </a:lvl1pPr>
            <a:lvl2pPr marL="914400" marR="0" lvl="1"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2pPr>
            <a:lvl3pPr marL="1371600" marR="0" lvl="2"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3pPr>
            <a:lvl4pPr marL="1828800" marR="0" lvl="3"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4pPr>
            <a:lvl5pPr marL="2286000" marR="0" lvl="4"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5pPr>
            <a:lvl6pPr marL="2743200" marR="0" lvl="5"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6pPr>
            <a:lvl7pPr marL="3200400" marR="0" lvl="6"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7pPr>
            <a:lvl8pPr marL="3657600" marR="0" lvl="7"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8pPr>
            <a:lvl9pPr marL="4114800" marR="0" lvl="8"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hr"/>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65"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hyperlink" Target="https://otpadodhrane.haop.hr/" TargetMode="External"/><Relationship Id="rId4" Type="http://schemas.openxmlformats.org/officeDocument/2006/relationships/hyperlink" Target="https://ec.europa.eu/eurostat/statistics-explained/index.php?title=Food_waste_and_food_waste_prevention_-_estimates"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ec.europa.eu/eurostat/statistics-explained/index.php?title=Food_waste_and_food_waste_prevention_-_estimates"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hyperlink" Target="https://otpadodhrane.haop.hr/"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hyperlink" Target="https://doi.org/10.3390/foods10112874" TargetMode="Externa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hyperlink" Target="https://doi.org/10.3390/foods10112874" TargetMode="Externa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hyperlink" Target="https://doi.org/10.3390/foods10112874" TargetMode="External"/><Relationship Id="rId3" Type="http://schemas.openxmlformats.org/officeDocument/2006/relationships/image" Target="../media/image19.png"/><Relationship Id="rId7" Type="http://schemas.microsoft.com/office/2007/relationships/hdphoto" Target="../media/hdphoto1.wdp"/><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www.upcycledfood.org/"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hyperlink" Target="https://www.upcycledfood.org/" TargetMode="External"/><Relationship Id="rId7"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hyperlink" Target="https://www.upcycledfood.org/"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doi.org/10.1016/j.foodqual.2023.105098"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hyperlink" Target="https://doi.org/10.3390/foods10112874"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hyperlink" Target="https://doi.org/10.1146/annurev-food-111523-121802"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hyperlink" Target="https://doi.org/10.1039/d3fb00169e" TargetMode="External"/><Relationship Id="rId5" Type="http://schemas.openxmlformats.org/officeDocument/2006/relationships/image" Target="../media/image33.png"/><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8" Type="http://schemas.openxmlformats.org/officeDocument/2006/relationships/hyperlink" Target="https://doi.org/10.1039/d3fb00169e" TargetMode="External"/><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hyperlink" Target="https://doi.org/10.1146/annurev-food-111523-121802"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s://doi.org/10.1146/annurev-food-111523-121802" TargetMode="External"/><Relationship Id="rId3" Type="http://schemas.openxmlformats.org/officeDocument/2006/relationships/image" Target="../media/image34.png"/><Relationship Id="rId7" Type="http://schemas.openxmlformats.org/officeDocument/2006/relationships/hyperlink" Target="https://doi.org/10.1039/d3fb00169e"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hyperlink" Target="https://www.quorn.co.uk/" TargetMode="External"/><Relationship Id="rId7"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hyperlink" Target="https://myforestfoods.com/" TargetMode="External"/><Relationship Id="rId9"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48.jpg"/><Relationship Id="rId5" Type="http://schemas.openxmlformats.org/officeDocument/2006/relationships/image" Target="../media/image47.png"/><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48.jpg"/><Relationship Id="rId5" Type="http://schemas.openxmlformats.org/officeDocument/2006/relationships/image" Target="../media/image47.png"/><Relationship Id="rId4" Type="http://schemas.openxmlformats.org/officeDocument/2006/relationships/image" Target="../media/image46.png"/><Relationship Id="rId9" Type="http://schemas.openxmlformats.org/officeDocument/2006/relationships/image" Target="../media/image51.jpg"/></Relationships>
</file>

<file path=ppt/slides/_rels/slide26.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48.jpg"/><Relationship Id="rId5" Type="http://schemas.openxmlformats.org/officeDocument/2006/relationships/image" Target="../media/image47.png"/><Relationship Id="rId10" Type="http://schemas.openxmlformats.org/officeDocument/2006/relationships/image" Target="../media/image52.jpg"/><Relationship Id="rId4" Type="http://schemas.openxmlformats.org/officeDocument/2006/relationships/image" Target="../media/image46.png"/><Relationship Id="rId9" Type="http://schemas.openxmlformats.org/officeDocument/2006/relationships/image" Target="../media/image51.jpg"/></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a:xfrm>
            <a:off x="220252" y="1383733"/>
            <a:ext cx="3771065" cy="2080308"/>
          </a:xfrm>
          <a:ln w="12700">
            <a:solidFill>
              <a:schemeClr val="accent1"/>
            </a:solidFill>
            <a:prstDash val="lgDash"/>
          </a:ln>
        </p:spPr>
        <p:txBody>
          <a:bodyPr>
            <a:normAutofit fontScale="90000"/>
          </a:bodyPr>
          <a:lstStyle/>
          <a:p>
            <a:pPr algn="ctr">
              <a:spcAft>
                <a:spcPts val="600"/>
              </a:spcAft>
            </a:pPr>
            <a:r>
              <a:rPr lang="en-GB" sz="3600" dirty="0">
                <a:latin typeface="Lato" panose="020B0604020202020204" charset="0"/>
                <a:ea typeface="Lato" panose="020B0604020202020204" charset="0"/>
                <a:cs typeface="Lato" panose="020B0604020202020204" charset="0"/>
              </a:rPr>
              <a:t>Novel food and alternative proteins in a sustainable food </a:t>
            </a:r>
            <a:r>
              <a:rPr lang="en-GB" sz="3600" dirty="0" smtClean="0">
                <a:latin typeface="Lato" panose="020B0604020202020204" charset="0"/>
                <a:ea typeface="Lato" panose="020B0604020202020204" charset="0"/>
                <a:cs typeface="Lato" panose="020B0604020202020204" charset="0"/>
              </a:rPr>
              <a:t>system</a:t>
            </a:r>
            <a:r>
              <a:rPr lang="hr-HR" sz="3600" dirty="0" smtClean="0">
                <a:latin typeface="Lato" panose="020B0604020202020204" charset="0"/>
                <a:ea typeface="Lato" panose="020B0604020202020204" charset="0"/>
                <a:cs typeface="Lato" panose="020B0604020202020204" charset="0"/>
              </a:rPr>
              <a:t/>
            </a:r>
            <a:br>
              <a:rPr lang="hr-HR" sz="3600" dirty="0" smtClean="0">
                <a:latin typeface="Lato" panose="020B0604020202020204" charset="0"/>
                <a:ea typeface="Lato" panose="020B0604020202020204" charset="0"/>
                <a:cs typeface="Lato" panose="020B0604020202020204" charset="0"/>
              </a:rPr>
            </a:br>
            <a:endParaRPr lang="hr-HR" sz="4000" dirty="0">
              <a:latin typeface="Lato" panose="020B0604020202020204" charset="0"/>
              <a:ea typeface="Lato" panose="020B0604020202020204" charset="0"/>
              <a:cs typeface="Lato" panose="020B0604020202020204" charset="0"/>
            </a:endParaRPr>
          </a:p>
        </p:txBody>
      </p:sp>
      <p:sp>
        <p:nvSpPr>
          <p:cNvPr id="3" name="Podnaslov 2"/>
          <p:cNvSpPr>
            <a:spLocks noGrp="1"/>
          </p:cNvSpPr>
          <p:nvPr>
            <p:ph type="subTitle" idx="1"/>
          </p:nvPr>
        </p:nvSpPr>
        <p:spPr>
          <a:xfrm>
            <a:off x="451175" y="3442604"/>
            <a:ext cx="8216250" cy="1032005"/>
          </a:xfrm>
        </p:spPr>
        <p:txBody>
          <a:bodyPr>
            <a:normAutofit/>
          </a:bodyPr>
          <a:lstStyle/>
          <a:p>
            <a:pPr algn="ctr"/>
            <a:r>
              <a:rPr lang="en-GB" sz="1800" u="sng" dirty="0"/>
              <a:t>Ana-</a:t>
            </a:r>
            <a:r>
              <a:rPr lang="en-GB" sz="1800" u="sng" dirty="0" err="1"/>
              <a:t>Marija</a:t>
            </a:r>
            <a:r>
              <a:rPr lang="en-GB" sz="1800" u="sng" dirty="0"/>
              <a:t> </a:t>
            </a:r>
            <a:r>
              <a:rPr lang="en-GB" sz="1800" u="sng" dirty="0" err="1"/>
              <a:t>Klarić</a:t>
            </a:r>
            <a:r>
              <a:rPr lang="en-GB" sz="1800" dirty="0"/>
              <a:t>, Marina </a:t>
            </a:r>
            <a:r>
              <a:rPr lang="en-GB" sz="1800" dirty="0" err="1"/>
              <a:t>Tišma</a:t>
            </a:r>
            <a:endParaRPr lang="hr-HR" sz="1800" dirty="0"/>
          </a:p>
          <a:p>
            <a:pPr algn="ctr"/>
            <a:r>
              <a:rPr lang="en-GB" sz="1800" dirty="0"/>
              <a:t>Josip </a:t>
            </a:r>
            <a:r>
              <a:rPr lang="en-GB" sz="1800" dirty="0" err="1"/>
              <a:t>Juraj</a:t>
            </a:r>
            <a:r>
              <a:rPr lang="en-GB" sz="1800" dirty="0"/>
              <a:t> </a:t>
            </a:r>
            <a:r>
              <a:rPr lang="en-GB" sz="1800" dirty="0" err="1"/>
              <a:t>Strossmayer</a:t>
            </a:r>
            <a:r>
              <a:rPr lang="en-GB" sz="1800" dirty="0"/>
              <a:t> University of Osijek, Faculty of Food Technology Osijek, </a:t>
            </a:r>
            <a:r>
              <a:rPr lang="en-GB" sz="1800" dirty="0" err="1"/>
              <a:t>Franje</a:t>
            </a:r>
            <a:r>
              <a:rPr lang="en-GB" sz="1800" dirty="0"/>
              <a:t> </a:t>
            </a:r>
            <a:r>
              <a:rPr lang="en-GB" sz="1800" dirty="0" err="1"/>
              <a:t>Kuhača</a:t>
            </a:r>
            <a:r>
              <a:rPr lang="en-GB" sz="1800" dirty="0"/>
              <a:t> 18, 31000 Osijek, Croatia</a:t>
            </a:r>
            <a:endParaRPr lang="hr-HR" sz="1800" dirty="0"/>
          </a:p>
          <a:p>
            <a:endParaRPr lang="hr-HR" sz="1400" dirty="0"/>
          </a:p>
        </p:txBody>
      </p:sp>
      <p:sp>
        <p:nvSpPr>
          <p:cNvPr id="4" name="Naslov 1"/>
          <p:cNvSpPr txBox="1">
            <a:spLocks/>
          </p:cNvSpPr>
          <p:nvPr/>
        </p:nvSpPr>
        <p:spPr>
          <a:xfrm>
            <a:off x="4378453" y="1383732"/>
            <a:ext cx="4505255" cy="2080309"/>
          </a:xfrm>
          <a:prstGeom prst="rect">
            <a:avLst/>
          </a:prstGeom>
          <a:noFill/>
          <a:ln w="12700">
            <a:solidFill>
              <a:schemeClr val="accent1"/>
            </a:solidFill>
            <a:prstDash val="lgDash"/>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4200"/>
              <a:buFont typeface="Raleway"/>
              <a:buNone/>
              <a:defRPr sz="42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4200"/>
              <a:buFont typeface="Raleway"/>
              <a:buNone/>
              <a:defRPr sz="42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4200"/>
              <a:buFont typeface="Raleway"/>
              <a:buNone/>
              <a:defRPr sz="42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4200"/>
              <a:buFont typeface="Raleway"/>
              <a:buNone/>
              <a:defRPr sz="42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4200"/>
              <a:buFont typeface="Raleway"/>
              <a:buNone/>
              <a:defRPr sz="42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4200"/>
              <a:buFont typeface="Raleway"/>
              <a:buNone/>
              <a:defRPr sz="42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4200"/>
              <a:buFont typeface="Raleway"/>
              <a:buNone/>
              <a:defRPr sz="42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4200"/>
              <a:buFont typeface="Raleway"/>
              <a:buNone/>
              <a:defRPr sz="42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4200"/>
              <a:buFont typeface="Raleway"/>
              <a:buNone/>
              <a:defRPr sz="4200" b="1" i="0" u="none" strike="noStrike" cap="none" spc="0">
                <a:solidFill>
                  <a:schemeClr val="dk2"/>
                </a:solidFill>
                <a:latin typeface="Raleway"/>
                <a:ea typeface="Raleway"/>
                <a:cs typeface="Raleway"/>
                <a:sym typeface="Raleway"/>
              </a:defRPr>
            </a:lvl9pPr>
          </a:lstStyle>
          <a:p>
            <a:pPr algn="ctr">
              <a:spcAft>
                <a:spcPts val="600"/>
              </a:spcAft>
            </a:pPr>
            <a:r>
              <a:rPr lang="hr-HR" sz="3200" dirty="0" smtClean="0">
                <a:latin typeface="Lato" panose="020B0604020202020204" charset="0"/>
                <a:ea typeface="Lato" panose="020B0604020202020204" charset="0"/>
                <a:cs typeface="Lato" panose="020B0604020202020204" charset="0"/>
              </a:rPr>
              <a:t>Nova hrana i alternativni proteini u održivom prehrambenom sustavu</a:t>
            </a:r>
            <a:endParaRPr lang="hr-HR" sz="3200" dirty="0">
              <a:latin typeface="Lato" panose="020B0604020202020204" charset="0"/>
              <a:ea typeface="Lato" panose="020B0604020202020204" charset="0"/>
              <a:cs typeface="Lato" panose="020B0604020202020204" charset="0"/>
            </a:endParaRPr>
          </a:p>
        </p:txBody>
      </p:sp>
      <p:sp>
        <p:nvSpPr>
          <p:cNvPr id="5" name="Podnaslov 2"/>
          <p:cNvSpPr txBox="1">
            <a:spLocks/>
          </p:cNvSpPr>
          <p:nvPr/>
        </p:nvSpPr>
        <p:spPr>
          <a:xfrm>
            <a:off x="4910023" y="292214"/>
            <a:ext cx="3053561" cy="100200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00000"/>
              </a:lnSpc>
              <a:spcBef>
                <a:spcPts val="0"/>
              </a:spcBef>
              <a:spcAft>
                <a:spcPts val="0"/>
              </a:spcAft>
              <a:buClr>
                <a:schemeClr val="accent1"/>
              </a:buClr>
              <a:buSzPts val="1600"/>
              <a:buFont typeface="Lato"/>
              <a:buNone/>
              <a:defRPr sz="1600" b="0" i="0" u="none" strike="noStrike" cap="none" spc="0">
                <a:solidFill>
                  <a:schemeClr val="accent1"/>
                </a:solidFill>
                <a:latin typeface="Lato"/>
                <a:ea typeface="Lato"/>
                <a:cs typeface="Lato"/>
                <a:sym typeface="Lato"/>
              </a:defRPr>
            </a:lvl1pPr>
            <a:lvl2pPr marL="914400" marR="0" lvl="1" indent="-298450" algn="l" rtl="0">
              <a:lnSpc>
                <a:spcPct val="100000"/>
              </a:lnSpc>
              <a:spcBef>
                <a:spcPts val="0"/>
              </a:spcBef>
              <a:spcAft>
                <a:spcPts val="0"/>
              </a:spcAft>
              <a:buClr>
                <a:schemeClr val="accent1"/>
              </a:buClr>
              <a:buSzPts val="1600"/>
              <a:buFont typeface="Lato"/>
              <a:buNone/>
              <a:defRPr sz="1600" b="0" i="0" u="none" strike="noStrike" cap="none" spc="0">
                <a:solidFill>
                  <a:schemeClr val="accent1"/>
                </a:solidFill>
                <a:latin typeface="Lato"/>
                <a:ea typeface="Lato"/>
                <a:cs typeface="Lato"/>
                <a:sym typeface="Lato"/>
              </a:defRPr>
            </a:lvl2pPr>
            <a:lvl3pPr marL="1371600" marR="0" lvl="2" indent="-298450" algn="l" rtl="0">
              <a:lnSpc>
                <a:spcPct val="100000"/>
              </a:lnSpc>
              <a:spcBef>
                <a:spcPts val="0"/>
              </a:spcBef>
              <a:spcAft>
                <a:spcPts val="0"/>
              </a:spcAft>
              <a:buClr>
                <a:schemeClr val="accent1"/>
              </a:buClr>
              <a:buSzPts val="1600"/>
              <a:buFont typeface="Lato"/>
              <a:buNone/>
              <a:defRPr sz="1600" b="0" i="0" u="none" strike="noStrike" cap="none" spc="0">
                <a:solidFill>
                  <a:schemeClr val="accent1"/>
                </a:solidFill>
                <a:latin typeface="Lato"/>
                <a:ea typeface="Lato"/>
                <a:cs typeface="Lato"/>
                <a:sym typeface="Lato"/>
              </a:defRPr>
            </a:lvl3pPr>
            <a:lvl4pPr marL="1828800" marR="0" lvl="3" indent="-298450" algn="l" rtl="0">
              <a:lnSpc>
                <a:spcPct val="100000"/>
              </a:lnSpc>
              <a:spcBef>
                <a:spcPts val="0"/>
              </a:spcBef>
              <a:spcAft>
                <a:spcPts val="0"/>
              </a:spcAft>
              <a:buClr>
                <a:schemeClr val="accent1"/>
              </a:buClr>
              <a:buSzPts val="1600"/>
              <a:buFont typeface="Lato"/>
              <a:buNone/>
              <a:defRPr sz="1600" b="0" i="0" u="none" strike="noStrike" cap="none" spc="0">
                <a:solidFill>
                  <a:schemeClr val="accent1"/>
                </a:solidFill>
                <a:latin typeface="Lato"/>
                <a:ea typeface="Lato"/>
                <a:cs typeface="Lato"/>
                <a:sym typeface="Lato"/>
              </a:defRPr>
            </a:lvl4pPr>
            <a:lvl5pPr marL="2286000" marR="0" lvl="4" indent="-298450" algn="l" rtl="0">
              <a:lnSpc>
                <a:spcPct val="100000"/>
              </a:lnSpc>
              <a:spcBef>
                <a:spcPts val="0"/>
              </a:spcBef>
              <a:spcAft>
                <a:spcPts val="0"/>
              </a:spcAft>
              <a:buClr>
                <a:schemeClr val="accent1"/>
              </a:buClr>
              <a:buSzPts val="1600"/>
              <a:buFont typeface="Lato"/>
              <a:buNone/>
              <a:defRPr sz="1600" b="0" i="0" u="none" strike="noStrike" cap="none" spc="0">
                <a:solidFill>
                  <a:schemeClr val="accent1"/>
                </a:solidFill>
                <a:latin typeface="Lato"/>
                <a:ea typeface="Lato"/>
                <a:cs typeface="Lato"/>
                <a:sym typeface="Lato"/>
              </a:defRPr>
            </a:lvl5pPr>
            <a:lvl6pPr marL="2743200" marR="0" lvl="5" indent="-298450" algn="l" rtl="0">
              <a:lnSpc>
                <a:spcPct val="100000"/>
              </a:lnSpc>
              <a:spcBef>
                <a:spcPts val="0"/>
              </a:spcBef>
              <a:spcAft>
                <a:spcPts val="0"/>
              </a:spcAft>
              <a:buClr>
                <a:schemeClr val="accent1"/>
              </a:buClr>
              <a:buSzPts val="1600"/>
              <a:buFont typeface="Lato"/>
              <a:buNone/>
              <a:defRPr sz="1600" b="0" i="0" u="none" strike="noStrike" cap="none" spc="0">
                <a:solidFill>
                  <a:schemeClr val="accent1"/>
                </a:solidFill>
                <a:latin typeface="Lato"/>
                <a:ea typeface="Lato"/>
                <a:cs typeface="Lato"/>
                <a:sym typeface="Lato"/>
              </a:defRPr>
            </a:lvl6pPr>
            <a:lvl7pPr marL="3200400" marR="0" lvl="6" indent="-298450" algn="l" rtl="0">
              <a:lnSpc>
                <a:spcPct val="100000"/>
              </a:lnSpc>
              <a:spcBef>
                <a:spcPts val="0"/>
              </a:spcBef>
              <a:spcAft>
                <a:spcPts val="0"/>
              </a:spcAft>
              <a:buClr>
                <a:schemeClr val="accent1"/>
              </a:buClr>
              <a:buSzPts val="1600"/>
              <a:buFont typeface="Lato"/>
              <a:buNone/>
              <a:defRPr sz="1600" b="0" i="0" u="none" strike="noStrike" cap="none" spc="0">
                <a:solidFill>
                  <a:schemeClr val="accent1"/>
                </a:solidFill>
                <a:latin typeface="Lato"/>
                <a:ea typeface="Lato"/>
                <a:cs typeface="Lato"/>
                <a:sym typeface="Lato"/>
              </a:defRPr>
            </a:lvl7pPr>
            <a:lvl8pPr marL="3657600" marR="0" lvl="7" indent="-298450" algn="l" rtl="0">
              <a:lnSpc>
                <a:spcPct val="100000"/>
              </a:lnSpc>
              <a:spcBef>
                <a:spcPts val="0"/>
              </a:spcBef>
              <a:spcAft>
                <a:spcPts val="0"/>
              </a:spcAft>
              <a:buClr>
                <a:schemeClr val="accent1"/>
              </a:buClr>
              <a:buSzPts val="1600"/>
              <a:buFont typeface="Lato"/>
              <a:buNone/>
              <a:defRPr sz="1600" b="0" i="0" u="none" strike="noStrike" cap="none" spc="0">
                <a:solidFill>
                  <a:schemeClr val="accent1"/>
                </a:solidFill>
                <a:latin typeface="Lato"/>
                <a:ea typeface="Lato"/>
                <a:cs typeface="Lato"/>
                <a:sym typeface="Lato"/>
              </a:defRPr>
            </a:lvl8pPr>
            <a:lvl9pPr marL="4114800" marR="0" lvl="8" indent="-298450" algn="l" rtl="0">
              <a:lnSpc>
                <a:spcPct val="100000"/>
              </a:lnSpc>
              <a:spcBef>
                <a:spcPts val="0"/>
              </a:spcBef>
              <a:spcAft>
                <a:spcPts val="0"/>
              </a:spcAft>
              <a:buClr>
                <a:schemeClr val="accent1"/>
              </a:buClr>
              <a:buSzPts val="1600"/>
              <a:buFont typeface="Lato"/>
              <a:buNone/>
              <a:defRPr sz="1600" b="0" i="0" u="none" strike="noStrike" cap="none" spc="0">
                <a:solidFill>
                  <a:schemeClr val="accent1"/>
                </a:solidFill>
                <a:latin typeface="Lato"/>
                <a:ea typeface="Lato"/>
                <a:cs typeface="Lato"/>
                <a:sym typeface="Lato"/>
              </a:defRPr>
            </a:lvl9pPr>
          </a:lstStyle>
          <a:p>
            <a:pPr algn="ctr"/>
            <a:r>
              <a:rPr lang="hr-HR" sz="1400" b="1" dirty="0"/>
              <a:t>15th </a:t>
            </a:r>
            <a:r>
              <a:rPr lang="hr-HR" sz="1400" b="1" dirty="0" err="1"/>
              <a:t>international</a:t>
            </a:r>
            <a:r>
              <a:rPr lang="hr-HR" sz="1400" b="1" dirty="0"/>
              <a:t> </a:t>
            </a:r>
            <a:r>
              <a:rPr lang="hr-HR" sz="1400" b="1" dirty="0" err="1"/>
              <a:t>symposium</a:t>
            </a:r>
            <a:r>
              <a:rPr lang="hr-HR" sz="1400" b="1" dirty="0"/>
              <a:t> Kopački </a:t>
            </a:r>
            <a:r>
              <a:rPr lang="hr-HR" sz="1400" b="1" dirty="0"/>
              <a:t>rit </a:t>
            </a:r>
            <a:r>
              <a:rPr lang="hr-HR" sz="1400" b="1" dirty="0" smtClean="0"/>
              <a:t>past, </a:t>
            </a:r>
            <a:r>
              <a:rPr lang="hr-HR" sz="1400" b="1" dirty="0" err="1" smtClean="0"/>
              <a:t>present</a:t>
            </a:r>
            <a:r>
              <a:rPr lang="hr-HR" sz="1400" b="1" dirty="0" smtClean="0"/>
              <a:t>, future 2026.</a:t>
            </a:r>
          </a:p>
          <a:p>
            <a:pPr algn="ctr"/>
            <a:r>
              <a:rPr lang="hr-HR" sz="1400" u="sng" dirty="0" smtClean="0"/>
              <a:t>Osijek, 1</a:t>
            </a:r>
            <a:r>
              <a:rPr lang="hr-HR" sz="1400" u="sng" dirty="0"/>
              <a:t>. – 2. listopada 2026.</a:t>
            </a:r>
          </a:p>
        </p:txBody>
      </p:sp>
      <p:pic>
        <p:nvPicPr>
          <p:cNvPr id="6" name="Slika 5"/>
          <p:cNvPicPr>
            <a:picLocks noChangeAspect="1"/>
          </p:cNvPicPr>
          <p:nvPr/>
        </p:nvPicPr>
        <p:blipFill>
          <a:blip r:embed="rId2"/>
          <a:stretch>
            <a:fillRect/>
          </a:stretch>
        </p:blipFill>
        <p:spPr>
          <a:xfrm>
            <a:off x="7909226" y="68912"/>
            <a:ext cx="1163579" cy="1225308"/>
          </a:xfrm>
          <a:prstGeom prst="rect">
            <a:avLst/>
          </a:prstGeom>
        </p:spPr>
      </p:pic>
      <p:pic>
        <p:nvPicPr>
          <p:cNvPr id="7" name="Google Shape;146;p20" descr="http://dodig.info/wp-content/uploads/2012/09/SJJSO.png"/>
          <p:cNvPicPr preferRelativeResize="0"/>
          <p:nvPr/>
        </p:nvPicPr>
        <p:blipFill rotWithShape="1">
          <a:blip r:embed="rId3">
            <a:alphaModFix/>
          </a:blip>
          <a:srcRect/>
          <a:stretch/>
        </p:blipFill>
        <p:spPr>
          <a:xfrm>
            <a:off x="38100" y="31064"/>
            <a:ext cx="1193228" cy="1122068"/>
          </a:xfrm>
          <a:prstGeom prst="rect">
            <a:avLst/>
          </a:prstGeom>
          <a:noFill/>
          <a:ln>
            <a:noFill/>
          </a:ln>
        </p:spPr>
      </p:pic>
      <p:pic>
        <p:nvPicPr>
          <p:cNvPr id="8" name="Google Shape;147;p20"/>
          <p:cNvPicPr preferRelativeResize="0"/>
          <p:nvPr/>
        </p:nvPicPr>
        <p:blipFill rotWithShape="1">
          <a:blip r:embed="rId4">
            <a:alphaModFix/>
          </a:blip>
          <a:srcRect/>
          <a:stretch/>
        </p:blipFill>
        <p:spPr>
          <a:xfrm>
            <a:off x="1101525" y="498944"/>
            <a:ext cx="1451269" cy="833817"/>
          </a:xfrm>
          <a:prstGeom prst="rect">
            <a:avLst/>
          </a:prstGeom>
          <a:noFill/>
          <a:ln>
            <a:noFill/>
          </a:ln>
        </p:spPr>
      </p:pic>
      <p:pic>
        <p:nvPicPr>
          <p:cNvPr id="12" name="Slika 11" descr="Slika na kojoj se prikazuje grafika, Font, grafički dizajn, logotip&#10;&#10;Sadržaj generiran umjetnom inteligencijom može biti netočan.">
            <a:extLst>
              <a:ext uri="{FF2B5EF4-FFF2-40B4-BE49-F238E27FC236}">
                <a16:creationId xmlns:a16="http://schemas.microsoft.com/office/drawing/2014/main" id="{77867B60-7C7D-B5AD-4DED-CDE96EC8DD0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25179" y="4596665"/>
            <a:ext cx="2227874" cy="401572"/>
          </a:xfrm>
          <a:prstGeom prst="rect">
            <a:avLst/>
          </a:prstGeom>
        </p:spPr>
      </p:pic>
      <p:sp>
        <p:nvSpPr>
          <p:cNvPr id="13" name="TekstniOkvir 12"/>
          <p:cNvSpPr txBox="1"/>
          <p:nvPr/>
        </p:nvSpPr>
        <p:spPr>
          <a:xfrm>
            <a:off x="5886795" y="4547900"/>
            <a:ext cx="2658626" cy="584775"/>
          </a:xfrm>
          <a:prstGeom prst="rect">
            <a:avLst/>
          </a:prstGeom>
          <a:noFill/>
          <a:ln>
            <a:noFill/>
          </a:ln>
        </p:spPr>
        <p:txBody>
          <a:bodyPr wrap="square" rtlCol="0">
            <a:spAutoFit/>
          </a:bodyPr>
          <a:lstStyle/>
          <a:p>
            <a:pPr algn="ctr"/>
            <a:r>
              <a:rPr lang="en-GB" sz="800" dirty="0">
                <a:latin typeface="+mn-lt"/>
              </a:rPr>
              <a:t>This work was supported by the Croatian Science Foundation under the project (DOK-NPOO-2023-10</a:t>
            </a:r>
            <a:r>
              <a:rPr lang="hr-HR" sz="800" dirty="0">
                <a:latin typeface="+mn-lt"/>
              </a:rPr>
              <a:t>) </a:t>
            </a:r>
            <a:r>
              <a:rPr lang="en-GB" sz="800" dirty="0">
                <a:latin typeface="+mn-lt"/>
              </a:rPr>
              <a:t>„Bioeconomy excellence alliance for stimulating innovative and inclusive green transition- BEAMING‟</a:t>
            </a:r>
          </a:p>
        </p:txBody>
      </p:sp>
      <p:pic>
        <p:nvPicPr>
          <p:cNvPr id="14" name="Slika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78453" y="4474609"/>
            <a:ext cx="1508342" cy="640437"/>
          </a:xfrm>
          <a:prstGeom prst="rect">
            <a:avLst/>
          </a:prstGeom>
        </p:spPr>
      </p:pic>
    </p:spTree>
    <p:extLst>
      <p:ext uri="{BB962C8B-B14F-4D97-AF65-F5344CB8AC3E}">
        <p14:creationId xmlns:p14="http://schemas.microsoft.com/office/powerpoint/2010/main" val="35618627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5"/>
          <p:cNvSpPr txBox="1">
            <a:spLocks noGrp="1"/>
          </p:cNvSpPr>
          <p:nvPr>
            <p:ph type="title"/>
          </p:nvPr>
        </p:nvSpPr>
        <p:spPr>
          <a:xfrm>
            <a:off x="729450" y="640131"/>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hr" dirty="0"/>
              <a:t>Presentation content: </a:t>
            </a:r>
            <a:endParaRPr dirty="0"/>
          </a:p>
        </p:txBody>
      </p:sp>
      <p:sp>
        <p:nvSpPr>
          <p:cNvPr id="127" name="Google Shape;127;p15"/>
          <p:cNvSpPr txBox="1"/>
          <p:nvPr/>
        </p:nvSpPr>
        <p:spPr>
          <a:xfrm>
            <a:off x="521700" y="1269700"/>
            <a:ext cx="6260100" cy="3566100"/>
          </a:xfrm>
          <a:prstGeom prst="rect">
            <a:avLst/>
          </a:prstGeom>
          <a:noFill/>
          <a:ln>
            <a:noFill/>
          </a:ln>
        </p:spPr>
        <p:txBody>
          <a:bodyPr spcFirstLastPara="1" wrap="square" lIns="91425" tIns="91425" rIns="91425" bIns="91425" anchor="t" anchorCtr="0">
            <a:noAutofit/>
          </a:bodyPr>
          <a:lstStyle/>
          <a:p>
            <a:pPr marL="457200" lvl="0" indent="-311150" algn="l" rtl="0">
              <a:lnSpc>
                <a:spcPct val="115000"/>
              </a:lnSpc>
              <a:spcBef>
                <a:spcPts val="0"/>
              </a:spcBef>
              <a:spcAft>
                <a:spcPts val="0"/>
              </a:spcAft>
              <a:buClr>
                <a:schemeClr val="accent1"/>
              </a:buClr>
              <a:buSzPts val="1300"/>
              <a:buFont typeface="Lato"/>
              <a:buAutoNum type="romanUcPeriod"/>
            </a:pPr>
            <a:r>
              <a:rPr lang="hr" sz="1300" b="1" dirty="0">
                <a:solidFill>
                  <a:schemeClr val="accent1"/>
                </a:solidFill>
                <a:latin typeface="Lato"/>
                <a:ea typeface="Lato"/>
                <a:cs typeface="Lato"/>
                <a:sym typeface="Lato"/>
              </a:rPr>
              <a:t>Introduction</a:t>
            </a:r>
            <a:endParaRPr sz="1300" b="1" dirty="0">
              <a:solidFill>
                <a:schemeClr val="accent1"/>
              </a:solidFill>
              <a:latin typeface="Lato"/>
              <a:ea typeface="Lato"/>
              <a:cs typeface="Lato"/>
              <a:sym typeface="Lato"/>
            </a:endParaRPr>
          </a:p>
          <a:p>
            <a:pPr marL="457200" lvl="0" indent="-311150" algn="l" rtl="0">
              <a:lnSpc>
                <a:spcPct val="115000"/>
              </a:lnSpc>
              <a:spcBef>
                <a:spcPts val="0"/>
              </a:spcBef>
              <a:spcAft>
                <a:spcPts val="0"/>
              </a:spcAft>
              <a:buClr>
                <a:schemeClr val="accent1"/>
              </a:buClr>
              <a:buSzPts val="1300"/>
              <a:buFont typeface="Lato"/>
              <a:buAutoNum type="romanUcPeriod"/>
            </a:pPr>
            <a:r>
              <a:rPr lang="hr" sz="1300" b="1" dirty="0">
                <a:solidFill>
                  <a:schemeClr val="accent1"/>
                </a:solidFill>
                <a:latin typeface="Lato"/>
                <a:ea typeface="Lato"/>
                <a:cs typeface="Lato"/>
                <a:sym typeface="Lato"/>
              </a:rPr>
              <a:t>Terminology</a:t>
            </a:r>
            <a:endParaRPr sz="1300" b="1" dirty="0">
              <a:solidFill>
                <a:schemeClr val="accent1"/>
              </a:solidFill>
              <a:latin typeface="Lato"/>
              <a:ea typeface="Lato"/>
              <a:cs typeface="Lato"/>
              <a:sym typeface="Lato"/>
            </a:endParaRPr>
          </a:p>
          <a:p>
            <a:pPr marL="914400" lvl="0" indent="-311150" algn="l" rtl="0">
              <a:lnSpc>
                <a:spcPct val="115000"/>
              </a:lnSpc>
              <a:spcBef>
                <a:spcPts val="0"/>
              </a:spcBef>
              <a:spcAft>
                <a:spcPts val="0"/>
              </a:spcAft>
              <a:buClr>
                <a:schemeClr val="accent1"/>
              </a:buClr>
              <a:buSzPts val="1300"/>
              <a:buFont typeface="Lato"/>
              <a:buChar char="➔"/>
            </a:pPr>
            <a:r>
              <a:rPr lang="hr" sz="1300" b="1" dirty="0">
                <a:solidFill>
                  <a:schemeClr val="accent1"/>
                </a:solidFill>
                <a:latin typeface="Lato"/>
                <a:ea typeface="Lato"/>
                <a:cs typeface="Lato"/>
                <a:sym typeface="Lato"/>
              </a:rPr>
              <a:t>Food loss/food waste</a:t>
            </a:r>
            <a:endParaRPr sz="1300" b="1" dirty="0">
              <a:solidFill>
                <a:schemeClr val="accent1"/>
              </a:solidFill>
              <a:latin typeface="Lato"/>
              <a:ea typeface="Lato"/>
              <a:cs typeface="Lato"/>
              <a:sym typeface="Lato"/>
            </a:endParaRPr>
          </a:p>
          <a:p>
            <a:pPr marL="914400" lvl="0" indent="-311150" algn="l" rtl="0">
              <a:lnSpc>
                <a:spcPct val="115000"/>
              </a:lnSpc>
              <a:spcBef>
                <a:spcPts val="0"/>
              </a:spcBef>
              <a:spcAft>
                <a:spcPts val="0"/>
              </a:spcAft>
              <a:buClr>
                <a:schemeClr val="accent1"/>
              </a:buClr>
              <a:buSzPts val="1300"/>
              <a:buFont typeface="Lato"/>
              <a:buChar char="➔"/>
            </a:pPr>
            <a:r>
              <a:rPr lang="hr" sz="1300" b="1" dirty="0">
                <a:solidFill>
                  <a:schemeClr val="accent1"/>
                </a:solidFill>
                <a:latin typeface="Lato"/>
                <a:ea typeface="Lato"/>
                <a:cs typeface="Lato"/>
                <a:sym typeface="Lato"/>
              </a:rPr>
              <a:t>Side streams</a:t>
            </a:r>
            <a:endParaRPr sz="1300" b="1" dirty="0">
              <a:solidFill>
                <a:schemeClr val="accent1"/>
              </a:solidFill>
              <a:latin typeface="Lato"/>
              <a:ea typeface="Lato"/>
              <a:cs typeface="Lato"/>
              <a:sym typeface="Lato"/>
            </a:endParaRPr>
          </a:p>
          <a:p>
            <a:pPr marL="914400" lvl="0" indent="-311150" algn="l" rtl="0">
              <a:lnSpc>
                <a:spcPct val="115000"/>
              </a:lnSpc>
              <a:spcBef>
                <a:spcPts val="0"/>
              </a:spcBef>
              <a:spcAft>
                <a:spcPts val="0"/>
              </a:spcAft>
              <a:buClr>
                <a:schemeClr val="accent1"/>
              </a:buClr>
              <a:buSzPts val="1300"/>
              <a:buFont typeface="Lato"/>
              <a:buChar char="➔"/>
            </a:pPr>
            <a:r>
              <a:rPr lang="hr" sz="1300" b="1" dirty="0">
                <a:solidFill>
                  <a:schemeClr val="accent1"/>
                </a:solidFill>
                <a:latin typeface="Lato"/>
                <a:ea typeface="Lato"/>
                <a:cs typeface="Lato"/>
                <a:sym typeface="Lato"/>
              </a:rPr>
              <a:t>Upcycled food</a:t>
            </a:r>
            <a:endParaRPr sz="1300" b="1" dirty="0">
              <a:solidFill>
                <a:schemeClr val="accent1"/>
              </a:solidFill>
              <a:latin typeface="Lato"/>
              <a:ea typeface="Lato"/>
              <a:cs typeface="Lato"/>
              <a:sym typeface="Lato"/>
            </a:endParaRPr>
          </a:p>
          <a:p>
            <a:pPr marL="914400" lvl="0" indent="-311150" algn="l" rtl="0">
              <a:lnSpc>
                <a:spcPct val="115000"/>
              </a:lnSpc>
              <a:spcBef>
                <a:spcPts val="0"/>
              </a:spcBef>
              <a:spcAft>
                <a:spcPts val="0"/>
              </a:spcAft>
              <a:buClr>
                <a:schemeClr val="accent1"/>
              </a:buClr>
              <a:buSzPts val="1300"/>
              <a:buFont typeface="Lato"/>
              <a:buChar char="➔"/>
            </a:pPr>
            <a:r>
              <a:rPr lang="hr" sz="1300" b="1" dirty="0">
                <a:solidFill>
                  <a:schemeClr val="accent1"/>
                </a:solidFill>
                <a:latin typeface="Lato"/>
                <a:ea typeface="Lato"/>
                <a:cs typeface="Lato"/>
                <a:sym typeface="Lato"/>
              </a:rPr>
              <a:t>Novel food</a:t>
            </a:r>
            <a:endParaRPr sz="1300" b="1" dirty="0">
              <a:solidFill>
                <a:schemeClr val="accent1"/>
              </a:solidFill>
              <a:latin typeface="Lato"/>
              <a:ea typeface="Lato"/>
              <a:cs typeface="Lato"/>
              <a:sym typeface="Lato"/>
            </a:endParaRPr>
          </a:p>
          <a:p>
            <a:pPr marL="914400" lvl="0" indent="-311150" algn="l" rtl="0">
              <a:lnSpc>
                <a:spcPct val="115000"/>
              </a:lnSpc>
              <a:spcBef>
                <a:spcPts val="0"/>
              </a:spcBef>
              <a:spcAft>
                <a:spcPts val="0"/>
              </a:spcAft>
              <a:buClr>
                <a:schemeClr val="accent1"/>
              </a:buClr>
              <a:buSzPts val="1300"/>
              <a:buFont typeface="Lato"/>
              <a:buChar char="➔"/>
            </a:pPr>
            <a:r>
              <a:rPr lang="hr" sz="1300" b="1" dirty="0">
                <a:solidFill>
                  <a:schemeClr val="accent1"/>
                </a:solidFill>
                <a:latin typeface="Lato"/>
                <a:ea typeface="Lato"/>
                <a:cs typeface="Lato"/>
                <a:sym typeface="Lato"/>
              </a:rPr>
              <a:t>Regulation</a:t>
            </a:r>
            <a:endParaRPr sz="1300" b="1" dirty="0">
              <a:solidFill>
                <a:schemeClr val="accent1"/>
              </a:solidFill>
              <a:latin typeface="Lato"/>
              <a:ea typeface="Lato"/>
              <a:cs typeface="Lato"/>
              <a:sym typeface="Lato"/>
            </a:endParaRPr>
          </a:p>
          <a:p>
            <a:pPr marL="457200" lvl="0" indent="-311150" algn="l" rtl="0">
              <a:lnSpc>
                <a:spcPct val="115000"/>
              </a:lnSpc>
              <a:spcBef>
                <a:spcPts val="0"/>
              </a:spcBef>
              <a:spcAft>
                <a:spcPts val="0"/>
              </a:spcAft>
              <a:buClr>
                <a:schemeClr val="accent1"/>
              </a:buClr>
              <a:buSzPts val="1300"/>
              <a:buFont typeface="Lato"/>
              <a:buAutoNum type="romanUcPeriod"/>
            </a:pPr>
            <a:r>
              <a:rPr lang="hr" sz="1300" b="1" dirty="0">
                <a:solidFill>
                  <a:schemeClr val="accent1"/>
                </a:solidFill>
                <a:latin typeface="Lato"/>
                <a:ea typeface="Lato"/>
                <a:cs typeface="Lato"/>
                <a:sym typeface="Lato"/>
              </a:rPr>
              <a:t>Mycoproteins</a:t>
            </a:r>
            <a:endParaRPr sz="1300" b="1" dirty="0">
              <a:solidFill>
                <a:schemeClr val="accent1"/>
              </a:solidFill>
              <a:latin typeface="Lato"/>
              <a:ea typeface="Lato"/>
              <a:cs typeface="Lato"/>
              <a:sym typeface="Lato"/>
            </a:endParaRPr>
          </a:p>
          <a:p>
            <a:pPr marL="914400" lvl="0" indent="-311150" algn="l" rtl="0">
              <a:lnSpc>
                <a:spcPct val="115000"/>
              </a:lnSpc>
              <a:spcBef>
                <a:spcPts val="0"/>
              </a:spcBef>
              <a:spcAft>
                <a:spcPts val="0"/>
              </a:spcAft>
              <a:buClr>
                <a:schemeClr val="accent1"/>
              </a:buClr>
              <a:buSzPts val="1300"/>
              <a:buFont typeface="Lato"/>
              <a:buChar char="➔"/>
            </a:pPr>
            <a:r>
              <a:rPr lang="hr" sz="1300" b="1" dirty="0">
                <a:solidFill>
                  <a:schemeClr val="accent1"/>
                </a:solidFill>
                <a:latin typeface="Lato"/>
                <a:ea typeface="Lato"/>
                <a:cs typeface="Lato"/>
                <a:sym typeface="Lato"/>
              </a:rPr>
              <a:t>Definition and features</a:t>
            </a:r>
            <a:endParaRPr sz="1300" b="1" dirty="0">
              <a:solidFill>
                <a:schemeClr val="accent1"/>
              </a:solidFill>
              <a:latin typeface="Lato"/>
              <a:ea typeface="Lato"/>
              <a:cs typeface="Lato"/>
              <a:sym typeface="Lato"/>
            </a:endParaRPr>
          </a:p>
          <a:p>
            <a:pPr marL="914400" lvl="0" indent="-311150" algn="l" rtl="0">
              <a:lnSpc>
                <a:spcPct val="115000"/>
              </a:lnSpc>
              <a:spcBef>
                <a:spcPts val="0"/>
              </a:spcBef>
              <a:spcAft>
                <a:spcPts val="0"/>
              </a:spcAft>
              <a:buClr>
                <a:schemeClr val="accent1"/>
              </a:buClr>
              <a:buSzPts val="1300"/>
              <a:buFont typeface="Lato"/>
              <a:buChar char="➔"/>
            </a:pPr>
            <a:r>
              <a:rPr lang="hr" sz="1300" b="1" dirty="0">
                <a:solidFill>
                  <a:schemeClr val="accent1"/>
                </a:solidFill>
                <a:latin typeface="Lato"/>
                <a:ea typeface="Lato"/>
                <a:cs typeface="Lato"/>
                <a:sym typeface="Lato"/>
              </a:rPr>
              <a:t>Production technology</a:t>
            </a:r>
            <a:endParaRPr sz="1300" b="1" dirty="0">
              <a:solidFill>
                <a:schemeClr val="accent1"/>
              </a:solidFill>
              <a:latin typeface="Lato"/>
              <a:ea typeface="Lato"/>
              <a:cs typeface="Lato"/>
              <a:sym typeface="Lato"/>
            </a:endParaRPr>
          </a:p>
          <a:p>
            <a:pPr marL="457200" lvl="0" indent="-311150">
              <a:lnSpc>
                <a:spcPct val="115000"/>
              </a:lnSpc>
              <a:buClr>
                <a:schemeClr val="accent1"/>
              </a:buClr>
              <a:buSzPts val="1300"/>
              <a:buFont typeface="Lato"/>
              <a:buAutoNum type="romanUcPeriod"/>
            </a:pPr>
            <a:r>
              <a:rPr lang="hr" sz="1300" b="1" dirty="0">
                <a:solidFill>
                  <a:schemeClr val="accent1"/>
                </a:solidFill>
                <a:latin typeface="Lato"/>
                <a:ea typeface="Lato"/>
                <a:cs typeface="Lato"/>
                <a:sym typeface="Lato"/>
              </a:rPr>
              <a:t>Case study: </a:t>
            </a:r>
            <a:r>
              <a:rPr lang="hr-HR" sz="1300" b="1" dirty="0" err="1">
                <a:solidFill>
                  <a:schemeClr val="accent1"/>
                </a:solidFill>
                <a:latin typeface="Lato"/>
                <a:ea typeface="Lato"/>
                <a:cs typeface="Lato"/>
                <a:sym typeface="Lato"/>
              </a:rPr>
              <a:t>Sugar</a:t>
            </a:r>
            <a:r>
              <a:rPr lang="hr-HR" sz="1300" b="1" dirty="0">
                <a:solidFill>
                  <a:schemeClr val="accent1"/>
                </a:solidFill>
                <a:latin typeface="Lato"/>
                <a:ea typeface="Lato"/>
                <a:cs typeface="Lato"/>
                <a:sym typeface="Lato"/>
              </a:rPr>
              <a:t> </a:t>
            </a:r>
            <a:r>
              <a:rPr lang="hr-HR" sz="1300" b="1" dirty="0" err="1">
                <a:solidFill>
                  <a:schemeClr val="accent1"/>
                </a:solidFill>
                <a:latin typeface="Lato"/>
                <a:ea typeface="Lato"/>
                <a:cs typeface="Lato"/>
                <a:sym typeface="Lato"/>
              </a:rPr>
              <a:t>beet</a:t>
            </a:r>
            <a:r>
              <a:rPr lang="hr-HR" sz="1300" b="1" dirty="0">
                <a:solidFill>
                  <a:schemeClr val="accent1"/>
                </a:solidFill>
                <a:latin typeface="Lato"/>
                <a:ea typeface="Lato"/>
                <a:cs typeface="Lato"/>
                <a:sym typeface="Lato"/>
              </a:rPr>
              <a:t> </a:t>
            </a:r>
            <a:r>
              <a:rPr lang="hr-HR" sz="1300" b="1" dirty="0" err="1">
                <a:solidFill>
                  <a:schemeClr val="accent1"/>
                </a:solidFill>
                <a:latin typeface="Lato"/>
                <a:ea typeface="Lato"/>
                <a:cs typeface="Lato"/>
                <a:sym typeface="Lato"/>
              </a:rPr>
              <a:t>pulp</a:t>
            </a:r>
            <a:r>
              <a:rPr lang="hr-HR" sz="1300" b="1" dirty="0">
                <a:solidFill>
                  <a:schemeClr val="accent1"/>
                </a:solidFill>
                <a:latin typeface="Lato"/>
                <a:ea typeface="Lato"/>
                <a:cs typeface="Lato"/>
                <a:sym typeface="Lato"/>
              </a:rPr>
              <a:t> </a:t>
            </a:r>
            <a:r>
              <a:rPr lang="hr-HR" sz="1300" b="1" dirty="0" err="1">
                <a:solidFill>
                  <a:schemeClr val="accent1"/>
                </a:solidFill>
                <a:latin typeface="Lato"/>
                <a:ea typeface="Lato"/>
                <a:cs typeface="Lato"/>
                <a:sym typeface="Lato"/>
              </a:rPr>
              <a:t>valorisation</a:t>
            </a:r>
            <a:r>
              <a:rPr lang="hr-HR" sz="1300" b="1" dirty="0">
                <a:solidFill>
                  <a:schemeClr val="accent1"/>
                </a:solidFill>
                <a:latin typeface="Lato"/>
                <a:ea typeface="Lato"/>
                <a:cs typeface="Lato"/>
                <a:sym typeface="Lato"/>
              </a:rPr>
              <a:t> </a:t>
            </a:r>
            <a:r>
              <a:rPr lang="hr-HR" sz="1300" b="1" dirty="0" err="1">
                <a:solidFill>
                  <a:schemeClr val="accent1"/>
                </a:solidFill>
                <a:latin typeface="Lato"/>
                <a:ea typeface="Lato"/>
                <a:cs typeface="Lato"/>
                <a:sym typeface="Lato"/>
              </a:rPr>
              <a:t>with</a:t>
            </a:r>
            <a:r>
              <a:rPr lang="hr-HR" sz="1300" b="1" dirty="0">
                <a:solidFill>
                  <a:schemeClr val="accent1"/>
                </a:solidFill>
                <a:latin typeface="Lato"/>
                <a:ea typeface="Lato"/>
                <a:cs typeface="Lato"/>
                <a:sym typeface="Lato"/>
              </a:rPr>
              <a:t> </a:t>
            </a:r>
            <a:r>
              <a:rPr lang="hr-HR" sz="1300" b="1" i="1" dirty="0" err="1">
                <a:solidFill>
                  <a:schemeClr val="accent1"/>
                </a:solidFill>
                <a:latin typeface="Lato"/>
                <a:ea typeface="Lato"/>
                <a:cs typeface="Lato"/>
                <a:sym typeface="Lato"/>
              </a:rPr>
              <a:t>Ganoderma</a:t>
            </a:r>
            <a:r>
              <a:rPr lang="hr-HR" sz="1300" b="1" i="1" dirty="0">
                <a:solidFill>
                  <a:schemeClr val="accent1"/>
                </a:solidFill>
                <a:latin typeface="Lato"/>
                <a:ea typeface="Lato"/>
                <a:cs typeface="Lato"/>
                <a:sym typeface="Lato"/>
              </a:rPr>
              <a:t> </a:t>
            </a:r>
            <a:r>
              <a:rPr lang="hr-HR" sz="1300" b="1" i="1" dirty="0" err="1">
                <a:solidFill>
                  <a:schemeClr val="accent1"/>
                </a:solidFill>
                <a:latin typeface="Lato"/>
                <a:ea typeface="Lato"/>
                <a:cs typeface="Lato"/>
                <a:sym typeface="Lato"/>
              </a:rPr>
              <a:t>lucidum</a:t>
            </a:r>
            <a:r>
              <a:rPr lang="hr" sz="1300" b="1" i="1" dirty="0">
                <a:solidFill>
                  <a:schemeClr val="accent1"/>
                </a:solidFill>
                <a:latin typeface="Lato"/>
                <a:ea typeface="Lato"/>
                <a:cs typeface="Lato"/>
                <a:sym typeface="Lato"/>
              </a:rPr>
              <a:t> </a:t>
            </a:r>
            <a:endParaRPr sz="1300" b="1" i="1" dirty="0">
              <a:solidFill>
                <a:schemeClr val="accent1"/>
              </a:solidFill>
              <a:latin typeface="Lato"/>
              <a:ea typeface="Lato"/>
              <a:cs typeface="Lato"/>
              <a:sym typeface="Lato"/>
            </a:endParaRPr>
          </a:p>
          <a:p>
            <a:pPr marL="914400" lvl="0" indent="-311150" algn="l" rtl="0">
              <a:lnSpc>
                <a:spcPct val="115000"/>
              </a:lnSpc>
              <a:spcBef>
                <a:spcPts val="0"/>
              </a:spcBef>
              <a:spcAft>
                <a:spcPts val="0"/>
              </a:spcAft>
              <a:buClr>
                <a:schemeClr val="accent1"/>
              </a:buClr>
              <a:buSzPts val="1300"/>
              <a:buFont typeface="Lato"/>
              <a:buChar char="➔"/>
            </a:pPr>
            <a:r>
              <a:rPr lang="hr" sz="1300" b="1" dirty="0">
                <a:solidFill>
                  <a:schemeClr val="accent1"/>
                </a:solidFill>
                <a:latin typeface="Lato"/>
                <a:ea typeface="Lato"/>
                <a:cs typeface="Lato"/>
                <a:sym typeface="Lato"/>
              </a:rPr>
              <a:t>The aim</a:t>
            </a:r>
            <a:endParaRPr sz="1300" b="1" dirty="0">
              <a:solidFill>
                <a:schemeClr val="accent1"/>
              </a:solidFill>
              <a:latin typeface="Lato"/>
              <a:ea typeface="Lato"/>
              <a:cs typeface="Lato"/>
              <a:sym typeface="Lato"/>
            </a:endParaRPr>
          </a:p>
          <a:p>
            <a:pPr marL="914400" lvl="0" indent="-311150" algn="l" rtl="0">
              <a:lnSpc>
                <a:spcPct val="115000"/>
              </a:lnSpc>
              <a:spcBef>
                <a:spcPts val="0"/>
              </a:spcBef>
              <a:spcAft>
                <a:spcPts val="0"/>
              </a:spcAft>
              <a:buClr>
                <a:schemeClr val="accent1"/>
              </a:buClr>
              <a:buSzPts val="1300"/>
              <a:buFont typeface="Lato"/>
              <a:buChar char="➔"/>
            </a:pPr>
            <a:r>
              <a:rPr lang="hr" sz="1300" b="1" dirty="0">
                <a:solidFill>
                  <a:schemeClr val="accent1"/>
                </a:solidFill>
                <a:latin typeface="Lato"/>
                <a:ea typeface="Lato"/>
                <a:cs typeface="Lato"/>
                <a:sym typeface="Lato"/>
              </a:rPr>
              <a:t>Materials and methods</a:t>
            </a:r>
            <a:endParaRPr sz="1300" b="1" dirty="0">
              <a:solidFill>
                <a:schemeClr val="accent1"/>
              </a:solidFill>
              <a:latin typeface="Lato"/>
              <a:ea typeface="Lato"/>
              <a:cs typeface="Lato"/>
              <a:sym typeface="Lato"/>
            </a:endParaRPr>
          </a:p>
          <a:p>
            <a:pPr marL="914400" lvl="0" indent="-311150" algn="l" rtl="0">
              <a:lnSpc>
                <a:spcPct val="115000"/>
              </a:lnSpc>
              <a:spcBef>
                <a:spcPts val="0"/>
              </a:spcBef>
              <a:spcAft>
                <a:spcPts val="0"/>
              </a:spcAft>
              <a:buClr>
                <a:schemeClr val="accent1"/>
              </a:buClr>
              <a:buSzPts val="1300"/>
              <a:buFont typeface="Lato"/>
              <a:buChar char="➔"/>
            </a:pPr>
            <a:r>
              <a:rPr lang="hr" sz="1300" b="1" dirty="0">
                <a:solidFill>
                  <a:schemeClr val="accent1"/>
                </a:solidFill>
                <a:latin typeface="Lato"/>
                <a:ea typeface="Lato"/>
                <a:cs typeface="Lato"/>
                <a:sym typeface="Lato"/>
              </a:rPr>
              <a:t>Results</a:t>
            </a:r>
            <a:endParaRPr sz="1300" b="1" dirty="0">
              <a:solidFill>
                <a:schemeClr val="accent1"/>
              </a:solidFill>
              <a:latin typeface="Lato"/>
              <a:ea typeface="Lato"/>
              <a:cs typeface="Lato"/>
              <a:sym typeface="Lato"/>
            </a:endParaRPr>
          </a:p>
          <a:p>
            <a:pPr marL="457200" lvl="0" indent="-311150" algn="l" rtl="0">
              <a:lnSpc>
                <a:spcPct val="115000"/>
              </a:lnSpc>
              <a:spcBef>
                <a:spcPts val="0"/>
              </a:spcBef>
              <a:spcAft>
                <a:spcPts val="0"/>
              </a:spcAft>
              <a:buClr>
                <a:schemeClr val="accent1"/>
              </a:buClr>
              <a:buSzPts val="1300"/>
              <a:buFont typeface="Lato"/>
              <a:buAutoNum type="romanUcPeriod"/>
            </a:pPr>
            <a:r>
              <a:rPr lang="hr" sz="1300" b="1" dirty="0">
                <a:solidFill>
                  <a:schemeClr val="accent1"/>
                </a:solidFill>
                <a:latin typeface="Lato"/>
                <a:ea typeface="Lato"/>
                <a:cs typeface="Lato"/>
                <a:sym typeface="Lato"/>
              </a:rPr>
              <a:t>Conclusions</a:t>
            </a:r>
            <a:endParaRPr sz="1300" b="1" dirty="0">
              <a:solidFill>
                <a:schemeClr val="accent1"/>
              </a:solidFill>
              <a:latin typeface="Lato"/>
              <a:ea typeface="Lato"/>
              <a:cs typeface="Lato"/>
              <a:sym typeface="Lato"/>
            </a:endParaRPr>
          </a:p>
        </p:txBody>
      </p:sp>
      <p:sp>
        <p:nvSpPr>
          <p:cNvPr id="6" name="Google Shape;156;p21"/>
          <p:cNvSpPr txBox="1">
            <a:spLocks/>
          </p:cNvSpPr>
          <p:nvPr/>
        </p:nvSpPr>
        <p:spPr>
          <a:xfrm>
            <a:off x="669745" y="-12425"/>
            <a:ext cx="7804511" cy="49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9pPr>
          </a:lstStyle>
          <a:p>
            <a:pPr algn="ctr">
              <a:buSzPts val="990"/>
            </a:pPr>
            <a:r>
              <a:rPr lang="en-US" sz="2020" b="0" i="1" dirty="0">
                <a:solidFill>
                  <a:srgbClr val="666666"/>
                </a:solidFill>
              </a:rPr>
              <a:t>Novel food and alternative proteins in a sustainable food system</a:t>
            </a:r>
            <a:br>
              <a:rPr lang="en-US" sz="2020" b="0" i="1" dirty="0">
                <a:solidFill>
                  <a:srgbClr val="666666"/>
                </a:solidFill>
              </a:rPr>
            </a:br>
            <a:r>
              <a:rPr lang="en-US" sz="2020" b="0" i="1" dirty="0">
                <a:solidFill>
                  <a:srgbClr val="666666"/>
                </a:solidFill>
              </a:rPr>
              <a:t> </a:t>
            </a:r>
          </a:p>
        </p:txBody>
      </p:sp>
    </p:spTree>
    <p:extLst>
      <p:ext uri="{BB962C8B-B14F-4D97-AF65-F5344CB8AC3E}">
        <p14:creationId xmlns:p14="http://schemas.microsoft.com/office/powerpoint/2010/main" val="31050291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pic>
        <p:nvPicPr>
          <p:cNvPr id="152" name="Google Shape;152;p21"/>
          <p:cNvPicPr preferRelativeResize="0"/>
          <p:nvPr/>
        </p:nvPicPr>
        <p:blipFill rotWithShape="1">
          <a:blip r:embed="rId3">
            <a:alphaModFix/>
          </a:blip>
          <a:srcRect/>
          <a:stretch/>
        </p:blipFill>
        <p:spPr>
          <a:xfrm>
            <a:off x="621450" y="3571675"/>
            <a:ext cx="7901101" cy="1201016"/>
          </a:xfrm>
          <a:prstGeom prst="rect">
            <a:avLst/>
          </a:prstGeom>
          <a:noFill/>
          <a:ln>
            <a:noFill/>
          </a:ln>
        </p:spPr>
      </p:pic>
      <p:pic>
        <p:nvPicPr>
          <p:cNvPr id="153" name="Google Shape;153;p21"/>
          <p:cNvPicPr preferRelativeResize="0"/>
          <p:nvPr/>
        </p:nvPicPr>
        <p:blipFill rotWithShape="1">
          <a:blip r:embed="rId4">
            <a:alphaModFix/>
          </a:blip>
          <a:srcRect/>
          <a:stretch/>
        </p:blipFill>
        <p:spPr>
          <a:xfrm>
            <a:off x="1375462" y="2164119"/>
            <a:ext cx="938865" cy="1341236"/>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154" name="Google Shape;154;p21"/>
          <p:cNvPicPr preferRelativeResize="0"/>
          <p:nvPr/>
        </p:nvPicPr>
        <p:blipFill rotWithShape="1">
          <a:blip r:embed="rId5">
            <a:alphaModFix/>
          </a:blip>
          <a:srcRect/>
          <a:stretch/>
        </p:blipFill>
        <p:spPr>
          <a:xfrm>
            <a:off x="216031" y="1243768"/>
            <a:ext cx="8711939" cy="883997"/>
          </a:xfrm>
          <a:prstGeom prst="rect">
            <a:avLst/>
          </a:prstGeom>
          <a:noFill/>
          <a:ln>
            <a:noFill/>
          </a:ln>
        </p:spPr>
      </p:pic>
      <p:sp>
        <p:nvSpPr>
          <p:cNvPr id="155" name="Google Shape;155;p21"/>
          <p:cNvSpPr txBox="1">
            <a:spLocks noGrp="1"/>
          </p:cNvSpPr>
          <p:nvPr>
            <p:ph type="title"/>
          </p:nvPr>
        </p:nvSpPr>
        <p:spPr>
          <a:xfrm>
            <a:off x="729450" y="640131"/>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hr" dirty="0"/>
              <a:t>Food waste: a global challenge </a:t>
            </a:r>
            <a:endParaRPr dirty="0"/>
          </a:p>
        </p:txBody>
      </p:sp>
      <p:sp>
        <p:nvSpPr>
          <p:cNvPr id="157" name="Google Shape;157;p21"/>
          <p:cNvSpPr txBox="1">
            <a:spLocks noGrp="1"/>
          </p:cNvSpPr>
          <p:nvPr>
            <p:ph type="body" idx="1"/>
          </p:nvPr>
        </p:nvSpPr>
        <p:spPr>
          <a:xfrm>
            <a:off x="0" y="4779966"/>
            <a:ext cx="5267700" cy="385200"/>
          </a:xfrm>
          <a:prstGeom prst="rect">
            <a:avLst/>
          </a:prstGeom>
          <a:noFill/>
          <a:ln>
            <a:noFill/>
          </a:ln>
        </p:spPr>
        <p:txBody>
          <a:bodyPr spcFirstLastPara="1" wrap="square" lIns="91425" tIns="91425" rIns="91425" bIns="91425" anchor="t" anchorCtr="0">
            <a:noAutofit/>
          </a:bodyPr>
          <a:lstStyle/>
          <a:p>
            <a:pPr marL="228600" lvl="0" indent="-228600" algn="l" rtl="0">
              <a:lnSpc>
                <a:spcPct val="100000"/>
              </a:lnSpc>
              <a:spcBef>
                <a:spcPts val="0"/>
              </a:spcBef>
              <a:spcAft>
                <a:spcPts val="0"/>
              </a:spcAft>
              <a:buClr>
                <a:srgbClr val="B7B7B7"/>
              </a:buClr>
              <a:buSzPts val="800"/>
              <a:buFont typeface="Calibri"/>
              <a:buAutoNum type="arabicPeriod"/>
            </a:pPr>
            <a:r>
              <a:rPr lang="hr" sz="800" dirty="0">
                <a:solidFill>
                  <a:srgbClr val="B7B7B7"/>
                </a:solidFill>
              </a:rPr>
              <a:t>United Nations Environment Programme (2024). Food Waste Index Report 2024. Nairobi.</a:t>
            </a:r>
            <a:endParaRPr sz="800" dirty="0">
              <a:solidFill>
                <a:srgbClr val="B7B7B7"/>
              </a:solidFill>
            </a:endParaRPr>
          </a:p>
          <a:p>
            <a:pPr marL="228600" lvl="0" indent="-228600">
              <a:lnSpc>
                <a:spcPct val="100000"/>
              </a:lnSpc>
              <a:buClr>
                <a:srgbClr val="B7B7B7"/>
              </a:buClr>
              <a:buSzPts val="800"/>
              <a:buAutoNum type="arabicPeriod"/>
            </a:pPr>
            <a:r>
              <a:rPr lang="hr" sz="800" dirty="0">
                <a:solidFill>
                  <a:srgbClr val="B7B7B7"/>
                </a:solidFill>
              </a:rPr>
              <a:t>Bangar et al. (2024). </a:t>
            </a:r>
            <a:r>
              <a:rPr lang="hr-HR" sz="800" u="sng" dirty="0">
                <a:solidFill>
                  <a:schemeClr val="hlink"/>
                </a:solidFill>
              </a:rPr>
              <a:t>https://doi.org/10.1016/j.tifs.2023.104314</a:t>
            </a:r>
            <a:endParaRPr sz="800" dirty="0">
              <a:solidFill>
                <a:srgbClr val="B7B7B7"/>
              </a:solidFill>
            </a:endParaRPr>
          </a:p>
        </p:txBody>
      </p:sp>
      <p:pic>
        <p:nvPicPr>
          <p:cNvPr id="158" name="Google Shape;158;p21"/>
          <p:cNvPicPr preferRelativeResize="0"/>
          <p:nvPr/>
        </p:nvPicPr>
        <p:blipFill rotWithShape="1">
          <a:blip r:embed="rId6">
            <a:alphaModFix/>
          </a:blip>
          <a:srcRect/>
          <a:stretch/>
        </p:blipFill>
        <p:spPr>
          <a:xfrm>
            <a:off x="3197233" y="2090203"/>
            <a:ext cx="2749534" cy="1438781"/>
          </a:xfrm>
          <a:prstGeom prst="rect">
            <a:avLst/>
          </a:prstGeom>
          <a:noFill/>
          <a:ln>
            <a:noFill/>
          </a:ln>
        </p:spPr>
      </p:pic>
      <p:sp>
        <p:nvSpPr>
          <p:cNvPr id="159" name="Google Shape;159;p21"/>
          <p:cNvSpPr/>
          <p:nvPr/>
        </p:nvSpPr>
        <p:spPr>
          <a:xfrm flipH="1">
            <a:off x="5003340" y="2604874"/>
            <a:ext cx="894600" cy="223500"/>
          </a:xfrm>
          <a:prstGeom prst="lef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pic>
        <p:nvPicPr>
          <p:cNvPr id="160" name="Google Shape;160;p21"/>
          <p:cNvPicPr preferRelativeResize="0"/>
          <p:nvPr/>
        </p:nvPicPr>
        <p:blipFill rotWithShape="1">
          <a:blip r:embed="rId7">
            <a:alphaModFix/>
          </a:blip>
          <a:srcRect/>
          <a:stretch/>
        </p:blipFill>
        <p:spPr>
          <a:xfrm>
            <a:off x="197722" y="2184889"/>
            <a:ext cx="896190" cy="1341236"/>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161" name="Google Shape;161;p21"/>
          <p:cNvPicPr preferRelativeResize="0"/>
          <p:nvPr/>
        </p:nvPicPr>
        <p:blipFill rotWithShape="1">
          <a:blip r:embed="rId8">
            <a:alphaModFix/>
          </a:blip>
          <a:srcRect/>
          <a:stretch/>
        </p:blipFill>
        <p:spPr>
          <a:xfrm>
            <a:off x="5932776" y="2391439"/>
            <a:ext cx="2036240" cy="786452"/>
          </a:xfrm>
          <a:prstGeom prst="rect">
            <a:avLst/>
          </a:prstGeom>
          <a:noFill/>
          <a:ln>
            <a:noFill/>
          </a:ln>
        </p:spPr>
      </p:pic>
      <p:pic>
        <p:nvPicPr>
          <p:cNvPr id="162" name="Google Shape;162;p21"/>
          <p:cNvPicPr preferRelativeResize="0"/>
          <p:nvPr/>
        </p:nvPicPr>
        <p:blipFill rotWithShape="1">
          <a:blip r:embed="rId9">
            <a:alphaModFix/>
          </a:blip>
          <a:srcRect/>
          <a:stretch/>
        </p:blipFill>
        <p:spPr>
          <a:xfrm>
            <a:off x="7963593" y="2275416"/>
            <a:ext cx="1073994" cy="943813"/>
          </a:xfrm>
          <a:prstGeom prst="rect">
            <a:avLst/>
          </a:prstGeom>
          <a:noFill/>
          <a:ln>
            <a:noFill/>
          </a:ln>
        </p:spPr>
      </p:pic>
      <p:sp>
        <p:nvSpPr>
          <p:cNvPr id="163" name="Google Shape;163;p21"/>
          <p:cNvSpPr/>
          <p:nvPr/>
        </p:nvSpPr>
        <p:spPr>
          <a:xfrm>
            <a:off x="2370564" y="2603633"/>
            <a:ext cx="894600" cy="223500"/>
          </a:xfrm>
          <a:prstGeom prst="lef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sp>
        <p:nvSpPr>
          <p:cNvPr id="2" name="Znak zbrajanja 1">
            <a:extLst>
              <a:ext uri="{FF2B5EF4-FFF2-40B4-BE49-F238E27FC236}">
                <a16:creationId xmlns:a16="http://schemas.microsoft.com/office/drawing/2014/main" id="{2A94AC89-89B6-432D-81FF-074CAC1AD2DB}"/>
              </a:ext>
            </a:extLst>
          </p:cNvPr>
          <p:cNvSpPr/>
          <p:nvPr/>
        </p:nvSpPr>
        <p:spPr>
          <a:xfrm>
            <a:off x="1100736" y="2729552"/>
            <a:ext cx="264039" cy="258888"/>
          </a:xfrm>
          <a:prstGeom prst="mathPlus">
            <a:avLst/>
          </a:prstGeom>
          <a:solidFill>
            <a:srgbClr val="598F5D"/>
          </a:solidFill>
          <a:ln w="12700">
            <a:solidFill>
              <a:srgbClr val="295F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15" name="Google Shape;156;p21"/>
          <p:cNvSpPr txBox="1">
            <a:spLocks/>
          </p:cNvSpPr>
          <p:nvPr/>
        </p:nvSpPr>
        <p:spPr>
          <a:xfrm>
            <a:off x="669745" y="-12425"/>
            <a:ext cx="7804511" cy="49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9pPr>
          </a:lstStyle>
          <a:p>
            <a:pPr algn="ctr">
              <a:buSzPts val="990"/>
            </a:pPr>
            <a:r>
              <a:rPr lang="en-US" sz="2020" b="0" i="1" dirty="0">
                <a:solidFill>
                  <a:srgbClr val="666666"/>
                </a:solidFill>
              </a:rPr>
              <a:t>Novel food and alternative proteins in a sustainable food system</a:t>
            </a:r>
            <a:br>
              <a:rPr lang="en-US" sz="2020" b="0" i="1" dirty="0">
                <a:solidFill>
                  <a:srgbClr val="666666"/>
                </a:solidFill>
              </a:rPr>
            </a:br>
            <a:r>
              <a:rPr lang="en-US" sz="2020" b="0" i="1" dirty="0">
                <a:solidFill>
                  <a:srgbClr val="666666"/>
                </a:solidFill>
              </a:rPr>
              <a:t> </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4"/>
                                        </p:tgtEl>
                                        <p:attrNameLst>
                                          <p:attrName>style.visibility</p:attrName>
                                        </p:attrNameLst>
                                      </p:cBhvr>
                                      <p:to>
                                        <p:strVal val="visible"/>
                                      </p:to>
                                    </p:set>
                                    <p:animEffect transition="in" filter="fade">
                                      <p:cBhvr>
                                        <p:cTn id="7" dur="1000"/>
                                        <p:tgtEl>
                                          <p:spTgt spid="154"/>
                                        </p:tgtEl>
                                      </p:cBhvr>
                                    </p:animEffect>
                                  </p:childTnLst>
                                </p:cTn>
                              </p:par>
                              <p:par>
                                <p:cTn id="8" presetID="10" presetClass="entr" presetSubtype="0" fill="hold" nodeType="withEffect">
                                  <p:stCondLst>
                                    <p:cond delay="0"/>
                                  </p:stCondLst>
                                  <p:childTnLst>
                                    <p:set>
                                      <p:cBhvr>
                                        <p:cTn id="9" dur="1" fill="hold">
                                          <p:stCondLst>
                                            <p:cond delay="0"/>
                                          </p:stCondLst>
                                        </p:cTn>
                                        <p:tgtEl>
                                          <p:spTgt spid="158"/>
                                        </p:tgtEl>
                                        <p:attrNameLst>
                                          <p:attrName>style.visibility</p:attrName>
                                        </p:attrNameLst>
                                      </p:cBhvr>
                                      <p:to>
                                        <p:strVal val="visible"/>
                                      </p:to>
                                    </p:set>
                                    <p:animEffect transition="in" filter="fade">
                                      <p:cBhvr>
                                        <p:cTn id="10" dur="1000"/>
                                        <p:tgtEl>
                                          <p:spTgt spid="158"/>
                                        </p:tgtEl>
                                      </p:cBhvr>
                                    </p:animEffect>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nodeType="clickEffect">
                                  <p:stCondLst>
                                    <p:cond delay="0"/>
                                  </p:stCondLst>
                                  <p:childTnLst>
                                    <p:set>
                                      <p:cBhvr>
                                        <p:cTn id="14" dur="1" fill="hold">
                                          <p:stCondLst>
                                            <p:cond delay="0"/>
                                          </p:stCondLst>
                                        </p:cTn>
                                        <p:tgtEl>
                                          <p:spTgt spid="163"/>
                                        </p:tgtEl>
                                        <p:attrNameLst>
                                          <p:attrName>style.visibility</p:attrName>
                                        </p:attrNameLst>
                                      </p:cBhvr>
                                      <p:to>
                                        <p:strVal val="visible"/>
                                      </p:to>
                                    </p:set>
                                    <p:anim calcmode="lin" valueType="num">
                                      <p:cBhvr additive="base">
                                        <p:cTn id="15" dur="750"/>
                                        <p:tgtEl>
                                          <p:spTgt spid="163"/>
                                        </p:tgtEl>
                                        <p:attrNameLst>
                                          <p:attrName>ppt_w</p:attrName>
                                        </p:attrNameLst>
                                      </p:cBhvr>
                                      <p:tavLst>
                                        <p:tav tm="0">
                                          <p:val>
                                            <p:strVal val="0"/>
                                          </p:val>
                                        </p:tav>
                                        <p:tav tm="100000">
                                          <p:val>
                                            <p:strVal val="#ppt_w"/>
                                          </p:val>
                                        </p:tav>
                                      </p:tavLst>
                                    </p:anim>
                                    <p:anim calcmode="lin" valueType="num">
                                      <p:cBhvr additive="base">
                                        <p:cTn id="16" dur="750"/>
                                        <p:tgtEl>
                                          <p:spTgt spid="163"/>
                                        </p:tgtEl>
                                        <p:attrNameLst>
                                          <p:attrName>ppt_h</p:attrName>
                                        </p:attrNameLst>
                                      </p:cBhvr>
                                      <p:tavLst>
                                        <p:tav tm="0">
                                          <p:val>
                                            <p:str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159"/>
                                        </p:tgtEl>
                                        <p:attrNameLst>
                                          <p:attrName>style.visibility</p:attrName>
                                        </p:attrNameLst>
                                      </p:cBhvr>
                                      <p:to>
                                        <p:strVal val="visible"/>
                                      </p:to>
                                    </p:set>
                                    <p:anim calcmode="lin" valueType="num">
                                      <p:cBhvr additive="base">
                                        <p:cTn id="19" dur="750"/>
                                        <p:tgtEl>
                                          <p:spTgt spid="159"/>
                                        </p:tgtEl>
                                        <p:attrNameLst>
                                          <p:attrName>ppt_w</p:attrName>
                                        </p:attrNameLst>
                                      </p:cBhvr>
                                      <p:tavLst>
                                        <p:tav tm="0">
                                          <p:val>
                                            <p:strVal val="0"/>
                                          </p:val>
                                        </p:tav>
                                        <p:tav tm="100000">
                                          <p:val>
                                            <p:strVal val="#ppt_w"/>
                                          </p:val>
                                        </p:tav>
                                      </p:tavLst>
                                    </p:anim>
                                    <p:anim calcmode="lin" valueType="num">
                                      <p:cBhvr additive="base">
                                        <p:cTn id="20" dur="750"/>
                                        <p:tgtEl>
                                          <p:spTgt spid="159"/>
                                        </p:tgtEl>
                                        <p:attrNameLst>
                                          <p:attrName>ppt_h</p:attrName>
                                        </p:attrNameLst>
                                      </p:cBhvr>
                                      <p:tavLst>
                                        <p:tav tm="0">
                                          <p:val>
                                            <p:str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161"/>
                                        </p:tgtEl>
                                        <p:attrNameLst>
                                          <p:attrName>style.visibility</p:attrName>
                                        </p:attrNameLst>
                                      </p:cBhvr>
                                      <p:to>
                                        <p:strVal val="visible"/>
                                      </p:to>
                                    </p:set>
                                    <p:anim calcmode="lin" valueType="num">
                                      <p:cBhvr additive="base">
                                        <p:cTn id="23" dur="750"/>
                                        <p:tgtEl>
                                          <p:spTgt spid="161"/>
                                        </p:tgtEl>
                                        <p:attrNameLst>
                                          <p:attrName>ppt_w</p:attrName>
                                        </p:attrNameLst>
                                      </p:cBhvr>
                                      <p:tavLst>
                                        <p:tav tm="0">
                                          <p:val>
                                            <p:strVal val="0"/>
                                          </p:val>
                                        </p:tav>
                                        <p:tav tm="100000">
                                          <p:val>
                                            <p:strVal val="#ppt_w"/>
                                          </p:val>
                                        </p:tav>
                                      </p:tavLst>
                                    </p:anim>
                                    <p:anim calcmode="lin" valueType="num">
                                      <p:cBhvr additive="base">
                                        <p:cTn id="24" dur="750"/>
                                        <p:tgtEl>
                                          <p:spTgt spid="161"/>
                                        </p:tgtEl>
                                        <p:attrNameLst>
                                          <p:attrName>ppt_h</p:attrName>
                                        </p:attrNameLst>
                                      </p:cBhvr>
                                      <p:tavLst>
                                        <p:tav tm="0">
                                          <p:val>
                                            <p:strVal val="0"/>
                                          </p:val>
                                        </p:tav>
                                        <p:tav tm="100000">
                                          <p:val>
                                            <p:strVal val="#ppt_h"/>
                                          </p:val>
                                        </p:tav>
                                      </p:tavLst>
                                    </p:anim>
                                  </p:childTnLst>
                                </p:cTn>
                              </p:par>
                              <p:par>
                                <p:cTn id="25" presetID="23" presetClass="entr" presetSubtype="16" fill="hold" nodeType="withEffect">
                                  <p:stCondLst>
                                    <p:cond delay="0"/>
                                  </p:stCondLst>
                                  <p:childTnLst>
                                    <p:set>
                                      <p:cBhvr>
                                        <p:cTn id="26" dur="1" fill="hold">
                                          <p:stCondLst>
                                            <p:cond delay="0"/>
                                          </p:stCondLst>
                                        </p:cTn>
                                        <p:tgtEl>
                                          <p:spTgt spid="162"/>
                                        </p:tgtEl>
                                        <p:attrNameLst>
                                          <p:attrName>style.visibility</p:attrName>
                                        </p:attrNameLst>
                                      </p:cBhvr>
                                      <p:to>
                                        <p:strVal val="visible"/>
                                      </p:to>
                                    </p:set>
                                    <p:anim calcmode="lin" valueType="num">
                                      <p:cBhvr additive="base">
                                        <p:cTn id="27" dur="750"/>
                                        <p:tgtEl>
                                          <p:spTgt spid="162"/>
                                        </p:tgtEl>
                                        <p:attrNameLst>
                                          <p:attrName>ppt_w</p:attrName>
                                        </p:attrNameLst>
                                      </p:cBhvr>
                                      <p:tavLst>
                                        <p:tav tm="0">
                                          <p:val>
                                            <p:strVal val="0"/>
                                          </p:val>
                                        </p:tav>
                                        <p:tav tm="100000">
                                          <p:val>
                                            <p:strVal val="#ppt_w"/>
                                          </p:val>
                                        </p:tav>
                                      </p:tavLst>
                                    </p:anim>
                                    <p:anim calcmode="lin" valueType="num">
                                      <p:cBhvr additive="base">
                                        <p:cTn id="28" dur="750"/>
                                        <p:tgtEl>
                                          <p:spTgt spid="162"/>
                                        </p:tgtEl>
                                        <p:attrNameLst>
                                          <p:attrName>ppt_h</p:attrName>
                                        </p:attrNameLst>
                                      </p:cBhvr>
                                      <p:tavLst>
                                        <p:tav tm="0">
                                          <p:val>
                                            <p:strVal val="0"/>
                                          </p:val>
                                        </p:tav>
                                        <p:tav tm="100000">
                                          <p:val>
                                            <p:strVal val="#ppt_h"/>
                                          </p:val>
                                        </p:tav>
                                      </p:tavLst>
                                    </p:anim>
                                  </p:childTnLst>
                                </p:cTn>
                              </p:par>
                              <p:par>
                                <p:cTn id="29" presetID="23" presetClass="entr" presetSubtype="16" fill="hold" nodeType="withEffect">
                                  <p:stCondLst>
                                    <p:cond delay="0"/>
                                  </p:stCondLst>
                                  <p:childTnLst>
                                    <p:set>
                                      <p:cBhvr>
                                        <p:cTn id="30" dur="1" fill="hold">
                                          <p:stCondLst>
                                            <p:cond delay="0"/>
                                          </p:stCondLst>
                                        </p:cTn>
                                        <p:tgtEl>
                                          <p:spTgt spid="153"/>
                                        </p:tgtEl>
                                        <p:attrNameLst>
                                          <p:attrName>style.visibility</p:attrName>
                                        </p:attrNameLst>
                                      </p:cBhvr>
                                      <p:to>
                                        <p:strVal val="visible"/>
                                      </p:to>
                                    </p:set>
                                    <p:anim calcmode="lin" valueType="num">
                                      <p:cBhvr additive="base">
                                        <p:cTn id="31" dur="750"/>
                                        <p:tgtEl>
                                          <p:spTgt spid="153"/>
                                        </p:tgtEl>
                                        <p:attrNameLst>
                                          <p:attrName>ppt_w</p:attrName>
                                        </p:attrNameLst>
                                      </p:cBhvr>
                                      <p:tavLst>
                                        <p:tav tm="0">
                                          <p:val>
                                            <p:strVal val="0"/>
                                          </p:val>
                                        </p:tav>
                                        <p:tav tm="100000">
                                          <p:val>
                                            <p:strVal val="#ppt_w"/>
                                          </p:val>
                                        </p:tav>
                                      </p:tavLst>
                                    </p:anim>
                                    <p:anim calcmode="lin" valueType="num">
                                      <p:cBhvr additive="base">
                                        <p:cTn id="32" dur="750"/>
                                        <p:tgtEl>
                                          <p:spTgt spid="153"/>
                                        </p:tgtEl>
                                        <p:attrNameLst>
                                          <p:attrName>ppt_h</p:attrName>
                                        </p:attrNameLst>
                                      </p:cBhvr>
                                      <p:tavLst>
                                        <p:tav tm="0">
                                          <p:val>
                                            <p:str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6" presetClass="emph" presetSubtype="0" fill="hold" nodeType="clickEffect">
                                  <p:stCondLst>
                                    <p:cond delay="0"/>
                                  </p:stCondLst>
                                  <p:childTnLst>
                                    <p:animEffect transition="out" filter="fade">
                                      <p:cBhvr>
                                        <p:cTn id="36" dur="500" tmFilter="0, 0; .2, .5; .8, .5; 1, 0"/>
                                        <p:tgtEl>
                                          <p:spTgt spid="161"/>
                                        </p:tgtEl>
                                      </p:cBhvr>
                                    </p:animEffect>
                                    <p:animScale>
                                      <p:cBhvr>
                                        <p:cTn id="37" dur="250" autoRev="1" fill="hold"/>
                                        <p:tgtEl>
                                          <p:spTgt spid="161"/>
                                        </p:tgtEl>
                                      </p:cBhvr>
                                      <p:by x="105000" y="105000"/>
                                    </p:animScale>
                                  </p:childTnLst>
                                </p:cTn>
                              </p:par>
                              <p:par>
                                <p:cTn id="38" presetID="26" presetClass="emph" presetSubtype="0" fill="hold" nodeType="withEffect">
                                  <p:stCondLst>
                                    <p:cond delay="0"/>
                                  </p:stCondLst>
                                  <p:childTnLst>
                                    <p:animEffect transition="out" filter="fade">
                                      <p:cBhvr>
                                        <p:cTn id="39" dur="500" tmFilter="0, 0; .2, .5; .8, .5; 1, 0"/>
                                        <p:tgtEl>
                                          <p:spTgt spid="162"/>
                                        </p:tgtEl>
                                      </p:cBhvr>
                                    </p:animEffect>
                                    <p:animScale>
                                      <p:cBhvr>
                                        <p:cTn id="40" dur="250" autoRev="1" fill="hold"/>
                                        <p:tgtEl>
                                          <p:spTgt spid="162"/>
                                        </p:tgtEl>
                                      </p:cBhvr>
                                      <p:by x="105000" y="105000"/>
                                    </p:animScale>
                                  </p:childTnLst>
                                </p:cTn>
                              </p:par>
                            </p:childTnLst>
                          </p:cTn>
                        </p:par>
                      </p:childTnLst>
                    </p:cTn>
                  </p:par>
                  <p:par>
                    <p:cTn id="41" fill="hold">
                      <p:stCondLst>
                        <p:cond delay="indefinite"/>
                      </p:stCondLst>
                      <p:childTnLst>
                        <p:par>
                          <p:cTn id="42" fill="hold">
                            <p:stCondLst>
                              <p:cond delay="0"/>
                            </p:stCondLst>
                            <p:childTnLst>
                              <p:par>
                                <p:cTn id="43" presetID="26" presetClass="emph" presetSubtype="0" fill="hold" nodeType="clickEffect">
                                  <p:stCondLst>
                                    <p:cond delay="0"/>
                                  </p:stCondLst>
                                  <p:childTnLst>
                                    <p:animEffect transition="out" filter="fade">
                                      <p:cBhvr>
                                        <p:cTn id="44" dur="500" tmFilter="0, 0; .2, .5; .8, .5; 1, 0"/>
                                        <p:tgtEl>
                                          <p:spTgt spid="153"/>
                                        </p:tgtEl>
                                      </p:cBhvr>
                                    </p:animEffect>
                                    <p:animScale>
                                      <p:cBhvr>
                                        <p:cTn id="45" dur="250" autoRev="1" fill="hold"/>
                                        <p:tgtEl>
                                          <p:spTgt spid="153"/>
                                        </p:tgtEl>
                                      </p:cBhvr>
                                      <p:by x="105000" y="105000"/>
                                    </p:animScale>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grpId="0" nodeType="clickEffect">
                                  <p:stCondLst>
                                    <p:cond delay="0"/>
                                  </p:stCondLst>
                                  <p:childTnLst>
                                    <p:set>
                                      <p:cBhvr>
                                        <p:cTn id="49" dur="1" fill="hold">
                                          <p:stCondLst>
                                            <p:cond delay="0"/>
                                          </p:stCondLst>
                                        </p:cTn>
                                        <p:tgtEl>
                                          <p:spTgt spid="2"/>
                                        </p:tgtEl>
                                        <p:attrNameLst>
                                          <p:attrName>style.visibility</p:attrName>
                                        </p:attrNameLst>
                                      </p:cBhvr>
                                      <p:to>
                                        <p:strVal val="visible"/>
                                      </p:to>
                                    </p:set>
                                    <p:anim calcmode="lin" valueType="num">
                                      <p:cBhvr>
                                        <p:cTn id="50" dur="500" fill="hold"/>
                                        <p:tgtEl>
                                          <p:spTgt spid="2"/>
                                        </p:tgtEl>
                                        <p:attrNameLst>
                                          <p:attrName>ppt_w</p:attrName>
                                        </p:attrNameLst>
                                      </p:cBhvr>
                                      <p:tavLst>
                                        <p:tav tm="0">
                                          <p:val>
                                            <p:fltVal val="0"/>
                                          </p:val>
                                        </p:tav>
                                        <p:tav tm="100000">
                                          <p:val>
                                            <p:strVal val="#ppt_w"/>
                                          </p:val>
                                        </p:tav>
                                      </p:tavLst>
                                    </p:anim>
                                    <p:anim calcmode="lin" valueType="num">
                                      <p:cBhvr>
                                        <p:cTn id="51" dur="500" fill="hold"/>
                                        <p:tgtEl>
                                          <p:spTgt spid="2"/>
                                        </p:tgtEl>
                                        <p:attrNameLst>
                                          <p:attrName>ppt_h</p:attrName>
                                        </p:attrNameLst>
                                      </p:cBhvr>
                                      <p:tavLst>
                                        <p:tav tm="0">
                                          <p:val>
                                            <p:fltVal val="0"/>
                                          </p:val>
                                        </p:tav>
                                        <p:tav tm="100000">
                                          <p:val>
                                            <p:strVal val="#ppt_h"/>
                                          </p:val>
                                        </p:tav>
                                      </p:tavLst>
                                    </p:anim>
                                    <p:animEffect transition="in" filter="fade">
                                      <p:cBhvr>
                                        <p:cTn id="52" dur="500"/>
                                        <p:tgtEl>
                                          <p:spTgt spid="2"/>
                                        </p:tgtEl>
                                      </p:cBhvr>
                                    </p:animEffect>
                                  </p:childTnLst>
                                </p:cTn>
                              </p:par>
                              <p:par>
                                <p:cTn id="53" presetID="53" presetClass="entr" presetSubtype="16" fill="hold" nodeType="withEffect">
                                  <p:stCondLst>
                                    <p:cond delay="0"/>
                                  </p:stCondLst>
                                  <p:childTnLst>
                                    <p:set>
                                      <p:cBhvr>
                                        <p:cTn id="54" dur="1" fill="hold">
                                          <p:stCondLst>
                                            <p:cond delay="0"/>
                                          </p:stCondLst>
                                        </p:cTn>
                                        <p:tgtEl>
                                          <p:spTgt spid="160"/>
                                        </p:tgtEl>
                                        <p:attrNameLst>
                                          <p:attrName>style.visibility</p:attrName>
                                        </p:attrNameLst>
                                      </p:cBhvr>
                                      <p:to>
                                        <p:strVal val="visible"/>
                                      </p:to>
                                    </p:set>
                                    <p:anim calcmode="lin" valueType="num">
                                      <p:cBhvr>
                                        <p:cTn id="55" dur="500" fill="hold"/>
                                        <p:tgtEl>
                                          <p:spTgt spid="160"/>
                                        </p:tgtEl>
                                        <p:attrNameLst>
                                          <p:attrName>ppt_w</p:attrName>
                                        </p:attrNameLst>
                                      </p:cBhvr>
                                      <p:tavLst>
                                        <p:tav tm="0">
                                          <p:val>
                                            <p:fltVal val="0"/>
                                          </p:val>
                                        </p:tav>
                                        <p:tav tm="100000">
                                          <p:val>
                                            <p:strVal val="#ppt_w"/>
                                          </p:val>
                                        </p:tav>
                                      </p:tavLst>
                                    </p:anim>
                                    <p:anim calcmode="lin" valueType="num">
                                      <p:cBhvr>
                                        <p:cTn id="56" dur="500" fill="hold"/>
                                        <p:tgtEl>
                                          <p:spTgt spid="160"/>
                                        </p:tgtEl>
                                        <p:attrNameLst>
                                          <p:attrName>ppt_h</p:attrName>
                                        </p:attrNameLst>
                                      </p:cBhvr>
                                      <p:tavLst>
                                        <p:tav tm="0">
                                          <p:val>
                                            <p:fltVal val="0"/>
                                          </p:val>
                                        </p:tav>
                                        <p:tav tm="100000">
                                          <p:val>
                                            <p:strVal val="#ppt_h"/>
                                          </p:val>
                                        </p:tav>
                                      </p:tavLst>
                                    </p:anim>
                                    <p:animEffect transition="in" filter="fade">
                                      <p:cBhvr>
                                        <p:cTn id="57" dur="500"/>
                                        <p:tgtEl>
                                          <p:spTgt spid="160"/>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52"/>
                                        </p:tgtEl>
                                        <p:attrNameLst>
                                          <p:attrName>style.visibility</p:attrName>
                                        </p:attrNameLst>
                                      </p:cBhvr>
                                      <p:to>
                                        <p:strVal val="visible"/>
                                      </p:to>
                                    </p:set>
                                    <p:animEffect transition="in" filter="fade">
                                      <p:cBhvr>
                                        <p:cTn id="62" dur="10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8" name="Google Shape;88;p13"/>
          <p:cNvSpPr txBox="1">
            <a:spLocks noGrp="1"/>
          </p:cNvSpPr>
          <p:nvPr>
            <p:ph type="title"/>
          </p:nvPr>
        </p:nvSpPr>
        <p:spPr>
          <a:xfrm>
            <a:off x="729450" y="640131"/>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hr"/>
              <a:t>Food waste: a global challenge </a:t>
            </a:r>
            <a:endParaRPr/>
          </a:p>
        </p:txBody>
      </p:sp>
      <p:pic>
        <p:nvPicPr>
          <p:cNvPr id="89" name="Google Shape;89;p13" title="ccea7b37-4ec2-4862-a854-df3fb788075f (1).png"/>
          <p:cNvPicPr preferRelativeResize="0"/>
          <p:nvPr/>
        </p:nvPicPr>
        <p:blipFill>
          <a:blip r:embed="rId3">
            <a:alphaModFix/>
          </a:blip>
          <a:stretch>
            <a:fillRect/>
          </a:stretch>
        </p:blipFill>
        <p:spPr>
          <a:xfrm>
            <a:off x="2839852" y="1213431"/>
            <a:ext cx="3464296" cy="3299843"/>
          </a:xfrm>
          <a:prstGeom prst="rect">
            <a:avLst/>
          </a:prstGeom>
          <a:noFill/>
          <a:ln>
            <a:noFill/>
          </a:ln>
        </p:spPr>
      </p:pic>
      <p:sp>
        <p:nvSpPr>
          <p:cNvPr id="90" name="Google Shape;90;p13"/>
          <p:cNvSpPr txBox="1"/>
          <p:nvPr/>
        </p:nvSpPr>
        <p:spPr>
          <a:xfrm>
            <a:off x="6100725" y="996375"/>
            <a:ext cx="2565600" cy="105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hr" sz="1200" b="1" u="sng">
                <a:solidFill>
                  <a:srgbClr val="4A7B2F"/>
                </a:solidFill>
                <a:latin typeface="Lato"/>
                <a:ea typeface="Lato"/>
                <a:cs typeface="Lato"/>
                <a:sym typeface="Lato"/>
              </a:rPr>
              <a:t>Food loss</a:t>
            </a:r>
            <a:r>
              <a:rPr lang="hr" sz="1200">
                <a:solidFill>
                  <a:schemeClr val="accent1"/>
                </a:solidFill>
                <a:latin typeface="Lato"/>
                <a:ea typeface="Lato"/>
                <a:cs typeface="Lato"/>
                <a:sym typeface="Lato"/>
              </a:rPr>
              <a:t>: loss of inedible and edible food commodities occurring during production, post-harvest, storage, transportation, and processing, before the retail stage.</a:t>
            </a:r>
            <a:endParaRPr sz="1200">
              <a:solidFill>
                <a:schemeClr val="accent1"/>
              </a:solidFill>
              <a:latin typeface="Lato"/>
              <a:ea typeface="Lato"/>
              <a:cs typeface="Lato"/>
              <a:sym typeface="Lato"/>
            </a:endParaRPr>
          </a:p>
        </p:txBody>
      </p:sp>
      <p:sp>
        <p:nvSpPr>
          <p:cNvPr id="91" name="Google Shape;91;p13"/>
          <p:cNvSpPr txBox="1"/>
          <p:nvPr/>
        </p:nvSpPr>
        <p:spPr>
          <a:xfrm>
            <a:off x="483900" y="3579350"/>
            <a:ext cx="2516400" cy="83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hr" sz="1200" b="1" u="sng" dirty="0">
                <a:solidFill>
                  <a:srgbClr val="ED4164"/>
                </a:solidFill>
                <a:latin typeface="Lato"/>
                <a:ea typeface="Lato"/>
                <a:cs typeface="Lato"/>
                <a:sym typeface="Lato"/>
              </a:rPr>
              <a:t>Food waste</a:t>
            </a:r>
            <a:r>
              <a:rPr lang="hr" sz="1200" dirty="0">
                <a:solidFill>
                  <a:schemeClr val="accent1"/>
                </a:solidFill>
                <a:latin typeface="Lato"/>
                <a:ea typeface="Lato"/>
                <a:cs typeface="Lato"/>
                <a:sym typeface="Lato"/>
              </a:rPr>
              <a:t>: food and associated inedible parts removed from the food supply chain at the retail, food service and household levels.</a:t>
            </a:r>
            <a:endParaRPr sz="1200" dirty="0">
              <a:solidFill>
                <a:schemeClr val="accent1"/>
              </a:solidFill>
              <a:latin typeface="Lato"/>
              <a:ea typeface="Lato"/>
              <a:cs typeface="Lato"/>
              <a:sym typeface="Lato"/>
            </a:endParaRPr>
          </a:p>
        </p:txBody>
      </p:sp>
      <p:cxnSp>
        <p:nvCxnSpPr>
          <p:cNvPr id="92" name="Google Shape;92;p13"/>
          <p:cNvCxnSpPr/>
          <p:nvPr/>
        </p:nvCxnSpPr>
        <p:spPr>
          <a:xfrm flipH="1">
            <a:off x="5785284" y="2062406"/>
            <a:ext cx="1307100" cy="2573100"/>
          </a:xfrm>
          <a:prstGeom prst="straightConnector1">
            <a:avLst/>
          </a:prstGeom>
          <a:noFill/>
          <a:ln w="28575" cap="flat" cmpd="sng">
            <a:solidFill>
              <a:srgbClr val="4A7B2F"/>
            </a:solidFill>
            <a:prstDash val="solid"/>
            <a:round/>
            <a:headEnd type="none" w="med" len="med"/>
            <a:tailEnd type="none" w="med" len="med"/>
          </a:ln>
        </p:spPr>
      </p:cxnSp>
      <p:sp>
        <p:nvSpPr>
          <p:cNvPr id="93" name="Google Shape;93;p13"/>
          <p:cNvSpPr txBox="1"/>
          <p:nvPr/>
        </p:nvSpPr>
        <p:spPr>
          <a:xfrm>
            <a:off x="6865000" y="2795475"/>
            <a:ext cx="2323200" cy="183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hr" sz="1200" b="1" u="sng">
                <a:solidFill>
                  <a:srgbClr val="4A7B2F"/>
                </a:solidFill>
                <a:latin typeface="Lato"/>
                <a:ea typeface="Lato"/>
                <a:cs typeface="Lato"/>
                <a:sym typeface="Lato"/>
              </a:rPr>
              <a:t>Food processing side streams</a:t>
            </a:r>
            <a:r>
              <a:rPr lang="hr" sz="1200">
                <a:solidFill>
                  <a:schemeClr val="accent1"/>
                </a:solidFill>
                <a:latin typeface="Lato"/>
                <a:ea typeface="Lato"/>
                <a:cs typeface="Lato"/>
                <a:sym typeface="Lato"/>
              </a:rPr>
              <a:t>: secondary material flows generated during food processing, including valuable by-products and processing residues.</a:t>
            </a:r>
            <a:endParaRPr sz="1200">
              <a:solidFill>
                <a:schemeClr val="accent1"/>
              </a:solidFill>
              <a:latin typeface="Lato"/>
              <a:ea typeface="Lato"/>
              <a:cs typeface="Lato"/>
              <a:sym typeface="Lato"/>
            </a:endParaRPr>
          </a:p>
        </p:txBody>
      </p:sp>
      <p:cxnSp>
        <p:nvCxnSpPr>
          <p:cNvPr id="94" name="Google Shape;94;p13"/>
          <p:cNvCxnSpPr/>
          <p:nvPr/>
        </p:nvCxnSpPr>
        <p:spPr>
          <a:xfrm>
            <a:off x="7089400" y="2076025"/>
            <a:ext cx="661200" cy="697500"/>
          </a:xfrm>
          <a:prstGeom prst="straightConnector1">
            <a:avLst/>
          </a:prstGeom>
          <a:noFill/>
          <a:ln w="28575" cap="flat" cmpd="sng">
            <a:solidFill>
              <a:srgbClr val="4A7B2F"/>
            </a:solidFill>
            <a:prstDash val="solid"/>
            <a:round/>
            <a:headEnd type="none" w="med" len="med"/>
            <a:tailEnd type="triangle" w="med" len="med"/>
          </a:ln>
        </p:spPr>
      </p:cxnSp>
      <p:cxnSp>
        <p:nvCxnSpPr>
          <p:cNvPr id="95" name="Google Shape;95;p13"/>
          <p:cNvCxnSpPr/>
          <p:nvPr/>
        </p:nvCxnSpPr>
        <p:spPr>
          <a:xfrm rot="10800000">
            <a:off x="2255125" y="4623510"/>
            <a:ext cx="3548400" cy="0"/>
          </a:xfrm>
          <a:prstGeom prst="straightConnector1">
            <a:avLst/>
          </a:prstGeom>
          <a:noFill/>
          <a:ln w="28575" cap="flat" cmpd="sng">
            <a:solidFill>
              <a:srgbClr val="ED4164"/>
            </a:solidFill>
            <a:prstDash val="solid"/>
            <a:round/>
            <a:headEnd type="none" w="med" len="med"/>
            <a:tailEnd type="none" w="med" len="med"/>
          </a:ln>
        </p:spPr>
      </p:cxnSp>
      <p:sp>
        <p:nvSpPr>
          <p:cNvPr id="96" name="Google Shape;96;p13"/>
          <p:cNvSpPr txBox="1"/>
          <p:nvPr/>
        </p:nvSpPr>
        <p:spPr>
          <a:xfrm>
            <a:off x="74775" y="1861725"/>
            <a:ext cx="1580100" cy="836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hr" sz="1200" b="1" u="sng">
                <a:solidFill>
                  <a:srgbClr val="ED4164"/>
                </a:solidFill>
                <a:latin typeface="Lato"/>
                <a:ea typeface="Lato"/>
                <a:cs typeface="Lato"/>
                <a:sym typeface="Lato"/>
              </a:rPr>
              <a:t>Edible food parts</a:t>
            </a:r>
            <a:r>
              <a:rPr lang="hr" sz="1200">
                <a:solidFill>
                  <a:schemeClr val="accent1"/>
                </a:solidFill>
                <a:latin typeface="Lato"/>
                <a:ea typeface="Lato"/>
                <a:cs typeface="Lato"/>
                <a:sym typeface="Lato"/>
              </a:rPr>
              <a:t>: food intended for human consumption.</a:t>
            </a:r>
            <a:endParaRPr sz="1200">
              <a:solidFill>
                <a:schemeClr val="accent1"/>
              </a:solidFill>
              <a:latin typeface="Lato"/>
              <a:ea typeface="Lato"/>
              <a:cs typeface="Lato"/>
              <a:sym typeface="Lato"/>
            </a:endParaRPr>
          </a:p>
        </p:txBody>
      </p:sp>
      <p:sp>
        <p:nvSpPr>
          <p:cNvPr id="97" name="Google Shape;97;p13"/>
          <p:cNvSpPr txBox="1"/>
          <p:nvPr/>
        </p:nvSpPr>
        <p:spPr>
          <a:xfrm>
            <a:off x="1531204" y="1861725"/>
            <a:ext cx="1524600" cy="1227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hr" sz="1200" b="1" u="sng">
                <a:solidFill>
                  <a:srgbClr val="ED4164"/>
                </a:solidFill>
                <a:latin typeface="Lato"/>
                <a:ea typeface="Lato"/>
                <a:cs typeface="Lato"/>
                <a:sym typeface="Lato"/>
              </a:rPr>
              <a:t>Inedible food parts</a:t>
            </a:r>
            <a:r>
              <a:rPr lang="hr" sz="1200">
                <a:solidFill>
                  <a:schemeClr val="accent1"/>
                </a:solidFill>
                <a:latin typeface="Lato"/>
                <a:ea typeface="Lato"/>
                <a:cs typeface="Lato"/>
                <a:sym typeface="Lato"/>
              </a:rPr>
              <a:t>: associated parts not intended for consumption (bones, rinds and pits).</a:t>
            </a:r>
            <a:endParaRPr sz="1200">
              <a:solidFill>
                <a:schemeClr val="accent1"/>
              </a:solidFill>
              <a:latin typeface="Lato"/>
              <a:ea typeface="Lato"/>
              <a:cs typeface="Lato"/>
              <a:sym typeface="Lato"/>
            </a:endParaRPr>
          </a:p>
        </p:txBody>
      </p:sp>
      <p:cxnSp>
        <p:nvCxnSpPr>
          <p:cNvPr id="98" name="Google Shape;98;p13"/>
          <p:cNvCxnSpPr/>
          <p:nvPr/>
        </p:nvCxnSpPr>
        <p:spPr>
          <a:xfrm rot="10800000" flipH="1">
            <a:off x="1627800" y="2773550"/>
            <a:ext cx="2700" cy="805800"/>
          </a:xfrm>
          <a:prstGeom prst="straightConnector1">
            <a:avLst/>
          </a:prstGeom>
          <a:noFill/>
          <a:ln w="28575" cap="flat" cmpd="sng">
            <a:solidFill>
              <a:srgbClr val="ED4164"/>
            </a:solidFill>
            <a:prstDash val="dash"/>
            <a:round/>
            <a:headEnd type="none" w="med" len="med"/>
            <a:tailEnd type="triangle" w="med" len="med"/>
          </a:ln>
        </p:spPr>
      </p:cxnSp>
      <p:cxnSp>
        <p:nvCxnSpPr>
          <p:cNvPr id="3" name="Ravni poveznik sa strelicom 2"/>
          <p:cNvCxnSpPr/>
          <p:nvPr/>
        </p:nvCxnSpPr>
        <p:spPr>
          <a:xfrm flipV="1">
            <a:off x="2252870" y="4429302"/>
            <a:ext cx="0" cy="211524"/>
          </a:xfrm>
          <a:prstGeom prst="straightConnector1">
            <a:avLst/>
          </a:prstGeom>
          <a:ln w="28575">
            <a:solidFill>
              <a:srgbClr val="ED4164"/>
            </a:solidFill>
            <a:tailEnd type="triangle"/>
          </a:ln>
        </p:spPr>
        <p:style>
          <a:lnRef idx="1">
            <a:schemeClr val="accent1"/>
          </a:lnRef>
          <a:fillRef idx="0">
            <a:schemeClr val="accent1"/>
          </a:fillRef>
          <a:effectRef idx="0">
            <a:schemeClr val="accent1"/>
          </a:effectRef>
          <a:fontRef idx="minor">
            <a:schemeClr val="tx1"/>
          </a:fontRef>
        </p:style>
      </p:cxnSp>
      <p:sp>
        <p:nvSpPr>
          <p:cNvPr id="4" name="Rezervirano mjesto teksta 3"/>
          <p:cNvSpPr>
            <a:spLocks noGrp="1"/>
          </p:cNvSpPr>
          <p:nvPr>
            <p:ph type="body" idx="1"/>
          </p:nvPr>
        </p:nvSpPr>
        <p:spPr/>
        <p:txBody>
          <a:bodyPr/>
          <a:lstStyle/>
          <a:p>
            <a:endParaRPr lang="hr-HR"/>
          </a:p>
        </p:txBody>
      </p:sp>
      <p:sp>
        <p:nvSpPr>
          <p:cNvPr id="18" name="Google Shape;157;p21"/>
          <p:cNvSpPr txBox="1">
            <a:spLocks/>
          </p:cNvSpPr>
          <p:nvPr/>
        </p:nvSpPr>
        <p:spPr>
          <a:xfrm>
            <a:off x="0" y="4779966"/>
            <a:ext cx="5267700" cy="385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15000"/>
              </a:lnSpc>
              <a:spcBef>
                <a:spcPts val="0"/>
              </a:spcBef>
              <a:spcAft>
                <a:spcPts val="0"/>
              </a:spcAft>
              <a:buClr>
                <a:schemeClr val="accent1"/>
              </a:buClr>
              <a:buSzPts val="1300"/>
              <a:buFont typeface="Lato"/>
              <a:buChar char="●"/>
              <a:defRPr sz="1300" b="0" i="0" u="none" strike="noStrike" cap="none" spc="0">
                <a:solidFill>
                  <a:schemeClr val="accent1"/>
                </a:solidFill>
                <a:latin typeface="Lato"/>
                <a:ea typeface="Lato"/>
                <a:cs typeface="Lato"/>
                <a:sym typeface="Lato"/>
              </a:defRPr>
            </a:lvl1pPr>
            <a:lvl2pPr marL="914400" marR="0" lvl="1"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2pPr>
            <a:lvl3pPr marL="1371600" marR="0" lvl="2"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3pPr>
            <a:lvl4pPr marL="1828800" marR="0" lvl="3"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4pPr>
            <a:lvl5pPr marL="2286000" marR="0" lvl="4"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5pPr>
            <a:lvl6pPr marL="2743200" marR="0" lvl="5"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6pPr>
            <a:lvl7pPr marL="3200400" marR="0" lvl="6"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7pPr>
            <a:lvl8pPr marL="3657600" marR="0" lvl="7"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8pPr>
            <a:lvl9pPr marL="4114800" marR="0" lvl="8"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9pPr>
          </a:lstStyle>
          <a:p>
            <a:pPr marL="228600" indent="-228600">
              <a:lnSpc>
                <a:spcPct val="100000"/>
              </a:lnSpc>
              <a:buClr>
                <a:srgbClr val="B7B7B7"/>
              </a:buClr>
              <a:buSzPts val="800"/>
              <a:buFont typeface="Calibri"/>
              <a:buAutoNum type="arabicPeriod"/>
            </a:pPr>
            <a:r>
              <a:rPr lang="hr-HR" sz="800" dirty="0">
                <a:solidFill>
                  <a:srgbClr val="B7B7B7"/>
                </a:solidFill>
              </a:rPr>
              <a:t>United Nations </a:t>
            </a:r>
            <a:r>
              <a:rPr lang="hr-HR" sz="800" dirty="0" err="1">
                <a:solidFill>
                  <a:srgbClr val="B7B7B7"/>
                </a:solidFill>
              </a:rPr>
              <a:t>Environment</a:t>
            </a:r>
            <a:r>
              <a:rPr lang="hr-HR" sz="800" dirty="0">
                <a:solidFill>
                  <a:srgbClr val="B7B7B7"/>
                </a:solidFill>
              </a:rPr>
              <a:t> </a:t>
            </a:r>
            <a:r>
              <a:rPr lang="hr-HR" sz="800" dirty="0" err="1">
                <a:solidFill>
                  <a:srgbClr val="B7B7B7"/>
                </a:solidFill>
              </a:rPr>
              <a:t>Programme</a:t>
            </a:r>
            <a:r>
              <a:rPr lang="hr-HR" sz="800" dirty="0">
                <a:solidFill>
                  <a:srgbClr val="B7B7B7"/>
                </a:solidFill>
              </a:rPr>
              <a:t> (2024). </a:t>
            </a:r>
            <a:r>
              <a:rPr lang="hr-HR" sz="800" dirty="0" err="1">
                <a:solidFill>
                  <a:srgbClr val="B7B7B7"/>
                </a:solidFill>
              </a:rPr>
              <a:t>Food</a:t>
            </a:r>
            <a:r>
              <a:rPr lang="hr-HR" sz="800" dirty="0">
                <a:solidFill>
                  <a:srgbClr val="B7B7B7"/>
                </a:solidFill>
              </a:rPr>
              <a:t> Waste Index </a:t>
            </a:r>
            <a:r>
              <a:rPr lang="hr-HR" sz="800" dirty="0" err="1">
                <a:solidFill>
                  <a:srgbClr val="B7B7B7"/>
                </a:solidFill>
              </a:rPr>
              <a:t>Report</a:t>
            </a:r>
            <a:r>
              <a:rPr lang="hr-HR" sz="800" dirty="0">
                <a:solidFill>
                  <a:srgbClr val="B7B7B7"/>
                </a:solidFill>
              </a:rPr>
              <a:t> 2024. Nairobi.</a:t>
            </a:r>
          </a:p>
          <a:p>
            <a:pPr marL="228600" indent="-228600">
              <a:lnSpc>
                <a:spcPct val="100000"/>
              </a:lnSpc>
              <a:buClr>
                <a:srgbClr val="B7B7B7"/>
              </a:buClr>
              <a:buSzPts val="800"/>
              <a:buFont typeface="Lato"/>
              <a:buAutoNum type="arabicPeriod"/>
            </a:pPr>
            <a:r>
              <a:rPr lang="hr-HR" sz="800" dirty="0" err="1">
                <a:solidFill>
                  <a:srgbClr val="B7B7B7"/>
                </a:solidFill>
              </a:rPr>
              <a:t>Bangar</a:t>
            </a:r>
            <a:r>
              <a:rPr lang="hr-HR" sz="800" dirty="0">
                <a:solidFill>
                  <a:srgbClr val="B7B7B7"/>
                </a:solidFill>
              </a:rPr>
              <a:t> </a:t>
            </a:r>
            <a:r>
              <a:rPr lang="hr-HR" sz="800" dirty="0" err="1">
                <a:solidFill>
                  <a:srgbClr val="B7B7B7"/>
                </a:solidFill>
              </a:rPr>
              <a:t>et</a:t>
            </a:r>
            <a:r>
              <a:rPr lang="hr-HR" sz="800" dirty="0">
                <a:solidFill>
                  <a:srgbClr val="B7B7B7"/>
                </a:solidFill>
              </a:rPr>
              <a:t> </a:t>
            </a:r>
            <a:r>
              <a:rPr lang="hr-HR" sz="800" dirty="0" err="1">
                <a:solidFill>
                  <a:srgbClr val="B7B7B7"/>
                </a:solidFill>
              </a:rPr>
              <a:t>al</a:t>
            </a:r>
            <a:r>
              <a:rPr lang="hr-HR" sz="800" dirty="0">
                <a:solidFill>
                  <a:srgbClr val="B7B7B7"/>
                </a:solidFill>
              </a:rPr>
              <a:t>. (2024). </a:t>
            </a:r>
            <a:r>
              <a:rPr lang="hr-HR" sz="800" u="sng" dirty="0">
                <a:solidFill>
                  <a:schemeClr val="hlink"/>
                </a:solidFill>
              </a:rPr>
              <a:t>https://doi.org/10.1016/j.tifs.2023.104314</a:t>
            </a:r>
            <a:endParaRPr lang="hr-HR" sz="800" dirty="0">
              <a:solidFill>
                <a:srgbClr val="B7B7B7"/>
              </a:solidFill>
            </a:endParaRPr>
          </a:p>
        </p:txBody>
      </p:sp>
      <p:sp>
        <p:nvSpPr>
          <p:cNvPr id="17" name="Google Shape;156;p21"/>
          <p:cNvSpPr txBox="1">
            <a:spLocks/>
          </p:cNvSpPr>
          <p:nvPr/>
        </p:nvSpPr>
        <p:spPr>
          <a:xfrm>
            <a:off x="669745" y="-12425"/>
            <a:ext cx="7804511" cy="49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9pPr>
          </a:lstStyle>
          <a:p>
            <a:pPr algn="ctr">
              <a:buSzPts val="990"/>
            </a:pPr>
            <a:r>
              <a:rPr lang="en-US" sz="2020" b="0" i="1" dirty="0">
                <a:solidFill>
                  <a:srgbClr val="666666"/>
                </a:solidFill>
              </a:rPr>
              <a:t>Novel food and alternative proteins in a sustainable food system</a:t>
            </a:r>
            <a:br>
              <a:rPr lang="en-US" sz="2020" b="0" i="1" dirty="0">
                <a:solidFill>
                  <a:srgbClr val="666666"/>
                </a:solidFill>
              </a:rPr>
            </a:br>
            <a:r>
              <a:rPr lang="en-US" sz="2020" b="0" i="1" dirty="0">
                <a:solidFill>
                  <a:srgbClr val="666666"/>
                </a:solidFill>
              </a:rPr>
              <a:t> </a:t>
            </a:r>
          </a:p>
        </p:txBody>
      </p:sp>
    </p:spTree>
    <p:extLst>
      <p:ext uri="{BB962C8B-B14F-4D97-AF65-F5344CB8AC3E}">
        <p14:creationId xmlns:p14="http://schemas.microsoft.com/office/powerpoint/2010/main" val="8849948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71" name="Google Shape;171;p22"/>
          <p:cNvSpPr txBox="1">
            <a:spLocks noGrp="1"/>
          </p:cNvSpPr>
          <p:nvPr>
            <p:ph type="title"/>
          </p:nvPr>
        </p:nvSpPr>
        <p:spPr>
          <a:xfrm>
            <a:off x="729450" y="640131"/>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hr"/>
              <a:t>Food waste: a global challenge </a:t>
            </a:r>
            <a:endParaRPr/>
          </a:p>
        </p:txBody>
      </p:sp>
      <p:pic>
        <p:nvPicPr>
          <p:cNvPr id="174" name="Google Shape;174;p22"/>
          <p:cNvPicPr preferRelativeResize="0"/>
          <p:nvPr/>
        </p:nvPicPr>
        <p:blipFill rotWithShape="1">
          <a:blip r:embed="rId3">
            <a:alphaModFix/>
          </a:blip>
          <a:srcRect/>
          <a:stretch/>
        </p:blipFill>
        <p:spPr>
          <a:xfrm>
            <a:off x="3197233" y="2090203"/>
            <a:ext cx="2749534" cy="1438781"/>
          </a:xfrm>
          <a:prstGeom prst="rect">
            <a:avLst/>
          </a:prstGeom>
          <a:noFill/>
          <a:ln>
            <a:noFill/>
          </a:ln>
        </p:spPr>
      </p:pic>
      <p:sp>
        <p:nvSpPr>
          <p:cNvPr id="175" name="Google Shape;175;p22"/>
          <p:cNvSpPr/>
          <p:nvPr/>
        </p:nvSpPr>
        <p:spPr>
          <a:xfrm flipH="1">
            <a:off x="5003340" y="2604874"/>
            <a:ext cx="894600" cy="223500"/>
          </a:xfrm>
          <a:prstGeom prst="leftArrow">
            <a:avLst>
              <a:gd name="adj1" fmla="val 50000"/>
              <a:gd name="adj2"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pic>
        <p:nvPicPr>
          <p:cNvPr id="15" name="Google Shape;180;p22"/>
          <p:cNvPicPr preferRelativeResize="0"/>
          <p:nvPr/>
        </p:nvPicPr>
        <p:blipFill rotWithShape="1">
          <a:blip r:embed="rId4">
            <a:alphaModFix/>
          </a:blip>
          <a:srcRect/>
          <a:stretch/>
        </p:blipFill>
        <p:spPr>
          <a:xfrm>
            <a:off x="3876261" y="2312504"/>
            <a:ext cx="5076094" cy="1091992"/>
          </a:xfrm>
          <a:prstGeom prst="rect">
            <a:avLst/>
          </a:prstGeom>
          <a:noFill/>
          <a:ln>
            <a:noFill/>
          </a:ln>
        </p:spPr>
      </p:pic>
      <p:sp>
        <p:nvSpPr>
          <p:cNvPr id="2" name="Rezervirano mjesto teksta 1"/>
          <p:cNvSpPr>
            <a:spLocks noGrp="1"/>
          </p:cNvSpPr>
          <p:nvPr>
            <p:ph type="body" idx="1"/>
          </p:nvPr>
        </p:nvSpPr>
        <p:spPr/>
        <p:txBody>
          <a:bodyPr/>
          <a:lstStyle/>
          <a:p>
            <a:endParaRPr lang="hr-HR"/>
          </a:p>
        </p:txBody>
      </p:sp>
      <p:sp>
        <p:nvSpPr>
          <p:cNvPr id="10" name="Google Shape;157;p21"/>
          <p:cNvSpPr txBox="1">
            <a:spLocks/>
          </p:cNvSpPr>
          <p:nvPr/>
        </p:nvSpPr>
        <p:spPr>
          <a:xfrm>
            <a:off x="0" y="4779966"/>
            <a:ext cx="5267700" cy="385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15000"/>
              </a:lnSpc>
              <a:spcBef>
                <a:spcPts val="0"/>
              </a:spcBef>
              <a:spcAft>
                <a:spcPts val="0"/>
              </a:spcAft>
              <a:buClr>
                <a:schemeClr val="accent1"/>
              </a:buClr>
              <a:buSzPts val="1300"/>
              <a:buFont typeface="Lato"/>
              <a:buChar char="●"/>
              <a:defRPr sz="1300" b="0" i="0" u="none" strike="noStrike" cap="none" spc="0">
                <a:solidFill>
                  <a:schemeClr val="accent1"/>
                </a:solidFill>
                <a:latin typeface="Lato"/>
                <a:ea typeface="Lato"/>
                <a:cs typeface="Lato"/>
                <a:sym typeface="Lato"/>
              </a:defRPr>
            </a:lvl1pPr>
            <a:lvl2pPr marL="914400" marR="0" lvl="1"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2pPr>
            <a:lvl3pPr marL="1371600" marR="0" lvl="2"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3pPr>
            <a:lvl4pPr marL="1828800" marR="0" lvl="3"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4pPr>
            <a:lvl5pPr marL="2286000" marR="0" lvl="4"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5pPr>
            <a:lvl6pPr marL="2743200" marR="0" lvl="5"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6pPr>
            <a:lvl7pPr marL="3200400" marR="0" lvl="6"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7pPr>
            <a:lvl8pPr marL="3657600" marR="0" lvl="7"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8pPr>
            <a:lvl9pPr marL="4114800" marR="0" lvl="8"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9pPr>
          </a:lstStyle>
          <a:p>
            <a:pPr marL="228600" indent="-228600">
              <a:lnSpc>
                <a:spcPct val="100000"/>
              </a:lnSpc>
              <a:buClr>
                <a:srgbClr val="B7B7B7"/>
              </a:buClr>
              <a:buSzPts val="800"/>
              <a:buFont typeface="Calibri"/>
              <a:buAutoNum type="arabicPeriod"/>
            </a:pPr>
            <a:r>
              <a:rPr lang="hr-HR" sz="800" dirty="0">
                <a:solidFill>
                  <a:srgbClr val="B7B7B7"/>
                </a:solidFill>
              </a:rPr>
              <a:t>United Nations </a:t>
            </a:r>
            <a:r>
              <a:rPr lang="hr-HR" sz="800" dirty="0" err="1">
                <a:solidFill>
                  <a:srgbClr val="B7B7B7"/>
                </a:solidFill>
              </a:rPr>
              <a:t>Environment</a:t>
            </a:r>
            <a:r>
              <a:rPr lang="hr-HR" sz="800" dirty="0">
                <a:solidFill>
                  <a:srgbClr val="B7B7B7"/>
                </a:solidFill>
              </a:rPr>
              <a:t> </a:t>
            </a:r>
            <a:r>
              <a:rPr lang="hr-HR" sz="800" dirty="0" err="1">
                <a:solidFill>
                  <a:srgbClr val="B7B7B7"/>
                </a:solidFill>
              </a:rPr>
              <a:t>Programme</a:t>
            </a:r>
            <a:r>
              <a:rPr lang="hr-HR" sz="800" dirty="0">
                <a:solidFill>
                  <a:srgbClr val="B7B7B7"/>
                </a:solidFill>
              </a:rPr>
              <a:t> (2024). </a:t>
            </a:r>
            <a:r>
              <a:rPr lang="hr-HR" sz="800" dirty="0" err="1">
                <a:solidFill>
                  <a:srgbClr val="B7B7B7"/>
                </a:solidFill>
              </a:rPr>
              <a:t>Food</a:t>
            </a:r>
            <a:r>
              <a:rPr lang="hr-HR" sz="800" dirty="0">
                <a:solidFill>
                  <a:srgbClr val="B7B7B7"/>
                </a:solidFill>
              </a:rPr>
              <a:t> Waste Index </a:t>
            </a:r>
            <a:r>
              <a:rPr lang="hr-HR" sz="800" dirty="0" err="1">
                <a:solidFill>
                  <a:srgbClr val="B7B7B7"/>
                </a:solidFill>
              </a:rPr>
              <a:t>Report</a:t>
            </a:r>
            <a:r>
              <a:rPr lang="hr-HR" sz="800" dirty="0">
                <a:solidFill>
                  <a:srgbClr val="B7B7B7"/>
                </a:solidFill>
              </a:rPr>
              <a:t> 2024. Nairobi.</a:t>
            </a:r>
          </a:p>
          <a:p>
            <a:pPr marL="228600" indent="-228600">
              <a:lnSpc>
                <a:spcPct val="100000"/>
              </a:lnSpc>
              <a:buClr>
                <a:srgbClr val="B7B7B7"/>
              </a:buClr>
              <a:buSzPts val="800"/>
              <a:buFont typeface="Lato"/>
              <a:buAutoNum type="arabicPeriod"/>
            </a:pPr>
            <a:r>
              <a:rPr lang="hr-HR" sz="800" dirty="0" err="1">
                <a:solidFill>
                  <a:srgbClr val="B7B7B7"/>
                </a:solidFill>
              </a:rPr>
              <a:t>Bangar</a:t>
            </a:r>
            <a:r>
              <a:rPr lang="hr-HR" sz="800" dirty="0">
                <a:solidFill>
                  <a:srgbClr val="B7B7B7"/>
                </a:solidFill>
              </a:rPr>
              <a:t> </a:t>
            </a:r>
            <a:r>
              <a:rPr lang="hr-HR" sz="800" dirty="0" err="1">
                <a:solidFill>
                  <a:srgbClr val="B7B7B7"/>
                </a:solidFill>
              </a:rPr>
              <a:t>et</a:t>
            </a:r>
            <a:r>
              <a:rPr lang="hr-HR" sz="800" dirty="0">
                <a:solidFill>
                  <a:srgbClr val="B7B7B7"/>
                </a:solidFill>
              </a:rPr>
              <a:t> </a:t>
            </a:r>
            <a:r>
              <a:rPr lang="hr-HR" sz="800" dirty="0" err="1">
                <a:solidFill>
                  <a:srgbClr val="B7B7B7"/>
                </a:solidFill>
              </a:rPr>
              <a:t>al</a:t>
            </a:r>
            <a:r>
              <a:rPr lang="hr-HR" sz="800" dirty="0">
                <a:solidFill>
                  <a:srgbClr val="B7B7B7"/>
                </a:solidFill>
              </a:rPr>
              <a:t>. (2024). </a:t>
            </a:r>
            <a:r>
              <a:rPr lang="hr-HR" sz="800" u="sng" dirty="0">
                <a:solidFill>
                  <a:schemeClr val="hlink"/>
                </a:solidFill>
              </a:rPr>
              <a:t>https://doi.org/10.1016/j.tifs.2023.104314</a:t>
            </a:r>
            <a:endParaRPr lang="hr-HR" sz="800" dirty="0">
              <a:solidFill>
                <a:srgbClr val="B7B7B7"/>
              </a:solidFill>
            </a:endParaRPr>
          </a:p>
        </p:txBody>
      </p:sp>
      <p:sp>
        <p:nvSpPr>
          <p:cNvPr id="9" name="Google Shape;156;p21"/>
          <p:cNvSpPr txBox="1">
            <a:spLocks/>
          </p:cNvSpPr>
          <p:nvPr/>
        </p:nvSpPr>
        <p:spPr>
          <a:xfrm>
            <a:off x="669745" y="-12425"/>
            <a:ext cx="7804511" cy="49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9pPr>
          </a:lstStyle>
          <a:p>
            <a:pPr algn="ctr">
              <a:buSzPts val="990"/>
            </a:pPr>
            <a:r>
              <a:rPr lang="en-US" sz="2020" b="0" i="1" dirty="0">
                <a:solidFill>
                  <a:srgbClr val="666666"/>
                </a:solidFill>
              </a:rPr>
              <a:t>Novel food and alternative proteins in a sustainable food system</a:t>
            </a:r>
            <a:br>
              <a:rPr lang="en-US" sz="2020" b="0" i="1" dirty="0">
                <a:solidFill>
                  <a:srgbClr val="666666"/>
                </a:solidFill>
              </a:rPr>
            </a:br>
            <a:r>
              <a:rPr lang="en-US" sz="2020" b="0" i="1" dirty="0">
                <a:solidFill>
                  <a:srgbClr val="666666"/>
                </a:solidFill>
              </a:rPr>
              <a:t> </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0 0 L -0.25 0 E" pathEditMode="relative" ptsTypes="">
                                      <p:cBhvr>
                                        <p:cTn id="6" dur="2000" fill="hold"/>
                                        <p:tgtEl>
                                          <p:spTgt spid="174"/>
                                        </p:tgtEl>
                                        <p:attrNameLst>
                                          <p:attrName>ppt_x</p:attrName>
                                          <p:attrName>ppt_y</p:attrName>
                                        </p:attrNameLst>
                                      </p:cBhvr>
                                    </p:animMotion>
                                  </p:childTnLst>
                                </p:cTn>
                              </p:par>
                              <p:par>
                                <p:cTn id="7" presetID="35" presetClass="path" presetSubtype="0" accel="50000" decel="50000" fill="hold" grpId="0" nodeType="withEffect">
                                  <p:stCondLst>
                                    <p:cond delay="0"/>
                                  </p:stCondLst>
                                  <p:childTnLst>
                                    <p:animMotion origin="layout" path="M 0 0 L -0.25 0 E" pathEditMode="relative" ptsTypes="">
                                      <p:cBhvr>
                                        <p:cTn id="8" dur="2000" fill="hold"/>
                                        <p:tgtEl>
                                          <p:spTgt spid="175"/>
                                        </p:tgtEl>
                                        <p:attrNameLst>
                                          <p:attrName>ppt_x</p:attrName>
                                          <p:attrName>ppt_y</p:attrName>
                                        </p:attrNameLst>
                                      </p:cBhvr>
                                    </p:animMotion>
                                  </p:childTnLst>
                                </p:cTn>
                              </p:par>
                            </p:childTnLst>
                          </p:cTn>
                        </p:par>
                        <p:par>
                          <p:cTn id="9" fill="hold">
                            <p:stCondLst>
                              <p:cond delay="2000"/>
                            </p:stCondLst>
                            <p:childTnLst>
                              <p:par>
                                <p:cTn id="10" presetID="10" presetClass="entr" presetSubtype="0"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pic>
        <p:nvPicPr>
          <p:cNvPr id="187" name="Google Shape;187;p23"/>
          <p:cNvPicPr preferRelativeResize="0"/>
          <p:nvPr/>
        </p:nvPicPr>
        <p:blipFill rotWithShape="1">
          <a:blip r:embed="rId3">
            <a:alphaModFix/>
          </a:blip>
          <a:srcRect/>
          <a:stretch/>
        </p:blipFill>
        <p:spPr>
          <a:xfrm>
            <a:off x="2770476" y="1256181"/>
            <a:ext cx="3603048" cy="3523793"/>
          </a:xfrm>
          <a:prstGeom prst="rect">
            <a:avLst/>
          </a:prstGeom>
          <a:noFill/>
          <a:ln>
            <a:noFill/>
          </a:ln>
        </p:spPr>
      </p:pic>
      <p:sp>
        <p:nvSpPr>
          <p:cNvPr id="188" name="Google Shape;188;p23"/>
          <p:cNvSpPr txBox="1">
            <a:spLocks noGrp="1"/>
          </p:cNvSpPr>
          <p:nvPr>
            <p:ph type="title"/>
          </p:nvPr>
        </p:nvSpPr>
        <p:spPr>
          <a:xfrm>
            <a:off x="729450" y="640131"/>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hr"/>
              <a:t>Food waste: a global challenge </a:t>
            </a:r>
            <a:endParaRPr/>
          </a:p>
        </p:txBody>
      </p:sp>
      <p:sp>
        <p:nvSpPr>
          <p:cNvPr id="2" name="Rezervirano mjesto teksta 1"/>
          <p:cNvSpPr>
            <a:spLocks noGrp="1"/>
          </p:cNvSpPr>
          <p:nvPr>
            <p:ph type="body" idx="1"/>
          </p:nvPr>
        </p:nvSpPr>
        <p:spPr/>
        <p:txBody>
          <a:bodyPr/>
          <a:lstStyle/>
          <a:p>
            <a:endParaRPr lang="hr-HR"/>
          </a:p>
        </p:txBody>
      </p:sp>
      <p:sp>
        <p:nvSpPr>
          <p:cNvPr id="7" name="Google Shape;194;p24"/>
          <p:cNvSpPr txBox="1">
            <a:spLocks/>
          </p:cNvSpPr>
          <p:nvPr/>
        </p:nvSpPr>
        <p:spPr>
          <a:xfrm>
            <a:off x="0" y="4779975"/>
            <a:ext cx="6002448" cy="385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15000"/>
              </a:lnSpc>
              <a:spcBef>
                <a:spcPts val="0"/>
              </a:spcBef>
              <a:spcAft>
                <a:spcPts val="0"/>
              </a:spcAft>
              <a:buClr>
                <a:schemeClr val="accent1"/>
              </a:buClr>
              <a:buSzPts val="1300"/>
              <a:buFont typeface="Lato"/>
              <a:buChar char="●"/>
              <a:defRPr sz="1300" b="0" i="0" u="none" strike="noStrike" cap="none" spc="0">
                <a:solidFill>
                  <a:schemeClr val="accent1"/>
                </a:solidFill>
                <a:latin typeface="Lato"/>
                <a:ea typeface="Lato"/>
                <a:cs typeface="Lato"/>
                <a:sym typeface="Lato"/>
              </a:defRPr>
            </a:lvl1pPr>
            <a:lvl2pPr marL="914400" marR="0" lvl="1"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2pPr>
            <a:lvl3pPr marL="1371600" marR="0" lvl="2"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3pPr>
            <a:lvl4pPr marL="1828800" marR="0" lvl="3"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4pPr>
            <a:lvl5pPr marL="2286000" marR="0" lvl="4"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5pPr>
            <a:lvl6pPr marL="2743200" marR="0" lvl="5"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6pPr>
            <a:lvl7pPr marL="3200400" marR="0" lvl="6"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7pPr>
            <a:lvl8pPr marL="3657600" marR="0" lvl="7"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8pPr>
            <a:lvl9pPr marL="4114800" marR="0" lvl="8"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9pPr>
          </a:lstStyle>
          <a:p>
            <a:pPr marL="228600" indent="-228600">
              <a:lnSpc>
                <a:spcPct val="100000"/>
              </a:lnSpc>
              <a:buClr>
                <a:srgbClr val="B7B7B7"/>
              </a:buClr>
              <a:buSzPts val="800"/>
              <a:buFont typeface="Calibri"/>
              <a:buAutoNum type="arabicPeriod"/>
            </a:pPr>
            <a:r>
              <a:rPr lang="hr-HR" sz="800" u="sng">
                <a:solidFill>
                  <a:schemeClr val="hlink"/>
                </a:solidFill>
                <a:hlinkClick r:id="rId4"/>
              </a:rPr>
              <a:t>https://ec.europa.eu/eurostat/statistics-explained/index.php?title=Food_waste_and_food_waste_prevention_-_estimates</a:t>
            </a:r>
            <a:r>
              <a:rPr lang="hr-HR" sz="800">
                <a:solidFill>
                  <a:srgbClr val="B7B7B7"/>
                </a:solidFill>
              </a:rPr>
              <a:t> </a:t>
            </a:r>
          </a:p>
          <a:p>
            <a:pPr marL="228600" indent="-228600">
              <a:lnSpc>
                <a:spcPct val="100000"/>
              </a:lnSpc>
              <a:buClr>
                <a:srgbClr val="B7B7B7"/>
              </a:buClr>
              <a:buSzPts val="800"/>
              <a:buFont typeface="Lato"/>
              <a:buAutoNum type="arabicPeriod"/>
            </a:pPr>
            <a:r>
              <a:rPr lang="hr-HR" sz="800">
                <a:solidFill>
                  <a:srgbClr val="B7B7B7"/>
                </a:solidFill>
                <a:hlinkClick r:id="rId5"/>
              </a:rPr>
              <a:t>https://otpadodhrane.haop.hr/</a:t>
            </a:r>
            <a:r>
              <a:rPr lang="hr-HR" sz="800">
                <a:solidFill>
                  <a:srgbClr val="B7B7B7"/>
                </a:solidFill>
              </a:rPr>
              <a:t>  </a:t>
            </a:r>
            <a:endParaRPr lang="hr-HR" sz="800" dirty="0">
              <a:solidFill>
                <a:srgbClr val="B7B7B7"/>
              </a:solidFill>
            </a:endParaRPr>
          </a:p>
        </p:txBody>
      </p:sp>
      <p:sp>
        <p:nvSpPr>
          <p:cNvPr id="8" name="Google Shape;156;p21"/>
          <p:cNvSpPr txBox="1">
            <a:spLocks/>
          </p:cNvSpPr>
          <p:nvPr/>
        </p:nvSpPr>
        <p:spPr>
          <a:xfrm>
            <a:off x="669745" y="-12425"/>
            <a:ext cx="7804511" cy="49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9pPr>
          </a:lstStyle>
          <a:p>
            <a:pPr algn="ctr">
              <a:buSzPts val="990"/>
            </a:pPr>
            <a:r>
              <a:rPr lang="en-US" sz="2020" b="0" i="1" dirty="0">
                <a:solidFill>
                  <a:srgbClr val="666666"/>
                </a:solidFill>
              </a:rPr>
              <a:t>Novel food and alternative proteins in a sustainable food system</a:t>
            </a:r>
            <a:br>
              <a:rPr lang="en-US" sz="2020" b="0" i="1" dirty="0">
                <a:solidFill>
                  <a:srgbClr val="666666"/>
                </a:solidFill>
              </a:rPr>
            </a:br>
            <a:r>
              <a:rPr lang="en-US" sz="2020" b="0" i="1" dirty="0">
                <a:solidFill>
                  <a:srgbClr val="666666"/>
                </a:solidFill>
              </a:rPr>
              <a:t> </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7"/>
                                        </p:tgtEl>
                                        <p:attrNameLst>
                                          <p:attrName>style.visibility</p:attrName>
                                        </p:attrNameLst>
                                      </p:cBhvr>
                                      <p:to>
                                        <p:strVal val="visible"/>
                                      </p:to>
                                    </p:set>
                                    <p:animEffect transition="in" filter="fade">
                                      <p:cBhvr>
                                        <p:cTn id="7" dur="10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4" name="Google Shape;194;p24"/>
          <p:cNvSpPr txBox="1">
            <a:spLocks noGrp="1"/>
          </p:cNvSpPr>
          <p:nvPr>
            <p:ph type="body" idx="1"/>
          </p:nvPr>
        </p:nvSpPr>
        <p:spPr>
          <a:xfrm>
            <a:off x="0" y="4779975"/>
            <a:ext cx="6002448" cy="385200"/>
          </a:xfrm>
          <a:prstGeom prst="rect">
            <a:avLst/>
          </a:prstGeom>
          <a:noFill/>
          <a:ln>
            <a:noFill/>
          </a:ln>
        </p:spPr>
        <p:txBody>
          <a:bodyPr spcFirstLastPara="1" wrap="square" lIns="91425" tIns="91425" rIns="91425" bIns="91425" anchor="t" anchorCtr="0">
            <a:noAutofit/>
          </a:bodyPr>
          <a:lstStyle/>
          <a:p>
            <a:pPr marL="228600" lvl="0" indent="-228600" algn="l" rtl="0">
              <a:lnSpc>
                <a:spcPct val="100000"/>
              </a:lnSpc>
              <a:spcBef>
                <a:spcPts val="0"/>
              </a:spcBef>
              <a:spcAft>
                <a:spcPts val="0"/>
              </a:spcAft>
              <a:buClr>
                <a:srgbClr val="B7B7B7"/>
              </a:buClr>
              <a:buSzPts val="800"/>
              <a:buFont typeface="Calibri"/>
              <a:buAutoNum type="arabicPeriod"/>
            </a:pPr>
            <a:r>
              <a:rPr lang="hr" sz="800" u="sng" dirty="0">
                <a:solidFill>
                  <a:schemeClr val="hlink"/>
                </a:solidFill>
                <a:hlinkClick r:id="rId3"/>
              </a:rPr>
              <a:t>https://ec.europa.eu/eurostat/statistics-explained/index.php?title=Food_waste_and_food_waste_prevention_-_estimates</a:t>
            </a:r>
            <a:r>
              <a:rPr lang="hr" sz="800" dirty="0">
                <a:solidFill>
                  <a:srgbClr val="B7B7B7"/>
                </a:solidFill>
              </a:rPr>
              <a:t> </a:t>
            </a:r>
            <a:endParaRPr sz="800" dirty="0">
              <a:solidFill>
                <a:srgbClr val="B7B7B7"/>
              </a:solidFill>
            </a:endParaRPr>
          </a:p>
          <a:p>
            <a:pPr marL="228600" lvl="0" indent="-228600">
              <a:lnSpc>
                <a:spcPct val="100000"/>
              </a:lnSpc>
              <a:buClr>
                <a:srgbClr val="B7B7B7"/>
              </a:buClr>
              <a:buSzPts val="800"/>
              <a:buAutoNum type="arabicPeriod"/>
            </a:pPr>
            <a:r>
              <a:rPr lang="hr-HR" sz="800" dirty="0">
                <a:solidFill>
                  <a:srgbClr val="B7B7B7"/>
                </a:solidFill>
                <a:hlinkClick r:id="rId4"/>
              </a:rPr>
              <a:t>https://otpadodhrane.haop.hr/</a:t>
            </a:r>
            <a:r>
              <a:rPr lang="hr-HR" sz="800" dirty="0">
                <a:solidFill>
                  <a:srgbClr val="B7B7B7"/>
                </a:solidFill>
              </a:rPr>
              <a:t> </a:t>
            </a:r>
            <a:r>
              <a:rPr lang="hr" sz="800" dirty="0">
                <a:solidFill>
                  <a:srgbClr val="B7B7B7"/>
                </a:solidFill>
              </a:rPr>
              <a:t> </a:t>
            </a:r>
            <a:endParaRPr sz="800" dirty="0">
              <a:solidFill>
                <a:srgbClr val="B7B7B7"/>
              </a:solidFill>
            </a:endParaRPr>
          </a:p>
        </p:txBody>
      </p:sp>
      <p:pic>
        <p:nvPicPr>
          <p:cNvPr id="195" name="Google Shape;195;p24"/>
          <p:cNvPicPr preferRelativeResize="0"/>
          <p:nvPr/>
        </p:nvPicPr>
        <p:blipFill rotWithShape="1">
          <a:blip r:embed="rId5">
            <a:alphaModFix/>
          </a:blip>
          <a:srcRect/>
          <a:stretch/>
        </p:blipFill>
        <p:spPr>
          <a:xfrm>
            <a:off x="2770476" y="1256181"/>
            <a:ext cx="3603048" cy="3523793"/>
          </a:xfrm>
          <a:prstGeom prst="rect">
            <a:avLst/>
          </a:prstGeom>
          <a:noFill/>
          <a:ln>
            <a:noFill/>
          </a:ln>
        </p:spPr>
      </p:pic>
      <p:pic>
        <p:nvPicPr>
          <p:cNvPr id="196" name="Google Shape;196;p24"/>
          <p:cNvPicPr preferRelativeResize="0"/>
          <p:nvPr/>
        </p:nvPicPr>
        <p:blipFill rotWithShape="1">
          <a:blip r:embed="rId6">
            <a:alphaModFix/>
          </a:blip>
          <a:srcRect l="50000"/>
          <a:stretch/>
        </p:blipFill>
        <p:spPr>
          <a:xfrm>
            <a:off x="4572000" y="1256182"/>
            <a:ext cx="3664013" cy="3523793"/>
          </a:xfrm>
          <a:prstGeom prst="rect">
            <a:avLst/>
          </a:prstGeom>
          <a:noFill/>
          <a:ln>
            <a:noFill/>
          </a:ln>
        </p:spPr>
      </p:pic>
      <p:sp>
        <p:nvSpPr>
          <p:cNvPr id="197" name="Google Shape;197;p24"/>
          <p:cNvSpPr txBox="1">
            <a:spLocks noGrp="1"/>
          </p:cNvSpPr>
          <p:nvPr>
            <p:ph type="title"/>
          </p:nvPr>
        </p:nvSpPr>
        <p:spPr>
          <a:xfrm>
            <a:off x="729450" y="640131"/>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hr"/>
              <a:t>Food waste: a global challenge </a:t>
            </a:r>
            <a:endParaRPr/>
          </a:p>
        </p:txBody>
      </p:sp>
      <p:sp>
        <p:nvSpPr>
          <p:cNvPr id="7" name="Google Shape;156;p21"/>
          <p:cNvSpPr txBox="1">
            <a:spLocks/>
          </p:cNvSpPr>
          <p:nvPr/>
        </p:nvSpPr>
        <p:spPr>
          <a:xfrm>
            <a:off x="669745" y="-12425"/>
            <a:ext cx="7804511" cy="49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9pPr>
          </a:lstStyle>
          <a:p>
            <a:pPr algn="ctr">
              <a:buSzPts val="990"/>
            </a:pPr>
            <a:r>
              <a:rPr lang="en-US" sz="2020" b="0" i="1" dirty="0">
                <a:solidFill>
                  <a:srgbClr val="666666"/>
                </a:solidFill>
              </a:rPr>
              <a:t>Novel food and alternative proteins in a sustainable food system</a:t>
            </a:r>
            <a:br>
              <a:rPr lang="en-US" sz="2020" b="0" i="1" dirty="0">
                <a:solidFill>
                  <a:srgbClr val="666666"/>
                </a:solidFill>
              </a:rPr>
            </a:br>
            <a:r>
              <a:rPr lang="en-US" sz="2020" b="0" i="1" dirty="0">
                <a:solidFill>
                  <a:srgbClr val="666666"/>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nodeType="withEffect">
                                  <p:stCondLst>
                                    <p:cond delay="0"/>
                                  </p:stCondLst>
                                  <p:childTnLst>
                                    <p:animMotion origin="layout" path="M 0 0 L -0.25 0 E" pathEditMode="relative" ptsTypes="">
                                      <p:cBhvr>
                                        <p:cTn id="6" dur="2000" fill="hold"/>
                                        <p:tgtEl>
                                          <p:spTgt spid="195"/>
                                        </p:tgtEl>
                                        <p:attrNameLst>
                                          <p:attrName>ppt_x</p:attrName>
                                          <p:attrName>ppt_y</p:attrName>
                                        </p:attrNameLst>
                                      </p:cBhvr>
                                    </p:animMotion>
                                  </p:childTnLst>
                                </p:cTn>
                              </p:par>
                            </p:childTnLst>
                          </p:cTn>
                        </p:par>
                        <p:par>
                          <p:cTn id="7" fill="hold">
                            <p:stCondLst>
                              <p:cond delay="2000"/>
                            </p:stCondLst>
                            <p:childTnLst>
                              <p:par>
                                <p:cTn id="8" presetID="2" presetClass="entr" presetSubtype="4" fill="hold" nodeType="afterEffect">
                                  <p:stCondLst>
                                    <p:cond delay="0"/>
                                  </p:stCondLst>
                                  <p:childTnLst>
                                    <p:set>
                                      <p:cBhvr>
                                        <p:cTn id="9" dur="1" fill="hold">
                                          <p:stCondLst>
                                            <p:cond delay="0"/>
                                          </p:stCondLst>
                                        </p:cTn>
                                        <p:tgtEl>
                                          <p:spTgt spid="196"/>
                                        </p:tgtEl>
                                        <p:attrNameLst>
                                          <p:attrName>style.visibility</p:attrName>
                                        </p:attrNameLst>
                                      </p:cBhvr>
                                      <p:to>
                                        <p:strVal val="visible"/>
                                      </p:to>
                                    </p:set>
                                    <p:anim calcmode="lin" valueType="num">
                                      <p:cBhvr additive="base">
                                        <p:cTn id="10" dur="1250"/>
                                        <p:tgtEl>
                                          <p:spTgt spid="19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4" name="Google Shape;204;p25"/>
          <p:cNvSpPr txBox="1">
            <a:spLocks noGrp="1"/>
          </p:cNvSpPr>
          <p:nvPr>
            <p:ph type="title"/>
          </p:nvPr>
        </p:nvSpPr>
        <p:spPr>
          <a:xfrm>
            <a:off x="729450" y="640131"/>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hr"/>
              <a:t>Food waste: prevention is not enough </a:t>
            </a:r>
            <a:endParaRPr/>
          </a:p>
        </p:txBody>
      </p:sp>
      <p:sp>
        <p:nvSpPr>
          <p:cNvPr id="205" name="Google Shape;205;p25"/>
          <p:cNvSpPr txBox="1"/>
          <p:nvPr/>
        </p:nvSpPr>
        <p:spPr>
          <a:xfrm>
            <a:off x="985074" y="5241494"/>
            <a:ext cx="4032300" cy="1478400"/>
          </a:xfrm>
          <a:prstGeom prst="rect">
            <a:avLst/>
          </a:prstGeom>
          <a:noFill/>
          <a:ln>
            <a:noFill/>
          </a:ln>
        </p:spPr>
        <p:txBody>
          <a:bodyPr spcFirstLastPara="1" wrap="square" lIns="91425" tIns="91425" rIns="91425" bIns="91425" anchor="t" anchorCtr="0">
            <a:noAutofit/>
          </a:bodyPr>
          <a:lstStyle/>
          <a:p>
            <a:pPr marL="457200" marR="0" lvl="0" indent="-317500" algn="l" rtl="0">
              <a:lnSpc>
                <a:spcPct val="100000"/>
              </a:lnSpc>
              <a:spcBef>
                <a:spcPts val="0"/>
              </a:spcBef>
              <a:spcAft>
                <a:spcPts val="0"/>
              </a:spcAft>
              <a:buClr>
                <a:schemeClr val="accent1"/>
              </a:buClr>
              <a:buSzPts val="1400"/>
              <a:buFont typeface="Lato"/>
              <a:buChar char="➔"/>
            </a:pPr>
            <a:r>
              <a:rPr lang="hr" sz="1400" b="0" i="0" u="none" strike="noStrike" cap="none">
                <a:solidFill>
                  <a:schemeClr val="accent1"/>
                </a:solidFill>
                <a:latin typeface="Lato"/>
                <a:ea typeface="Lato"/>
                <a:cs typeface="Lato"/>
                <a:sym typeface="Lato"/>
              </a:rPr>
              <a:t>general five stages waste management hierarchy </a:t>
            </a:r>
            <a:endParaRPr/>
          </a:p>
          <a:p>
            <a:pPr marL="457200" marR="0" lvl="0" indent="-317500" algn="l" rtl="0">
              <a:lnSpc>
                <a:spcPct val="100000"/>
              </a:lnSpc>
              <a:spcBef>
                <a:spcPts val="0"/>
              </a:spcBef>
              <a:spcAft>
                <a:spcPts val="0"/>
              </a:spcAft>
              <a:buClr>
                <a:schemeClr val="accent1"/>
              </a:buClr>
              <a:buSzPts val="1400"/>
              <a:buFont typeface="Lato"/>
              <a:buChar char="➔"/>
            </a:pPr>
            <a:r>
              <a:rPr lang="hr" sz="1400" b="0" i="0" u="none" strike="noStrike" cap="none">
                <a:solidFill>
                  <a:schemeClr val="accent1"/>
                </a:solidFill>
                <a:latin typeface="Lato"/>
                <a:ea typeface="Lato"/>
                <a:cs typeface="Lato"/>
                <a:sym typeface="Lato"/>
              </a:rPr>
              <a:t>based on perspective – different food waste management strategies</a:t>
            </a:r>
            <a:endParaRPr/>
          </a:p>
          <a:p>
            <a:pPr marL="457200" marR="0" lvl="0" indent="-317500" algn="l" rtl="0">
              <a:lnSpc>
                <a:spcPct val="100000"/>
              </a:lnSpc>
              <a:spcBef>
                <a:spcPts val="0"/>
              </a:spcBef>
              <a:spcAft>
                <a:spcPts val="0"/>
              </a:spcAft>
              <a:buClr>
                <a:schemeClr val="accent1"/>
              </a:buClr>
              <a:buSzPts val="1400"/>
              <a:buFont typeface="Lato"/>
              <a:buChar char="➔"/>
            </a:pPr>
            <a:r>
              <a:rPr lang="hr" sz="1400" b="0" i="0" u="none" strike="noStrike" cap="none">
                <a:solidFill>
                  <a:schemeClr val="accent1"/>
                </a:solidFill>
                <a:latin typeface="Lato"/>
                <a:ea typeface="Lato"/>
                <a:cs typeface="Lato"/>
                <a:sym typeface="Lato"/>
              </a:rPr>
              <a:t>upcycled food production – a new strategy</a:t>
            </a:r>
            <a:endParaRPr/>
          </a:p>
          <a:p>
            <a:pPr marL="457200" marR="0" lvl="0" indent="-317500" algn="l" rtl="0">
              <a:lnSpc>
                <a:spcPct val="100000"/>
              </a:lnSpc>
              <a:spcBef>
                <a:spcPts val="0"/>
              </a:spcBef>
              <a:spcAft>
                <a:spcPts val="0"/>
              </a:spcAft>
              <a:buClr>
                <a:schemeClr val="accent1"/>
              </a:buClr>
              <a:buSzPts val="1400"/>
              <a:buFont typeface="Lato"/>
              <a:buChar char="➔"/>
            </a:pPr>
            <a:r>
              <a:rPr lang="hr" sz="1400" b="0" i="0" u="none" strike="noStrike" cap="none">
                <a:solidFill>
                  <a:schemeClr val="accent1"/>
                </a:solidFill>
                <a:latin typeface="Lato"/>
                <a:ea typeface="Lato"/>
                <a:cs typeface="Lato"/>
                <a:sym typeface="Lato"/>
              </a:rPr>
              <a:t>incorporate upcycling to hierarchy</a:t>
            </a:r>
            <a:endParaRPr/>
          </a:p>
        </p:txBody>
      </p:sp>
      <p:graphicFrame>
        <p:nvGraphicFramePr>
          <p:cNvPr id="206" name="Google Shape;206;p25"/>
          <p:cNvGraphicFramePr/>
          <p:nvPr/>
        </p:nvGraphicFramePr>
        <p:xfrm>
          <a:off x="522869" y="2209968"/>
          <a:ext cx="3817825" cy="2348810"/>
        </p:xfrm>
        <a:graphic>
          <a:graphicData uri="http://schemas.openxmlformats.org/drawingml/2006/table">
            <a:tbl>
              <a:tblPr firstRow="1" bandRow="1">
                <a:noFill/>
                <a:tableStyleId>{F341EF1C-2C05-46E6-98EC-46BFC68212EB}</a:tableStyleId>
              </a:tblPr>
              <a:tblGrid>
                <a:gridCol w="693425">
                  <a:extLst>
                    <a:ext uri="{9D8B030D-6E8A-4147-A177-3AD203B41FA5}">
                      <a16:colId xmlns:a16="http://schemas.microsoft.com/office/drawing/2014/main" val="20000"/>
                    </a:ext>
                  </a:extLst>
                </a:gridCol>
                <a:gridCol w="2026625">
                  <a:extLst>
                    <a:ext uri="{9D8B030D-6E8A-4147-A177-3AD203B41FA5}">
                      <a16:colId xmlns:a16="http://schemas.microsoft.com/office/drawing/2014/main" val="20001"/>
                    </a:ext>
                  </a:extLst>
                </a:gridCol>
                <a:gridCol w="1097775">
                  <a:extLst>
                    <a:ext uri="{9D8B030D-6E8A-4147-A177-3AD203B41FA5}">
                      <a16:colId xmlns:a16="http://schemas.microsoft.com/office/drawing/2014/main" val="20002"/>
                    </a:ext>
                  </a:extLst>
                </a:gridCol>
              </a:tblGrid>
              <a:tr h="330050">
                <a:tc>
                  <a:txBody>
                    <a:bodyPr/>
                    <a:lstStyle/>
                    <a:p>
                      <a:pPr marL="0" marR="0" lvl="0" indent="0" algn="ctr" rtl="0">
                        <a:lnSpc>
                          <a:spcPct val="100000"/>
                        </a:lnSpc>
                        <a:spcBef>
                          <a:spcPts val="0"/>
                        </a:spcBef>
                        <a:spcAft>
                          <a:spcPts val="0"/>
                        </a:spcAft>
                        <a:buNone/>
                      </a:pPr>
                      <a:r>
                        <a:rPr lang="hr" sz="700" u="none" strike="noStrike" cap="none"/>
                        <a:t>Source</a:t>
                      </a:r>
                      <a:endParaRPr sz="700" u="none" strike="noStrike" cap="none"/>
                    </a:p>
                  </a:txBody>
                  <a:tcPr marL="91450" marR="91450" marT="45725" marB="45725" anchor="ctr"/>
                </a:tc>
                <a:tc>
                  <a:txBody>
                    <a:bodyPr/>
                    <a:lstStyle/>
                    <a:p>
                      <a:pPr marL="0" marR="0" lvl="0" indent="0" algn="ctr" rtl="0">
                        <a:lnSpc>
                          <a:spcPct val="100000"/>
                        </a:lnSpc>
                        <a:spcBef>
                          <a:spcPts val="0"/>
                        </a:spcBef>
                        <a:spcAft>
                          <a:spcPts val="0"/>
                        </a:spcAft>
                        <a:buNone/>
                      </a:pPr>
                      <a:r>
                        <a:rPr lang="hr" sz="700" u="none" strike="noStrike" cap="none"/>
                        <a:t>Waste Management Hierarchy</a:t>
                      </a:r>
                      <a:endParaRPr/>
                    </a:p>
                    <a:p>
                      <a:pPr marL="0" marR="0" lvl="0" indent="0" algn="ctr" rtl="0">
                        <a:lnSpc>
                          <a:spcPct val="100000"/>
                        </a:lnSpc>
                        <a:spcBef>
                          <a:spcPts val="0"/>
                        </a:spcBef>
                        <a:spcAft>
                          <a:spcPts val="0"/>
                        </a:spcAft>
                        <a:buNone/>
                      </a:pPr>
                      <a:r>
                        <a:rPr lang="hr" sz="700" u="none" strike="noStrike" cap="none"/>
                        <a:t>(from Most to Least Favorable Action)</a:t>
                      </a:r>
                      <a:endParaRPr sz="700" u="none" strike="noStrike" cap="none"/>
                    </a:p>
                  </a:txBody>
                  <a:tcPr marL="91450" marR="91450" marT="45725" marB="45725" anchor="ctr"/>
                </a:tc>
                <a:tc>
                  <a:txBody>
                    <a:bodyPr/>
                    <a:lstStyle/>
                    <a:p>
                      <a:pPr marL="0" marR="0" lvl="0" indent="0" algn="ctr" rtl="0">
                        <a:lnSpc>
                          <a:spcPct val="100000"/>
                        </a:lnSpc>
                        <a:spcBef>
                          <a:spcPts val="0"/>
                        </a:spcBef>
                        <a:spcAft>
                          <a:spcPts val="0"/>
                        </a:spcAft>
                        <a:buNone/>
                      </a:pPr>
                      <a:r>
                        <a:rPr lang="hr" sz="700" u="none" strike="noStrike" cap="none"/>
                        <a:t>Perspective</a:t>
                      </a:r>
                      <a:endParaRPr sz="700" u="none" strike="noStrike" cap="none"/>
                    </a:p>
                  </a:txBody>
                  <a:tcPr marL="91450" marR="91450" marT="45725" marB="45725" anchor="ctr"/>
                </a:tc>
                <a:extLst>
                  <a:ext uri="{0D108BD9-81ED-4DB2-BD59-A6C34878D82A}">
                    <a16:rowId xmlns:a16="http://schemas.microsoft.com/office/drawing/2014/main" val="10000"/>
                  </a:ext>
                </a:extLst>
              </a:tr>
              <a:tr h="533150">
                <a:tc>
                  <a:txBody>
                    <a:bodyPr/>
                    <a:lstStyle/>
                    <a:p>
                      <a:pPr marL="0" marR="0" lvl="0" indent="0" algn="l" rtl="0">
                        <a:lnSpc>
                          <a:spcPct val="100000"/>
                        </a:lnSpc>
                        <a:spcBef>
                          <a:spcPts val="0"/>
                        </a:spcBef>
                        <a:spcAft>
                          <a:spcPts val="0"/>
                        </a:spcAft>
                        <a:buNone/>
                      </a:pPr>
                      <a:r>
                        <a:rPr lang="hr" sz="700" u="none" strike="noStrike" cap="none"/>
                        <a:t>Zero Waste Europe</a:t>
                      </a:r>
                      <a:endParaRPr sz="700" u="none" strike="noStrike" cap="none"/>
                    </a:p>
                  </a:txBody>
                  <a:tcPr marL="91450" marR="91450" marT="45725" marB="45725" anchor="ctr"/>
                </a:tc>
                <a:tc>
                  <a:txBody>
                    <a:bodyPr/>
                    <a:lstStyle/>
                    <a:p>
                      <a:pPr marL="0" marR="0" lvl="0" indent="0" algn="l" rtl="0">
                        <a:lnSpc>
                          <a:spcPct val="100000"/>
                        </a:lnSpc>
                        <a:spcBef>
                          <a:spcPts val="0"/>
                        </a:spcBef>
                        <a:spcAft>
                          <a:spcPts val="0"/>
                        </a:spcAft>
                        <a:buNone/>
                      </a:pPr>
                      <a:r>
                        <a:rPr lang="hr" sz="700" u="none" strike="noStrike" cap="none"/>
                        <a:t>Source prevention, food redistribution, repurposing, anaerobic digestion and composting, mechanical biological mixed waste treatment and landfill/ incineration</a:t>
                      </a:r>
                      <a:endParaRPr sz="700" u="none" strike="noStrike" cap="none"/>
                    </a:p>
                  </a:txBody>
                  <a:tcPr marL="91450" marR="91450" marT="45725" marB="45725" anchor="ctr"/>
                </a:tc>
                <a:tc>
                  <a:txBody>
                    <a:bodyPr/>
                    <a:lstStyle/>
                    <a:p>
                      <a:pPr marL="0" marR="0" lvl="0" indent="0" algn="l" rtl="0">
                        <a:lnSpc>
                          <a:spcPct val="100000"/>
                        </a:lnSpc>
                        <a:spcBef>
                          <a:spcPts val="0"/>
                        </a:spcBef>
                        <a:spcAft>
                          <a:spcPts val="0"/>
                        </a:spcAft>
                        <a:buNone/>
                      </a:pPr>
                      <a:r>
                        <a:rPr lang="hr" sz="700" u="none" strike="noStrike" cap="none"/>
                        <a:t>Food waste policies</a:t>
                      </a:r>
                      <a:endParaRPr sz="700" u="none" strike="noStrike" cap="none"/>
                    </a:p>
                  </a:txBody>
                  <a:tcPr marL="91450" marR="91450" marT="45725" marB="45725" anchor="ctr"/>
                </a:tc>
                <a:extLst>
                  <a:ext uri="{0D108BD9-81ED-4DB2-BD59-A6C34878D82A}">
                    <a16:rowId xmlns:a16="http://schemas.microsoft.com/office/drawing/2014/main" val="10001"/>
                  </a:ext>
                </a:extLst>
              </a:tr>
              <a:tr h="647400">
                <a:tc>
                  <a:txBody>
                    <a:bodyPr/>
                    <a:lstStyle/>
                    <a:p>
                      <a:pPr marL="0" marR="0" lvl="0" indent="0" algn="l" rtl="0">
                        <a:lnSpc>
                          <a:spcPct val="100000"/>
                        </a:lnSpc>
                        <a:spcBef>
                          <a:spcPts val="0"/>
                        </a:spcBef>
                        <a:spcAft>
                          <a:spcPts val="0"/>
                        </a:spcAft>
                        <a:buNone/>
                      </a:pPr>
                      <a:r>
                        <a:rPr lang="hr" sz="700" u="none" strike="noStrike" cap="none"/>
                        <a:t>European Commission’s Knowledge</a:t>
                      </a:r>
                      <a:endParaRPr/>
                    </a:p>
                    <a:p>
                      <a:pPr marL="0" marR="0" lvl="0" indent="0" algn="l" rtl="0">
                        <a:lnSpc>
                          <a:spcPct val="100000"/>
                        </a:lnSpc>
                        <a:spcBef>
                          <a:spcPts val="0"/>
                        </a:spcBef>
                        <a:spcAft>
                          <a:spcPts val="0"/>
                        </a:spcAft>
                        <a:buNone/>
                      </a:pPr>
                      <a:r>
                        <a:rPr lang="hr" sz="700" u="none" strike="noStrike" cap="none"/>
                        <a:t>Centre for Bioeconomy </a:t>
                      </a:r>
                      <a:endParaRPr/>
                    </a:p>
                  </a:txBody>
                  <a:tcPr marL="91450" marR="91450" marT="45725" marB="45725" anchor="ctr"/>
                </a:tc>
                <a:tc>
                  <a:txBody>
                    <a:bodyPr/>
                    <a:lstStyle/>
                    <a:p>
                      <a:pPr marL="0" marR="0" lvl="0" indent="0" algn="l" rtl="0">
                        <a:lnSpc>
                          <a:spcPct val="100000"/>
                        </a:lnSpc>
                        <a:spcBef>
                          <a:spcPts val="0"/>
                        </a:spcBef>
                        <a:spcAft>
                          <a:spcPts val="0"/>
                        </a:spcAft>
                        <a:buNone/>
                      </a:pPr>
                      <a:r>
                        <a:rPr lang="hr" sz="700" u="none" strike="noStrike" cap="none"/>
                        <a:t>Prevention, reuse for human consumption, reuse for animal consumption, reuse by-products and recycle food waste, recycle for nutrients recovery, energy recovery, disposal (landfill/ incineration/sewage)</a:t>
                      </a:r>
                      <a:endParaRPr/>
                    </a:p>
                  </a:txBody>
                  <a:tcPr marL="91450" marR="91450" marT="45725" marB="45725" anchor="ctr"/>
                </a:tc>
                <a:tc>
                  <a:txBody>
                    <a:bodyPr/>
                    <a:lstStyle/>
                    <a:p>
                      <a:pPr marL="0" marR="0" lvl="0" indent="0" algn="l" rtl="0">
                        <a:lnSpc>
                          <a:spcPct val="100000"/>
                        </a:lnSpc>
                        <a:spcBef>
                          <a:spcPts val="0"/>
                        </a:spcBef>
                        <a:spcAft>
                          <a:spcPts val="0"/>
                        </a:spcAft>
                        <a:buNone/>
                      </a:pPr>
                      <a:r>
                        <a:rPr lang="hr" sz="700" u="none" strike="noStrike" cap="none"/>
                        <a:t>Food waste valorisation</a:t>
                      </a:r>
                      <a:endParaRPr/>
                    </a:p>
                  </a:txBody>
                  <a:tcPr marL="91450" marR="91450" marT="45725" marB="45725" anchor="ctr"/>
                </a:tc>
                <a:extLst>
                  <a:ext uri="{0D108BD9-81ED-4DB2-BD59-A6C34878D82A}">
                    <a16:rowId xmlns:a16="http://schemas.microsoft.com/office/drawing/2014/main" val="10002"/>
                  </a:ext>
                </a:extLst>
              </a:tr>
              <a:tr h="761625">
                <a:tc>
                  <a:txBody>
                    <a:bodyPr/>
                    <a:lstStyle/>
                    <a:p>
                      <a:pPr marL="0" marR="0" lvl="0" indent="0" algn="l" rtl="0">
                        <a:lnSpc>
                          <a:spcPct val="100000"/>
                        </a:lnSpc>
                        <a:spcBef>
                          <a:spcPts val="0"/>
                        </a:spcBef>
                        <a:spcAft>
                          <a:spcPts val="0"/>
                        </a:spcAft>
                        <a:buNone/>
                      </a:pPr>
                      <a:r>
                        <a:rPr lang="hr" sz="700" u="none" strike="noStrike" cap="none"/>
                        <a:t>United Nations Environment</a:t>
                      </a:r>
                      <a:endParaRPr/>
                    </a:p>
                    <a:p>
                      <a:pPr marL="0" marR="0" lvl="0" indent="0" algn="l" rtl="0">
                        <a:lnSpc>
                          <a:spcPct val="100000"/>
                        </a:lnSpc>
                        <a:spcBef>
                          <a:spcPts val="0"/>
                        </a:spcBef>
                        <a:spcAft>
                          <a:spcPts val="0"/>
                        </a:spcAft>
                        <a:buNone/>
                      </a:pPr>
                      <a:r>
                        <a:rPr lang="hr" sz="700" u="none" strike="noStrike" cap="none"/>
                        <a:t>Programme</a:t>
                      </a:r>
                      <a:endParaRPr/>
                    </a:p>
                  </a:txBody>
                  <a:tcPr marL="91450" marR="91450" marT="45725" marB="45725" anchor="ctr"/>
                </a:tc>
                <a:tc>
                  <a:txBody>
                    <a:bodyPr/>
                    <a:lstStyle/>
                    <a:p>
                      <a:pPr marL="0" marR="0" lvl="0" indent="0" algn="l" rtl="0">
                        <a:lnSpc>
                          <a:spcPct val="100000"/>
                        </a:lnSpc>
                        <a:spcBef>
                          <a:spcPts val="0"/>
                        </a:spcBef>
                        <a:spcAft>
                          <a:spcPts val="0"/>
                        </a:spcAft>
                        <a:buNone/>
                      </a:pPr>
                      <a:r>
                        <a:rPr lang="hr" sz="700" u="none" strike="noStrike" cap="none"/>
                        <a:t>Prevention, optimisation (redistribution to people and animal feed), recycling (anaerobic digestion and compost), energy recovery, disposal (landfill/incineration/sewage)</a:t>
                      </a:r>
                      <a:endParaRPr/>
                    </a:p>
                  </a:txBody>
                  <a:tcPr marL="91450" marR="91450" marT="45725" marB="45725" anchor="ctr"/>
                </a:tc>
                <a:tc>
                  <a:txBody>
                    <a:bodyPr/>
                    <a:lstStyle/>
                    <a:p>
                      <a:pPr marL="0" marR="0" lvl="0" indent="0" algn="l" rtl="0">
                        <a:lnSpc>
                          <a:spcPct val="100000"/>
                        </a:lnSpc>
                        <a:spcBef>
                          <a:spcPts val="0"/>
                        </a:spcBef>
                        <a:spcAft>
                          <a:spcPts val="0"/>
                        </a:spcAft>
                        <a:buNone/>
                      </a:pPr>
                      <a:r>
                        <a:rPr lang="hr" sz="700" u="none" strike="noStrike" cap="none"/>
                        <a:t>Guidance for governments,</a:t>
                      </a:r>
                      <a:endParaRPr/>
                    </a:p>
                    <a:p>
                      <a:pPr marL="0" marR="0" lvl="0" indent="0" algn="l" rtl="0">
                        <a:lnSpc>
                          <a:spcPct val="100000"/>
                        </a:lnSpc>
                        <a:spcBef>
                          <a:spcPts val="0"/>
                        </a:spcBef>
                        <a:spcAft>
                          <a:spcPts val="0"/>
                        </a:spcAft>
                        <a:buNone/>
                      </a:pPr>
                      <a:r>
                        <a:rPr lang="hr" sz="700" u="none" strike="noStrike" cap="none"/>
                        <a:t>businesses and other</a:t>
                      </a:r>
                      <a:endParaRPr/>
                    </a:p>
                    <a:p>
                      <a:pPr marL="0" marR="0" lvl="0" indent="0" algn="l" rtl="0">
                        <a:lnSpc>
                          <a:spcPct val="100000"/>
                        </a:lnSpc>
                        <a:spcBef>
                          <a:spcPts val="0"/>
                        </a:spcBef>
                        <a:spcAft>
                          <a:spcPts val="0"/>
                        </a:spcAft>
                        <a:buNone/>
                      </a:pPr>
                      <a:r>
                        <a:rPr lang="hr" sz="700" u="none" strike="noStrike" cap="none"/>
                        <a:t>organizations to develop food waste management strategies</a:t>
                      </a:r>
                      <a:endParaRPr/>
                    </a:p>
                  </a:txBody>
                  <a:tcPr marL="91450" marR="91450" marT="45725" marB="45725" anchor="ctr"/>
                </a:tc>
                <a:extLst>
                  <a:ext uri="{0D108BD9-81ED-4DB2-BD59-A6C34878D82A}">
                    <a16:rowId xmlns:a16="http://schemas.microsoft.com/office/drawing/2014/main" val="10003"/>
                  </a:ext>
                </a:extLst>
              </a:tr>
            </a:tbl>
          </a:graphicData>
        </a:graphic>
      </p:graphicFrame>
      <p:grpSp>
        <p:nvGrpSpPr>
          <p:cNvPr id="207" name="Google Shape;207;p25"/>
          <p:cNvGrpSpPr/>
          <p:nvPr/>
        </p:nvGrpSpPr>
        <p:grpSpPr>
          <a:xfrm>
            <a:off x="7586870" y="722243"/>
            <a:ext cx="138880" cy="3836505"/>
            <a:chOff x="7586870" y="722243"/>
            <a:chExt cx="138880" cy="3836505"/>
          </a:xfrm>
        </p:grpSpPr>
        <p:sp>
          <p:nvSpPr>
            <p:cNvPr id="208" name="Google Shape;208;p25"/>
            <p:cNvSpPr/>
            <p:nvPr/>
          </p:nvSpPr>
          <p:spPr>
            <a:xfrm>
              <a:off x="7646504" y="4459357"/>
              <a:ext cx="72000" cy="99391"/>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09" name="Google Shape;209;p25"/>
            <p:cNvSpPr/>
            <p:nvPr/>
          </p:nvSpPr>
          <p:spPr>
            <a:xfrm>
              <a:off x="7586870" y="722243"/>
              <a:ext cx="138880" cy="11927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pic>
        <p:nvPicPr>
          <p:cNvPr id="210" name="Google Shape;210;p25"/>
          <p:cNvPicPr preferRelativeResize="0"/>
          <p:nvPr/>
        </p:nvPicPr>
        <p:blipFill rotWithShape="1">
          <a:blip r:embed="rId3">
            <a:alphaModFix/>
          </a:blip>
          <a:srcRect/>
          <a:stretch/>
        </p:blipFill>
        <p:spPr>
          <a:xfrm>
            <a:off x="4532809" y="1414389"/>
            <a:ext cx="4466298" cy="2910381"/>
          </a:xfrm>
          <a:prstGeom prst="rect">
            <a:avLst/>
          </a:prstGeom>
          <a:noFill/>
          <a:ln>
            <a:noFill/>
          </a:ln>
        </p:spPr>
      </p:pic>
      <p:pic>
        <p:nvPicPr>
          <p:cNvPr id="211" name="Google Shape;211;p25"/>
          <p:cNvPicPr preferRelativeResize="0"/>
          <p:nvPr/>
        </p:nvPicPr>
        <p:blipFill rotWithShape="1">
          <a:blip r:embed="rId4">
            <a:alphaModFix/>
          </a:blip>
          <a:srcRect/>
          <a:stretch/>
        </p:blipFill>
        <p:spPr>
          <a:xfrm>
            <a:off x="8621131" y="1380091"/>
            <a:ext cx="558199" cy="2790996"/>
          </a:xfrm>
          <a:prstGeom prst="rect">
            <a:avLst/>
          </a:prstGeom>
          <a:noFill/>
          <a:ln>
            <a:noFill/>
          </a:ln>
        </p:spPr>
      </p:pic>
      <p:sp>
        <p:nvSpPr>
          <p:cNvPr id="212" name="Google Shape;212;p25"/>
          <p:cNvSpPr txBox="1"/>
          <p:nvPr/>
        </p:nvSpPr>
        <p:spPr>
          <a:xfrm>
            <a:off x="-1" y="1199460"/>
            <a:ext cx="5121966" cy="1231735"/>
          </a:xfrm>
          <a:prstGeom prst="rect">
            <a:avLst/>
          </a:prstGeom>
          <a:noFill/>
          <a:ln>
            <a:noFill/>
          </a:ln>
        </p:spPr>
        <p:txBody>
          <a:bodyPr spcFirstLastPara="1" wrap="square" lIns="91425" tIns="91425" rIns="91425" bIns="91425" anchor="t" anchorCtr="0">
            <a:noAutofit/>
          </a:bodyPr>
          <a:lstStyle/>
          <a:p>
            <a:pPr marL="457200" marR="0" lvl="0" indent="-317500" algn="l" rtl="0">
              <a:lnSpc>
                <a:spcPct val="100000"/>
              </a:lnSpc>
              <a:spcBef>
                <a:spcPts val="0"/>
              </a:spcBef>
              <a:spcAft>
                <a:spcPts val="0"/>
              </a:spcAft>
              <a:buClr>
                <a:schemeClr val="accent1"/>
              </a:buClr>
              <a:buSzPts val="1400"/>
              <a:buFont typeface="Lato"/>
              <a:buChar char="➔"/>
            </a:pPr>
            <a:r>
              <a:rPr lang="hr" sz="1400" b="0" i="0" u="none" strike="noStrike" cap="none">
                <a:solidFill>
                  <a:schemeClr val="accent1"/>
                </a:solidFill>
                <a:latin typeface="Lato"/>
                <a:ea typeface="Lato"/>
                <a:cs typeface="Lato"/>
                <a:sym typeface="Lato"/>
              </a:rPr>
              <a:t>Food waste prevention- top priority</a:t>
            </a:r>
            <a:endParaRPr/>
          </a:p>
          <a:p>
            <a:pPr marL="457200" marR="0" lvl="0" indent="-317500" algn="l" rtl="0">
              <a:lnSpc>
                <a:spcPct val="100000"/>
              </a:lnSpc>
              <a:spcBef>
                <a:spcPts val="0"/>
              </a:spcBef>
              <a:spcAft>
                <a:spcPts val="0"/>
              </a:spcAft>
              <a:buClr>
                <a:schemeClr val="accent1"/>
              </a:buClr>
              <a:buSzPts val="1400"/>
              <a:buFont typeface="Lato"/>
              <a:buChar char="➔"/>
            </a:pPr>
            <a:r>
              <a:rPr lang="hr" sz="1400" b="0" i="0" u="none" strike="noStrike" cap="none">
                <a:solidFill>
                  <a:schemeClr val="accent1"/>
                </a:solidFill>
                <a:latin typeface="Lato"/>
                <a:ea typeface="Lato"/>
                <a:cs typeface="Lato"/>
                <a:sym typeface="Lato"/>
              </a:rPr>
              <a:t>general five stages waste management hierarchy </a:t>
            </a:r>
            <a:endParaRPr/>
          </a:p>
          <a:p>
            <a:pPr marL="457200" marR="0" lvl="0" indent="-317500" algn="l" rtl="0">
              <a:lnSpc>
                <a:spcPct val="100000"/>
              </a:lnSpc>
              <a:spcBef>
                <a:spcPts val="0"/>
              </a:spcBef>
              <a:spcAft>
                <a:spcPts val="0"/>
              </a:spcAft>
              <a:buClr>
                <a:schemeClr val="accent1"/>
              </a:buClr>
              <a:buSzPts val="1400"/>
              <a:buFont typeface="Lato"/>
              <a:buChar char="➔"/>
            </a:pPr>
            <a:r>
              <a:rPr lang="hr" sz="1400" b="0" i="0" u="none" strike="noStrike" cap="none">
                <a:solidFill>
                  <a:schemeClr val="accent1"/>
                </a:solidFill>
                <a:latin typeface="Lato"/>
                <a:ea typeface="Lato"/>
                <a:cs typeface="Lato"/>
                <a:sym typeface="Lato"/>
              </a:rPr>
              <a:t>based on perspective – different food waste management strategies</a:t>
            </a:r>
            <a:endParaRPr/>
          </a:p>
        </p:txBody>
      </p:sp>
      <p:sp>
        <p:nvSpPr>
          <p:cNvPr id="213" name="Google Shape;213;p25"/>
          <p:cNvSpPr txBox="1"/>
          <p:nvPr/>
        </p:nvSpPr>
        <p:spPr>
          <a:xfrm rot="5400000">
            <a:off x="8317922" y="2053172"/>
            <a:ext cx="790936"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hr" sz="1000" b="0" i="0" u="none" strike="noStrike" cap="none">
                <a:solidFill>
                  <a:schemeClr val="accent1"/>
                </a:solidFill>
                <a:latin typeface="Lato"/>
                <a:ea typeface="Lato"/>
                <a:cs typeface="Lato"/>
                <a:sym typeface="Lato"/>
              </a:rPr>
              <a:t>Preferable</a:t>
            </a:r>
            <a:endParaRPr/>
          </a:p>
        </p:txBody>
      </p:sp>
      <p:sp>
        <p:nvSpPr>
          <p:cNvPr id="2" name="Rezervirano mjesto teksta 1"/>
          <p:cNvSpPr>
            <a:spLocks noGrp="1"/>
          </p:cNvSpPr>
          <p:nvPr>
            <p:ph type="body" idx="1"/>
          </p:nvPr>
        </p:nvSpPr>
        <p:spPr/>
        <p:txBody>
          <a:bodyPr/>
          <a:lstStyle/>
          <a:p>
            <a:endParaRPr lang="hr-HR"/>
          </a:p>
        </p:txBody>
      </p:sp>
      <p:sp>
        <p:nvSpPr>
          <p:cNvPr id="15" name="Google Shape;157;p21"/>
          <p:cNvSpPr txBox="1">
            <a:spLocks/>
          </p:cNvSpPr>
          <p:nvPr/>
        </p:nvSpPr>
        <p:spPr>
          <a:xfrm>
            <a:off x="0" y="4779966"/>
            <a:ext cx="5267700" cy="385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15000"/>
              </a:lnSpc>
              <a:spcBef>
                <a:spcPts val="0"/>
              </a:spcBef>
              <a:spcAft>
                <a:spcPts val="0"/>
              </a:spcAft>
              <a:buClr>
                <a:schemeClr val="accent1"/>
              </a:buClr>
              <a:buSzPts val="1300"/>
              <a:buFont typeface="Lato"/>
              <a:buChar char="●"/>
              <a:defRPr sz="1300" b="0" i="0" u="none" strike="noStrike" cap="none" spc="0">
                <a:solidFill>
                  <a:schemeClr val="accent1"/>
                </a:solidFill>
                <a:latin typeface="Lato"/>
                <a:ea typeface="Lato"/>
                <a:cs typeface="Lato"/>
                <a:sym typeface="Lato"/>
              </a:defRPr>
            </a:lvl1pPr>
            <a:lvl2pPr marL="914400" marR="0" lvl="1"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2pPr>
            <a:lvl3pPr marL="1371600" marR="0" lvl="2"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3pPr>
            <a:lvl4pPr marL="1828800" marR="0" lvl="3"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4pPr>
            <a:lvl5pPr marL="2286000" marR="0" lvl="4"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5pPr>
            <a:lvl6pPr marL="2743200" marR="0" lvl="5"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6pPr>
            <a:lvl7pPr marL="3200400" marR="0" lvl="6"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7pPr>
            <a:lvl8pPr marL="3657600" marR="0" lvl="7"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8pPr>
            <a:lvl9pPr marL="4114800" marR="0" lvl="8"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9pPr>
          </a:lstStyle>
          <a:p>
            <a:pPr marL="228600" indent="-228600">
              <a:lnSpc>
                <a:spcPct val="100000"/>
              </a:lnSpc>
              <a:buClr>
                <a:srgbClr val="B7B7B7"/>
              </a:buClr>
              <a:buSzPts val="800"/>
              <a:buFont typeface="Calibri"/>
              <a:buAutoNum type="arabicPeriod"/>
            </a:pPr>
            <a:r>
              <a:rPr lang="hr-HR" sz="800" dirty="0" err="1">
                <a:solidFill>
                  <a:srgbClr val="B7B7B7"/>
                </a:solidFill>
              </a:rPr>
              <a:t>Moshtaghian</a:t>
            </a:r>
            <a:r>
              <a:rPr lang="hr-HR" sz="800" dirty="0">
                <a:solidFill>
                  <a:srgbClr val="B7B7B7"/>
                </a:solidFill>
              </a:rPr>
              <a:t> </a:t>
            </a:r>
            <a:r>
              <a:rPr lang="hr-HR" sz="800" dirty="0" err="1">
                <a:solidFill>
                  <a:srgbClr val="B7B7B7"/>
                </a:solidFill>
              </a:rPr>
              <a:t>et</a:t>
            </a:r>
            <a:r>
              <a:rPr lang="hr-HR" sz="800" dirty="0">
                <a:solidFill>
                  <a:srgbClr val="B7B7B7"/>
                </a:solidFill>
              </a:rPr>
              <a:t> </a:t>
            </a:r>
            <a:r>
              <a:rPr lang="hr-HR" sz="800" dirty="0" err="1">
                <a:solidFill>
                  <a:srgbClr val="B7B7B7"/>
                </a:solidFill>
              </a:rPr>
              <a:t>al</a:t>
            </a:r>
            <a:r>
              <a:rPr lang="hr-HR" sz="800" dirty="0">
                <a:solidFill>
                  <a:srgbClr val="B7B7B7"/>
                </a:solidFill>
              </a:rPr>
              <a:t>. (2021). </a:t>
            </a:r>
            <a:r>
              <a:rPr lang="hr-HR" sz="800" dirty="0">
                <a:hlinkClick r:id="rId5"/>
              </a:rPr>
              <a:t>https://doi.org/10.3390/foods10112874</a:t>
            </a:r>
            <a:r>
              <a:rPr lang="hr-HR" sz="800" dirty="0"/>
              <a:t> </a:t>
            </a:r>
            <a:endParaRPr lang="hr-HR" sz="800" dirty="0">
              <a:solidFill>
                <a:srgbClr val="B7B7B7"/>
              </a:solidFill>
            </a:endParaRPr>
          </a:p>
          <a:p>
            <a:pPr marL="228600" indent="-228600">
              <a:lnSpc>
                <a:spcPct val="100000"/>
              </a:lnSpc>
              <a:buClr>
                <a:srgbClr val="B7B7B7"/>
              </a:buClr>
              <a:buSzPts val="800"/>
              <a:buFont typeface="Lato"/>
              <a:buAutoNum type="arabicPeriod"/>
            </a:pPr>
            <a:r>
              <a:rPr lang="hr-HR" sz="800" dirty="0" err="1">
                <a:solidFill>
                  <a:srgbClr val="B7B7B7"/>
                </a:solidFill>
              </a:rPr>
              <a:t>Bangar</a:t>
            </a:r>
            <a:r>
              <a:rPr lang="hr-HR" sz="800" dirty="0">
                <a:solidFill>
                  <a:srgbClr val="B7B7B7"/>
                </a:solidFill>
              </a:rPr>
              <a:t> </a:t>
            </a:r>
            <a:r>
              <a:rPr lang="hr-HR" sz="800" dirty="0" err="1">
                <a:solidFill>
                  <a:srgbClr val="B7B7B7"/>
                </a:solidFill>
              </a:rPr>
              <a:t>et</a:t>
            </a:r>
            <a:r>
              <a:rPr lang="hr-HR" sz="800" dirty="0">
                <a:solidFill>
                  <a:srgbClr val="B7B7B7"/>
                </a:solidFill>
              </a:rPr>
              <a:t> </a:t>
            </a:r>
            <a:r>
              <a:rPr lang="hr-HR" sz="800" dirty="0" err="1">
                <a:solidFill>
                  <a:srgbClr val="B7B7B7"/>
                </a:solidFill>
              </a:rPr>
              <a:t>al</a:t>
            </a:r>
            <a:r>
              <a:rPr lang="hr-HR" sz="800" dirty="0">
                <a:solidFill>
                  <a:srgbClr val="B7B7B7"/>
                </a:solidFill>
              </a:rPr>
              <a:t>. (2024). </a:t>
            </a:r>
            <a:r>
              <a:rPr lang="hr-HR" sz="800" u="sng" dirty="0">
                <a:solidFill>
                  <a:schemeClr val="hlink"/>
                </a:solidFill>
              </a:rPr>
              <a:t>https://doi.org/10.1016/j.tifs.2023.104314</a:t>
            </a:r>
            <a:endParaRPr lang="hr-HR" sz="800" dirty="0">
              <a:solidFill>
                <a:srgbClr val="B7B7B7"/>
              </a:solidFill>
            </a:endParaRPr>
          </a:p>
        </p:txBody>
      </p:sp>
      <p:sp>
        <p:nvSpPr>
          <p:cNvPr id="16" name="Google Shape;156;p21"/>
          <p:cNvSpPr txBox="1">
            <a:spLocks/>
          </p:cNvSpPr>
          <p:nvPr/>
        </p:nvSpPr>
        <p:spPr>
          <a:xfrm>
            <a:off x="669745" y="-12425"/>
            <a:ext cx="7804511" cy="49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9pPr>
          </a:lstStyle>
          <a:p>
            <a:pPr algn="ctr">
              <a:buSzPts val="990"/>
            </a:pPr>
            <a:r>
              <a:rPr lang="en-US" sz="2020" b="0" i="1" dirty="0">
                <a:solidFill>
                  <a:srgbClr val="666666"/>
                </a:solidFill>
              </a:rPr>
              <a:t>Novel food and alternative proteins in a sustainable food system</a:t>
            </a:r>
            <a:br>
              <a:rPr lang="en-US" sz="2020" b="0" i="1" dirty="0">
                <a:solidFill>
                  <a:srgbClr val="666666"/>
                </a:solidFill>
              </a:rPr>
            </a:br>
            <a:r>
              <a:rPr lang="en-US" sz="2020" b="0" i="1" dirty="0">
                <a:solidFill>
                  <a:srgbClr val="666666"/>
                </a:solidFill>
              </a:rPr>
              <a:t> </a:t>
            </a:r>
          </a:p>
        </p:txBody>
      </p:sp>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06"/>
                                        </p:tgtEl>
                                        <p:attrNameLst>
                                          <p:attrName>style.visibility</p:attrName>
                                        </p:attrNameLst>
                                      </p:cBhvr>
                                      <p:to>
                                        <p:strVal val="visible"/>
                                      </p:to>
                                    </p:set>
                                    <p:anim calcmode="lin" valueType="num">
                                      <p:cBhvr additive="base">
                                        <p:cTn id="7" dur="750"/>
                                        <p:tgtEl>
                                          <p:spTgt spid="206"/>
                                        </p:tgtEl>
                                        <p:attrNameLst>
                                          <p:attrName>ppt_w</p:attrName>
                                        </p:attrNameLst>
                                      </p:cBhvr>
                                      <p:tavLst>
                                        <p:tav tm="0">
                                          <p:val>
                                            <p:strVal val="0"/>
                                          </p:val>
                                        </p:tav>
                                        <p:tav tm="100000">
                                          <p:val>
                                            <p:strVal val="#ppt_w"/>
                                          </p:val>
                                        </p:tav>
                                      </p:tavLst>
                                    </p:anim>
                                    <p:anim calcmode="lin" valueType="num">
                                      <p:cBhvr additive="base">
                                        <p:cTn id="8" dur="750"/>
                                        <p:tgtEl>
                                          <p:spTgt spid="206"/>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210"/>
                                        </p:tgtEl>
                                        <p:attrNameLst>
                                          <p:attrName>style.visibility</p:attrName>
                                        </p:attrNameLst>
                                      </p:cBhvr>
                                      <p:to>
                                        <p:strVal val="visible"/>
                                      </p:to>
                                    </p:set>
                                    <p:anim calcmode="lin" valueType="num">
                                      <p:cBhvr additive="base">
                                        <p:cTn id="11" dur="750"/>
                                        <p:tgtEl>
                                          <p:spTgt spid="210"/>
                                        </p:tgtEl>
                                        <p:attrNameLst>
                                          <p:attrName>ppt_w</p:attrName>
                                        </p:attrNameLst>
                                      </p:cBhvr>
                                      <p:tavLst>
                                        <p:tav tm="0">
                                          <p:val>
                                            <p:strVal val="0"/>
                                          </p:val>
                                        </p:tav>
                                        <p:tav tm="100000">
                                          <p:val>
                                            <p:strVal val="#ppt_w"/>
                                          </p:val>
                                        </p:tav>
                                      </p:tavLst>
                                    </p:anim>
                                    <p:anim calcmode="lin" valueType="num">
                                      <p:cBhvr additive="base">
                                        <p:cTn id="12" dur="750"/>
                                        <p:tgtEl>
                                          <p:spTgt spid="210"/>
                                        </p:tgtEl>
                                        <p:attrNameLst>
                                          <p:attrName>ppt_h</p:attrName>
                                        </p:attrNameLst>
                                      </p:cBhvr>
                                      <p:tavLst>
                                        <p:tav tm="0">
                                          <p:val>
                                            <p:strVal val="0"/>
                                          </p:val>
                                        </p:tav>
                                        <p:tav tm="100000">
                                          <p:val>
                                            <p:strVal val="#ppt_h"/>
                                          </p:val>
                                        </p:tav>
                                      </p:tavLst>
                                    </p:anim>
                                  </p:childTnLst>
                                </p:cTn>
                              </p:par>
                              <p:par>
                                <p:cTn id="13" presetID="2" presetClass="entr" presetSubtype="4" fill="hold" nodeType="withEffect">
                                  <p:stCondLst>
                                    <p:cond delay="200"/>
                                  </p:stCondLst>
                                  <p:childTnLst>
                                    <p:set>
                                      <p:cBhvr>
                                        <p:cTn id="14" dur="1" fill="hold">
                                          <p:stCondLst>
                                            <p:cond delay="0"/>
                                          </p:stCondLst>
                                        </p:cTn>
                                        <p:tgtEl>
                                          <p:spTgt spid="211"/>
                                        </p:tgtEl>
                                        <p:attrNameLst>
                                          <p:attrName>style.visibility</p:attrName>
                                        </p:attrNameLst>
                                      </p:cBhvr>
                                      <p:to>
                                        <p:strVal val="visible"/>
                                      </p:to>
                                    </p:set>
                                    <p:anim calcmode="lin" valueType="num">
                                      <p:cBhvr additive="base">
                                        <p:cTn id="15" dur="550"/>
                                        <p:tgtEl>
                                          <p:spTgt spid="211"/>
                                        </p:tgtEl>
                                        <p:attrNameLst>
                                          <p:attrName>ppt_y</p:attrName>
                                        </p:attrNameLst>
                                      </p:cBhvr>
                                      <p:tavLst>
                                        <p:tav tm="0">
                                          <p:val>
                                            <p:strVal val="#ppt_y+1"/>
                                          </p:val>
                                        </p:tav>
                                        <p:tav tm="100000">
                                          <p:val>
                                            <p:strVal val="#ppt_y"/>
                                          </p:val>
                                        </p:tav>
                                      </p:tavLst>
                                    </p:anim>
                                  </p:childTnLst>
                                </p:cTn>
                              </p:par>
                              <p:par>
                                <p:cTn id="16" presetID="2" presetClass="entr" presetSubtype="4" fill="hold" nodeType="withEffect">
                                  <p:stCondLst>
                                    <p:cond delay="200"/>
                                  </p:stCondLst>
                                  <p:childTnLst>
                                    <p:set>
                                      <p:cBhvr>
                                        <p:cTn id="17" dur="1" fill="hold">
                                          <p:stCondLst>
                                            <p:cond delay="0"/>
                                          </p:stCondLst>
                                        </p:cTn>
                                        <p:tgtEl>
                                          <p:spTgt spid="213"/>
                                        </p:tgtEl>
                                        <p:attrNameLst>
                                          <p:attrName>style.visibility</p:attrName>
                                        </p:attrNameLst>
                                      </p:cBhvr>
                                      <p:to>
                                        <p:strVal val="visible"/>
                                      </p:to>
                                    </p:set>
                                    <p:anim calcmode="lin" valueType="num">
                                      <p:cBhvr additive="base">
                                        <p:cTn id="18" dur="500"/>
                                        <p:tgtEl>
                                          <p:spTgt spid="2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20" name="Google Shape;220;p26"/>
          <p:cNvSpPr txBox="1">
            <a:spLocks noGrp="1"/>
          </p:cNvSpPr>
          <p:nvPr>
            <p:ph type="title"/>
          </p:nvPr>
        </p:nvSpPr>
        <p:spPr>
          <a:xfrm>
            <a:off x="729450" y="640131"/>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hr" dirty="0"/>
              <a:t>Food waste: prevention is not enough </a:t>
            </a:r>
            <a:endParaRPr dirty="0"/>
          </a:p>
        </p:txBody>
      </p:sp>
      <p:grpSp>
        <p:nvGrpSpPr>
          <p:cNvPr id="221" name="Google Shape;221;p26"/>
          <p:cNvGrpSpPr/>
          <p:nvPr/>
        </p:nvGrpSpPr>
        <p:grpSpPr>
          <a:xfrm>
            <a:off x="7586870" y="722243"/>
            <a:ext cx="138880" cy="3836505"/>
            <a:chOff x="7586870" y="722243"/>
            <a:chExt cx="138880" cy="3836505"/>
          </a:xfrm>
        </p:grpSpPr>
        <p:sp>
          <p:nvSpPr>
            <p:cNvPr id="222" name="Google Shape;222;p26"/>
            <p:cNvSpPr/>
            <p:nvPr/>
          </p:nvSpPr>
          <p:spPr>
            <a:xfrm>
              <a:off x="7646504" y="4459357"/>
              <a:ext cx="72000" cy="99391"/>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23" name="Google Shape;223;p26"/>
            <p:cNvSpPr/>
            <p:nvPr/>
          </p:nvSpPr>
          <p:spPr>
            <a:xfrm>
              <a:off x="7586870" y="722243"/>
              <a:ext cx="138880" cy="11927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pic>
        <p:nvPicPr>
          <p:cNvPr id="224" name="Google Shape;224;p26"/>
          <p:cNvPicPr preferRelativeResize="0"/>
          <p:nvPr/>
        </p:nvPicPr>
        <p:blipFill rotWithShape="1">
          <a:blip r:embed="rId3">
            <a:alphaModFix/>
          </a:blip>
          <a:srcRect/>
          <a:stretch/>
        </p:blipFill>
        <p:spPr>
          <a:xfrm>
            <a:off x="4532809" y="1414389"/>
            <a:ext cx="4466298" cy="2910381"/>
          </a:xfrm>
          <a:prstGeom prst="rect">
            <a:avLst/>
          </a:prstGeom>
          <a:noFill/>
          <a:ln>
            <a:noFill/>
          </a:ln>
        </p:spPr>
      </p:pic>
      <p:sp>
        <p:nvSpPr>
          <p:cNvPr id="225" name="Google Shape;225;p26"/>
          <p:cNvSpPr txBox="1"/>
          <p:nvPr/>
        </p:nvSpPr>
        <p:spPr>
          <a:xfrm>
            <a:off x="-2" y="1199461"/>
            <a:ext cx="5242561" cy="606604"/>
          </a:xfrm>
          <a:prstGeom prst="rect">
            <a:avLst/>
          </a:prstGeom>
          <a:noFill/>
          <a:ln>
            <a:noFill/>
          </a:ln>
        </p:spPr>
        <p:txBody>
          <a:bodyPr spcFirstLastPara="1" wrap="square" lIns="91425" tIns="91425" rIns="91425" bIns="91425" anchor="t" anchorCtr="0">
            <a:noAutofit/>
          </a:bodyPr>
          <a:lstStyle/>
          <a:p>
            <a:pPr marL="457200" marR="0" lvl="0" indent="-317500" algn="l" rtl="0">
              <a:lnSpc>
                <a:spcPct val="100000"/>
              </a:lnSpc>
              <a:spcBef>
                <a:spcPts val="0"/>
              </a:spcBef>
              <a:spcAft>
                <a:spcPts val="0"/>
              </a:spcAft>
              <a:buClr>
                <a:schemeClr val="accent1"/>
              </a:buClr>
              <a:buSzPts val="1400"/>
              <a:buFont typeface="Lato"/>
              <a:buChar char="➔"/>
            </a:pPr>
            <a:r>
              <a:rPr lang="hr" sz="1400" b="0" i="0" u="none" strike="noStrike" cap="none" dirty="0">
                <a:solidFill>
                  <a:schemeClr val="accent1"/>
                </a:solidFill>
                <a:latin typeface="Lato"/>
                <a:ea typeface="Lato"/>
                <a:cs typeface="Lato"/>
                <a:sym typeface="Lato"/>
              </a:rPr>
              <a:t>agro-food systems generating side streams; by-products and residues</a:t>
            </a:r>
          </a:p>
          <a:p>
            <a:pPr marL="457200" marR="0" lvl="0" indent="-317500" algn="l" rtl="0">
              <a:lnSpc>
                <a:spcPct val="100000"/>
              </a:lnSpc>
              <a:spcBef>
                <a:spcPts val="0"/>
              </a:spcBef>
              <a:spcAft>
                <a:spcPts val="0"/>
              </a:spcAft>
              <a:buClr>
                <a:schemeClr val="accent1"/>
              </a:buClr>
              <a:buSzPts val="1400"/>
              <a:buFont typeface="Lato"/>
              <a:buChar char="➔"/>
            </a:pPr>
            <a:r>
              <a:rPr lang="hr" dirty="0">
                <a:solidFill>
                  <a:schemeClr val="accent1"/>
                </a:solidFill>
                <a:latin typeface="Lato"/>
                <a:ea typeface="Lato"/>
                <a:cs typeface="Lato"/>
                <a:sym typeface="Lato"/>
              </a:rPr>
              <a:t>inedible food waste</a:t>
            </a:r>
            <a:endParaRPr dirty="0"/>
          </a:p>
        </p:txBody>
      </p:sp>
      <p:sp>
        <p:nvSpPr>
          <p:cNvPr id="226" name="Google Shape;226;p26"/>
          <p:cNvSpPr txBox="1"/>
          <p:nvPr/>
        </p:nvSpPr>
        <p:spPr>
          <a:xfrm>
            <a:off x="-3" y="2279469"/>
            <a:ext cx="4809069" cy="385201"/>
          </a:xfrm>
          <a:prstGeom prst="rect">
            <a:avLst/>
          </a:prstGeom>
          <a:noFill/>
          <a:ln>
            <a:noFill/>
          </a:ln>
        </p:spPr>
        <p:txBody>
          <a:bodyPr spcFirstLastPara="1" wrap="square" lIns="91425" tIns="91425" rIns="91425" bIns="91425" anchor="t" anchorCtr="0">
            <a:noAutofit/>
          </a:bodyPr>
          <a:lstStyle/>
          <a:p>
            <a:pPr marL="457200" marR="0" lvl="0" indent="-317500" algn="l" rtl="0">
              <a:lnSpc>
                <a:spcPct val="100000"/>
              </a:lnSpc>
              <a:spcBef>
                <a:spcPts val="0"/>
              </a:spcBef>
              <a:spcAft>
                <a:spcPts val="0"/>
              </a:spcAft>
              <a:buClr>
                <a:schemeClr val="accent1"/>
              </a:buClr>
              <a:buSzPts val="1400"/>
              <a:buFont typeface="Lato"/>
              <a:buChar char="➔"/>
            </a:pPr>
            <a:r>
              <a:rPr lang="hr" sz="1400" b="0" i="0" u="none" strike="noStrike" cap="none">
                <a:solidFill>
                  <a:schemeClr val="accent1"/>
                </a:solidFill>
                <a:latin typeface="Lato"/>
                <a:ea typeface="Lato"/>
                <a:cs typeface="Lato"/>
                <a:sym typeface="Lato"/>
              </a:rPr>
              <a:t>upcycling- new strategy; upcycled food/ingredients</a:t>
            </a:r>
            <a:endParaRPr sz="1400" b="0" i="0" u="none" strike="noStrike" cap="none">
              <a:solidFill>
                <a:schemeClr val="accent1"/>
              </a:solidFill>
              <a:latin typeface="Lato"/>
              <a:ea typeface="Lato"/>
              <a:cs typeface="Lato"/>
              <a:sym typeface="Lato"/>
            </a:endParaRPr>
          </a:p>
        </p:txBody>
      </p:sp>
      <p:sp>
        <p:nvSpPr>
          <p:cNvPr id="227" name="Google Shape;227;p26"/>
          <p:cNvSpPr/>
          <p:nvPr/>
        </p:nvSpPr>
        <p:spPr>
          <a:xfrm>
            <a:off x="4958081" y="2074561"/>
            <a:ext cx="576000" cy="142240"/>
          </a:xfrm>
          <a:prstGeom prst="rightArrow">
            <a:avLst>
              <a:gd name="adj1" fmla="val 50000"/>
              <a:gd name="adj2" fmla="val 50000"/>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28" name="Google Shape;228;p26"/>
          <p:cNvSpPr/>
          <p:nvPr/>
        </p:nvSpPr>
        <p:spPr>
          <a:xfrm>
            <a:off x="4873781" y="2108051"/>
            <a:ext cx="36000" cy="72000"/>
          </a:xfrm>
          <a:prstGeom prst="rect">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29" name="Google Shape;229;p26"/>
          <p:cNvSpPr/>
          <p:nvPr/>
        </p:nvSpPr>
        <p:spPr>
          <a:xfrm>
            <a:off x="4800708" y="2108051"/>
            <a:ext cx="36000" cy="72000"/>
          </a:xfrm>
          <a:prstGeom prst="rect">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30" name="Google Shape;230;p26"/>
          <p:cNvSpPr/>
          <p:nvPr/>
        </p:nvSpPr>
        <p:spPr>
          <a:xfrm>
            <a:off x="4727787" y="2107377"/>
            <a:ext cx="36000" cy="72000"/>
          </a:xfrm>
          <a:prstGeom prst="rect">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31" name="Google Shape;231;p26"/>
          <p:cNvPicPr preferRelativeResize="0"/>
          <p:nvPr/>
        </p:nvPicPr>
        <p:blipFill rotWithShape="1">
          <a:blip r:embed="rId4">
            <a:alphaModFix/>
          </a:blip>
          <a:srcRect/>
          <a:stretch/>
        </p:blipFill>
        <p:spPr>
          <a:xfrm>
            <a:off x="8621131" y="1380091"/>
            <a:ext cx="558199" cy="2790996"/>
          </a:xfrm>
          <a:prstGeom prst="rect">
            <a:avLst/>
          </a:prstGeom>
          <a:noFill/>
          <a:ln>
            <a:noFill/>
          </a:ln>
        </p:spPr>
      </p:pic>
      <p:sp>
        <p:nvSpPr>
          <p:cNvPr id="232" name="Google Shape;232;p26"/>
          <p:cNvSpPr txBox="1"/>
          <p:nvPr/>
        </p:nvSpPr>
        <p:spPr>
          <a:xfrm rot="5400000">
            <a:off x="8317922" y="2053172"/>
            <a:ext cx="790936"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hr" sz="1000" b="0" i="0" u="none" strike="noStrike" cap="none">
                <a:solidFill>
                  <a:schemeClr val="accent1"/>
                </a:solidFill>
                <a:latin typeface="Lato"/>
                <a:ea typeface="Lato"/>
                <a:cs typeface="Lato"/>
                <a:sym typeface="Lato"/>
              </a:rPr>
              <a:t>Preferable</a:t>
            </a:r>
            <a:endParaRPr/>
          </a:p>
        </p:txBody>
      </p:sp>
      <p:sp>
        <p:nvSpPr>
          <p:cNvPr id="2" name="Rezervirano mjesto teksta 1"/>
          <p:cNvSpPr>
            <a:spLocks noGrp="1"/>
          </p:cNvSpPr>
          <p:nvPr>
            <p:ph type="body" idx="1"/>
          </p:nvPr>
        </p:nvSpPr>
        <p:spPr>
          <a:xfrm>
            <a:off x="729450" y="2297243"/>
            <a:ext cx="7688700" cy="2261100"/>
          </a:xfrm>
        </p:spPr>
        <p:txBody>
          <a:bodyPr/>
          <a:lstStyle/>
          <a:p>
            <a:endParaRPr lang="hr-HR" dirty="0"/>
          </a:p>
        </p:txBody>
      </p:sp>
      <p:sp>
        <p:nvSpPr>
          <p:cNvPr id="19" name="Google Shape;157;p21"/>
          <p:cNvSpPr txBox="1">
            <a:spLocks/>
          </p:cNvSpPr>
          <p:nvPr/>
        </p:nvSpPr>
        <p:spPr>
          <a:xfrm>
            <a:off x="0" y="4779966"/>
            <a:ext cx="5267700" cy="385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15000"/>
              </a:lnSpc>
              <a:spcBef>
                <a:spcPts val="0"/>
              </a:spcBef>
              <a:spcAft>
                <a:spcPts val="0"/>
              </a:spcAft>
              <a:buClr>
                <a:schemeClr val="accent1"/>
              </a:buClr>
              <a:buSzPts val="1300"/>
              <a:buFont typeface="Lato"/>
              <a:buChar char="●"/>
              <a:defRPr sz="1300" b="0" i="0" u="none" strike="noStrike" cap="none" spc="0">
                <a:solidFill>
                  <a:schemeClr val="accent1"/>
                </a:solidFill>
                <a:latin typeface="Lato"/>
                <a:ea typeface="Lato"/>
                <a:cs typeface="Lato"/>
                <a:sym typeface="Lato"/>
              </a:defRPr>
            </a:lvl1pPr>
            <a:lvl2pPr marL="914400" marR="0" lvl="1"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2pPr>
            <a:lvl3pPr marL="1371600" marR="0" lvl="2"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3pPr>
            <a:lvl4pPr marL="1828800" marR="0" lvl="3"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4pPr>
            <a:lvl5pPr marL="2286000" marR="0" lvl="4"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5pPr>
            <a:lvl6pPr marL="2743200" marR="0" lvl="5"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6pPr>
            <a:lvl7pPr marL="3200400" marR="0" lvl="6"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7pPr>
            <a:lvl8pPr marL="3657600" marR="0" lvl="7"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8pPr>
            <a:lvl9pPr marL="4114800" marR="0" lvl="8"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9pPr>
          </a:lstStyle>
          <a:p>
            <a:pPr marL="228600" indent="-228600">
              <a:lnSpc>
                <a:spcPct val="100000"/>
              </a:lnSpc>
              <a:buClr>
                <a:srgbClr val="B7B7B7"/>
              </a:buClr>
              <a:buSzPts val="800"/>
              <a:buFont typeface="Calibri"/>
              <a:buAutoNum type="arabicPeriod"/>
            </a:pPr>
            <a:r>
              <a:rPr lang="hr-HR" sz="800" dirty="0" err="1">
                <a:solidFill>
                  <a:srgbClr val="B7B7B7"/>
                </a:solidFill>
              </a:rPr>
              <a:t>Moshtaghian</a:t>
            </a:r>
            <a:r>
              <a:rPr lang="hr-HR" sz="800" dirty="0">
                <a:solidFill>
                  <a:srgbClr val="B7B7B7"/>
                </a:solidFill>
              </a:rPr>
              <a:t> </a:t>
            </a:r>
            <a:r>
              <a:rPr lang="hr-HR" sz="800" dirty="0" err="1">
                <a:solidFill>
                  <a:srgbClr val="B7B7B7"/>
                </a:solidFill>
              </a:rPr>
              <a:t>et</a:t>
            </a:r>
            <a:r>
              <a:rPr lang="hr-HR" sz="800" dirty="0">
                <a:solidFill>
                  <a:srgbClr val="B7B7B7"/>
                </a:solidFill>
              </a:rPr>
              <a:t> </a:t>
            </a:r>
            <a:r>
              <a:rPr lang="hr-HR" sz="800" dirty="0" err="1">
                <a:solidFill>
                  <a:srgbClr val="B7B7B7"/>
                </a:solidFill>
              </a:rPr>
              <a:t>al</a:t>
            </a:r>
            <a:r>
              <a:rPr lang="hr-HR" sz="800" dirty="0">
                <a:solidFill>
                  <a:srgbClr val="B7B7B7"/>
                </a:solidFill>
              </a:rPr>
              <a:t>. (2021). </a:t>
            </a:r>
            <a:r>
              <a:rPr lang="hr-HR" sz="800" dirty="0">
                <a:hlinkClick r:id="rId5"/>
              </a:rPr>
              <a:t>https://doi.org/10.3390/foods10112874</a:t>
            </a:r>
            <a:r>
              <a:rPr lang="hr-HR" sz="800" dirty="0"/>
              <a:t> </a:t>
            </a:r>
            <a:endParaRPr lang="hr-HR" sz="800" dirty="0">
              <a:solidFill>
                <a:srgbClr val="B7B7B7"/>
              </a:solidFill>
            </a:endParaRPr>
          </a:p>
          <a:p>
            <a:pPr marL="228600" indent="-228600">
              <a:lnSpc>
                <a:spcPct val="100000"/>
              </a:lnSpc>
              <a:buClr>
                <a:srgbClr val="B7B7B7"/>
              </a:buClr>
              <a:buSzPts val="800"/>
              <a:buFont typeface="Lato"/>
              <a:buAutoNum type="arabicPeriod"/>
            </a:pPr>
            <a:r>
              <a:rPr lang="hr-HR" sz="800" dirty="0" err="1">
                <a:solidFill>
                  <a:srgbClr val="B7B7B7"/>
                </a:solidFill>
              </a:rPr>
              <a:t>Bangar</a:t>
            </a:r>
            <a:r>
              <a:rPr lang="hr-HR" sz="800" dirty="0">
                <a:solidFill>
                  <a:srgbClr val="B7B7B7"/>
                </a:solidFill>
              </a:rPr>
              <a:t> </a:t>
            </a:r>
            <a:r>
              <a:rPr lang="hr-HR" sz="800" dirty="0" err="1">
                <a:solidFill>
                  <a:srgbClr val="B7B7B7"/>
                </a:solidFill>
              </a:rPr>
              <a:t>et</a:t>
            </a:r>
            <a:r>
              <a:rPr lang="hr-HR" sz="800" dirty="0">
                <a:solidFill>
                  <a:srgbClr val="B7B7B7"/>
                </a:solidFill>
              </a:rPr>
              <a:t> </a:t>
            </a:r>
            <a:r>
              <a:rPr lang="hr-HR" sz="800" dirty="0" err="1">
                <a:solidFill>
                  <a:srgbClr val="B7B7B7"/>
                </a:solidFill>
              </a:rPr>
              <a:t>al</a:t>
            </a:r>
            <a:r>
              <a:rPr lang="hr-HR" sz="800" dirty="0">
                <a:solidFill>
                  <a:srgbClr val="B7B7B7"/>
                </a:solidFill>
              </a:rPr>
              <a:t>. (2024). </a:t>
            </a:r>
            <a:r>
              <a:rPr lang="hr-HR" sz="800" u="sng" dirty="0">
                <a:solidFill>
                  <a:schemeClr val="hlink"/>
                </a:solidFill>
              </a:rPr>
              <a:t>https://doi.org/10.1016/j.tifs.2023.104314</a:t>
            </a:r>
            <a:endParaRPr lang="hr-HR" sz="800" dirty="0">
              <a:solidFill>
                <a:srgbClr val="B7B7B7"/>
              </a:solidFill>
            </a:endParaRPr>
          </a:p>
        </p:txBody>
      </p:sp>
      <p:sp>
        <p:nvSpPr>
          <p:cNvPr id="233" name="Google Shape;233;p26"/>
          <p:cNvSpPr txBox="1"/>
          <p:nvPr/>
        </p:nvSpPr>
        <p:spPr>
          <a:xfrm>
            <a:off x="-3" y="1861114"/>
            <a:ext cx="5242561" cy="511224"/>
          </a:xfrm>
          <a:prstGeom prst="rect">
            <a:avLst/>
          </a:prstGeom>
          <a:noFill/>
          <a:ln>
            <a:noFill/>
          </a:ln>
        </p:spPr>
        <p:txBody>
          <a:bodyPr spcFirstLastPara="1" wrap="square" lIns="91425" tIns="91425" rIns="91425" bIns="91425" anchor="t" anchorCtr="0">
            <a:noAutofit/>
          </a:bodyPr>
          <a:lstStyle/>
          <a:p>
            <a:pPr marL="576000" marR="0" lvl="0" indent="-317500" algn="l" rtl="0">
              <a:lnSpc>
                <a:spcPct val="150000"/>
              </a:lnSpc>
              <a:spcBef>
                <a:spcPts val="0"/>
              </a:spcBef>
              <a:spcAft>
                <a:spcPts val="0"/>
              </a:spcAft>
              <a:buClr>
                <a:schemeClr val="dk2"/>
              </a:buClr>
              <a:buSzPts val="1400"/>
              <a:buFont typeface="Lato"/>
              <a:buChar char="?"/>
            </a:pPr>
            <a:r>
              <a:rPr lang="hr" sz="1400" b="1" i="0" u="none" strike="noStrike" cap="none" dirty="0">
                <a:solidFill>
                  <a:schemeClr val="dk2"/>
                </a:solidFill>
                <a:highlight>
                  <a:srgbClr val="C0C0C0"/>
                </a:highlight>
                <a:latin typeface="Lato"/>
                <a:ea typeface="Lato"/>
                <a:cs typeface="Lato"/>
                <a:sym typeface="Lato"/>
              </a:rPr>
              <a:t>Can these streams be transformed back into food?</a:t>
            </a:r>
            <a:endParaRPr dirty="0"/>
          </a:p>
        </p:txBody>
      </p:sp>
      <p:sp>
        <p:nvSpPr>
          <p:cNvPr id="20" name="Google Shape;156;p21"/>
          <p:cNvSpPr txBox="1">
            <a:spLocks/>
          </p:cNvSpPr>
          <p:nvPr/>
        </p:nvSpPr>
        <p:spPr>
          <a:xfrm>
            <a:off x="669745" y="-12425"/>
            <a:ext cx="7804511" cy="49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9pPr>
          </a:lstStyle>
          <a:p>
            <a:pPr algn="ctr">
              <a:buSzPts val="990"/>
            </a:pPr>
            <a:r>
              <a:rPr lang="en-US" sz="2020" b="0" i="1" dirty="0">
                <a:solidFill>
                  <a:srgbClr val="666666"/>
                </a:solidFill>
              </a:rPr>
              <a:t>Novel food and alternative proteins in a sustainable food system</a:t>
            </a:r>
            <a:br>
              <a:rPr lang="en-US" sz="2020" b="0" i="1" dirty="0">
                <a:solidFill>
                  <a:srgbClr val="666666"/>
                </a:solidFill>
              </a:rPr>
            </a:br>
            <a:r>
              <a:rPr lang="en-US" sz="2020" b="0" i="1" dirty="0">
                <a:solidFill>
                  <a:srgbClr val="666666"/>
                </a:solidFill>
              </a:rPr>
              <a:t> </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5"/>
                                        </p:tgtEl>
                                        <p:attrNameLst>
                                          <p:attrName>style.visibility</p:attrName>
                                        </p:attrNameLst>
                                      </p:cBhvr>
                                      <p:to>
                                        <p:strVal val="visible"/>
                                      </p:to>
                                    </p:set>
                                    <p:animEffect transition="in" filter="fade">
                                      <p:cBhvr>
                                        <p:cTn id="7" dur="500"/>
                                        <p:tgtEl>
                                          <p:spTgt spid="2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3"/>
                                        </p:tgtEl>
                                        <p:attrNameLst>
                                          <p:attrName>style.visibility</p:attrName>
                                        </p:attrNameLst>
                                      </p:cBhvr>
                                      <p:to>
                                        <p:strVal val="visible"/>
                                      </p:to>
                                    </p:set>
                                    <p:animEffect transition="in" filter="fade">
                                      <p:cBhvr>
                                        <p:cTn id="12" dur="500"/>
                                        <p:tgtEl>
                                          <p:spTgt spid="233"/>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230"/>
                                        </p:tgtEl>
                                        <p:attrNameLst>
                                          <p:attrName>style.visibility</p:attrName>
                                        </p:attrNameLst>
                                      </p:cBhvr>
                                      <p:to>
                                        <p:strVal val="visible"/>
                                      </p:to>
                                    </p:set>
                                    <p:animEffect transition="in" filter="fade">
                                      <p:cBhvr>
                                        <p:cTn id="16" dur="500"/>
                                        <p:tgtEl>
                                          <p:spTgt spid="230"/>
                                        </p:tgtEl>
                                      </p:cBhvr>
                                    </p:animEffect>
                                  </p:childTnLst>
                                </p:cTn>
                              </p:par>
                              <p:par>
                                <p:cTn id="17" presetID="10" presetClass="entr" presetSubtype="0" fill="hold" nodeType="withEffect">
                                  <p:stCondLst>
                                    <p:cond delay="0"/>
                                  </p:stCondLst>
                                  <p:childTnLst>
                                    <p:set>
                                      <p:cBhvr>
                                        <p:cTn id="18" dur="1" fill="hold">
                                          <p:stCondLst>
                                            <p:cond delay="0"/>
                                          </p:stCondLst>
                                        </p:cTn>
                                        <p:tgtEl>
                                          <p:spTgt spid="229"/>
                                        </p:tgtEl>
                                        <p:attrNameLst>
                                          <p:attrName>style.visibility</p:attrName>
                                        </p:attrNameLst>
                                      </p:cBhvr>
                                      <p:to>
                                        <p:strVal val="visible"/>
                                      </p:to>
                                    </p:set>
                                    <p:animEffect transition="in" filter="fade">
                                      <p:cBhvr>
                                        <p:cTn id="19" dur="500"/>
                                        <p:tgtEl>
                                          <p:spTgt spid="229"/>
                                        </p:tgtEl>
                                      </p:cBhvr>
                                    </p:animEffect>
                                  </p:childTnLst>
                                </p:cTn>
                              </p:par>
                              <p:par>
                                <p:cTn id="20" presetID="10" presetClass="entr" presetSubtype="0" fill="hold" nodeType="withEffect">
                                  <p:stCondLst>
                                    <p:cond delay="0"/>
                                  </p:stCondLst>
                                  <p:childTnLst>
                                    <p:set>
                                      <p:cBhvr>
                                        <p:cTn id="21" dur="1" fill="hold">
                                          <p:stCondLst>
                                            <p:cond delay="0"/>
                                          </p:stCondLst>
                                        </p:cTn>
                                        <p:tgtEl>
                                          <p:spTgt spid="228"/>
                                        </p:tgtEl>
                                        <p:attrNameLst>
                                          <p:attrName>style.visibility</p:attrName>
                                        </p:attrNameLst>
                                      </p:cBhvr>
                                      <p:to>
                                        <p:strVal val="visible"/>
                                      </p:to>
                                    </p:set>
                                    <p:animEffect transition="in" filter="fade">
                                      <p:cBhvr>
                                        <p:cTn id="22" dur="500"/>
                                        <p:tgtEl>
                                          <p:spTgt spid="228"/>
                                        </p:tgtEl>
                                      </p:cBhvr>
                                    </p:animEffect>
                                  </p:childTnLst>
                                </p:cTn>
                              </p:par>
                              <p:par>
                                <p:cTn id="23" presetID="10" presetClass="entr" presetSubtype="0" fill="hold" nodeType="withEffect">
                                  <p:stCondLst>
                                    <p:cond delay="0"/>
                                  </p:stCondLst>
                                  <p:childTnLst>
                                    <p:set>
                                      <p:cBhvr>
                                        <p:cTn id="24" dur="1" fill="hold">
                                          <p:stCondLst>
                                            <p:cond delay="0"/>
                                          </p:stCondLst>
                                        </p:cTn>
                                        <p:tgtEl>
                                          <p:spTgt spid="227"/>
                                        </p:tgtEl>
                                        <p:attrNameLst>
                                          <p:attrName>style.visibility</p:attrName>
                                        </p:attrNameLst>
                                      </p:cBhvr>
                                      <p:to>
                                        <p:strVal val="visible"/>
                                      </p:to>
                                    </p:set>
                                    <p:animEffect transition="in" filter="fade">
                                      <p:cBhvr>
                                        <p:cTn id="25" dur="500"/>
                                        <p:tgtEl>
                                          <p:spTgt spid="22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26"/>
                                        </p:tgtEl>
                                        <p:attrNameLst>
                                          <p:attrName>style.visibility</p:attrName>
                                        </p:attrNameLst>
                                      </p:cBhvr>
                                      <p:to>
                                        <p:strVal val="visible"/>
                                      </p:to>
                                    </p:set>
                                    <p:animEffect transition="in" filter="fade">
                                      <p:cBhvr>
                                        <p:cTn id="30" dur="500"/>
                                        <p:tgtEl>
                                          <p:spTgt spid="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239" name="Google Shape;239;p27"/>
          <p:cNvPicPr preferRelativeResize="0"/>
          <p:nvPr/>
        </p:nvPicPr>
        <p:blipFill rotWithShape="1">
          <a:blip r:embed="rId3">
            <a:alphaModFix/>
          </a:blip>
          <a:srcRect/>
          <a:stretch/>
        </p:blipFill>
        <p:spPr>
          <a:xfrm>
            <a:off x="4499290" y="1335888"/>
            <a:ext cx="4543490" cy="2995280"/>
          </a:xfrm>
          <a:prstGeom prst="rect">
            <a:avLst/>
          </a:prstGeom>
          <a:noFill/>
          <a:ln>
            <a:noFill/>
          </a:ln>
        </p:spPr>
      </p:pic>
      <p:sp>
        <p:nvSpPr>
          <p:cNvPr id="242" name="Google Shape;242;p27"/>
          <p:cNvSpPr txBox="1">
            <a:spLocks noGrp="1"/>
          </p:cNvSpPr>
          <p:nvPr>
            <p:ph type="title"/>
          </p:nvPr>
        </p:nvSpPr>
        <p:spPr>
          <a:xfrm>
            <a:off x="729450" y="640131"/>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hr"/>
              <a:t>Food waste: prevention is not enough </a:t>
            </a:r>
            <a:endParaRPr/>
          </a:p>
        </p:txBody>
      </p:sp>
      <p:grpSp>
        <p:nvGrpSpPr>
          <p:cNvPr id="243" name="Google Shape;243;p27"/>
          <p:cNvGrpSpPr/>
          <p:nvPr/>
        </p:nvGrpSpPr>
        <p:grpSpPr>
          <a:xfrm>
            <a:off x="7586870" y="722243"/>
            <a:ext cx="138880" cy="3836505"/>
            <a:chOff x="7586870" y="722243"/>
            <a:chExt cx="138880" cy="3836505"/>
          </a:xfrm>
        </p:grpSpPr>
        <p:sp>
          <p:nvSpPr>
            <p:cNvPr id="244" name="Google Shape;244;p27"/>
            <p:cNvSpPr/>
            <p:nvPr/>
          </p:nvSpPr>
          <p:spPr>
            <a:xfrm>
              <a:off x="7646504" y="4459357"/>
              <a:ext cx="72000" cy="99391"/>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45" name="Google Shape;245;p27"/>
            <p:cNvSpPr/>
            <p:nvPr/>
          </p:nvSpPr>
          <p:spPr>
            <a:xfrm>
              <a:off x="7586870" y="722243"/>
              <a:ext cx="138880" cy="11927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246" name="Google Shape;246;p27"/>
          <p:cNvSpPr txBox="1"/>
          <p:nvPr/>
        </p:nvSpPr>
        <p:spPr>
          <a:xfrm rot="5400000">
            <a:off x="8317922" y="2053172"/>
            <a:ext cx="790936"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hr" sz="1000" b="0" i="0" u="none" strike="noStrike" cap="none">
                <a:solidFill>
                  <a:schemeClr val="accent1"/>
                </a:solidFill>
                <a:latin typeface="Lato"/>
                <a:ea typeface="Lato"/>
                <a:cs typeface="Lato"/>
                <a:sym typeface="Lato"/>
              </a:rPr>
              <a:t>Preferable</a:t>
            </a:r>
            <a:endParaRPr/>
          </a:p>
        </p:txBody>
      </p:sp>
      <p:pic>
        <p:nvPicPr>
          <p:cNvPr id="247" name="Google Shape;247;p27"/>
          <p:cNvPicPr preferRelativeResize="0"/>
          <p:nvPr/>
        </p:nvPicPr>
        <p:blipFill rotWithShape="1">
          <a:blip r:embed="rId4">
            <a:alphaModFix/>
          </a:blip>
          <a:srcRect/>
          <a:stretch/>
        </p:blipFill>
        <p:spPr>
          <a:xfrm>
            <a:off x="8621131" y="1380091"/>
            <a:ext cx="558199" cy="2790996"/>
          </a:xfrm>
          <a:prstGeom prst="rect">
            <a:avLst/>
          </a:prstGeom>
          <a:noFill/>
          <a:ln>
            <a:noFill/>
          </a:ln>
        </p:spPr>
      </p:pic>
      <p:sp>
        <p:nvSpPr>
          <p:cNvPr id="248" name="Google Shape;248;p27"/>
          <p:cNvSpPr/>
          <p:nvPr/>
        </p:nvSpPr>
        <p:spPr>
          <a:xfrm>
            <a:off x="5265420" y="2217420"/>
            <a:ext cx="2979420" cy="441960"/>
          </a:xfrm>
          <a:prstGeom prst="rect">
            <a:avLst/>
          </a:prstGeom>
          <a:noFill/>
          <a:ln w="254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49" name="Google Shape;249;p27"/>
          <p:cNvPicPr preferRelativeResize="0"/>
          <p:nvPr/>
        </p:nvPicPr>
        <p:blipFill rotWithShape="1">
          <a:blip r:embed="rId5">
            <a:alphaModFix/>
          </a:blip>
          <a:srcRect/>
          <a:stretch/>
        </p:blipFill>
        <p:spPr>
          <a:xfrm>
            <a:off x="4503993" y="4363970"/>
            <a:ext cx="4527129" cy="385200"/>
          </a:xfrm>
          <a:prstGeom prst="rect">
            <a:avLst/>
          </a:prstGeom>
          <a:noFill/>
          <a:ln>
            <a:noFill/>
          </a:ln>
        </p:spPr>
      </p:pic>
      <p:pic>
        <p:nvPicPr>
          <p:cNvPr id="15" name="Google Shape;224;p26"/>
          <p:cNvPicPr preferRelativeResize="0"/>
          <p:nvPr/>
        </p:nvPicPr>
        <p:blipFill rotWithShape="1">
          <a:blip r:embed="rId6">
            <a:alphaModFix/>
            <a:extLst>
              <a:ext uri="{BEBA8EAE-BF5A-486C-A8C5-ECC9F3942E4B}">
                <a14:imgProps xmlns:a14="http://schemas.microsoft.com/office/drawing/2010/main">
                  <a14:imgLayer r:embed="rId7">
                    <a14:imgEffect>
                      <a14:backgroundRemoval t="2651" b="97791" l="1344" r="97505">
                        <a14:foregroundMark x1="26679" y1="41973" x2="26679" y2="41973"/>
                        <a14:foregroundMark x1="25624" y1="40501" x2="25624" y2="40501"/>
                        <a14:foregroundMark x1="39731" y1="40795" x2="39731" y2="40795"/>
                        <a14:foregroundMark x1="42898" y1="39175" x2="42898" y2="39175"/>
                        <a14:foregroundMark x1="41843" y1="40059" x2="41843" y2="40059"/>
                        <a14:foregroundMark x1="25432" y1="74963" x2="25432" y2="74963"/>
                        <a14:foregroundMark x1="24856" y1="74816" x2="24856" y2="74816"/>
                        <a14:foregroundMark x1="25240" y1="73196" x2="25240" y2="73196"/>
                        <a14:foregroundMark x1="25432" y1="74080" x2="24856" y2="74963"/>
                        <a14:foregroundMark x1="25144" y1="74227" x2="25144" y2="74227"/>
                        <a14:foregroundMark x1="23608" y1="74227" x2="23608" y2="74227"/>
                        <a14:foregroundMark x1="23608" y1="74080" x2="23608" y2="74080"/>
                        <a14:foregroundMark x1="18618" y1="76436" x2="18618" y2="76436"/>
                        <a14:foregroundMark x1="14683" y1="71576" x2="33493" y2="78940"/>
                        <a14:foregroundMark x1="43474" y1="69809" x2="81382" y2="79381"/>
                        <a14:foregroundMark x1="93570" y1="80412" x2="93378" y2="80412"/>
                        <a14:foregroundMark x1="6910" y1="80118" x2="6142" y2="80854"/>
                        <a14:foregroundMark x1="7582" y1="85272" x2="4319" y2="94845"/>
                        <a14:foregroundMark x1="17083" y1="89249" x2="71977" y2="90869"/>
                        <a14:foregroundMark x1="6142" y1="91311" x2="30710" y2="88513"/>
                        <a14:foregroundMark x1="7102" y1="85714" x2="23321" y2="84978"/>
                        <a14:foregroundMark x1="2399" y1="92194" x2="1344" y2="96907"/>
                        <a14:foregroundMark x1="5854" y1="94551" x2="34069" y2="89838"/>
                        <a14:foregroundMark x1="25624" y1="95729" x2="46833" y2="92194"/>
                        <a14:foregroundMark x1="37908" y1="97791" x2="69674" y2="91753"/>
                        <a14:foregroundMark x1="66699" y1="95287" x2="87140" y2="90427"/>
                        <a14:foregroundMark x1="82917" y1="95729" x2="91267" y2="91016"/>
                        <a14:foregroundMark x1="88484" y1="96465" x2="92131" y2="94256"/>
                        <a14:foregroundMark x1="91267" y1="86892" x2="92610" y2="89396"/>
                        <a14:foregroundMark x1="38292" y1="87776" x2="86660" y2="85272"/>
                        <a14:foregroundMark x1="91843" y1="84978" x2="97505" y2="95434"/>
                        <a14:foregroundMark x1="51344" y1="89838" x2="63628" y2="90574"/>
                        <a14:foregroundMark x1="61036" y1="92489" x2="61036" y2="92489"/>
                        <a14:foregroundMark x1="60365" y1="92489" x2="60365" y2="92489"/>
                        <a14:foregroundMark x1="52783" y1="92194" x2="60653" y2="92194"/>
                        <a14:foregroundMark x1="33973" y1="7806" x2="33973" y2="7806"/>
                        <a14:foregroundMark x1="34549" y1="2651" x2="63052" y2="3093"/>
                        <a14:foregroundMark x1="67946" y1="7069" x2="48369" y2="12666"/>
                        <a14:foregroundMark x1="47409" y1="7216" x2="28311" y2="14286"/>
                        <a14:foregroundMark x1="39539" y1="5155" x2="46065" y2="5155"/>
                      </a14:backgroundRemoval>
                    </a14:imgEffect>
                  </a14:imgLayer>
                </a14:imgProps>
              </a:ext>
            </a:extLst>
          </a:blip>
          <a:srcRect/>
          <a:stretch/>
        </p:blipFill>
        <p:spPr>
          <a:xfrm>
            <a:off x="4526382" y="1414014"/>
            <a:ext cx="4466298" cy="2910381"/>
          </a:xfrm>
          <a:prstGeom prst="rect">
            <a:avLst/>
          </a:prstGeom>
          <a:noFill/>
          <a:ln>
            <a:noFill/>
          </a:ln>
        </p:spPr>
      </p:pic>
      <p:sp>
        <p:nvSpPr>
          <p:cNvPr id="2" name="Rezervirano mjesto teksta 1"/>
          <p:cNvSpPr>
            <a:spLocks noGrp="1"/>
          </p:cNvSpPr>
          <p:nvPr>
            <p:ph type="body" idx="1"/>
          </p:nvPr>
        </p:nvSpPr>
        <p:spPr/>
        <p:txBody>
          <a:bodyPr/>
          <a:lstStyle/>
          <a:p>
            <a:endParaRPr lang="hr-HR"/>
          </a:p>
        </p:txBody>
      </p:sp>
      <p:sp>
        <p:nvSpPr>
          <p:cNvPr id="16" name="Google Shape;157;p21"/>
          <p:cNvSpPr txBox="1">
            <a:spLocks/>
          </p:cNvSpPr>
          <p:nvPr/>
        </p:nvSpPr>
        <p:spPr>
          <a:xfrm>
            <a:off x="0" y="4779966"/>
            <a:ext cx="5267700" cy="385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15000"/>
              </a:lnSpc>
              <a:spcBef>
                <a:spcPts val="0"/>
              </a:spcBef>
              <a:spcAft>
                <a:spcPts val="0"/>
              </a:spcAft>
              <a:buClr>
                <a:schemeClr val="accent1"/>
              </a:buClr>
              <a:buSzPts val="1300"/>
              <a:buFont typeface="Lato"/>
              <a:buChar char="●"/>
              <a:defRPr sz="1300" b="0" i="0" u="none" strike="noStrike" cap="none" spc="0">
                <a:solidFill>
                  <a:schemeClr val="accent1"/>
                </a:solidFill>
                <a:latin typeface="Lato"/>
                <a:ea typeface="Lato"/>
                <a:cs typeface="Lato"/>
                <a:sym typeface="Lato"/>
              </a:defRPr>
            </a:lvl1pPr>
            <a:lvl2pPr marL="914400" marR="0" lvl="1"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2pPr>
            <a:lvl3pPr marL="1371600" marR="0" lvl="2"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3pPr>
            <a:lvl4pPr marL="1828800" marR="0" lvl="3"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4pPr>
            <a:lvl5pPr marL="2286000" marR="0" lvl="4"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5pPr>
            <a:lvl6pPr marL="2743200" marR="0" lvl="5"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6pPr>
            <a:lvl7pPr marL="3200400" marR="0" lvl="6"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7pPr>
            <a:lvl8pPr marL="3657600" marR="0" lvl="7"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8pPr>
            <a:lvl9pPr marL="4114800" marR="0" lvl="8"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9pPr>
          </a:lstStyle>
          <a:p>
            <a:pPr marL="228600" indent="-228600">
              <a:lnSpc>
                <a:spcPct val="100000"/>
              </a:lnSpc>
              <a:buClr>
                <a:srgbClr val="B7B7B7"/>
              </a:buClr>
              <a:buSzPts val="800"/>
              <a:buFont typeface="Calibri"/>
              <a:buAutoNum type="arabicPeriod"/>
            </a:pPr>
            <a:r>
              <a:rPr lang="hr-HR" sz="800" dirty="0" err="1">
                <a:solidFill>
                  <a:srgbClr val="B7B7B7"/>
                </a:solidFill>
              </a:rPr>
              <a:t>Moshtaghian</a:t>
            </a:r>
            <a:r>
              <a:rPr lang="hr-HR" sz="800" dirty="0">
                <a:solidFill>
                  <a:srgbClr val="B7B7B7"/>
                </a:solidFill>
              </a:rPr>
              <a:t> </a:t>
            </a:r>
            <a:r>
              <a:rPr lang="hr-HR" sz="800" dirty="0" err="1">
                <a:solidFill>
                  <a:srgbClr val="B7B7B7"/>
                </a:solidFill>
              </a:rPr>
              <a:t>et</a:t>
            </a:r>
            <a:r>
              <a:rPr lang="hr-HR" sz="800" dirty="0">
                <a:solidFill>
                  <a:srgbClr val="B7B7B7"/>
                </a:solidFill>
              </a:rPr>
              <a:t> </a:t>
            </a:r>
            <a:r>
              <a:rPr lang="hr-HR" sz="800" dirty="0" err="1">
                <a:solidFill>
                  <a:srgbClr val="B7B7B7"/>
                </a:solidFill>
              </a:rPr>
              <a:t>al</a:t>
            </a:r>
            <a:r>
              <a:rPr lang="hr-HR" sz="800" dirty="0">
                <a:solidFill>
                  <a:srgbClr val="B7B7B7"/>
                </a:solidFill>
              </a:rPr>
              <a:t>. (2021). </a:t>
            </a:r>
            <a:r>
              <a:rPr lang="hr-HR" sz="800" dirty="0">
                <a:hlinkClick r:id="rId8"/>
              </a:rPr>
              <a:t>https://doi.org/10.3390/foods10112874</a:t>
            </a:r>
            <a:r>
              <a:rPr lang="hr-HR" sz="800" dirty="0"/>
              <a:t> </a:t>
            </a:r>
            <a:endParaRPr lang="hr-HR" sz="800" dirty="0">
              <a:solidFill>
                <a:srgbClr val="B7B7B7"/>
              </a:solidFill>
            </a:endParaRPr>
          </a:p>
          <a:p>
            <a:pPr marL="228600" indent="-228600">
              <a:lnSpc>
                <a:spcPct val="100000"/>
              </a:lnSpc>
              <a:buClr>
                <a:srgbClr val="B7B7B7"/>
              </a:buClr>
              <a:buSzPts val="800"/>
              <a:buFont typeface="Lato"/>
              <a:buAutoNum type="arabicPeriod"/>
            </a:pPr>
            <a:r>
              <a:rPr lang="hr-HR" sz="800" dirty="0" err="1">
                <a:solidFill>
                  <a:srgbClr val="B7B7B7"/>
                </a:solidFill>
              </a:rPr>
              <a:t>Bangar</a:t>
            </a:r>
            <a:r>
              <a:rPr lang="hr-HR" sz="800" dirty="0">
                <a:solidFill>
                  <a:srgbClr val="B7B7B7"/>
                </a:solidFill>
              </a:rPr>
              <a:t> </a:t>
            </a:r>
            <a:r>
              <a:rPr lang="hr-HR" sz="800" dirty="0" err="1">
                <a:solidFill>
                  <a:srgbClr val="B7B7B7"/>
                </a:solidFill>
              </a:rPr>
              <a:t>et</a:t>
            </a:r>
            <a:r>
              <a:rPr lang="hr-HR" sz="800" dirty="0">
                <a:solidFill>
                  <a:srgbClr val="B7B7B7"/>
                </a:solidFill>
              </a:rPr>
              <a:t> </a:t>
            </a:r>
            <a:r>
              <a:rPr lang="hr-HR" sz="800" dirty="0" err="1">
                <a:solidFill>
                  <a:srgbClr val="B7B7B7"/>
                </a:solidFill>
              </a:rPr>
              <a:t>al</a:t>
            </a:r>
            <a:r>
              <a:rPr lang="hr-HR" sz="800" dirty="0">
                <a:solidFill>
                  <a:srgbClr val="B7B7B7"/>
                </a:solidFill>
              </a:rPr>
              <a:t>. (2024). </a:t>
            </a:r>
            <a:r>
              <a:rPr lang="hr-HR" sz="800" u="sng" dirty="0">
                <a:solidFill>
                  <a:schemeClr val="hlink"/>
                </a:solidFill>
              </a:rPr>
              <a:t>https://doi.org/10.1016/j.tifs.2023.104314</a:t>
            </a:r>
            <a:endParaRPr lang="hr-HR" sz="800" dirty="0">
              <a:solidFill>
                <a:srgbClr val="B7B7B7"/>
              </a:solidFill>
            </a:endParaRPr>
          </a:p>
        </p:txBody>
      </p:sp>
      <p:sp>
        <p:nvSpPr>
          <p:cNvPr id="18" name="Google Shape;156;p21"/>
          <p:cNvSpPr txBox="1">
            <a:spLocks/>
          </p:cNvSpPr>
          <p:nvPr/>
        </p:nvSpPr>
        <p:spPr>
          <a:xfrm>
            <a:off x="669745" y="-12425"/>
            <a:ext cx="7804511" cy="49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9pPr>
          </a:lstStyle>
          <a:p>
            <a:pPr algn="ctr">
              <a:buSzPts val="990"/>
            </a:pPr>
            <a:r>
              <a:rPr lang="en-US" sz="2020" b="0" i="1" dirty="0">
                <a:solidFill>
                  <a:srgbClr val="666666"/>
                </a:solidFill>
              </a:rPr>
              <a:t>Novel food and alternative proteins in a sustainable food system</a:t>
            </a:r>
            <a:br>
              <a:rPr lang="en-US" sz="2020" b="0" i="1" dirty="0">
                <a:solidFill>
                  <a:srgbClr val="666666"/>
                </a:solidFill>
              </a:rPr>
            </a:br>
            <a:r>
              <a:rPr lang="en-US" sz="2020" b="0" i="1" dirty="0">
                <a:solidFill>
                  <a:srgbClr val="666666"/>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nodeType="withEffect">
                                  <p:stCondLst>
                                    <p:cond delay="0"/>
                                  </p:stCondLst>
                                  <p:childTnLst>
                                    <p:animMotion origin="layout" path="M 3.88889E-6 3.95062E-6 L -0.49323 0.00061 " pathEditMode="relative" rAng="0" ptsTypes="AA">
                                      <p:cBhvr>
                                        <p:cTn id="6" dur="2000" fill="hold"/>
                                        <p:tgtEl>
                                          <p:spTgt spid="15"/>
                                        </p:tgtEl>
                                        <p:attrNameLst>
                                          <p:attrName>ppt_x</p:attrName>
                                          <p:attrName>ppt_y</p:attrName>
                                        </p:attrNameLst>
                                      </p:cBhvr>
                                      <p:rCtr x="-24670" y="31"/>
                                    </p:animMotion>
                                  </p:childTnLst>
                                </p:cTn>
                              </p:par>
                            </p:childTnLst>
                          </p:cTn>
                        </p:par>
                        <p:par>
                          <p:cTn id="7" fill="hold">
                            <p:stCondLst>
                              <p:cond delay="2000"/>
                            </p:stCondLst>
                            <p:childTnLst>
                              <p:par>
                                <p:cTn id="8" presetID="2" presetClass="entr" presetSubtype="4" fill="hold" nodeType="afterEffect">
                                  <p:stCondLst>
                                    <p:cond delay="0"/>
                                  </p:stCondLst>
                                  <p:childTnLst>
                                    <p:set>
                                      <p:cBhvr>
                                        <p:cTn id="9" dur="1" fill="hold">
                                          <p:stCondLst>
                                            <p:cond delay="0"/>
                                          </p:stCondLst>
                                        </p:cTn>
                                        <p:tgtEl>
                                          <p:spTgt spid="239"/>
                                        </p:tgtEl>
                                        <p:attrNameLst>
                                          <p:attrName>style.visibility</p:attrName>
                                        </p:attrNameLst>
                                      </p:cBhvr>
                                      <p:to>
                                        <p:strVal val="visible"/>
                                      </p:to>
                                    </p:set>
                                    <p:anim calcmode="lin" valueType="num">
                                      <p:cBhvr additive="base">
                                        <p:cTn id="10" dur="500"/>
                                        <p:tgtEl>
                                          <p:spTgt spid="239"/>
                                        </p:tgtEl>
                                        <p:attrNameLst>
                                          <p:attrName>ppt_y</p:attrName>
                                        </p:attrNameLst>
                                      </p:cBhvr>
                                      <p:tavLst>
                                        <p:tav tm="0">
                                          <p:val>
                                            <p:strVal val="#ppt_y+1"/>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248"/>
                                        </p:tgtEl>
                                        <p:attrNameLst>
                                          <p:attrName>style.visibility</p:attrName>
                                        </p:attrNameLst>
                                      </p:cBhvr>
                                      <p:to>
                                        <p:strVal val="visible"/>
                                      </p:to>
                                    </p:set>
                                  </p:childTnLst>
                                </p:cTn>
                              </p:par>
                            </p:childTnLst>
                          </p:cTn>
                        </p:par>
                        <p:par>
                          <p:cTn id="15" fill="hold">
                            <p:stCondLst>
                              <p:cond delay="0"/>
                            </p:stCondLst>
                            <p:childTnLst>
                              <p:par>
                                <p:cTn id="16" presetID="26" presetClass="emph" presetSubtype="0" fill="hold" grpId="0" nodeType="afterEffect">
                                  <p:stCondLst>
                                    <p:cond delay="0"/>
                                  </p:stCondLst>
                                  <p:childTnLst>
                                    <p:animEffect transition="out" filter="fade">
                                      <p:cBhvr>
                                        <p:cTn id="17" dur="500" tmFilter="0, 0; .2, .5; .8, .5; 1, 0"/>
                                        <p:tgtEl>
                                          <p:spTgt spid="248"/>
                                        </p:tgtEl>
                                      </p:cBhvr>
                                    </p:animEffect>
                                    <p:animScale>
                                      <p:cBhvr>
                                        <p:cTn id="18" dur="250" autoRev="1" fill="hold"/>
                                        <p:tgtEl>
                                          <p:spTgt spid="248"/>
                                        </p:tgtEl>
                                      </p:cBhvr>
                                      <p:by x="105000" y="105000"/>
                                    </p:animScale>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49"/>
                                        </p:tgtEl>
                                        <p:attrNameLst>
                                          <p:attrName>style.visibility</p:attrName>
                                        </p:attrNameLst>
                                      </p:cBhvr>
                                      <p:to>
                                        <p:strVal val="visible"/>
                                      </p:to>
                                    </p:set>
                                    <p:animEffect transition="in" filter="fade">
                                      <p:cBhvr>
                                        <p:cTn id="23" dur="500"/>
                                        <p:tgtEl>
                                          <p:spTgt spid="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 grpId="0" animBg="1"/>
      <p:bldP spid="248"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5" name="Google Shape;105;p14"/>
          <p:cNvSpPr txBox="1">
            <a:spLocks noGrp="1"/>
          </p:cNvSpPr>
          <p:nvPr>
            <p:ph type="title"/>
          </p:nvPr>
        </p:nvSpPr>
        <p:spPr>
          <a:xfrm>
            <a:off x="729450" y="640131"/>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hr"/>
              <a:t>Food waste: a global challenge </a:t>
            </a:r>
            <a:endParaRPr/>
          </a:p>
        </p:txBody>
      </p:sp>
      <p:pic>
        <p:nvPicPr>
          <p:cNvPr id="106" name="Google Shape;106;p14" title="ccea7b37-4ec2-4862-a854-df3fb788075f (1).png"/>
          <p:cNvPicPr preferRelativeResize="0"/>
          <p:nvPr/>
        </p:nvPicPr>
        <p:blipFill rotWithShape="1">
          <a:blip r:embed="rId3">
            <a:alphaModFix/>
          </a:blip>
          <a:srcRect l="-360" r="360"/>
          <a:stretch/>
        </p:blipFill>
        <p:spPr>
          <a:xfrm>
            <a:off x="2987250" y="1705581"/>
            <a:ext cx="3169501" cy="3019045"/>
          </a:xfrm>
          <a:prstGeom prst="rect">
            <a:avLst/>
          </a:prstGeom>
          <a:noFill/>
          <a:ln>
            <a:noFill/>
          </a:ln>
        </p:spPr>
      </p:pic>
      <p:sp>
        <p:nvSpPr>
          <p:cNvPr id="107" name="Google Shape;107;p14"/>
          <p:cNvSpPr txBox="1"/>
          <p:nvPr/>
        </p:nvSpPr>
        <p:spPr>
          <a:xfrm>
            <a:off x="6162812" y="2095777"/>
            <a:ext cx="2565600" cy="105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hr" sz="1200" b="1" u="sng">
                <a:solidFill>
                  <a:srgbClr val="4A7B2F"/>
                </a:solidFill>
                <a:latin typeface="Lato"/>
                <a:ea typeface="Lato"/>
                <a:cs typeface="Lato"/>
                <a:sym typeface="Lato"/>
              </a:rPr>
              <a:t>Food loss</a:t>
            </a:r>
            <a:r>
              <a:rPr lang="hr" sz="1200" u="sng">
                <a:solidFill>
                  <a:srgbClr val="4A7B2F"/>
                </a:solidFill>
                <a:latin typeface="Lato"/>
                <a:ea typeface="Lato"/>
                <a:cs typeface="Lato"/>
                <a:sym typeface="Lato"/>
              </a:rPr>
              <a:t>:</a:t>
            </a:r>
            <a:r>
              <a:rPr lang="hr" sz="1200">
                <a:solidFill>
                  <a:schemeClr val="accent1"/>
                </a:solidFill>
                <a:latin typeface="Lato"/>
                <a:ea typeface="Lato"/>
                <a:cs typeface="Lato"/>
                <a:sym typeface="Lato"/>
              </a:rPr>
              <a:t> loss of inedible and edible food commodities occurring during production, post-harvest, storage, transportation, and processing, before the retail stage.</a:t>
            </a:r>
            <a:endParaRPr sz="1200">
              <a:solidFill>
                <a:schemeClr val="accent1"/>
              </a:solidFill>
              <a:latin typeface="Lato"/>
              <a:ea typeface="Lato"/>
              <a:cs typeface="Lato"/>
              <a:sym typeface="Lato"/>
            </a:endParaRPr>
          </a:p>
        </p:txBody>
      </p:sp>
      <p:sp>
        <p:nvSpPr>
          <p:cNvPr id="108" name="Google Shape;108;p14"/>
          <p:cNvSpPr txBox="1"/>
          <p:nvPr/>
        </p:nvSpPr>
        <p:spPr>
          <a:xfrm>
            <a:off x="193696" y="3919013"/>
            <a:ext cx="2516400" cy="83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hr" sz="1200" b="1" u="sng">
                <a:solidFill>
                  <a:srgbClr val="ED4164"/>
                </a:solidFill>
                <a:latin typeface="Lato"/>
                <a:ea typeface="Lato"/>
                <a:cs typeface="Lato"/>
                <a:sym typeface="Lato"/>
              </a:rPr>
              <a:t>Food waste</a:t>
            </a:r>
            <a:r>
              <a:rPr lang="hr" sz="1200" u="sng">
                <a:solidFill>
                  <a:srgbClr val="ED4164"/>
                </a:solidFill>
                <a:latin typeface="Lato"/>
                <a:ea typeface="Lato"/>
                <a:cs typeface="Lato"/>
                <a:sym typeface="Lato"/>
              </a:rPr>
              <a:t>:</a:t>
            </a:r>
            <a:r>
              <a:rPr lang="hr" sz="1200">
                <a:solidFill>
                  <a:schemeClr val="accent1"/>
                </a:solidFill>
                <a:latin typeface="Lato"/>
                <a:ea typeface="Lato"/>
                <a:cs typeface="Lato"/>
                <a:sym typeface="Lato"/>
              </a:rPr>
              <a:t> food and associated inedible parts removed from the food supply chain at the retail, food service and household levels.</a:t>
            </a:r>
            <a:endParaRPr sz="1200">
              <a:solidFill>
                <a:schemeClr val="accent1"/>
              </a:solidFill>
              <a:latin typeface="Lato"/>
              <a:ea typeface="Lato"/>
              <a:cs typeface="Lato"/>
              <a:sym typeface="Lato"/>
            </a:endParaRPr>
          </a:p>
        </p:txBody>
      </p:sp>
      <p:cxnSp>
        <p:nvCxnSpPr>
          <p:cNvPr id="109" name="Google Shape;109;p14"/>
          <p:cNvCxnSpPr/>
          <p:nvPr/>
        </p:nvCxnSpPr>
        <p:spPr>
          <a:xfrm flipH="1">
            <a:off x="5785375" y="3119275"/>
            <a:ext cx="837000" cy="1552800"/>
          </a:xfrm>
          <a:prstGeom prst="straightConnector1">
            <a:avLst/>
          </a:prstGeom>
          <a:noFill/>
          <a:ln w="28575" cap="flat" cmpd="sng">
            <a:solidFill>
              <a:srgbClr val="4A7B2F"/>
            </a:solidFill>
            <a:prstDash val="solid"/>
            <a:round/>
            <a:headEnd type="none" w="med" len="med"/>
            <a:tailEnd type="none" w="med" len="med"/>
          </a:ln>
        </p:spPr>
      </p:cxnSp>
      <p:sp>
        <p:nvSpPr>
          <p:cNvPr id="110" name="Google Shape;110;p14"/>
          <p:cNvSpPr txBox="1"/>
          <p:nvPr/>
        </p:nvSpPr>
        <p:spPr>
          <a:xfrm>
            <a:off x="6634491" y="3359566"/>
            <a:ext cx="2323200" cy="183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hr" sz="1200" b="1" u="sng">
                <a:solidFill>
                  <a:srgbClr val="4A7B2F"/>
                </a:solidFill>
                <a:latin typeface="Lato"/>
                <a:ea typeface="Lato"/>
                <a:cs typeface="Lato"/>
                <a:sym typeface="Lato"/>
              </a:rPr>
              <a:t>Food processing side streams</a:t>
            </a:r>
            <a:r>
              <a:rPr lang="hr" sz="1200" u="sng">
                <a:solidFill>
                  <a:srgbClr val="4A7B2F"/>
                </a:solidFill>
                <a:latin typeface="Lato"/>
                <a:ea typeface="Lato"/>
                <a:cs typeface="Lato"/>
                <a:sym typeface="Lato"/>
              </a:rPr>
              <a:t>:</a:t>
            </a:r>
            <a:r>
              <a:rPr lang="hr" sz="1200">
                <a:solidFill>
                  <a:schemeClr val="accent1"/>
                </a:solidFill>
                <a:latin typeface="Lato"/>
                <a:ea typeface="Lato"/>
                <a:cs typeface="Lato"/>
                <a:sym typeface="Lato"/>
              </a:rPr>
              <a:t> secondary material flows generated during food processing, including valuable by-products and processing residues.</a:t>
            </a:r>
            <a:endParaRPr sz="1200">
              <a:solidFill>
                <a:schemeClr val="accent1"/>
              </a:solidFill>
              <a:latin typeface="Lato"/>
              <a:ea typeface="Lato"/>
              <a:cs typeface="Lato"/>
              <a:sym typeface="Lato"/>
            </a:endParaRPr>
          </a:p>
        </p:txBody>
      </p:sp>
      <p:cxnSp>
        <p:nvCxnSpPr>
          <p:cNvPr id="111" name="Google Shape;111;p14"/>
          <p:cNvCxnSpPr/>
          <p:nvPr/>
        </p:nvCxnSpPr>
        <p:spPr>
          <a:xfrm>
            <a:off x="6603315" y="3115900"/>
            <a:ext cx="442800" cy="297000"/>
          </a:xfrm>
          <a:prstGeom prst="straightConnector1">
            <a:avLst/>
          </a:prstGeom>
          <a:noFill/>
          <a:ln w="28575" cap="flat" cmpd="sng">
            <a:solidFill>
              <a:srgbClr val="4A7B2F"/>
            </a:solidFill>
            <a:prstDash val="solid"/>
            <a:round/>
            <a:headEnd type="none" w="med" len="med"/>
            <a:tailEnd type="triangle" w="med" len="med"/>
          </a:ln>
        </p:spPr>
      </p:cxnSp>
      <p:cxnSp>
        <p:nvCxnSpPr>
          <p:cNvPr id="112" name="Google Shape;112;p14"/>
          <p:cNvCxnSpPr/>
          <p:nvPr/>
        </p:nvCxnSpPr>
        <p:spPr>
          <a:xfrm flipH="1">
            <a:off x="2710096" y="4672034"/>
            <a:ext cx="3093429" cy="41"/>
          </a:xfrm>
          <a:prstGeom prst="straightConnector1">
            <a:avLst/>
          </a:prstGeom>
          <a:noFill/>
          <a:ln w="28575" cap="flat" cmpd="sng">
            <a:solidFill>
              <a:srgbClr val="ED4164"/>
            </a:solidFill>
            <a:prstDash val="solid"/>
            <a:round/>
            <a:headEnd type="none" w="med" len="med"/>
            <a:tailEnd type="triangle" w="med" len="med"/>
          </a:ln>
        </p:spPr>
      </p:cxnSp>
      <p:sp>
        <p:nvSpPr>
          <p:cNvPr id="113" name="Google Shape;113;p14"/>
          <p:cNvSpPr txBox="1"/>
          <p:nvPr/>
        </p:nvSpPr>
        <p:spPr>
          <a:xfrm>
            <a:off x="-4" y="2444009"/>
            <a:ext cx="1580100" cy="836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hr" sz="1200" b="1" u="sng">
                <a:solidFill>
                  <a:srgbClr val="ED4164"/>
                </a:solidFill>
                <a:latin typeface="Lato"/>
                <a:ea typeface="Lato"/>
                <a:cs typeface="Lato"/>
                <a:sym typeface="Lato"/>
              </a:rPr>
              <a:t>Edible food parts</a:t>
            </a:r>
            <a:r>
              <a:rPr lang="hr" sz="1200" u="sng">
                <a:solidFill>
                  <a:srgbClr val="ED4164"/>
                </a:solidFill>
                <a:latin typeface="Lato"/>
                <a:ea typeface="Lato"/>
                <a:cs typeface="Lato"/>
                <a:sym typeface="Lato"/>
              </a:rPr>
              <a:t>: </a:t>
            </a:r>
            <a:r>
              <a:rPr lang="hr" sz="1200">
                <a:solidFill>
                  <a:schemeClr val="accent1"/>
                </a:solidFill>
                <a:latin typeface="Lato"/>
                <a:ea typeface="Lato"/>
                <a:cs typeface="Lato"/>
                <a:sym typeface="Lato"/>
              </a:rPr>
              <a:t>food intended for human consumption.</a:t>
            </a:r>
            <a:endParaRPr sz="1200">
              <a:solidFill>
                <a:schemeClr val="accent1"/>
              </a:solidFill>
              <a:latin typeface="Lato"/>
              <a:ea typeface="Lato"/>
              <a:cs typeface="Lato"/>
              <a:sym typeface="Lato"/>
            </a:endParaRPr>
          </a:p>
        </p:txBody>
      </p:sp>
      <p:sp>
        <p:nvSpPr>
          <p:cNvPr id="114" name="Google Shape;114;p14"/>
          <p:cNvSpPr txBox="1"/>
          <p:nvPr/>
        </p:nvSpPr>
        <p:spPr>
          <a:xfrm>
            <a:off x="1367424" y="2443464"/>
            <a:ext cx="1773300" cy="1227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hr" sz="1200" b="1" u="sng">
                <a:solidFill>
                  <a:srgbClr val="ED4164"/>
                </a:solidFill>
                <a:latin typeface="Lato"/>
                <a:ea typeface="Lato"/>
                <a:cs typeface="Lato"/>
                <a:sym typeface="Lato"/>
              </a:rPr>
              <a:t>Inedible food parts</a:t>
            </a:r>
            <a:r>
              <a:rPr lang="hr" sz="1200" u="sng">
                <a:solidFill>
                  <a:srgbClr val="ED4164"/>
                </a:solidFill>
                <a:latin typeface="Lato"/>
                <a:ea typeface="Lato"/>
                <a:cs typeface="Lato"/>
                <a:sym typeface="Lato"/>
              </a:rPr>
              <a:t>: </a:t>
            </a:r>
            <a:r>
              <a:rPr lang="hr" sz="1200">
                <a:solidFill>
                  <a:schemeClr val="accent1"/>
                </a:solidFill>
                <a:latin typeface="Lato"/>
                <a:ea typeface="Lato"/>
                <a:cs typeface="Lato"/>
                <a:sym typeface="Lato"/>
              </a:rPr>
              <a:t>associated parts not intended for consumption (bones, rinds and pits).</a:t>
            </a:r>
            <a:endParaRPr sz="1200">
              <a:solidFill>
                <a:schemeClr val="accent1"/>
              </a:solidFill>
              <a:latin typeface="Lato"/>
              <a:ea typeface="Lato"/>
              <a:cs typeface="Lato"/>
              <a:sym typeface="Lato"/>
            </a:endParaRPr>
          </a:p>
        </p:txBody>
      </p:sp>
      <p:cxnSp>
        <p:nvCxnSpPr>
          <p:cNvPr id="115" name="Google Shape;115;p14"/>
          <p:cNvCxnSpPr/>
          <p:nvPr/>
        </p:nvCxnSpPr>
        <p:spPr>
          <a:xfrm rot="10800000" flipH="1">
            <a:off x="1347416" y="3125418"/>
            <a:ext cx="2700" cy="805800"/>
          </a:xfrm>
          <a:prstGeom prst="straightConnector1">
            <a:avLst/>
          </a:prstGeom>
          <a:noFill/>
          <a:ln w="28575" cap="flat" cmpd="sng">
            <a:solidFill>
              <a:srgbClr val="ED4164"/>
            </a:solidFill>
            <a:prstDash val="dash"/>
            <a:round/>
            <a:headEnd type="none" w="med" len="med"/>
            <a:tailEnd type="triangle" w="med" len="med"/>
          </a:ln>
        </p:spPr>
      </p:cxnSp>
      <p:sp>
        <p:nvSpPr>
          <p:cNvPr id="116" name="Google Shape;116;p14"/>
          <p:cNvSpPr txBox="1"/>
          <p:nvPr/>
        </p:nvSpPr>
        <p:spPr>
          <a:xfrm>
            <a:off x="195900" y="1269708"/>
            <a:ext cx="8752200" cy="35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hr" sz="1200" b="1" u="sng" dirty="0">
                <a:solidFill>
                  <a:schemeClr val="accent3"/>
                </a:solidFill>
                <a:latin typeface="Lato"/>
                <a:ea typeface="Lato"/>
                <a:cs typeface="Lato"/>
                <a:sym typeface="Lato"/>
              </a:rPr>
              <a:t>Upcycling: suitable and safe food waste or side streams are transformed into new food, ingredients or higher-value products.</a:t>
            </a:r>
            <a:endParaRPr sz="1200" b="1" u="sng" dirty="0">
              <a:solidFill>
                <a:schemeClr val="accent3"/>
              </a:solidFill>
              <a:latin typeface="Lato"/>
              <a:ea typeface="Lato"/>
              <a:cs typeface="Lato"/>
              <a:sym typeface="Lato"/>
            </a:endParaRPr>
          </a:p>
        </p:txBody>
      </p:sp>
      <p:cxnSp>
        <p:nvCxnSpPr>
          <p:cNvPr id="117" name="Google Shape;117;p14"/>
          <p:cNvCxnSpPr/>
          <p:nvPr/>
        </p:nvCxnSpPr>
        <p:spPr>
          <a:xfrm rot="10800000" flipH="1">
            <a:off x="1782150" y="1596725"/>
            <a:ext cx="1346400" cy="794700"/>
          </a:xfrm>
          <a:prstGeom prst="straightConnector1">
            <a:avLst/>
          </a:prstGeom>
          <a:noFill/>
          <a:ln w="28575" cap="flat" cmpd="sng">
            <a:solidFill>
              <a:schemeClr val="accent3"/>
            </a:solidFill>
            <a:prstDash val="dash"/>
            <a:round/>
            <a:headEnd type="none" w="med" len="med"/>
            <a:tailEnd type="triangle" w="med" len="med"/>
          </a:ln>
        </p:spPr>
      </p:cxnSp>
      <p:cxnSp>
        <p:nvCxnSpPr>
          <p:cNvPr id="118" name="Google Shape;118;p14"/>
          <p:cNvCxnSpPr>
            <a:stCxn id="107" idx="0"/>
          </p:cNvCxnSpPr>
          <p:nvPr/>
        </p:nvCxnSpPr>
        <p:spPr>
          <a:xfrm rot="10800000">
            <a:off x="5955212" y="1639177"/>
            <a:ext cx="1490400" cy="456600"/>
          </a:xfrm>
          <a:prstGeom prst="straightConnector1">
            <a:avLst/>
          </a:prstGeom>
          <a:noFill/>
          <a:ln w="28575" cap="flat" cmpd="sng">
            <a:solidFill>
              <a:schemeClr val="accent3"/>
            </a:solidFill>
            <a:prstDash val="dash"/>
            <a:round/>
            <a:headEnd type="none" w="med" len="med"/>
            <a:tailEnd type="triangle" w="med" len="med"/>
          </a:ln>
        </p:spPr>
      </p:cxnSp>
      <p:sp>
        <p:nvSpPr>
          <p:cNvPr id="119" name="Google Shape;119;p14"/>
          <p:cNvSpPr/>
          <p:nvPr/>
        </p:nvSpPr>
        <p:spPr>
          <a:xfrm>
            <a:off x="65625" y="2409625"/>
            <a:ext cx="2978100" cy="2370300"/>
          </a:xfrm>
          <a:prstGeom prst="roundRect">
            <a:avLst>
              <a:gd name="adj" fmla="val 16667"/>
            </a:avLst>
          </a:prstGeom>
          <a:noFill/>
          <a:ln w="19050" cap="flat" cmpd="sng">
            <a:solidFill>
              <a:schemeClr val="accent3"/>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sp>
        <p:nvSpPr>
          <p:cNvPr id="120" name="Google Shape;120;p14"/>
          <p:cNvSpPr/>
          <p:nvPr/>
        </p:nvSpPr>
        <p:spPr>
          <a:xfrm>
            <a:off x="6065125" y="2113188"/>
            <a:ext cx="2978100" cy="2498100"/>
          </a:xfrm>
          <a:prstGeom prst="roundRect">
            <a:avLst>
              <a:gd name="adj" fmla="val 16667"/>
            </a:avLst>
          </a:prstGeom>
          <a:noFill/>
          <a:ln w="19050" cap="flat" cmpd="sng">
            <a:solidFill>
              <a:schemeClr val="accent3"/>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sp>
        <p:nvSpPr>
          <p:cNvPr id="3" name="Rezervirano mjesto teksta 2"/>
          <p:cNvSpPr>
            <a:spLocks noGrp="1"/>
          </p:cNvSpPr>
          <p:nvPr>
            <p:ph type="body" idx="1"/>
          </p:nvPr>
        </p:nvSpPr>
        <p:spPr/>
        <p:txBody>
          <a:bodyPr/>
          <a:lstStyle/>
          <a:p>
            <a:endParaRPr lang="hr-HR"/>
          </a:p>
        </p:txBody>
      </p:sp>
      <p:sp>
        <p:nvSpPr>
          <p:cNvPr id="22" name="Google Shape;157;p21"/>
          <p:cNvSpPr txBox="1">
            <a:spLocks/>
          </p:cNvSpPr>
          <p:nvPr/>
        </p:nvSpPr>
        <p:spPr>
          <a:xfrm>
            <a:off x="0" y="4779966"/>
            <a:ext cx="5267700" cy="385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15000"/>
              </a:lnSpc>
              <a:spcBef>
                <a:spcPts val="0"/>
              </a:spcBef>
              <a:spcAft>
                <a:spcPts val="0"/>
              </a:spcAft>
              <a:buClr>
                <a:schemeClr val="accent1"/>
              </a:buClr>
              <a:buSzPts val="1300"/>
              <a:buFont typeface="Lato"/>
              <a:buChar char="●"/>
              <a:defRPr sz="1300" b="0" i="0" u="none" strike="noStrike" cap="none" spc="0">
                <a:solidFill>
                  <a:schemeClr val="accent1"/>
                </a:solidFill>
                <a:latin typeface="Lato"/>
                <a:ea typeface="Lato"/>
                <a:cs typeface="Lato"/>
                <a:sym typeface="Lato"/>
              </a:defRPr>
            </a:lvl1pPr>
            <a:lvl2pPr marL="914400" marR="0" lvl="1"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2pPr>
            <a:lvl3pPr marL="1371600" marR="0" lvl="2"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3pPr>
            <a:lvl4pPr marL="1828800" marR="0" lvl="3"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4pPr>
            <a:lvl5pPr marL="2286000" marR="0" lvl="4"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5pPr>
            <a:lvl6pPr marL="2743200" marR="0" lvl="5"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6pPr>
            <a:lvl7pPr marL="3200400" marR="0" lvl="6"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7pPr>
            <a:lvl8pPr marL="3657600" marR="0" lvl="7"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8pPr>
            <a:lvl9pPr marL="4114800" marR="0" lvl="8"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9pPr>
          </a:lstStyle>
          <a:p>
            <a:pPr marL="228600" indent="-228600">
              <a:lnSpc>
                <a:spcPct val="100000"/>
              </a:lnSpc>
              <a:buClr>
                <a:srgbClr val="B7B7B7"/>
              </a:buClr>
              <a:buSzPts val="800"/>
              <a:buFont typeface="Calibri"/>
              <a:buAutoNum type="arabicPeriod"/>
            </a:pPr>
            <a:r>
              <a:rPr lang="hr-HR" sz="800" dirty="0">
                <a:solidFill>
                  <a:srgbClr val="B7B7B7"/>
                </a:solidFill>
              </a:rPr>
              <a:t>United Nations </a:t>
            </a:r>
            <a:r>
              <a:rPr lang="hr-HR" sz="800" dirty="0" err="1">
                <a:solidFill>
                  <a:srgbClr val="B7B7B7"/>
                </a:solidFill>
              </a:rPr>
              <a:t>Environment</a:t>
            </a:r>
            <a:r>
              <a:rPr lang="hr-HR" sz="800" dirty="0">
                <a:solidFill>
                  <a:srgbClr val="B7B7B7"/>
                </a:solidFill>
              </a:rPr>
              <a:t> </a:t>
            </a:r>
            <a:r>
              <a:rPr lang="hr-HR" sz="800" dirty="0" err="1">
                <a:solidFill>
                  <a:srgbClr val="B7B7B7"/>
                </a:solidFill>
              </a:rPr>
              <a:t>Programme</a:t>
            </a:r>
            <a:r>
              <a:rPr lang="hr-HR" sz="800" dirty="0">
                <a:solidFill>
                  <a:srgbClr val="B7B7B7"/>
                </a:solidFill>
              </a:rPr>
              <a:t> (2024). </a:t>
            </a:r>
            <a:r>
              <a:rPr lang="hr-HR" sz="800" dirty="0" err="1">
                <a:solidFill>
                  <a:srgbClr val="B7B7B7"/>
                </a:solidFill>
              </a:rPr>
              <a:t>Food</a:t>
            </a:r>
            <a:r>
              <a:rPr lang="hr-HR" sz="800" dirty="0">
                <a:solidFill>
                  <a:srgbClr val="B7B7B7"/>
                </a:solidFill>
              </a:rPr>
              <a:t> Waste Index </a:t>
            </a:r>
            <a:r>
              <a:rPr lang="hr-HR" sz="800" dirty="0" err="1">
                <a:solidFill>
                  <a:srgbClr val="B7B7B7"/>
                </a:solidFill>
              </a:rPr>
              <a:t>Report</a:t>
            </a:r>
            <a:r>
              <a:rPr lang="hr-HR" sz="800" dirty="0">
                <a:solidFill>
                  <a:srgbClr val="B7B7B7"/>
                </a:solidFill>
              </a:rPr>
              <a:t> 2024. Nairobi.</a:t>
            </a:r>
          </a:p>
          <a:p>
            <a:pPr marL="228600" indent="-228600">
              <a:lnSpc>
                <a:spcPct val="100000"/>
              </a:lnSpc>
              <a:buClr>
                <a:srgbClr val="B7B7B7"/>
              </a:buClr>
              <a:buSzPts val="800"/>
              <a:buFont typeface="Lato"/>
              <a:buAutoNum type="arabicPeriod"/>
            </a:pPr>
            <a:r>
              <a:rPr lang="hr-HR" sz="800" dirty="0" err="1">
                <a:solidFill>
                  <a:srgbClr val="B7B7B7"/>
                </a:solidFill>
              </a:rPr>
              <a:t>Bangar</a:t>
            </a:r>
            <a:r>
              <a:rPr lang="hr-HR" sz="800" dirty="0">
                <a:solidFill>
                  <a:srgbClr val="B7B7B7"/>
                </a:solidFill>
              </a:rPr>
              <a:t> </a:t>
            </a:r>
            <a:r>
              <a:rPr lang="hr-HR" sz="800" dirty="0" err="1">
                <a:solidFill>
                  <a:srgbClr val="B7B7B7"/>
                </a:solidFill>
              </a:rPr>
              <a:t>et</a:t>
            </a:r>
            <a:r>
              <a:rPr lang="hr-HR" sz="800" dirty="0">
                <a:solidFill>
                  <a:srgbClr val="B7B7B7"/>
                </a:solidFill>
              </a:rPr>
              <a:t> </a:t>
            </a:r>
            <a:r>
              <a:rPr lang="hr-HR" sz="800" dirty="0" err="1">
                <a:solidFill>
                  <a:srgbClr val="B7B7B7"/>
                </a:solidFill>
              </a:rPr>
              <a:t>al</a:t>
            </a:r>
            <a:r>
              <a:rPr lang="hr-HR" sz="800" dirty="0">
                <a:solidFill>
                  <a:srgbClr val="B7B7B7"/>
                </a:solidFill>
              </a:rPr>
              <a:t>. (2024). </a:t>
            </a:r>
            <a:r>
              <a:rPr lang="hr-HR" sz="800" u="sng" dirty="0">
                <a:solidFill>
                  <a:schemeClr val="hlink"/>
                </a:solidFill>
              </a:rPr>
              <a:t>https://doi.org/10.1016/j.tifs.2023.104314</a:t>
            </a:r>
            <a:endParaRPr lang="hr-HR" sz="800" dirty="0">
              <a:solidFill>
                <a:srgbClr val="B7B7B7"/>
              </a:solidFill>
            </a:endParaRPr>
          </a:p>
        </p:txBody>
      </p:sp>
      <p:sp>
        <p:nvSpPr>
          <p:cNvPr id="21" name="Google Shape;156;p21"/>
          <p:cNvSpPr txBox="1">
            <a:spLocks/>
          </p:cNvSpPr>
          <p:nvPr/>
        </p:nvSpPr>
        <p:spPr>
          <a:xfrm>
            <a:off x="669745" y="-12425"/>
            <a:ext cx="7804511" cy="49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9pPr>
          </a:lstStyle>
          <a:p>
            <a:pPr algn="ctr">
              <a:buSzPts val="990"/>
            </a:pPr>
            <a:r>
              <a:rPr lang="en-US" sz="2020" b="0" i="1" dirty="0">
                <a:solidFill>
                  <a:srgbClr val="666666"/>
                </a:solidFill>
              </a:rPr>
              <a:t>Novel food and alternative proteins in a sustainable food system</a:t>
            </a:r>
            <a:br>
              <a:rPr lang="en-US" sz="2020" b="0" i="1" dirty="0">
                <a:solidFill>
                  <a:srgbClr val="666666"/>
                </a:solidFill>
              </a:rPr>
            </a:br>
            <a:r>
              <a:rPr lang="en-US" sz="2020" b="0" i="1" dirty="0">
                <a:solidFill>
                  <a:srgbClr val="666666"/>
                </a:solidFill>
              </a:rPr>
              <a:t> </a:t>
            </a:r>
          </a:p>
        </p:txBody>
      </p:sp>
    </p:spTree>
    <p:extLst>
      <p:ext uri="{BB962C8B-B14F-4D97-AF65-F5344CB8AC3E}">
        <p14:creationId xmlns:p14="http://schemas.microsoft.com/office/powerpoint/2010/main" val="17650749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28"/>
          <p:cNvSpPr txBox="1">
            <a:spLocks noGrp="1"/>
          </p:cNvSpPr>
          <p:nvPr>
            <p:ph type="body" idx="1"/>
          </p:nvPr>
        </p:nvSpPr>
        <p:spPr>
          <a:xfrm>
            <a:off x="0" y="1199460"/>
            <a:ext cx="4032300" cy="1478400"/>
          </a:xfrm>
          <a:prstGeom prst="rect">
            <a:avLst/>
          </a:prstGeom>
          <a:noFill/>
          <a:ln>
            <a:noFill/>
          </a:ln>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SzPts val="1400"/>
              <a:buChar char="➔"/>
            </a:pPr>
            <a:r>
              <a:rPr lang="hr" sz="1400" dirty="0"/>
              <a:t>Upcycled food products use ingredients that otherwise would not have gone to human consumption, are procured and produced using verifiable supply chains, and have a positive impact on the environment.</a:t>
            </a:r>
            <a:endParaRPr sz="1400" dirty="0"/>
          </a:p>
        </p:txBody>
      </p:sp>
      <p:sp>
        <p:nvSpPr>
          <p:cNvPr id="256" name="Google Shape;256;p28"/>
          <p:cNvSpPr txBox="1">
            <a:spLocks noGrp="1"/>
          </p:cNvSpPr>
          <p:nvPr>
            <p:ph type="body" idx="1"/>
          </p:nvPr>
        </p:nvSpPr>
        <p:spPr>
          <a:xfrm>
            <a:off x="0" y="2541197"/>
            <a:ext cx="4032300" cy="1027800"/>
          </a:xfrm>
          <a:prstGeom prst="rect">
            <a:avLst/>
          </a:prstGeom>
          <a:noFill/>
          <a:ln>
            <a:noFill/>
          </a:ln>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SzPts val="1400"/>
              <a:buChar char="➔"/>
            </a:pPr>
            <a:r>
              <a:rPr lang="hr" sz="1400"/>
              <a:t>Upcycled ingredients and food products elevate food that would otherwise be wasted to higher uses and have tangible benefits to the environment and society.</a:t>
            </a:r>
            <a:endParaRPr sz="1400"/>
          </a:p>
        </p:txBody>
      </p:sp>
      <p:sp>
        <p:nvSpPr>
          <p:cNvPr id="257" name="Google Shape;257;p28"/>
          <p:cNvSpPr txBox="1">
            <a:spLocks noGrp="1"/>
          </p:cNvSpPr>
          <p:nvPr>
            <p:ph type="body" idx="1"/>
          </p:nvPr>
        </p:nvSpPr>
        <p:spPr>
          <a:xfrm>
            <a:off x="0" y="3457182"/>
            <a:ext cx="4032300" cy="1223400"/>
          </a:xfrm>
          <a:prstGeom prst="rect">
            <a:avLst/>
          </a:prstGeom>
          <a:noFill/>
          <a:ln>
            <a:noFill/>
          </a:ln>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SzPts val="1400"/>
              <a:buChar char="➔"/>
            </a:pPr>
            <a:r>
              <a:rPr lang="hr" sz="1400" dirty="0"/>
              <a:t>Upcycled food contain ingredients that would otherwise be diverted to other waste management destination and they classify as value-added products  for human consumption.</a:t>
            </a:r>
            <a:endParaRPr sz="1400" dirty="0"/>
          </a:p>
        </p:txBody>
      </p:sp>
      <p:sp>
        <p:nvSpPr>
          <p:cNvPr id="258" name="Google Shape;258;p28"/>
          <p:cNvSpPr txBox="1">
            <a:spLocks noGrp="1"/>
          </p:cNvSpPr>
          <p:nvPr>
            <p:ph type="body" idx="1"/>
          </p:nvPr>
        </p:nvSpPr>
        <p:spPr>
          <a:xfrm>
            <a:off x="4596075" y="750064"/>
            <a:ext cx="4032300" cy="22164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1300"/>
              <a:buNone/>
            </a:pPr>
            <a:r>
              <a:rPr lang="hr" sz="1400">
                <a:highlight>
                  <a:srgbClr val="C0C0C0"/>
                </a:highlight>
              </a:rPr>
              <a:t>Upcycled food</a:t>
            </a:r>
            <a:r>
              <a:rPr lang="hr" sz="1400"/>
              <a:t> </a:t>
            </a:r>
            <a:endParaRPr sz="1400"/>
          </a:p>
          <a:p>
            <a:pPr marL="457200" lvl="0" indent="-317500" algn="l" rtl="0">
              <a:lnSpc>
                <a:spcPct val="100000"/>
              </a:lnSpc>
              <a:spcBef>
                <a:spcPts val="1200"/>
              </a:spcBef>
              <a:spcAft>
                <a:spcPts val="0"/>
              </a:spcAft>
              <a:buSzPts val="1400"/>
              <a:buChar char="●"/>
            </a:pPr>
            <a:r>
              <a:rPr lang="hr" sz="1400"/>
              <a:t>10% of upcycled ingredients by weight</a:t>
            </a:r>
            <a:endParaRPr sz="1400"/>
          </a:p>
          <a:p>
            <a:pPr marL="457200" lvl="0" indent="-317500" algn="l" rtl="0">
              <a:lnSpc>
                <a:spcPct val="100000"/>
              </a:lnSpc>
              <a:spcBef>
                <a:spcPts val="0"/>
              </a:spcBef>
              <a:spcAft>
                <a:spcPts val="0"/>
              </a:spcAft>
              <a:buSzPts val="1400"/>
              <a:buChar char="●"/>
            </a:pPr>
            <a:r>
              <a:rPr lang="hr" sz="1400"/>
              <a:t>auditable supply chain </a:t>
            </a:r>
            <a:endParaRPr sz="1400"/>
          </a:p>
          <a:p>
            <a:pPr marL="457200" lvl="0" indent="-317500" algn="l" rtl="0">
              <a:lnSpc>
                <a:spcPct val="100000"/>
              </a:lnSpc>
              <a:spcBef>
                <a:spcPts val="0"/>
              </a:spcBef>
              <a:spcAft>
                <a:spcPts val="0"/>
              </a:spcAft>
              <a:buSzPts val="1400"/>
              <a:buChar char="●"/>
            </a:pPr>
            <a:r>
              <a:rPr lang="hr" sz="1400"/>
              <a:t>declaration and labels</a:t>
            </a:r>
            <a:endParaRPr sz="1400"/>
          </a:p>
          <a:p>
            <a:pPr marL="457200" lvl="0" indent="-317500" algn="l" rtl="0">
              <a:lnSpc>
                <a:spcPct val="100000"/>
              </a:lnSpc>
              <a:spcBef>
                <a:spcPts val="0"/>
              </a:spcBef>
              <a:spcAft>
                <a:spcPts val="0"/>
              </a:spcAft>
              <a:buSzPts val="1400"/>
              <a:buChar char="●"/>
            </a:pPr>
            <a:r>
              <a:rPr lang="hr" sz="1400"/>
              <a:t>quality and safety</a:t>
            </a:r>
            <a:endParaRPr sz="1400"/>
          </a:p>
          <a:p>
            <a:pPr marL="457200" lvl="0" indent="-317500" algn="l" rtl="0">
              <a:lnSpc>
                <a:spcPct val="100000"/>
              </a:lnSpc>
              <a:spcBef>
                <a:spcPts val="0"/>
              </a:spcBef>
              <a:spcAft>
                <a:spcPts val="0"/>
              </a:spcAft>
              <a:buSzPts val="1400"/>
              <a:buChar char="●"/>
            </a:pPr>
            <a:r>
              <a:rPr lang="hr" sz="1400"/>
              <a:t>regulations</a:t>
            </a:r>
            <a:endParaRPr sz="1400"/>
          </a:p>
          <a:p>
            <a:pPr marL="457200" lvl="0" indent="-317500" algn="l" rtl="0">
              <a:lnSpc>
                <a:spcPct val="100000"/>
              </a:lnSpc>
              <a:spcBef>
                <a:spcPts val="0"/>
              </a:spcBef>
              <a:spcAft>
                <a:spcPts val="0"/>
              </a:spcAft>
              <a:buSzPts val="1400"/>
              <a:buChar char="●"/>
            </a:pPr>
            <a:r>
              <a:rPr lang="hr" sz="1400"/>
              <a:t>should include factors for their feasibility and acceptability </a:t>
            </a:r>
            <a:endParaRPr sz="1400"/>
          </a:p>
          <a:p>
            <a:pPr marL="0" lvl="0" indent="0" algn="l" rtl="0">
              <a:lnSpc>
                <a:spcPct val="100000"/>
              </a:lnSpc>
              <a:spcBef>
                <a:spcPts val="1200"/>
              </a:spcBef>
              <a:spcAft>
                <a:spcPts val="1200"/>
              </a:spcAft>
              <a:buSzPts val="1300"/>
              <a:buNone/>
            </a:pPr>
            <a:endParaRPr sz="1400"/>
          </a:p>
        </p:txBody>
      </p:sp>
      <p:sp>
        <p:nvSpPr>
          <p:cNvPr id="259" name="Google Shape;259;p28"/>
          <p:cNvSpPr txBox="1">
            <a:spLocks noGrp="1"/>
          </p:cNvSpPr>
          <p:nvPr>
            <p:ph type="body" idx="1"/>
          </p:nvPr>
        </p:nvSpPr>
        <p:spPr>
          <a:xfrm>
            <a:off x="0" y="4779966"/>
            <a:ext cx="5267700" cy="385200"/>
          </a:xfrm>
          <a:prstGeom prst="rect">
            <a:avLst/>
          </a:prstGeom>
          <a:noFill/>
          <a:ln>
            <a:noFill/>
          </a:ln>
        </p:spPr>
        <p:txBody>
          <a:bodyPr spcFirstLastPara="1" wrap="square" lIns="91425" tIns="91425" rIns="91425" bIns="91425" anchor="t" anchorCtr="0">
            <a:noAutofit/>
          </a:bodyPr>
          <a:lstStyle/>
          <a:p>
            <a:pPr marL="228600" lvl="0" indent="-228600" algn="l" rtl="0">
              <a:lnSpc>
                <a:spcPct val="100000"/>
              </a:lnSpc>
              <a:spcBef>
                <a:spcPts val="0"/>
              </a:spcBef>
              <a:spcAft>
                <a:spcPts val="0"/>
              </a:spcAft>
              <a:buClr>
                <a:srgbClr val="B7B7B7"/>
              </a:buClr>
              <a:buSzPts val="800"/>
              <a:buFont typeface="Calibri"/>
              <a:buAutoNum type="arabicPeriod"/>
            </a:pPr>
            <a:r>
              <a:rPr lang="hr" sz="800">
                <a:solidFill>
                  <a:srgbClr val="B7B7B7"/>
                </a:solidFill>
              </a:rPr>
              <a:t>Defining Upcycled Foods, (2020) THE UPCYCLED FOODS DEFINITION TASK FORCE</a:t>
            </a:r>
            <a:endParaRPr sz="800">
              <a:solidFill>
                <a:srgbClr val="B7B7B7"/>
              </a:solidFill>
            </a:endParaRPr>
          </a:p>
          <a:p>
            <a:pPr marL="228600" lvl="0" indent="-228600" algn="l" rtl="0">
              <a:lnSpc>
                <a:spcPct val="100000"/>
              </a:lnSpc>
              <a:spcBef>
                <a:spcPts val="0"/>
              </a:spcBef>
              <a:spcAft>
                <a:spcPts val="0"/>
              </a:spcAft>
              <a:buClr>
                <a:srgbClr val="B7B7B7"/>
              </a:buClr>
              <a:buSzPts val="800"/>
              <a:buAutoNum type="arabicPeriod"/>
            </a:pPr>
            <a:r>
              <a:rPr lang="hr" sz="800" u="sng">
                <a:solidFill>
                  <a:schemeClr val="hlink"/>
                </a:solidFill>
                <a:hlinkClick r:id="rId3"/>
              </a:rPr>
              <a:t>https://www.upcycledfood.org/</a:t>
            </a:r>
            <a:r>
              <a:rPr lang="hr" sz="800">
                <a:solidFill>
                  <a:srgbClr val="B7B7B7"/>
                </a:solidFill>
              </a:rPr>
              <a:t> </a:t>
            </a:r>
            <a:endParaRPr sz="800">
              <a:solidFill>
                <a:srgbClr val="B7B7B7"/>
              </a:solidFill>
            </a:endParaRPr>
          </a:p>
        </p:txBody>
      </p:sp>
      <p:pic>
        <p:nvPicPr>
          <p:cNvPr id="260" name="Google Shape;260;p28"/>
          <p:cNvPicPr preferRelativeResize="0"/>
          <p:nvPr/>
        </p:nvPicPr>
        <p:blipFill rotWithShape="1">
          <a:blip r:embed="rId4">
            <a:alphaModFix/>
          </a:blip>
          <a:srcRect/>
          <a:stretch/>
        </p:blipFill>
        <p:spPr>
          <a:xfrm>
            <a:off x="4336310" y="2813222"/>
            <a:ext cx="4419070" cy="1990030"/>
          </a:xfrm>
          <a:prstGeom prst="rect">
            <a:avLst/>
          </a:prstGeom>
          <a:noFill/>
          <a:ln>
            <a:noFill/>
          </a:ln>
        </p:spPr>
      </p:pic>
      <p:sp>
        <p:nvSpPr>
          <p:cNvPr id="261" name="Google Shape;261;p28"/>
          <p:cNvSpPr txBox="1">
            <a:spLocks noGrp="1"/>
          </p:cNvSpPr>
          <p:nvPr>
            <p:ph type="title"/>
          </p:nvPr>
        </p:nvSpPr>
        <p:spPr>
          <a:xfrm>
            <a:off x="729450" y="640131"/>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hr"/>
              <a:t>Upcycled food</a:t>
            </a:r>
            <a:endParaRPr/>
          </a:p>
        </p:txBody>
      </p:sp>
      <p:sp>
        <p:nvSpPr>
          <p:cNvPr id="10" name="Google Shape;156;p21"/>
          <p:cNvSpPr txBox="1">
            <a:spLocks/>
          </p:cNvSpPr>
          <p:nvPr/>
        </p:nvSpPr>
        <p:spPr>
          <a:xfrm>
            <a:off x="669745" y="-12425"/>
            <a:ext cx="7804511" cy="49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9pPr>
          </a:lstStyle>
          <a:p>
            <a:pPr algn="ctr">
              <a:buSzPts val="990"/>
            </a:pPr>
            <a:r>
              <a:rPr lang="en-US" sz="2020" b="0" i="1" dirty="0">
                <a:solidFill>
                  <a:srgbClr val="666666"/>
                </a:solidFill>
              </a:rPr>
              <a:t>Novel food and alternative proteins in a sustainable food system</a:t>
            </a:r>
            <a:br>
              <a:rPr lang="en-US" sz="2020" b="0" i="1" dirty="0">
                <a:solidFill>
                  <a:srgbClr val="666666"/>
                </a:solidFill>
              </a:rPr>
            </a:br>
            <a:r>
              <a:rPr lang="en-US" sz="2020" b="0" i="1" dirty="0">
                <a:solidFill>
                  <a:srgbClr val="666666"/>
                </a:solidFill>
              </a:rPr>
              <a:t> </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4">
                                            <p:txEl>
                                              <p:pRg st="0" end="0"/>
                                            </p:txEl>
                                          </p:spTgt>
                                        </p:tgtEl>
                                        <p:attrNameLst>
                                          <p:attrName>style.visibility</p:attrName>
                                        </p:attrNameLst>
                                      </p:cBhvr>
                                      <p:to>
                                        <p:strVal val="visible"/>
                                      </p:to>
                                    </p:set>
                                    <p:anim calcmode="lin" valueType="num">
                                      <p:cBhvr additive="base">
                                        <p:cTn id="7" dur="750"/>
                                        <p:tgtEl>
                                          <p:spTgt spid="254">
                                            <p:txEl>
                                              <p:pRg st="0" end="0"/>
                                            </p:txEl>
                                          </p:spTgt>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500"/>
                                  </p:stCondLst>
                                  <p:childTnLst>
                                    <p:set>
                                      <p:cBhvr>
                                        <p:cTn id="9" dur="1" fill="hold">
                                          <p:stCondLst>
                                            <p:cond delay="0"/>
                                          </p:stCondLst>
                                        </p:cTn>
                                        <p:tgtEl>
                                          <p:spTgt spid="256">
                                            <p:txEl>
                                              <p:pRg st="0" end="0"/>
                                            </p:txEl>
                                          </p:spTgt>
                                        </p:tgtEl>
                                        <p:attrNameLst>
                                          <p:attrName>style.visibility</p:attrName>
                                        </p:attrNameLst>
                                      </p:cBhvr>
                                      <p:to>
                                        <p:strVal val="visible"/>
                                      </p:to>
                                    </p:set>
                                    <p:anim calcmode="lin" valueType="num">
                                      <p:cBhvr additive="base">
                                        <p:cTn id="10" dur="750"/>
                                        <p:tgtEl>
                                          <p:spTgt spid="256">
                                            <p:txEl>
                                              <p:pRg st="0" end="0"/>
                                            </p:txEl>
                                          </p:spTgt>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1000"/>
                                  </p:stCondLst>
                                  <p:childTnLst>
                                    <p:set>
                                      <p:cBhvr>
                                        <p:cTn id="12" dur="1" fill="hold">
                                          <p:stCondLst>
                                            <p:cond delay="0"/>
                                          </p:stCondLst>
                                        </p:cTn>
                                        <p:tgtEl>
                                          <p:spTgt spid="257">
                                            <p:txEl>
                                              <p:pRg st="0" end="0"/>
                                            </p:txEl>
                                          </p:spTgt>
                                        </p:tgtEl>
                                        <p:attrNameLst>
                                          <p:attrName>style.visibility</p:attrName>
                                        </p:attrNameLst>
                                      </p:cBhvr>
                                      <p:to>
                                        <p:strVal val="visible"/>
                                      </p:to>
                                    </p:set>
                                    <p:anim calcmode="lin" valueType="num">
                                      <p:cBhvr additive="base">
                                        <p:cTn id="13" dur="750"/>
                                        <p:tgtEl>
                                          <p:spTgt spid="25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58">
                                            <p:txEl>
                                              <p:pRg st="0" end="0"/>
                                            </p:txEl>
                                          </p:spTgt>
                                        </p:tgtEl>
                                        <p:attrNameLst>
                                          <p:attrName>style.visibility</p:attrName>
                                        </p:attrNameLst>
                                      </p:cBhvr>
                                      <p:to>
                                        <p:strVal val="visible"/>
                                      </p:to>
                                    </p:set>
                                    <p:anim calcmode="lin" valueType="num">
                                      <p:cBhvr additive="base">
                                        <p:cTn id="18" dur="500"/>
                                        <p:tgtEl>
                                          <p:spTgt spid="25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58">
                                            <p:txEl>
                                              <p:pRg st="1" end="1"/>
                                            </p:txEl>
                                          </p:spTgt>
                                        </p:tgtEl>
                                        <p:attrNameLst>
                                          <p:attrName>style.visibility</p:attrName>
                                        </p:attrNameLst>
                                      </p:cBhvr>
                                      <p:to>
                                        <p:strVal val="visible"/>
                                      </p:to>
                                    </p:set>
                                    <p:anim calcmode="lin" valueType="num">
                                      <p:cBhvr additive="base">
                                        <p:cTn id="23" dur="500"/>
                                        <p:tgtEl>
                                          <p:spTgt spid="25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258">
                                            <p:txEl>
                                              <p:pRg st="2" end="2"/>
                                            </p:txEl>
                                          </p:spTgt>
                                        </p:tgtEl>
                                        <p:attrNameLst>
                                          <p:attrName>style.visibility</p:attrName>
                                        </p:attrNameLst>
                                      </p:cBhvr>
                                      <p:to>
                                        <p:strVal val="visible"/>
                                      </p:to>
                                    </p:set>
                                    <p:anim calcmode="lin" valueType="num">
                                      <p:cBhvr additive="base">
                                        <p:cTn id="28" dur="500"/>
                                        <p:tgtEl>
                                          <p:spTgt spid="25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58">
                                            <p:txEl>
                                              <p:pRg st="3" end="3"/>
                                            </p:txEl>
                                          </p:spTgt>
                                        </p:tgtEl>
                                        <p:attrNameLst>
                                          <p:attrName>style.visibility</p:attrName>
                                        </p:attrNameLst>
                                      </p:cBhvr>
                                      <p:to>
                                        <p:strVal val="visible"/>
                                      </p:to>
                                    </p:set>
                                    <p:anim calcmode="lin" valueType="num">
                                      <p:cBhvr additive="base">
                                        <p:cTn id="33" dur="500"/>
                                        <p:tgtEl>
                                          <p:spTgt spid="25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258">
                                            <p:txEl>
                                              <p:pRg st="4" end="4"/>
                                            </p:txEl>
                                          </p:spTgt>
                                        </p:tgtEl>
                                        <p:attrNameLst>
                                          <p:attrName>style.visibility</p:attrName>
                                        </p:attrNameLst>
                                      </p:cBhvr>
                                      <p:to>
                                        <p:strVal val="visible"/>
                                      </p:to>
                                    </p:set>
                                    <p:anim calcmode="lin" valueType="num">
                                      <p:cBhvr additive="base">
                                        <p:cTn id="38" dur="500"/>
                                        <p:tgtEl>
                                          <p:spTgt spid="25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58">
                                            <p:txEl>
                                              <p:pRg st="5" end="5"/>
                                            </p:txEl>
                                          </p:spTgt>
                                        </p:tgtEl>
                                        <p:attrNameLst>
                                          <p:attrName>style.visibility</p:attrName>
                                        </p:attrNameLst>
                                      </p:cBhvr>
                                      <p:to>
                                        <p:strVal val="visible"/>
                                      </p:to>
                                    </p:set>
                                    <p:anim calcmode="lin" valueType="num">
                                      <p:cBhvr additive="base">
                                        <p:cTn id="43" dur="500"/>
                                        <p:tgtEl>
                                          <p:spTgt spid="25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258">
                                            <p:txEl>
                                              <p:pRg st="6" end="6"/>
                                            </p:txEl>
                                          </p:spTgt>
                                        </p:tgtEl>
                                        <p:attrNameLst>
                                          <p:attrName>style.visibility</p:attrName>
                                        </p:attrNameLst>
                                      </p:cBhvr>
                                      <p:to>
                                        <p:strVal val="visible"/>
                                      </p:to>
                                    </p:set>
                                    <p:anim calcmode="lin" valueType="num">
                                      <p:cBhvr additive="base">
                                        <p:cTn id="48" dur="500"/>
                                        <p:tgtEl>
                                          <p:spTgt spid="258">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258">
                                            <p:txEl>
                                              <p:pRg st="7" end="7"/>
                                            </p:txEl>
                                          </p:spTgt>
                                        </p:tgtEl>
                                        <p:attrNameLst>
                                          <p:attrName>style.visibility</p:attrName>
                                        </p:attrNameLst>
                                      </p:cBhvr>
                                      <p:to>
                                        <p:strVal val="visible"/>
                                      </p:to>
                                    </p:set>
                                    <p:anim calcmode="lin" valueType="num">
                                      <p:cBhvr additive="base">
                                        <p:cTn id="53" dur="500"/>
                                        <p:tgtEl>
                                          <p:spTgt spid="258">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3" presetClass="entr" presetSubtype="16" fill="hold" nodeType="clickEffect">
                                  <p:stCondLst>
                                    <p:cond delay="0"/>
                                  </p:stCondLst>
                                  <p:childTnLst>
                                    <p:set>
                                      <p:cBhvr>
                                        <p:cTn id="57" dur="1" fill="hold">
                                          <p:stCondLst>
                                            <p:cond delay="0"/>
                                          </p:stCondLst>
                                        </p:cTn>
                                        <p:tgtEl>
                                          <p:spTgt spid="260"/>
                                        </p:tgtEl>
                                        <p:attrNameLst>
                                          <p:attrName>style.visibility</p:attrName>
                                        </p:attrNameLst>
                                      </p:cBhvr>
                                      <p:to>
                                        <p:strVal val="visible"/>
                                      </p:to>
                                    </p:set>
                                    <p:anim calcmode="lin" valueType="num">
                                      <p:cBhvr additive="base">
                                        <p:cTn id="58" dur="500"/>
                                        <p:tgtEl>
                                          <p:spTgt spid="260"/>
                                        </p:tgtEl>
                                        <p:attrNameLst>
                                          <p:attrName>ppt_w</p:attrName>
                                        </p:attrNameLst>
                                      </p:cBhvr>
                                      <p:tavLst>
                                        <p:tav tm="0">
                                          <p:val>
                                            <p:strVal val="0"/>
                                          </p:val>
                                        </p:tav>
                                        <p:tav tm="100000">
                                          <p:val>
                                            <p:strVal val="#ppt_w"/>
                                          </p:val>
                                        </p:tav>
                                      </p:tavLst>
                                    </p:anim>
                                    <p:anim calcmode="lin" valueType="num">
                                      <p:cBhvr additive="base">
                                        <p:cTn id="59" dur="500"/>
                                        <p:tgtEl>
                                          <p:spTgt spid="260"/>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70" name="Google Shape;270;p29"/>
          <p:cNvSpPr txBox="1">
            <a:spLocks noGrp="1"/>
          </p:cNvSpPr>
          <p:nvPr>
            <p:ph type="body" idx="1"/>
          </p:nvPr>
        </p:nvSpPr>
        <p:spPr>
          <a:xfrm>
            <a:off x="0" y="4779966"/>
            <a:ext cx="5267700" cy="385200"/>
          </a:xfrm>
          <a:prstGeom prst="rect">
            <a:avLst/>
          </a:prstGeom>
          <a:noFill/>
          <a:ln>
            <a:noFill/>
          </a:ln>
        </p:spPr>
        <p:txBody>
          <a:bodyPr spcFirstLastPara="1" wrap="square" lIns="91425" tIns="91425" rIns="91425" bIns="91425" anchor="t" anchorCtr="0">
            <a:noAutofit/>
          </a:bodyPr>
          <a:lstStyle/>
          <a:p>
            <a:pPr marL="228600" lvl="0" indent="-228600" algn="l" rtl="0">
              <a:lnSpc>
                <a:spcPct val="100000"/>
              </a:lnSpc>
              <a:spcBef>
                <a:spcPts val="0"/>
              </a:spcBef>
              <a:spcAft>
                <a:spcPts val="0"/>
              </a:spcAft>
              <a:buClr>
                <a:srgbClr val="B7B7B7"/>
              </a:buClr>
              <a:buSzPts val="800"/>
              <a:buFont typeface="Calibri"/>
              <a:buAutoNum type="arabicPeriod"/>
            </a:pPr>
            <a:r>
              <a:rPr lang="hr" sz="800">
                <a:solidFill>
                  <a:srgbClr val="B7B7B7"/>
                </a:solidFill>
              </a:rPr>
              <a:t>Defining Upcycled Foods, (2020) THE UPCYCLED FOODS DEFINITION TASK FORCE</a:t>
            </a:r>
            <a:endParaRPr sz="800">
              <a:solidFill>
                <a:srgbClr val="B7B7B7"/>
              </a:solidFill>
            </a:endParaRPr>
          </a:p>
          <a:p>
            <a:pPr marL="228600" lvl="0" indent="-228600" algn="l" rtl="0">
              <a:lnSpc>
                <a:spcPct val="100000"/>
              </a:lnSpc>
              <a:spcBef>
                <a:spcPts val="0"/>
              </a:spcBef>
              <a:spcAft>
                <a:spcPts val="0"/>
              </a:spcAft>
              <a:buClr>
                <a:srgbClr val="B7B7B7"/>
              </a:buClr>
              <a:buSzPts val="800"/>
              <a:buAutoNum type="arabicPeriod"/>
            </a:pPr>
            <a:r>
              <a:rPr lang="hr" sz="800" u="sng">
                <a:solidFill>
                  <a:schemeClr val="hlink"/>
                </a:solidFill>
                <a:hlinkClick r:id="rId3"/>
              </a:rPr>
              <a:t>https://www.upcycledfood.org/</a:t>
            </a:r>
            <a:r>
              <a:rPr lang="hr" sz="800">
                <a:solidFill>
                  <a:srgbClr val="B7B7B7"/>
                </a:solidFill>
              </a:rPr>
              <a:t> </a:t>
            </a:r>
            <a:endParaRPr sz="800">
              <a:solidFill>
                <a:srgbClr val="B7B7B7"/>
              </a:solidFill>
            </a:endParaRPr>
          </a:p>
        </p:txBody>
      </p:sp>
      <p:pic>
        <p:nvPicPr>
          <p:cNvPr id="271" name="Google Shape;271;p29"/>
          <p:cNvPicPr preferRelativeResize="0"/>
          <p:nvPr/>
        </p:nvPicPr>
        <p:blipFill rotWithShape="1">
          <a:blip r:embed="rId4">
            <a:alphaModFix/>
          </a:blip>
          <a:srcRect/>
          <a:stretch/>
        </p:blipFill>
        <p:spPr>
          <a:xfrm>
            <a:off x="6085098" y="2860121"/>
            <a:ext cx="2196069" cy="550183"/>
          </a:xfrm>
          <a:prstGeom prst="rect">
            <a:avLst/>
          </a:prstGeom>
          <a:noFill/>
          <a:ln>
            <a:noFill/>
          </a:ln>
        </p:spPr>
      </p:pic>
      <p:pic>
        <p:nvPicPr>
          <p:cNvPr id="272" name="Google Shape;272;p29"/>
          <p:cNvPicPr preferRelativeResize="0"/>
          <p:nvPr/>
        </p:nvPicPr>
        <p:blipFill rotWithShape="1">
          <a:blip r:embed="rId5">
            <a:alphaModFix/>
          </a:blip>
          <a:srcRect/>
          <a:stretch/>
        </p:blipFill>
        <p:spPr>
          <a:xfrm>
            <a:off x="6678513" y="4180140"/>
            <a:ext cx="1943158" cy="505954"/>
          </a:xfrm>
          <a:prstGeom prst="rect">
            <a:avLst/>
          </a:prstGeom>
          <a:noFill/>
          <a:ln>
            <a:noFill/>
          </a:ln>
        </p:spPr>
      </p:pic>
      <p:pic>
        <p:nvPicPr>
          <p:cNvPr id="273" name="Google Shape;273;p29"/>
          <p:cNvPicPr preferRelativeResize="0"/>
          <p:nvPr/>
        </p:nvPicPr>
        <p:blipFill rotWithShape="1">
          <a:blip r:embed="rId6">
            <a:alphaModFix/>
          </a:blip>
          <a:srcRect t="14089"/>
          <a:stretch/>
        </p:blipFill>
        <p:spPr>
          <a:xfrm>
            <a:off x="4799587" y="4281932"/>
            <a:ext cx="1818503" cy="302382"/>
          </a:xfrm>
          <a:prstGeom prst="rect">
            <a:avLst/>
          </a:prstGeom>
          <a:noFill/>
          <a:ln>
            <a:noFill/>
          </a:ln>
        </p:spPr>
      </p:pic>
      <p:pic>
        <p:nvPicPr>
          <p:cNvPr id="274" name="Google Shape;274;p29"/>
          <p:cNvPicPr preferRelativeResize="0"/>
          <p:nvPr/>
        </p:nvPicPr>
        <p:blipFill rotWithShape="1">
          <a:blip r:embed="rId7">
            <a:alphaModFix/>
          </a:blip>
          <a:srcRect/>
          <a:stretch/>
        </p:blipFill>
        <p:spPr>
          <a:xfrm>
            <a:off x="5036820" y="2910840"/>
            <a:ext cx="1141793" cy="733967"/>
          </a:xfrm>
          <a:prstGeom prst="rect">
            <a:avLst/>
          </a:prstGeom>
          <a:noFill/>
          <a:ln>
            <a:noFill/>
          </a:ln>
        </p:spPr>
      </p:pic>
      <p:pic>
        <p:nvPicPr>
          <p:cNvPr id="275" name="Google Shape;275;p29"/>
          <p:cNvPicPr preferRelativeResize="0"/>
          <p:nvPr/>
        </p:nvPicPr>
        <p:blipFill rotWithShape="1">
          <a:blip r:embed="rId8">
            <a:alphaModFix/>
          </a:blip>
          <a:srcRect/>
          <a:stretch/>
        </p:blipFill>
        <p:spPr>
          <a:xfrm>
            <a:off x="4711972" y="3686433"/>
            <a:ext cx="1572487" cy="497673"/>
          </a:xfrm>
          <a:prstGeom prst="rect">
            <a:avLst/>
          </a:prstGeom>
          <a:noFill/>
          <a:ln>
            <a:noFill/>
          </a:ln>
        </p:spPr>
      </p:pic>
      <p:sp>
        <p:nvSpPr>
          <p:cNvPr id="276" name="Google Shape;276;p29"/>
          <p:cNvSpPr txBox="1"/>
          <p:nvPr/>
        </p:nvSpPr>
        <p:spPr>
          <a:xfrm>
            <a:off x="4596075" y="750064"/>
            <a:ext cx="4032300" cy="2216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accent1"/>
              </a:buClr>
              <a:buSzPts val="1300"/>
              <a:buFont typeface="Lato"/>
              <a:buNone/>
            </a:pPr>
            <a:r>
              <a:rPr lang="hr" sz="1400" b="0" i="0" u="none" strike="noStrike" cap="none">
                <a:solidFill>
                  <a:schemeClr val="accent1"/>
                </a:solidFill>
                <a:highlight>
                  <a:srgbClr val="C0C0C0"/>
                </a:highlight>
                <a:latin typeface="Lato"/>
                <a:ea typeface="Lato"/>
                <a:cs typeface="Lato"/>
                <a:sym typeface="Lato"/>
              </a:rPr>
              <a:t>Upcycled food</a:t>
            </a:r>
            <a:r>
              <a:rPr lang="hr" sz="1400" b="0" i="0" u="none" strike="noStrike" cap="none">
                <a:solidFill>
                  <a:schemeClr val="accent1"/>
                </a:solidFill>
                <a:latin typeface="Lato"/>
                <a:ea typeface="Lato"/>
                <a:cs typeface="Lato"/>
                <a:sym typeface="Lato"/>
              </a:rPr>
              <a:t> </a:t>
            </a:r>
            <a:endParaRPr/>
          </a:p>
          <a:p>
            <a:pPr marL="457200" marR="0" lvl="0" indent="-317500" algn="l" rtl="0">
              <a:lnSpc>
                <a:spcPct val="100000"/>
              </a:lnSpc>
              <a:spcBef>
                <a:spcPts val="1200"/>
              </a:spcBef>
              <a:spcAft>
                <a:spcPts val="0"/>
              </a:spcAft>
              <a:buClr>
                <a:schemeClr val="accent1"/>
              </a:buClr>
              <a:buSzPts val="1400"/>
              <a:buFont typeface="Lato"/>
              <a:buChar char="●"/>
            </a:pPr>
            <a:r>
              <a:rPr lang="hr" sz="1400" b="0" i="0" u="none" strike="noStrike" cap="none">
                <a:solidFill>
                  <a:schemeClr val="accent1"/>
                </a:solidFill>
                <a:latin typeface="Lato"/>
                <a:ea typeface="Lato"/>
                <a:cs typeface="Lato"/>
                <a:sym typeface="Lato"/>
              </a:rPr>
              <a:t>10% of upcycled ingredients by weight</a:t>
            </a:r>
            <a:endParaRPr/>
          </a:p>
          <a:p>
            <a:pPr marL="457200" marR="0" lvl="0" indent="-317500" algn="l" rtl="0">
              <a:lnSpc>
                <a:spcPct val="100000"/>
              </a:lnSpc>
              <a:spcBef>
                <a:spcPts val="0"/>
              </a:spcBef>
              <a:spcAft>
                <a:spcPts val="0"/>
              </a:spcAft>
              <a:buClr>
                <a:schemeClr val="accent1"/>
              </a:buClr>
              <a:buSzPts val="1400"/>
              <a:buFont typeface="Lato"/>
              <a:buChar char="●"/>
            </a:pPr>
            <a:r>
              <a:rPr lang="hr" sz="1400" b="0" i="0" u="none" strike="noStrike" cap="none">
                <a:solidFill>
                  <a:schemeClr val="accent1"/>
                </a:solidFill>
                <a:latin typeface="Lato"/>
                <a:ea typeface="Lato"/>
                <a:cs typeface="Lato"/>
                <a:sym typeface="Lato"/>
              </a:rPr>
              <a:t>auditable supply chain </a:t>
            </a:r>
            <a:endParaRPr/>
          </a:p>
          <a:p>
            <a:pPr marL="457200" marR="0" lvl="0" indent="-317500" algn="l" rtl="0">
              <a:lnSpc>
                <a:spcPct val="100000"/>
              </a:lnSpc>
              <a:spcBef>
                <a:spcPts val="0"/>
              </a:spcBef>
              <a:spcAft>
                <a:spcPts val="0"/>
              </a:spcAft>
              <a:buClr>
                <a:schemeClr val="accent1"/>
              </a:buClr>
              <a:buSzPts val="1400"/>
              <a:buFont typeface="Lato"/>
              <a:buChar char="●"/>
            </a:pPr>
            <a:r>
              <a:rPr lang="hr" sz="1400" b="0" i="0" u="none" strike="noStrike" cap="none">
                <a:solidFill>
                  <a:schemeClr val="accent1"/>
                </a:solidFill>
                <a:latin typeface="Lato"/>
                <a:ea typeface="Lato"/>
                <a:cs typeface="Lato"/>
                <a:sym typeface="Lato"/>
              </a:rPr>
              <a:t>declaration and labels</a:t>
            </a:r>
            <a:endParaRPr/>
          </a:p>
          <a:p>
            <a:pPr marL="457200" marR="0" lvl="0" indent="-317500" algn="l" rtl="0">
              <a:lnSpc>
                <a:spcPct val="100000"/>
              </a:lnSpc>
              <a:spcBef>
                <a:spcPts val="0"/>
              </a:spcBef>
              <a:spcAft>
                <a:spcPts val="0"/>
              </a:spcAft>
              <a:buClr>
                <a:schemeClr val="accent1"/>
              </a:buClr>
              <a:buSzPts val="1400"/>
              <a:buFont typeface="Lato"/>
              <a:buChar char="●"/>
            </a:pPr>
            <a:r>
              <a:rPr lang="hr" sz="1400" b="0" i="0" u="none" strike="noStrike" cap="none">
                <a:solidFill>
                  <a:schemeClr val="accent1"/>
                </a:solidFill>
                <a:latin typeface="Lato"/>
                <a:ea typeface="Lato"/>
                <a:cs typeface="Lato"/>
                <a:sym typeface="Lato"/>
              </a:rPr>
              <a:t>quality and safety</a:t>
            </a:r>
            <a:endParaRPr/>
          </a:p>
          <a:p>
            <a:pPr marL="457200" marR="0" lvl="0" indent="-317500" algn="l" rtl="0">
              <a:lnSpc>
                <a:spcPct val="100000"/>
              </a:lnSpc>
              <a:spcBef>
                <a:spcPts val="0"/>
              </a:spcBef>
              <a:spcAft>
                <a:spcPts val="0"/>
              </a:spcAft>
              <a:buClr>
                <a:schemeClr val="accent1"/>
              </a:buClr>
              <a:buSzPts val="1400"/>
              <a:buFont typeface="Lato"/>
              <a:buChar char="●"/>
            </a:pPr>
            <a:r>
              <a:rPr lang="hr" sz="1400" b="0" i="0" u="none" strike="noStrike" cap="none">
                <a:solidFill>
                  <a:schemeClr val="accent1"/>
                </a:solidFill>
                <a:latin typeface="Lato"/>
                <a:ea typeface="Lato"/>
                <a:cs typeface="Lato"/>
                <a:sym typeface="Lato"/>
              </a:rPr>
              <a:t>regulations</a:t>
            </a:r>
            <a:endParaRPr/>
          </a:p>
          <a:p>
            <a:pPr marL="457200" marR="0" lvl="0" indent="-317500" algn="l" rtl="0">
              <a:lnSpc>
                <a:spcPct val="100000"/>
              </a:lnSpc>
              <a:spcBef>
                <a:spcPts val="0"/>
              </a:spcBef>
              <a:spcAft>
                <a:spcPts val="0"/>
              </a:spcAft>
              <a:buClr>
                <a:schemeClr val="accent1"/>
              </a:buClr>
              <a:buSzPts val="1400"/>
              <a:buFont typeface="Lato"/>
              <a:buChar char="●"/>
            </a:pPr>
            <a:r>
              <a:rPr lang="hr" sz="1400" b="0" i="0" u="none" strike="noStrike" cap="none">
                <a:solidFill>
                  <a:schemeClr val="accent1"/>
                </a:solidFill>
                <a:latin typeface="Lato"/>
                <a:ea typeface="Lato"/>
                <a:cs typeface="Lato"/>
                <a:sym typeface="Lato"/>
              </a:rPr>
              <a:t>should include factors for their feasibility and acceptability </a:t>
            </a:r>
            <a:endParaRPr/>
          </a:p>
          <a:p>
            <a:pPr marL="0" marR="0" lvl="0" indent="0" algn="l" rtl="0">
              <a:lnSpc>
                <a:spcPct val="100000"/>
              </a:lnSpc>
              <a:spcBef>
                <a:spcPts val="1200"/>
              </a:spcBef>
              <a:spcAft>
                <a:spcPts val="1200"/>
              </a:spcAft>
              <a:buClr>
                <a:schemeClr val="accent1"/>
              </a:buClr>
              <a:buSzPts val="1300"/>
              <a:buFont typeface="Lato"/>
              <a:buNone/>
            </a:pPr>
            <a:endParaRPr sz="1400" b="0" i="0" u="none" strike="noStrike" cap="none">
              <a:solidFill>
                <a:schemeClr val="accent1"/>
              </a:solidFill>
              <a:latin typeface="Lato"/>
              <a:ea typeface="Lato"/>
              <a:cs typeface="Lato"/>
              <a:sym typeface="Lato"/>
            </a:endParaRPr>
          </a:p>
        </p:txBody>
      </p:sp>
      <p:sp>
        <p:nvSpPr>
          <p:cNvPr id="277" name="Google Shape;277;p29"/>
          <p:cNvSpPr txBox="1">
            <a:spLocks noGrp="1"/>
          </p:cNvSpPr>
          <p:nvPr>
            <p:ph type="title"/>
          </p:nvPr>
        </p:nvSpPr>
        <p:spPr>
          <a:xfrm>
            <a:off x="729450" y="640131"/>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hr"/>
              <a:t>Upcycled food</a:t>
            </a:r>
            <a:endParaRPr/>
          </a:p>
        </p:txBody>
      </p:sp>
      <p:pic>
        <p:nvPicPr>
          <p:cNvPr id="278" name="Google Shape;278;p29"/>
          <p:cNvPicPr preferRelativeResize="0"/>
          <p:nvPr/>
        </p:nvPicPr>
        <p:blipFill rotWithShape="1">
          <a:blip r:embed="rId9">
            <a:alphaModFix/>
          </a:blip>
          <a:srcRect l="6150" t="10953" r="2866"/>
          <a:stretch/>
        </p:blipFill>
        <p:spPr>
          <a:xfrm>
            <a:off x="6346111" y="3330865"/>
            <a:ext cx="2282264" cy="849275"/>
          </a:xfrm>
          <a:prstGeom prst="rect">
            <a:avLst/>
          </a:prstGeom>
          <a:noFill/>
          <a:ln>
            <a:noFill/>
          </a:ln>
        </p:spPr>
      </p:pic>
      <p:sp>
        <p:nvSpPr>
          <p:cNvPr id="21" name="Google Shape;254;p28">
            <a:extLst>
              <a:ext uri="{FF2B5EF4-FFF2-40B4-BE49-F238E27FC236}">
                <a16:creationId xmlns:a16="http://schemas.microsoft.com/office/drawing/2014/main" id="{172BC072-34B7-4613-B5F0-B89D4B226193}"/>
              </a:ext>
            </a:extLst>
          </p:cNvPr>
          <p:cNvSpPr txBox="1">
            <a:spLocks/>
          </p:cNvSpPr>
          <p:nvPr/>
        </p:nvSpPr>
        <p:spPr>
          <a:xfrm>
            <a:off x="0" y="1199460"/>
            <a:ext cx="4032300" cy="1478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15000"/>
              </a:lnSpc>
              <a:spcBef>
                <a:spcPts val="0"/>
              </a:spcBef>
              <a:spcAft>
                <a:spcPts val="0"/>
              </a:spcAft>
              <a:buClr>
                <a:schemeClr val="accent1"/>
              </a:buClr>
              <a:buSzPts val="1300"/>
              <a:buFont typeface="Lato"/>
              <a:buChar char="●"/>
              <a:defRPr sz="1300" b="0" i="0" u="none" strike="noStrike" cap="none" spc="0">
                <a:solidFill>
                  <a:schemeClr val="accent1"/>
                </a:solidFill>
                <a:latin typeface="Lato"/>
                <a:ea typeface="Lato"/>
                <a:cs typeface="Lato"/>
                <a:sym typeface="Lato"/>
              </a:defRPr>
            </a:lvl1pPr>
            <a:lvl2pPr marL="914400" marR="0" lvl="1"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2pPr>
            <a:lvl3pPr marL="1371600" marR="0" lvl="2"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3pPr>
            <a:lvl4pPr marL="1828800" marR="0" lvl="3"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4pPr>
            <a:lvl5pPr marL="2286000" marR="0" lvl="4"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5pPr>
            <a:lvl6pPr marL="2743200" marR="0" lvl="5"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6pPr>
            <a:lvl7pPr marL="3200400" marR="0" lvl="6"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7pPr>
            <a:lvl8pPr marL="3657600" marR="0" lvl="7"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8pPr>
            <a:lvl9pPr marL="4114800" marR="0" lvl="8"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9pPr>
          </a:lstStyle>
          <a:p>
            <a:pPr indent="-317500">
              <a:lnSpc>
                <a:spcPct val="100000"/>
              </a:lnSpc>
              <a:buSzPts val="1400"/>
              <a:buFont typeface="Lato"/>
              <a:buChar char="➔"/>
            </a:pPr>
            <a:r>
              <a:rPr lang="en-US" sz="1400" dirty="0"/>
              <a:t>Upcycled food products use ingredients that otherwise would not have gone to human consumption, are procured and produced using verifiable supply chains, and have a positive impact on the environment.</a:t>
            </a:r>
          </a:p>
        </p:txBody>
      </p:sp>
      <p:sp>
        <p:nvSpPr>
          <p:cNvPr id="22" name="Google Shape;256;p28">
            <a:extLst>
              <a:ext uri="{FF2B5EF4-FFF2-40B4-BE49-F238E27FC236}">
                <a16:creationId xmlns:a16="http://schemas.microsoft.com/office/drawing/2014/main" id="{D67757A7-A6D7-422C-A4BD-3A46864CCCD7}"/>
              </a:ext>
            </a:extLst>
          </p:cNvPr>
          <p:cNvSpPr txBox="1">
            <a:spLocks/>
          </p:cNvSpPr>
          <p:nvPr/>
        </p:nvSpPr>
        <p:spPr>
          <a:xfrm>
            <a:off x="0" y="2541197"/>
            <a:ext cx="4032300" cy="1027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15000"/>
              </a:lnSpc>
              <a:spcBef>
                <a:spcPts val="0"/>
              </a:spcBef>
              <a:spcAft>
                <a:spcPts val="0"/>
              </a:spcAft>
              <a:buClr>
                <a:schemeClr val="accent1"/>
              </a:buClr>
              <a:buSzPts val="1300"/>
              <a:buFont typeface="Lato"/>
              <a:buChar char="●"/>
              <a:defRPr sz="1300" b="0" i="0" u="none" strike="noStrike" cap="none" spc="0">
                <a:solidFill>
                  <a:schemeClr val="accent1"/>
                </a:solidFill>
                <a:latin typeface="Lato"/>
                <a:ea typeface="Lato"/>
                <a:cs typeface="Lato"/>
                <a:sym typeface="Lato"/>
              </a:defRPr>
            </a:lvl1pPr>
            <a:lvl2pPr marL="914400" marR="0" lvl="1"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2pPr>
            <a:lvl3pPr marL="1371600" marR="0" lvl="2"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3pPr>
            <a:lvl4pPr marL="1828800" marR="0" lvl="3"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4pPr>
            <a:lvl5pPr marL="2286000" marR="0" lvl="4"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5pPr>
            <a:lvl6pPr marL="2743200" marR="0" lvl="5"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6pPr>
            <a:lvl7pPr marL="3200400" marR="0" lvl="6"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7pPr>
            <a:lvl8pPr marL="3657600" marR="0" lvl="7"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8pPr>
            <a:lvl9pPr marL="4114800" marR="0" lvl="8"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9pPr>
          </a:lstStyle>
          <a:p>
            <a:pPr indent="-317500">
              <a:lnSpc>
                <a:spcPct val="100000"/>
              </a:lnSpc>
              <a:buSzPts val="1400"/>
              <a:buFont typeface="Lato"/>
              <a:buChar char="➔"/>
            </a:pPr>
            <a:r>
              <a:rPr lang="en-US" sz="1400"/>
              <a:t>Upcycled ingredients and food products elevate food that would otherwise be wasted to higher uses and have tangible benefits to the environment and society.</a:t>
            </a:r>
          </a:p>
        </p:txBody>
      </p:sp>
      <p:sp>
        <p:nvSpPr>
          <p:cNvPr id="23" name="Google Shape;257;p28">
            <a:extLst>
              <a:ext uri="{FF2B5EF4-FFF2-40B4-BE49-F238E27FC236}">
                <a16:creationId xmlns:a16="http://schemas.microsoft.com/office/drawing/2014/main" id="{F0950C16-1EAB-4E0B-94B5-A8B4D64D2671}"/>
              </a:ext>
            </a:extLst>
          </p:cNvPr>
          <p:cNvSpPr txBox="1">
            <a:spLocks/>
          </p:cNvSpPr>
          <p:nvPr/>
        </p:nvSpPr>
        <p:spPr>
          <a:xfrm>
            <a:off x="0" y="3457182"/>
            <a:ext cx="4032300" cy="1223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15000"/>
              </a:lnSpc>
              <a:spcBef>
                <a:spcPts val="0"/>
              </a:spcBef>
              <a:spcAft>
                <a:spcPts val="0"/>
              </a:spcAft>
              <a:buClr>
                <a:schemeClr val="accent1"/>
              </a:buClr>
              <a:buSzPts val="1300"/>
              <a:buFont typeface="Lato"/>
              <a:buChar char="●"/>
              <a:defRPr sz="1300" b="0" i="0" u="none" strike="noStrike" cap="none" spc="0">
                <a:solidFill>
                  <a:schemeClr val="accent1"/>
                </a:solidFill>
                <a:latin typeface="Lato"/>
                <a:ea typeface="Lato"/>
                <a:cs typeface="Lato"/>
                <a:sym typeface="Lato"/>
              </a:defRPr>
            </a:lvl1pPr>
            <a:lvl2pPr marL="914400" marR="0" lvl="1"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2pPr>
            <a:lvl3pPr marL="1371600" marR="0" lvl="2"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3pPr>
            <a:lvl4pPr marL="1828800" marR="0" lvl="3"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4pPr>
            <a:lvl5pPr marL="2286000" marR="0" lvl="4"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5pPr>
            <a:lvl6pPr marL="2743200" marR="0" lvl="5"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6pPr>
            <a:lvl7pPr marL="3200400" marR="0" lvl="6"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7pPr>
            <a:lvl8pPr marL="3657600" marR="0" lvl="7"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8pPr>
            <a:lvl9pPr marL="4114800" marR="0" lvl="8"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9pPr>
          </a:lstStyle>
          <a:p>
            <a:pPr indent="-317500">
              <a:lnSpc>
                <a:spcPct val="100000"/>
              </a:lnSpc>
              <a:buSzPts val="1400"/>
              <a:buFont typeface="Lato"/>
              <a:buChar char="➔"/>
            </a:pPr>
            <a:r>
              <a:rPr lang="en-US" sz="1400"/>
              <a:t>Upcycled food contain ingredients that would otherwise be diverted to other waste management destination and they classify as value-added products  for human consumption.</a:t>
            </a:r>
            <a:endParaRPr lang="en-US" sz="1400" dirty="0"/>
          </a:p>
        </p:txBody>
      </p:sp>
      <p:sp>
        <p:nvSpPr>
          <p:cNvPr id="15" name="Google Shape;156;p21"/>
          <p:cNvSpPr txBox="1">
            <a:spLocks/>
          </p:cNvSpPr>
          <p:nvPr/>
        </p:nvSpPr>
        <p:spPr>
          <a:xfrm>
            <a:off x="669745" y="-12425"/>
            <a:ext cx="7804511" cy="49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9pPr>
          </a:lstStyle>
          <a:p>
            <a:pPr algn="ctr">
              <a:buSzPts val="990"/>
            </a:pPr>
            <a:r>
              <a:rPr lang="en-US" sz="2020" b="0" i="1" dirty="0">
                <a:solidFill>
                  <a:srgbClr val="666666"/>
                </a:solidFill>
              </a:rPr>
              <a:t>Novel food and alternative proteins in a sustainable food system</a:t>
            </a:r>
            <a:br>
              <a:rPr lang="en-US" sz="2020" b="0" i="1" dirty="0">
                <a:solidFill>
                  <a:srgbClr val="666666"/>
                </a:solidFill>
              </a:rPr>
            </a:br>
            <a:r>
              <a:rPr lang="en-US" sz="2020" b="0" i="1" dirty="0">
                <a:solidFill>
                  <a:srgbClr val="666666"/>
                </a:solidFill>
              </a:rPr>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7" name="Google Shape;287;p30"/>
          <p:cNvSpPr txBox="1">
            <a:spLocks noGrp="1"/>
          </p:cNvSpPr>
          <p:nvPr>
            <p:ph type="body" idx="1"/>
          </p:nvPr>
        </p:nvSpPr>
        <p:spPr>
          <a:xfrm>
            <a:off x="0" y="4779966"/>
            <a:ext cx="5267700" cy="385200"/>
          </a:xfrm>
          <a:prstGeom prst="rect">
            <a:avLst/>
          </a:prstGeom>
          <a:noFill/>
          <a:ln>
            <a:noFill/>
          </a:ln>
        </p:spPr>
        <p:txBody>
          <a:bodyPr spcFirstLastPara="1" wrap="square" lIns="91425" tIns="91425" rIns="91425" bIns="91425" anchor="t" anchorCtr="0">
            <a:noAutofit/>
          </a:bodyPr>
          <a:lstStyle/>
          <a:p>
            <a:pPr marL="228600" lvl="0" indent="-228600" algn="l" rtl="0">
              <a:lnSpc>
                <a:spcPct val="100000"/>
              </a:lnSpc>
              <a:spcBef>
                <a:spcPts val="0"/>
              </a:spcBef>
              <a:spcAft>
                <a:spcPts val="0"/>
              </a:spcAft>
              <a:buClr>
                <a:srgbClr val="B7B7B7"/>
              </a:buClr>
              <a:buSzPts val="800"/>
              <a:buFont typeface="Calibri"/>
              <a:buAutoNum type="arabicPeriod"/>
            </a:pPr>
            <a:r>
              <a:rPr lang="hr" sz="800">
                <a:solidFill>
                  <a:srgbClr val="B7B7B7"/>
                </a:solidFill>
              </a:rPr>
              <a:t>Defining Upcycled Foods, (2020) THE UPCYCLED FOODS DEFINITION TASK FORCE</a:t>
            </a:r>
            <a:endParaRPr sz="800">
              <a:solidFill>
                <a:srgbClr val="B7B7B7"/>
              </a:solidFill>
            </a:endParaRPr>
          </a:p>
          <a:p>
            <a:pPr marL="228600" lvl="0" indent="-228600" algn="l" rtl="0">
              <a:lnSpc>
                <a:spcPct val="100000"/>
              </a:lnSpc>
              <a:spcBef>
                <a:spcPts val="0"/>
              </a:spcBef>
              <a:spcAft>
                <a:spcPts val="0"/>
              </a:spcAft>
              <a:buClr>
                <a:srgbClr val="B7B7B7"/>
              </a:buClr>
              <a:buSzPts val="800"/>
              <a:buAutoNum type="arabicPeriod"/>
            </a:pPr>
            <a:r>
              <a:rPr lang="hr" sz="800" u="sng">
                <a:solidFill>
                  <a:schemeClr val="hlink"/>
                </a:solidFill>
                <a:hlinkClick r:id="rId3"/>
              </a:rPr>
              <a:t>https://www.upcycledfood.org/</a:t>
            </a:r>
            <a:r>
              <a:rPr lang="hr" sz="800">
                <a:solidFill>
                  <a:srgbClr val="B7B7B7"/>
                </a:solidFill>
              </a:rPr>
              <a:t> </a:t>
            </a:r>
            <a:endParaRPr sz="800">
              <a:solidFill>
                <a:srgbClr val="B7B7B7"/>
              </a:solidFill>
            </a:endParaRPr>
          </a:p>
        </p:txBody>
      </p:sp>
      <p:pic>
        <p:nvPicPr>
          <p:cNvPr id="288" name="Google Shape;288;p30"/>
          <p:cNvPicPr preferRelativeResize="0"/>
          <p:nvPr/>
        </p:nvPicPr>
        <p:blipFill rotWithShape="1">
          <a:blip r:embed="rId4">
            <a:alphaModFix/>
          </a:blip>
          <a:srcRect/>
          <a:stretch/>
        </p:blipFill>
        <p:spPr>
          <a:xfrm>
            <a:off x="5825819" y="565732"/>
            <a:ext cx="2196069" cy="550183"/>
          </a:xfrm>
          <a:prstGeom prst="rect">
            <a:avLst/>
          </a:prstGeom>
          <a:noFill/>
          <a:ln>
            <a:noFill/>
          </a:ln>
        </p:spPr>
      </p:pic>
      <p:pic>
        <p:nvPicPr>
          <p:cNvPr id="289" name="Google Shape;289;p30"/>
          <p:cNvPicPr preferRelativeResize="0">
            <a:picLocks noGrp="1"/>
          </p:cNvPicPr>
          <p:nvPr>
            <p:ph type="body" idx="1"/>
          </p:nvPr>
        </p:nvPicPr>
        <p:blipFill rotWithShape="1">
          <a:blip r:embed="rId5">
            <a:alphaModFix/>
          </a:blip>
          <a:srcRect/>
          <a:stretch/>
        </p:blipFill>
        <p:spPr>
          <a:xfrm>
            <a:off x="4461200" y="1048968"/>
            <a:ext cx="2026200" cy="2674500"/>
          </a:xfrm>
          <a:prstGeom prst="rect">
            <a:avLst/>
          </a:prstGeom>
          <a:noFill/>
          <a:ln>
            <a:noFill/>
          </a:ln>
        </p:spPr>
      </p:pic>
      <p:sp>
        <p:nvSpPr>
          <p:cNvPr id="290" name="Google Shape;290;p30"/>
          <p:cNvSpPr txBox="1">
            <a:spLocks noGrp="1"/>
          </p:cNvSpPr>
          <p:nvPr>
            <p:ph type="title"/>
          </p:nvPr>
        </p:nvSpPr>
        <p:spPr>
          <a:xfrm>
            <a:off x="729450" y="640131"/>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hr"/>
              <a:t>Upcycled food</a:t>
            </a:r>
            <a:endParaRPr/>
          </a:p>
        </p:txBody>
      </p:sp>
      <p:pic>
        <p:nvPicPr>
          <p:cNvPr id="291" name="Google Shape;291;p30"/>
          <p:cNvPicPr preferRelativeResize="0"/>
          <p:nvPr/>
        </p:nvPicPr>
        <p:blipFill rotWithShape="1">
          <a:blip r:embed="rId6">
            <a:alphaModFix/>
          </a:blip>
          <a:srcRect/>
          <a:stretch/>
        </p:blipFill>
        <p:spPr>
          <a:xfrm>
            <a:off x="6712493" y="1253700"/>
            <a:ext cx="2341422" cy="3602794"/>
          </a:xfrm>
          <a:prstGeom prst="rect">
            <a:avLst/>
          </a:prstGeom>
          <a:noFill/>
          <a:ln>
            <a:noFill/>
          </a:ln>
        </p:spPr>
      </p:pic>
      <p:sp>
        <p:nvSpPr>
          <p:cNvPr id="292" name="Google Shape;292;p30"/>
          <p:cNvSpPr txBox="1">
            <a:spLocks noGrp="1"/>
          </p:cNvSpPr>
          <p:nvPr>
            <p:ph type="body" idx="1"/>
          </p:nvPr>
        </p:nvSpPr>
        <p:spPr>
          <a:xfrm>
            <a:off x="4150225" y="3665100"/>
            <a:ext cx="2599200" cy="14784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hr" sz="1200"/>
              <a:t>Ingredients:</a:t>
            </a:r>
            <a:endParaRPr sz="1200"/>
          </a:p>
          <a:p>
            <a:pPr marL="0" lvl="0" indent="0" algn="ctr" rtl="0">
              <a:lnSpc>
                <a:spcPct val="100000"/>
              </a:lnSpc>
              <a:spcBef>
                <a:spcPts val="0"/>
              </a:spcBef>
              <a:spcAft>
                <a:spcPts val="0"/>
              </a:spcAft>
              <a:buNone/>
            </a:pPr>
            <a:r>
              <a:rPr lang="hr" sz="1200"/>
              <a:t>Brewers spent yeast (water brewers yeast), soybean meal, 2% or less of brown sugar, sea salt, garlic powder, calcium chloride, onion powder and vegetable oil. </a:t>
            </a:r>
            <a:endParaRPr sz="1200"/>
          </a:p>
          <a:p>
            <a:pPr marL="0" lvl="0" indent="0" algn="ctr" rtl="0">
              <a:lnSpc>
                <a:spcPct val="100000"/>
              </a:lnSpc>
              <a:spcBef>
                <a:spcPts val="0"/>
              </a:spcBef>
              <a:spcAft>
                <a:spcPts val="0"/>
              </a:spcAft>
              <a:buNone/>
            </a:pPr>
            <a:r>
              <a:rPr lang="hr" sz="1200"/>
              <a:t>Contains: soy and gluten.</a:t>
            </a:r>
            <a:endParaRPr sz="1200"/>
          </a:p>
        </p:txBody>
      </p:sp>
      <p:sp>
        <p:nvSpPr>
          <p:cNvPr id="18" name="Google Shape;254;p28">
            <a:extLst>
              <a:ext uri="{FF2B5EF4-FFF2-40B4-BE49-F238E27FC236}">
                <a16:creationId xmlns:a16="http://schemas.microsoft.com/office/drawing/2014/main" id="{5CE8E9BA-6A57-4EDB-9ADA-079691CECCBE}"/>
              </a:ext>
            </a:extLst>
          </p:cNvPr>
          <p:cNvSpPr txBox="1">
            <a:spLocks/>
          </p:cNvSpPr>
          <p:nvPr/>
        </p:nvSpPr>
        <p:spPr>
          <a:xfrm>
            <a:off x="0" y="1199460"/>
            <a:ext cx="4032300" cy="1478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15000"/>
              </a:lnSpc>
              <a:spcBef>
                <a:spcPts val="0"/>
              </a:spcBef>
              <a:spcAft>
                <a:spcPts val="0"/>
              </a:spcAft>
              <a:buClr>
                <a:schemeClr val="accent1"/>
              </a:buClr>
              <a:buSzPts val="1300"/>
              <a:buFont typeface="Lato"/>
              <a:buChar char="●"/>
              <a:defRPr sz="1300" b="0" i="0" u="none" strike="noStrike" cap="none" spc="0">
                <a:solidFill>
                  <a:schemeClr val="accent1"/>
                </a:solidFill>
                <a:latin typeface="Lato"/>
                <a:ea typeface="Lato"/>
                <a:cs typeface="Lato"/>
                <a:sym typeface="Lato"/>
              </a:defRPr>
            </a:lvl1pPr>
            <a:lvl2pPr marL="914400" marR="0" lvl="1"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2pPr>
            <a:lvl3pPr marL="1371600" marR="0" lvl="2"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3pPr>
            <a:lvl4pPr marL="1828800" marR="0" lvl="3"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4pPr>
            <a:lvl5pPr marL="2286000" marR="0" lvl="4"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5pPr>
            <a:lvl6pPr marL="2743200" marR="0" lvl="5"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6pPr>
            <a:lvl7pPr marL="3200400" marR="0" lvl="6"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7pPr>
            <a:lvl8pPr marL="3657600" marR="0" lvl="7"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8pPr>
            <a:lvl9pPr marL="4114800" marR="0" lvl="8"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9pPr>
          </a:lstStyle>
          <a:p>
            <a:pPr indent="-317500">
              <a:lnSpc>
                <a:spcPct val="100000"/>
              </a:lnSpc>
              <a:buSzPts val="1400"/>
              <a:buFont typeface="Lato"/>
              <a:buChar char="➔"/>
            </a:pPr>
            <a:r>
              <a:rPr lang="en-US" sz="1400"/>
              <a:t>Upcycled food products use ingredients that otherwise would not have gone to human consumption, are procured and produced using verifiable supply chains, and have a positive impact on the environment.</a:t>
            </a:r>
            <a:endParaRPr lang="en-US" sz="1400" dirty="0"/>
          </a:p>
        </p:txBody>
      </p:sp>
      <p:sp>
        <p:nvSpPr>
          <p:cNvPr id="19" name="Google Shape;256;p28">
            <a:extLst>
              <a:ext uri="{FF2B5EF4-FFF2-40B4-BE49-F238E27FC236}">
                <a16:creationId xmlns:a16="http://schemas.microsoft.com/office/drawing/2014/main" id="{E923E2D8-6A29-45F9-BFEC-FDD11720F790}"/>
              </a:ext>
            </a:extLst>
          </p:cNvPr>
          <p:cNvSpPr txBox="1">
            <a:spLocks/>
          </p:cNvSpPr>
          <p:nvPr/>
        </p:nvSpPr>
        <p:spPr>
          <a:xfrm>
            <a:off x="0" y="2541197"/>
            <a:ext cx="4032300" cy="1027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15000"/>
              </a:lnSpc>
              <a:spcBef>
                <a:spcPts val="0"/>
              </a:spcBef>
              <a:spcAft>
                <a:spcPts val="0"/>
              </a:spcAft>
              <a:buClr>
                <a:schemeClr val="accent1"/>
              </a:buClr>
              <a:buSzPts val="1300"/>
              <a:buFont typeface="Lato"/>
              <a:buChar char="●"/>
              <a:defRPr sz="1300" b="0" i="0" u="none" strike="noStrike" cap="none" spc="0">
                <a:solidFill>
                  <a:schemeClr val="accent1"/>
                </a:solidFill>
                <a:latin typeface="Lato"/>
                <a:ea typeface="Lato"/>
                <a:cs typeface="Lato"/>
                <a:sym typeface="Lato"/>
              </a:defRPr>
            </a:lvl1pPr>
            <a:lvl2pPr marL="914400" marR="0" lvl="1"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2pPr>
            <a:lvl3pPr marL="1371600" marR="0" lvl="2"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3pPr>
            <a:lvl4pPr marL="1828800" marR="0" lvl="3"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4pPr>
            <a:lvl5pPr marL="2286000" marR="0" lvl="4"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5pPr>
            <a:lvl6pPr marL="2743200" marR="0" lvl="5"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6pPr>
            <a:lvl7pPr marL="3200400" marR="0" lvl="6"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7pPr>
            <a:lvl8pPr marL="3657600" marR="0" lvl="7"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8pPr>
            <a:lvl9pPr marL="4114800" marR="0" lvl="8"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9pPr>
          </a:lstStyle>
          <a:p>
            <a:pPr indent="-317500">
              <a:lnSpc>
                <a:spcPct val="100000"/>
              </a:lnSpc>
              <a:buSzPts val="1400"/>
              <a:buFont typeface="Lato"/>
              <a:buChar char="➔"/>
            </a:pPr>
            <a:r>
              <a:rPr lang="en-US" sz="1400"/>
              <a:t>Upcycled ingredients and food products elevate food that would otherwise be wasted to higher uses and have tangible benefits to the environment and society.</a:t>
            </a:r>
          </a:p>
        </p:txBody>
      </p:sp>
      <p:sp>
        <p:nvSpPr>
          <p:cNvPr id="20" name="Google Shape;257;p28">
            <a:extLst>
              <a:ext uri="{FF2B5EF4-FFF2-40B4-BE49-F238E27FC236}">
                <a16:creationId xmlns:a16="http://schemas.microsoft.com/office/drawing/2014/main" id="{6A19807A-780C-48AE-A9ED-9E4FB9B6B1BE}"/>
              </a:ext>
            </a:extLst>
          </p:cNvPr>
          <p:cNvSpPr txBox="1">
            <a:spLocks/>
          </p:cNvSpPr>
          <p:nvPr/>
        </p:nvSpPr>
        <p:spPr>
          <a:xfrm>
            <a:off x="0" y="3457182"/>
            <a:ext cx="4032300" cy="1223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15000"/>
              </a:lnSpc>
              <a:spcBef>
                <a:spcPts val="0"/>
              </a:spcBef>
              <a:spcAft>
                <a:spcPts val="0"/>
              </a:spcAft>
              <a:buClr>
                <a:schemeClr val="accent1"/>
              </a:buClr>
              <a:buSzPts val="1300"/>
              <a:buFont typeface="Lato"/>
              <a:buChar char="●"/>
              <a:defRPr sz="1300" b="0" i="0" u="none" strike="noStrike" cap="none" spc="0">
                <a:solidFill>
                  <a:schemeClr val="accent1"/>
                </a:solidFill>
                <a:latin typeface="Lato"/>
                <a:ea typeface="Lato"/>
                <a:cs typeface="Lato"/>
                <a:sym typeface="Lato"/>
              </a:defRPr>
            </a:lvl1pPr>
            <a:lvl2pPr marL="914400" marR="0" lvl="1"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2pPr>
            <a:lvl3pPr marL="1371600" marR="0" lvl="2"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3pPr>
            <a:lvl4pPr marL="1828800" marR="0" lvl="3"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4pPr>
            <a:lvl5pPr marL="2286000" marR="0" lvl="4"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5pPr>
            <a:lvl6pPr marL="2743200" marR="0" lvl="5"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6pPr>
            <a:lvl7pPr marL="3200400" marR="0" lvl="6"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7pPr>
            <a:lvl8pPr marL="3657600" marR="0" lvl="7"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8pPr>
            <a:lvl9pPr marL="4114800" marR="0" lvl="8"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9pPr>
          </a:lstStyle>
          <a:p>
            <a:pPr indent="-317500">
              <a:lnSpc>
                <a:spcPct val="100000"/>
              </a:lnSpc>
              <a:buSzPts val="1400"/>
              <a:buFont typeface="Lato"/>
              <a:buChar char="➔"/>
            </a:pPr>
            <a:r>
              <a:rPr lang="en-US" sz="1400"/>
              <a:t>Upcycled food contain ingredients that would otherwise be diverted to other waste management destination and they classify as value-added products  for human consumption.</a:t>
            </a:r>
            <a:endParaRPr lang="en-US" sz="1400" dirty="0"/>
          </a:p>
        </p:txBody>
      </p:sp>
      <p:sp>
        <p:nvSpPr>
          <p:cNvPr id="12" name="Google Shape;156;p21"/>
          <p:cNvSpPr txBox="1">
            <a:spLocks/>
          </p:cNvSpPr>
          <p:nvPr/>
        </p:nvSpPr>
        <p:spPr>
          <a:xfrm>
            <a:off x="669745" y="-12425"/>
            <a:ext cx="7804511" cy="49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9pPr>
          </a:lstStyle>
          <a:p>
            <a:pPr algn="ctr">
              <a:buSzPts val="990"/>
            </a:pPr>
            <a:r>
              <a:rPr lang="en-US" sz="2020" b="0" i="1" dirty="0">
                <a:solidFill>
                  <a:srgbClr val="666666"/>
                </a:solidFill>
              </a:rPr>
              <a:t>Novel food and alternative proteins in a sustainable food system</a:t>
            </a:r>
            <a:br>
              <a:rPr lang="en-US" sz="2020" b="0" i="1" dirty="0">
                <a:solidFill>
                  <a:srgbClr val="666666"/>
                </a:solidFill>
              </a:rPr>
            </a:br>
            <a:r>
              <a:rPr lang="en-US" sz="2020" b="0" i="1" dirty="0">
                <a:solidFill>
                  <a:srgbClr val="666666"/>
                </a:solidFill>
              </a:rPr>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31"/>
          <p:cNvSpPr txBox="1">
            <a:spLocks noGrp="1"/>
          </p:cNvSpPr>
          <p:nvPr>
            <p:ph type="body" idx="1"/>
          </p:nvPr>
        </p:nvSpPr>
        <p:spPr>
          <a:xfrm>
            <a:off x="296325" y="1291350"/>
            <a:ext cx="3733500" cy="2475300"/>
          </a:xfrm>
          <a:prstGeom prst="rect">
            <a:avLst/>
          </a:prstGeom>
          <a:noFill/>
          <a:ln>
            <a:noFill/>
          </a:ln>
        </p:spPr>
        <p:txBody>
          <a:bodyPr spcFirstLastPara="1" wrap="square" lIns="91425" tIns="91425" rIns="91425" bIns="91425" anchor="t" anchorCtr="0">
            <a:noAutofit/>
          </a:bodyPr>
          <a:lstStyle/>
          <a:p>
            <a:pPr marL="457200" lvl="0" indent="-311150" algn="l" rtl="0">
              <a:lnSpc>
                <a:spcPct val="100000"/>
              </a:lnSpc>
              <a:spcBef>
                <a:spcPts val="0"/>
              </a:spcBef>
              <a:spcAft>
                <a:spcPts val="0"/>
              </a:spcAft>
              <a:buSzPts val="1300"/>
              <a:buChar char="➔"/>
            </a:pPr>
            <a:r>
              <a:rPr lang="hr" dirty="0"/>
              <a:t>There are no dedicated EU-wide regulations specifically for upcycled food; </a:t>
            </a:r>
            <a:endParaRPr dirty="0"/>
          </a:p>
          <a:p>
            <a:pPr marL="457200" lvl="0" indent="-311150" algn="l" rtl="0">
              <a:lnSpc>
                <a:spcPct val="100000"/>
              </a:lnSpc>
              <a:spcBef>
                <a:spcPts val="0"/>
              </a:spcBef>
              <a:spcAft>
                <a:spcPts val="0"/>
              </a:spcAft>
              <a:buSzPts val="1300"/>
              <a:buChar char="➔"/>
            </a:pPr>
            <a:r>
              <a:rPr lang="hr" dirty="0"/>
              <a:t>European Union Food Law and Safety Standards</a:t>
            </a:r>
            <a:endParaRPr dirty="0"/>
          </a:p>
          <a:p>
            <a:pPr marL="457200" lvl="0" indent="-311150" algn="l" rtl="0">
              <a:lnSpc>
                <a:spcPct val="100000"/>
              </a:lnSpc>
              <a:spcBef>
                <a:spcPts val="0"/>
              </a:spcBef>
              <a:spcAft>
                <a:spcPts val="0"/>
              </a:spcAft>
              <a:buSzPts val="1300"/>
              <a:buChar char="➔"/>
            </a:pPr>
            <a:r>
              <a:rPr lang="hr" dirty="0"/>
              <a:t>Novel food regulations</a:t>
            </a:r>
            <a:endParaRPr dirty="0"/>
          </a:p>
          <a:p>
            <a:pPr marL="457200" lvl="0" indent="-311150" algn="l" rtl="0">
              <a:lnSpc>
                <a:spcPct val="100000"/>
              </a:lnSpc>
              <a:spcBef>
                <a:spcPts val="0"/>
              </a:spcBef>
              <a:spcAft>
                <a:spcPts val="0"/>
              </a:spcAft>
              <a:buSzPts val="1300"/>
              <a:buChar char="➔"/>
            </a:pPr>
            <a:r>
              <a:rPr lang="hr" dirty="0"/>
              <a:t>European Food Safety Authority</a:t>
            </a:r>
            <a:endParaRPr dirty="0"/>
          </a:p>
          <a:p>
            <a:pPr marL="457200" lvl="0" indent="-311150" algn="l" rtl="0">
              <a:lnSpc>
                <a:spcPct val="100000"/>
              </a:lnSpc>
              <a:spcBef>
                <a:spcPts val="0"/>
              </a:spcBef>
              <a:spcAft>
                <a:spcPts val="0"/>
              </a:spcAft>
              <a:buSzPts val="1300"/>
              <a:buChar char="➔"/>
            </a:pPr>
            <a:r>
              <a:rPr lang="hr" dirty="0"/>
              <a:t>HACCP</a:t>
            </a:r>
            <a:endParaRPr dirty="0"/>
          </a:p>
          <a:p>
            <a:pPr marL="457200" lvl="0" indent="-311150" algn="l" rtl="0">
              <a:lnSpc>
                <a:spcPct val="100000"/>
              </a:lnSpc>
              <a:spcBef>
                <a:spcPts val="0"/>
              </a:spcBef>
              <a:spcAft>
                <a:spcPts val="0"/>
              </a:spcAft>
              <a:buSzPts val="1300"/>
              <a:buChar char="➔"/>
            </a:pPr>
            <a:r>
              <a:rPr lang="hr" dirty="0"/>
              <a:t>Food Labeling Requirements</a:t>
            </a:r>
            <a:endParaRPr dirty="0"/>
          </a:p>
          <a:p>
            <a:pPr marL="457200" lvl="0" indent="-311150" algn="l" rtl="0">
              <a:lnSpc>
                <a:spcPct val="100000"/>
              </a:lnSpc>
              <a:spcBef>
                <a:spcPts val="0"/>
              </a:spcBef>
              <a:spcAft>
                <a:spcPts val="0"/>
              </a:spcAft>
              <a:buSzPts val="1300"/>
              <a:buChar char="➔"/>
            </a:pPr>
            <a:r>
              <a:rPr lang="hr" dirty="0"/>
              <a:t>Croatian National Regulations (NN 15/18, 114/18)</a:t>
            </a:r>
            <a:endParaRPr dirty="0"/>
          </a:p>
        </p:txBody>
      </p:sp>
      <p:sp>
        <p:nvSpPr>
          <p:cNvPr id="299" name="Google Shape;299;p31"/>
          <p:cNvSpPr txBox="1">
            <a:spLocks noGrp="1"/>
          </p:cNvSpPr>
          <p:nvPr>
            <p:ph type="body" idx="1"/>
          </p:nvPr>
        </p:nvSpPr>
        <p:spPr>
          <a:xfrm>
            <a:off x="0" y="4246275"/>
            <a:ext cx="3906000" cy="897300"/>
          </a:xfrm>
          <a:prstGeom prst="rect">
            <a:avLst/>
          </a:prstGeom>
          <a:noFill/>
          <a:ln>
            <a:noFill/>
          </a:ln>
        </p:spPr>
        <p:txBody>
          <a:bodyPr spcFirstLastPara="1" wrap="square" lIns="91425" tIns="91425" rIns="91425" bIns="91425" anchor="t" anchorCtr="0">
            <a:noAutofit/>
          </a:bodyPr>
          <a:lstStyle/>
          <a:p>
            <a:pPr marL="228600" lvl="0" indent="-228600" algn="just" rtl="0">
              <a:lnSpc>
                <a:spcPct val="100000"/>
              </a:lnSpc>
              <a:spcBef>
                <a:spcPts val="0"/>
              </a:spcBef>
              <a:spcAft>
                <a:spcPts val="0"/>
              </a:spcAft>
              <a:buClr>
                <a:srgbClr val="B7B7B7"/>
              </a:buClr>
              <a:buSzPts val="800"/>
              <a:buAutoNum type="arabicPeriod"/>
            </a:pPr>
            <a:r>
              <a:rPr lang="hr" sz="800">
                <a:solidFill>
                  <a:srgbClr val="B7B7B7"/>
                </a:solidFill>
              </a:rPr>
              <a:t>REGULATION (EU) 2015/2283 OF THE EUROPEAN PARLIAMENT AND OF THE COUNCIL of 25 November 2015 on novel foods, amending Regulation (EU) No 1169/2011 of the European Parliament and of the Council and repealing Regulation (EC) No 258/97 of the European Parliament and of the Council and Commission Regulation (EC) No 1852/2001; Official Journal of the European Union</a:t>
            </a:r>
            <a:endParaRPr sz="800">
              <a:solidFill>
                <a:srgbClr val="B7B7B7"/>
              </a:solidFill>
            </a:endParaRPr>
          </a:p>
          <a:p>
            <a:pPr marL="457200" lvl="0" indent="0" algn="just" rtl="0">
              <a:lnSpc>
                <a:spcPct val="100000"/>
              </a:lnSpc>
              <a:spcBef>
                <a:spcPts val="0"/>
              </a:spcBef>
              <a:spcAft>
                <a:spcPts val="0"/>
              </a:spcAft>
              <a:buNone/>
            </a:pPr>
            <a:endParaRPr sz="800">
              <a:solidFill>
                <a:srgbClr val="B7B7B7"/>
              </a:solidFill>
            </a:endParaRPr>
          </a:p>
        </p:txBody>
      </p:sp>
      <p:sp>
        <p:nvSpPr>
          <p:cNvPr id="300" name="Google Shape;300;p31"/>
          <p:cNvSpPr txBox="1">
            <a:spLocks noGrp="1"/>
          </p:cNvSpPr>
          <p:nvPr>
            <p:ph type="title"/>
          </p:nvPr>
        </p:nvSpPr>
        <p:spPr>
          <a:xfrm>
            <a:off x="729450" y="640131"/>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hr"/>
              <a:t>Upcycled food: Regulations</a:t>
            </a:r>
            <a:endParaRPr/>
          </a:p>
        </p:txBody>
      </p:sp>
      <p:sp>
        <p:nvSpPr>
          <p:cNvPr id="301" name="Google Shape;301;p31"/>
          <p:cNvSpPr txBox="1"/>
          <p:nvPr/>
        </p:nvSpPr>
        <p:spPr>
          <a:xfrm>
            <a:off x="4225500" y="1082639"/>
            <a:ext cx="4824000" cy="4032000"/>
          </a:xfrm>
          <a:prstGeom prst="rect">
            <a:avLst/>
          </a:prstGeom>
          <a:noFill/>
          <a:ln w="38100" cap="flat" cmpd="sng">
            <a:solidFill>
              <a:srgbClr val="CD9581"/>
            </a:solidFill>
            <a:prstDash val="solid"/>
            <a:round/>
            <a:headEnd type="none" w="sm" len="sm"/>
            <a:tailEnd type="none" w="sm" len="sm"/>
          </a:ln>
        </p:spPr>
        <p:txBody>
          <a:bodyPr spcFirstLastPara="1" wrap="square" lIns="91425" tIns="45700" rIns="91425" bIns="45700" anchor="t" anchorCtr="0">
            <a:spAutoFit/>
          </a:bodyPr>
          <a:lstStyle/>
          <a:p>
            <a:pPr marL="171450" marR="0" lvl="0" indent="-165100" algn="l" rtl="0">
              <a:spcBef>
                <a:spcPts val="0"/>
              </a:spcBef>
              <a:spcAft>
                <a:spcPts val="0"/>
              </a:spcAft>
              <a:buClr>
                <a:schemeClr val="accent1"/>
              </a:buClr>
              <a:buSzPts val="1300"/>
              <a:buFont typeface="Lato"/>
              <a:buChar char="✔"/>
            </a:pPr>
            <a:r>
              <a:rPr lang="hr" sz="1300" dirty="0">
                <a:solidFill>
                  <a:schemeClr val="accent1"/>
                </a:solidFill>
                <a:latin typeface="Lato"/>
                <a:ea typeface="Lato"/>
                <a:cs typeface="Lato"/>
                <a:sym typeface="Lato"/>
              </a:rPr>
              <a:t>Novel Food is defined as food that had not been consumed to a significant degree by humans in the EU before 15 May 1997, when the first Regulation on novel food came into force.</a:t>
            </a:r>
            <a:endParaRPr sz="1300" dirty="0">
              <a:solidFill>
                <a:schemeClr val="accent1"/>
              </a:solidFill>
              <a:latin typeface="Lato"/>
              <a:ea typeface="Lato"/>
              <a:cs typeface="Lato"/>
              <a:sym typeface="Lato"/>
            </a:endParaRPr>
          </a:p>
          <a:p>
            <a:pPr marL="171450" marR="0" lvl="0" indent="-165100" algn="l" rtl="0">
              <a:spcBef>
                <a:spcPts val="0"/>
              </a:spcBef>
              <a:spcAft>
                <a:spcPts val="0"/>
              </a:spcAft>
              <a:buClr>
                <a:schemeClr val="accent1"/>
              </a:buClr>
              <a:buSzPts val="1300"/>
              <a:buFont typeface="Lato"/>
              <a:buChar char="✔"/>
            </a:pPr>
            <a:r>
              <a:rPr lang="hr" sz="1300" dirty="0">
                <a:solidFill>
                  <a:schemeClr val="accent1"/>
                </a:solidFill>
                <a:latin typeface="Lato"/>
                <a:ea typeface="Lato"/>
                <a:cs typeface="Lato"/>
                <a:sym typeface="Lato"/>
              </a:rPr>
              <a:t>'Novel Food' can be newly developed, innovative food, food produced using new technologies and production processes, as well as food which is or has been traditionally eaten outside of the EU.</a:t>
            </a:r>
            <a:endParaRPr sz="1300" dirty="0">
              <a:solidFill>
                <a:schemeClr val="accent1"/>
              </a:solidFill>
              <a:latin typeface="Lato"/>
              <a:ea typeface="Lato"/>
              <a:cs typeface="Lato"/>
              <a:sym typeface="Lato"/>
            </a:endParaRPr>
          </a:p>
          <a:p>
            <a:pPr marL="0" marR="0" lvl="0" indent="0" algn="l" rtl="0">
              <a:spcBef>
                <a:spcPts val="0"/>
              </a:spcBef>
              <a:spcAft>
                <a:spcPts val="0"/>
              </a:spcAft>
              <a:buNone/>
            </a:pPr>
            <a:endParaRPr sz="1300" dirty="0">
              <a:solidFill>
                <a:schemeClr val="accent1"/>
              </a:solidFill>
              <a:latin typeface="Lato"/>
              <a:ea typeface="Lato"/>
              <a:cs typeface="Lato"/>
              <a:sym typeface="Lato"/>
            </a:endParaRPr>
          </a:p>
          <a:p>
            <a:pPr marL="171450" marR="0" lvl="0" indent="-165100" algn="l" rtl="0">
              <a:spcBef>
                <a:spcPts val="0"/>
              </a:spcBef>
              <a:spcAft>
                <a:spcPts val="0"/>
              </a:spcAft>
              <a:buClr>
                <a:schemeClr val="accent1"/>
              </a:buClr>
              <a:buSzPts val="1300"/>
              <a:buFont typeface="Lato"/>
              <a:buChar char="✔"/>
            </a:pPr>
            <a:r>
              <a:rPr lang="hr" sz="1300" i="0" dirty="0">
                <a:solidFill>
                  <a:schemeClr val="accent1"/>
                </a:solidFill>
                <a:latin typeface="Lato"/>
                <a:ea typeface="Lato"/>
                <a:cs typeface="Lato"/>
                <a:sym typeface="Lato"/>
              </a:rPr>
              <a:t>The underlying principles underpinning Novel Food in the European Union are that Novel Foods must be:</a:t>
            </a:r>
            <a:endParaRPr sz="1300" dirty="0">
              <a:solidFill>
                <a:schemeClr val="accent1"/>
              </a:solidFill>
              <a:latin typeface="Lato"/>
              <a:ea typeface="Lato"/>
              <a:cs typeface="Lato"/>
              <a:sym typeface="Lato"/>
            </a:endParaRPr>
          </a:p>
          <a:p>
            <a:pPr marL="628650" marR="0" lvl="1" indent="-165100" algn="l" rtl="0">
              <a:spcBef>
                <a:spcPts val="0"/>
              </a:spcBef>
              <a:spcAft>
                <a:spcPts val="0"/>
              </a:spcAft>
              <a:buClr>
                <a:schemeClr val="accent1"/>
              </a:buClr>
              <a:buSzPts val="1300"/>
              <a:buFont typeface="Lato"/>
              <a:buChar char="▪"/>
            </a:pPr>
            <a:r>
              <a:rPr lang="hr" sz="1300" i="0" u="none" strike="noStrike" cap="none" dirty="0">
                <a:solidFill>
                  <a:schemeClr val="accent1"/>
                </a:solidFill>
                <a:latin typeface="Lato"/>
                <a:ea typeface="Lato"/>
                <a:cs typeface="Lato"/>
                <a:sym typeface="Lato"/>
              </a:rPr>
              <a:t>Safe for consumers</a:t>
            </a:r>
            <a:endParaRPr sz="1300" dirty="0">
              <a:solidFill>
                <a:schemeClr val="accent1"/>
              </a:solidFill>
              <a:latin typeface="Lato"/>
              <a:ea typeface="Lato"/>
              <a:cs typeface="Lato"/>
              <a:sym typeface="Lato"/>
            </a:endParaRPr>
          </a:p>
          <a:p>
            <a:pPr marL="628650" marR="0" lvl="1" indent="-165100" algn="l" rtl="0">
              <a:spcBef>
                <a:spcPts val="0"/>
              </a:spcBef>
              <a:spcAft>
                <a:spcPts val="0"/>
              </a:spcAft>
              <a:buClr>
                <a:schemeClr val="accent1"/>
              </a:buClr>
              <a:buSzPts val="1300"/>
              <a:buFont typeface="Lato"/>
              <a:buChar char="▪"/>
            </a:pPr>
            <a:r>
              <a:rPr lang="hr" sz="1300" i="0" u="none" strike="noStrike" cap="none" dirty="0">
                <a:solidFill>
                  <a:schemeClr val="accent1"/>
                </a:solidFill>
                <a:latin typeface="Lato"/>
                <a:ea typeface="Lato"/>
                <a:cs typeface="Lato"/>
                <a:sym typeface="Lato"/>
              </a:rPr>
              <a:t>Properly labelled, so as not to mislead consumers</a:t>
            </a:r>
            <a:endParaRPr sz="1300" dirty="0">
              <a:solidFill>
                <a:schemeClr val="accent1"/>
              </a:solidFill>
              <a:latin typeface="Lato"/>
              <a:ea typeface="Lato"/>
              <a:cs typeface="Lato"/>
              <a:sym typeface="Lato"/>
            </a:endParaRPr>
          </a:p>
          <a:p>
            <a:pPr marL="628650" marR="0" lvl="1" indent="-165100" algn="l" rtl="0">
              <a:spcBef>
                <a:spcPts val="0"/>
              </a:spcBef>
              <a:spcAft>
                <a:spcPts val="0"/>
              </a:spcAft>
              <a:buClr>
                <a:schemeClr val="accent1"/>
              </a:buClr>
              <a:buSzPts val="1300"/>
              <a:buFont typeface="Lato"/>
              <a:buChar char="▪"/>
            </a:pPr>
            <a:r>
              <a:rPr lang="hr" sz="1300" i="0" u="none" strike="noStrike" cap="none" dirty="0">
                <a:solidFill>
                  <a:schemeClr val="accent1"/>
                </a:solidFill>
                <a:latin typeface="Lato"/>
                <a:ea typeface="Lato"/>
                <a:cs typeface="Lato"/>
                <a:sym typeface="Lato"/>
              </a:rPr>
              <a:t>If novel food is intended to replace another food, it must not differ in a way that the consumption of the Novel Food would be nutritionally disadvantageous for the consumer.</a:t>
            </a:r>
            <a:endParaRPr sz="1300" dirty="0">
              <a:solidFill>
                <a:schemeClr val="accent1"/>
              </a:solidFill>
              <a:latin typeface="Lato"/>
              <a:ea typeface="Lato"/>
              <a:cs typeface="Lato"/>
              <a:sym typeface="Lato"/>
            </a:endParaRPr>
          </a:p>
          <a:p>
            <a:pPr marL="457200" marR="0" lvl="1" indent="0" algn="l" rtl="0">
              <a:spcBef>
                <a:spcPts val="0"/>
              </a:spcBef>
              <a:spcAft>
                <a:spcPts val="0"/>
              </a:spcAft>
              <a:buNone/>
            </a:pPr>
            <a:endParaRPr sz="1300" i="0" u="none" strike="noStrike" cap="none" dirty="0">
              <a:solidFill>
                <a:schemeClr val="accent1"/>
              </a:solidFill>
              <a:latin typeface="Lato"/>
              <a:ea typeface="Lato"/>
              <a:cs typeface="Lato"/>
              <a:sym typeface="Lato"/>
            </a:endParaRPr>
          </a:p>
          <a:p>
            <a:pPr marL="171450" marR="0" lvl="0" indent="-165100" algn="l" rtl="0">
              <a:spcBef>
                <a:spcPts val="0"/>
              </a:spcBef>
              <a:spcAft>
                <a:spcPts val="0"/>
              </a:spcAft>
              <a:buClr>
                <a:srgbClr val="000000"/>
              </a:buClr>
              <a:buSzPts val="1300"/>
              <a:buFont typeface="Lato"/>
              <a:buChar char="✔"/>
            </a:pPr>
            <a:r>
              <a:rPr lang="hr" sz="1300" i="0" dirty="0">
                <a:solidFill>
                  <a:schemeClr val="accent1"/>
                </a:solidFill>
                <a:latin typeface="Lato"/>
                <a:ea typeface="Lato"/>
                <a:cs typeface="Lato"/>
                <a:sym typeface="Lato"/>
              </a:rPr>
              <a:t>Pre-market authorization of Novel Foods on the basis of an evaluation in line with the above principles is necessary</a:t>
            </a:r>
            <a:r>
              <a:rPr lang="hr" sz="1300" i="0" dirty="0">
                <a:solidFill>
                  <a:srgbClr val="000000"/>
                </a:solidFill>
                <a:latin typeface="Lato"/>
                <a:ea typeface="Lato"/>
                <a:cs typeface="Lato"/>
                <a:sym typeface="Lato"/>
              </a:rPr>
              <a:t>.</a:t>
            </a:r>
            <a:endParaRPr sz="1300" dirty="0">
              <a:latin typeface="Lato"/>
              <a:ea typeface="Lato"/>
              <a:cs typeface="Lato"/>
              <a:sym typeface="Lato"/>
            </a:endParaRPr>
          </a:p>
          <a:p>
            <a:pPr marL="0" marR="0" lvl="0" indent="0" algn="l" rtl="0">
              <a:spcBef>
                <a:spcPts val="0"/>
              </a:spcBef>
              <a:spcAft>
                <a:spcPts val="0"/>
              </a:spcAft>
              <a:buNone/>
            </a:pPr>
            <a:endParaRPr sz="1200" dirty="0">
              <a:solidFill>
                <a:srgbClr val="000000"/>
              </a:solidFill>
              <a:latin typeface="Calibri"/>
              <a:ea typeface="Calibri"/>
              <a:cs typeface="Calibri"/>
              <a:sym typeface="Calibri"/>
            </a:endParaRPr>
          </a:p>
        </p:txBody>
      </p:sp>
      <p:sp>
        <p:nvSpPr>
          <p:cNvPr id="7" name="Google Shape;156;p21"/>
          <p:cNvSpPr txBox="1">
            <a:spLocks/>
          </p:cNvSpPr>
          <p:nvPr/>
        </p:nvSpPr>
        <p:spPr>
          <a:xfrm>
            <a:off x="669745" y="-12425"/>
            <a:ext cx="7804511" cy="49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9pPr>
          </a:lstStyle>
          <a:p>
            <a:pPr algn="ctr">
              <a:buSzPts val="990"/>
            </a:pPr>
            <a:r>
              <a:rPr lang="en-US" sz="2020" b="0" i="1" dirty="0">
                <a:solidFill>
                  <a:srgbClr val="666666"/>
                </a:solidFill>
              </a:rPr>
              <a:t>Novel food and alternative proteins in a sustainable food system</a:t>
            </a:r>
            <a:br>
              <a:rPr lang="en-US" sz="2020" b="0" i="1" dirty="0">
                <a:solidFill>
                  <a:srgbClr val="666666"/>
                </a:solidFill>
              </a:rPr>
            </a:br>
            <a:r>
              <a:rPr lang="en-US" sz="2020" b="0" i="1" dirty="0">
                <a:solidFill>
                  <a:srgbClr val="666666"/>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01"/>
                                        </p:tgtEl>
                                        <p:attrNameLst>
                                          <p:attrName>style.visibility</p:attrName>
                                        </p:attrNameLst>
                                      </p:cBhvr>
                                      <p:to>
                                        <p:strVal val="visible"/>
                                      </p:to>
                                    </p:set>
                                    <p:anim calcmode="lin" valueType="num">
                                      <p:cBhvr>
                                        <p:cTn id="7" dur="500" fill="hold"/>
                                        <p:tgtEl>
                                          <p:spTgt spid="301"/>
                                        </p:tgtEl>
                                        <p:attrNameLst>
                                          <p:attrName>ppt_w</p:attrName>
                                        </p:attrNameLst>
                                      </p:cBhvr>
                                      <p:tavLst>
                                        <p:tav tm="0">
                                          <p:val>
                                            <p:fltVal val="0"/>
                                          </p:val>
                                        </p:tav>
                                        <p:tav tm="100000">
                                          <p:val>
                                            <p:strVal val="#ppt_w"/>
                                          </p:val>
                                        </p:tav>
                                      </p:tavLst>
                                    </p:anim>
                                    <p:anim calcmode="lin" valueType="num">
                                      <p:cBhvr>
                                        <p:cTn id="8" dur="500" fill="hold"/>
                                        <p:tgtEl>
                                          <p:spTgt spid="301"/>
                                        </p:tgtEl>
                                        <p:attrNameLst>
                                          <p:attrName>ppt_h</p:attrName>
                                        </p:attrNameLst>
                                      </p:cBhvr>
                                      <p:tavLst>
                                        <p:tav tm="0">
                                          <p:val>
                                            <p:fltVal val="0"/>
                                          </p:val>
                                        </p:tav>
                                        <p:tav tm="100000">
                                          <p:val>
                                            <p:strVal val="#ppt_h"/>
                                          </p:val>
                                        </p:tav>
                                      </p:tavLst>
                                    </p:anim>
                                    <p:animEffect transition="in" filter="fade">
                                      <p:cBhvr>
                                        <p:cTn id="9" dur="500"/>
                                        <p:tgtEl>
                                          <p:spTgt spid="3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32"/>
          <p:cNvSpPr txBox="1">
            <a:spLocks noGrp="1"/>
          </p:cNvSpPr>
          <p:nvPr>
            <p:ph type="body" idx="1"/>
          </p:nvPr>
        </p:nvSpPr>
        <p:spPr>
          <a:xfrm>
            <a:off x="0" y="1199450"/>
            <a:ext cx="8662800" cy="1478400"/>
          </a:xfrm>
          <a:prstGeom prst="rect">
            <a:avLst/>
          </a:prstGeom>
          <a:noFill/>
          <a:ln>
            <a:noFill/>
          </a:ln>
        </p:spPr>
        <p:txBody>
          <a:bodyPr spcFirstLastPara="1" wrap="square" lIns="91425" tIns="91425" rIns="91425" bIns="91425" anchor="t" anchorCtr="0">
            <a:noAutofit/>
          </a:bodyPr>
          <a:lstStyle/>
          <a:p>
            <a:pPr marL="457200" lvl="0" indent="-311150" algn="l" rtl="0">
              <a:lnSpc>
                <a:spcPct val="115000"/>
              </a:lnSpc>
              <a:spcBef>
                <a:spcPts val="0"/>
              </a:spcBef>
              <a:spcAft>
                <a:spcPts val="0"/>
              </a:spcAft>
              <a:buSzPts val="1300"/>
              <a:buChar char="➔"/>
            </a:pPr>
            <a:r>
              <a:rPr lang="hr" dirty="0"/>
              <a:t>Depends on various factors which relate to food quality characteristics and consumer beliefs</a:t>
            </a:r>
            <a:endParaRPr dirty="0"/>
          </a:p>
          <a:p>
            <a:pPr marL="457200" lvl="0" indent="-311150" algn="l" rtl="0">
              <a:lnSpc>
                <a:spcPct val="115000"/>
              </a:lnSpc>
              <a:spcBef>
                <a:spcPts val="0"/>
              </a:spcBef>
              <a:spcAft>
                <a:spcPts val="0"/>
              </a:spcAft>
              <a:buSzPts val="1300"/>
              <a:buChar char="➔"/>
            </a:pPr>
            <a:r>
              <a:rPr lang="hr" dirty="0"/>
              <a:t>Based on consumers perception whether the product is edible or not</a:t>
            </a:r>
            <a:endParaRPr dirty="0"/>
          </a:p>
          <a:p>
            <a:pPr marL="457200" lvl="0" indent="-311150" algn="l" rtl="0">
              <a:lnSpc>
                <a:spcPct val="115000"/>
              </a:lnSpc>
              <a:spcBef>
                <a:spcPts val="0"/>
              </a:spcBef>
              <a:spcAft>
                <a:spcPts val="0"/>
              </a:spcAft>
              <a:buSzPts val="1300"/>
              <a:buChar char="➔"/>
            </a:pPr>
            <a:r>
              <a:rPr lang="hr" dirty="0"/>
              <a:t>Nutritional, safety, environmental factors; sensory appeal, price, familiarity, ethical concern…</a:t>
            </a:r>
            <a:endParaRPr dirty="0"/>
          </a:p>
          <a:p>
            <a:pPr marL="457200" lvl="0" indent="-311150" algn="l" rtl="0">
              <a:lnSpc>
                <a:spcPct val="115000"/>
              </a:lnSpc>
              <a:spcBef>
                <a:spcPts val="0"/>
              </a:spcBef>
              <a:spcAft>
                <a:spcPts val="0"/>
              </a:spcAft>
              <a:buSzPts val="1300"/>
              <a:buChar char="➔"/>
            </a:pPr>
            <a:r>
              <a:rPr lang="hr" dirty="0"/>
              <a:t>Consumers recognize advantages, but still hesitate to consume</a:t>
            </a:r>
            <a:endParaRPr dirty="0"/>
          </a:p>
        </p:txBody>
      </p:sp>
      <p:sp>
        <p:nvSpPr>
          <p:cNvPr id="308" name="Google Shape;308;p32"/>
          <p:cNvSpPr txBox="1">
            <a:spLocks noGrp="1"/>
          </p:cNvSpPr>
          <p:nvPr>
            <p:ph type="body" idx="1"/>
          </p:nvPr>
        </p:nvSpPr>
        <p:spPr>
          <a:xfrm>
            <a:off x="0" y="4779966"/>
            <a:ext cx="5267700" cy="385200"/>
          </a:xfrm>
          <a:prstGeom prst="rect">
            <a:avLst/>
          </a:prstGeom>
          <a:noFill/>
          <a:ln>
            <a:noFill/>
          </a:ln>
        </p:spPr>
        <p:txBody>
          <a:bodyPr spcFirstLastPara="1" wrap="square" lIns="91425" tIns="91425" rIns="91425" bIns="91425" anchor="t" anchorCtr="0">
            <a:noAutofit/>
          </a:bodyPr>
          <a:lstStyle/>
          <a:p>
            <a:pPr marL="228600" lvl="0" indent="-228600">
              <a:lnSpc>
                <a:spcPct val="100000"/>
              </a:lnSpc>
              <a:buClr>
                <a:srgbClr val="B7B7B7"/>
              </a:buClr>
              <a:buSzPts val="800"/>
              <a:buFont typeface="Calibri"/>
              <a:buAutoNum type="arabicPeriod"/>
            </a:pPr>
            <a:r>
              <a:rPr lang="hr" sz="800" dirty="0">
                <a:solidFill>
                  <a:srgbClr val="B7B7B7"/>
                </a:solidFill>
              </a:rPr>
              <a:t>Lu et al. (2024) </a:t>
            </a:r>
            <a:r>
              <a:rPr lang="hr-HR" sz="800" dirty="0">
                <a:hlinkClick r:id="rId3"/>
              </a:rPr>
              <a:t>https://doi.org/10.1016/j.foodqual.2023.105098</a:t>
            </a:r>
            <a:endParaRPr lang="hr-HR" sz="800" dirty="0"/>
          </a:p>
          <a:p>
            <a:pPr marL="228600" lvl="0" indent="-228600">
              <a:lnSpc>
                <a:spcPct val="100000"/>
              </a:lnSpc>
              <a:buClr>
                <a:srgbClr val="B7B7B7"/>
              </a:buClr>
              <a:buSzPts val="800"/>
              <a:buFont typeface="Calibri"/>
              <a:buAutoNum type="arabicPeriod"/>
            </a:pPr>
            <a:r>
              <a:rPr lang="hr-HR" sz="800" dirty="0" err="1">
                <a:solidFill>
                  <a:srgbClr val="BBBBBB"/>
                </a:solidFill>
              </a:rPr>
              <a:t>Moshtaghian</a:t>
            </a:r>
            <a:r>
              <a:rPr lang="hr-HR" sz="800" dirty="0">
                <a:solidFill>
                  <a:srgbClr val="BBBBBB"/>
                </a:solidFill>
              </a:rPr>
              <a:t> </a:t>
            </a:r>
            <a:r>
              <a:rPr lang="hr-HR" sz="800" dirty="0" err="1">
                <a:solidFill>
                  <a:srgbClr val="BBBBBB"/>
                </a:solidFill>
              </a:rPr>
              <a:t>et</a:t>
            </a:r>
            <a:r>
              <a:rPr lang="hr-HR" sz="800" dirty="0">
                <a:solidFill>
                  <a:srgbClr val="BBBBBB"/>
                </a:solidFill>
              </a:rPr>
              <a:t> </a:t>
            </a:r>
            <a:r>
              <a:rPr lang="hr-HR" sz="800" dirty="0" err="1">
                <a:solidFill>
                  <a:srgbClr val="BBBBBB"/>
                </a:solidFill>
              </a:rPr>
              <a:t>al</a:t>
            </a:r>
            <a:r>
              <a:rPr lang="hr-HR" sz="800" dirty="0">
                <a:solidFill>
                  <a:srgbClr val="BBBBBB"/>
                </a:solidFill>
              </a:rPr>
              <a:t>. (2021)</a:t>
            </a:r>
            <a:r>
              <a:rPr lang="hr-HR" sz="800" dirty="0"/>
              <a:t> </a:t>
            </a:r>
            <a:r>
              <a:rPr lang="hr-HR" sz="800" dirty="0">
                <a:hlinkClick r:id="rId4"/>
              </a:rPr>
              <a:t>https://doi.org/10.3390/foods10112874</a:t>
            </a:r>
            <a:r>
              <a:rPr lang="hr-HR" sz="800" dirty="0"/>
              <a:t>  </a:t>
            </a:r>
            <a:endParaRPr lang="hr-HR" sz="800" dirty="0">
              <a:solidFill>
                <a:srgbClr val="BBBBBB"/>
              </a:solidFill>
            </a:endParaRPr>
          </a:p>
        </p:txBody>
      </p:sp>
      <p:sp>
        <p:nvSpPr>
          <p:cNvPr id="309" name="Google Shape;309;p32"/>
          <p:cNvSpPr txBox="1">
            <a:spLocks noGrp="1"/>
          </p:cNvSpPr>
          <p:nvPr>
            <p:ph type="title"/>
          </p:nvPr>
        </p:nvSpPr>
        <p:spPr>
          <a:xfrm>
            <a:off x="729450" y="640131"/>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hr"/>
              <a:t>Upcycled food: Public acceptability</a:t>
            </a:r>
            <a:endParaRPr/>
          </a:p>
        </p:txBody>
      </p:sp>
      <p:sp>
        <p:nvSpPr>
          <p:cNvPr id="310" name="Google Shape;310;p32"/>
          <p:cNvSpPr txBox="1"/>
          <p:nvPr/>
        </p:nvSpPr>
        <p:spPr>
          <a:xfrm>
            <a:off x="1074677" y="2343283"/>
            <a:ext cx="6994646" cy="307800"/>
          </a:xfrm>
          <a:prstGeom prst="rect">
            <a:avLst/>
          </a:prstGeom>
          <a:solidFill>
            <a:srgbClr val="D4A697"/>
          </a:solidFill>
          <a:ln>
            <a:noFill/>
          </a:ln>
        </p:spPr>
        <p:txBody>
          <a:bodyPr spcFirstLastPara="1" wrap="square" lIns="91425" tIns="45700" rIns="91425" bIns="45700" anchor="t" anchorCtr="0">
            <a:spAutoFit/>
          </a:bodyPr>
          <a:lstStyle/>
          <a:p>
            <a:pPr marL="285750" marR="0" lvl="0" indent="-273050" algn="l" rtl="0">
              <a:spcBef>
                <a:spcPts val="0"/>
              </a:spcBef>
              <a:spcAft>
                <a:spcPts val="0"/>
              </a:spcAft>
              <a:buClr>
                <a:srgbClr val="000000"/>
              </a:buClr>
              <a:buSzPts val="1400"/>
              <a:buFont typeface="Lato"/>
              <a:buChar char="⮚"/>
            </a:pPr>
            <a:r>
              <a:rPr lang="hr" dirty="0">
                <a:solidFill>
                  <a:srgbClr val="000000"/>
                </a:solidFill>
                <a:latin typeface="Lato"/>
                <a:ea typeface="Lato"/>
                <a:cs typeface="Lato"/>
                <a:sym typeface="Lato"/>
              </a:rPr>
              <a:t>T</a:t>
            </a:r>
            <a:r>
              <a:rPr lang="hr" i="0" u="none" strike="noStrike" dirty="0">
                <a:solidFill>
                  <a:srgbClr val="000000"/>
                </a:solidFill>
                <a:latin typeface="Lato"/>
                <a:ea typeface="Lato"/>
                <a:cs typeface="Lato"/>
                <a:sym typeface="Lato"/>
              </a:rPr>
              <a:t>hree categories of key factors influencing consumers acceptance of upcycled food </a:t>
            </a:r>
            <a:endParaRPr dirty="0">
              <a:solidFill>
                <a:srgbClr val="FFFFFF"/>
              </a:solidFill>
              <a:latin typeface="Lato"/>
              <a:ea typeface="Lato"/>
              <a:cs typeface="Lato"/>
              <a:sym typeface="Lato"/>
            </a:endParaRPr>
          </a:p>
        </p:txBody>
      </p:sp>
      <p:sp>
        <p:nvSpPr>
          <p:cNvPr id="311" name="Google Shape;311;p32"/>
          <p:cNvSpPr txBox="1"/>
          <p:nvPr/>
        </p:nvSpPr>
        <p:spPr>
          <a:xfrm>
            <a:off x="1031250" y="2669190"/>
            <a:ext cx="2557200" cy="286200"/>
          </a:xfrm>
          <a:prstGeom prst="rect">
            <a:avLst/>
          </a:prstGeom>
          <a:noFill/>
          <a:ln>
            <a:noFill/>
          </a:ln>
        </p:spPr>
        <p:txBody>
          <a:bodyPr spcFirstLastPara="1" wrap="square" lIns="85150" tIns="42550" rIns="85150" bIns="42550" anchor="t" anchorCtr="0">
            <a:spAutoFit/>
          </a:bodyPr>
          <a:lstStyle/>
          <a:p>
            <a:pPr marL="0" marR="0" lvl="0" indent="0" algn="l" rtl="0">
              <a:spcBef>
                <a:spcPts val="0"/>
              </a:spcBef>
              <a:spcAft>
                <a:spcPts val="0"/>
              </a:spcAft>
              <a:buNone/>
            </a:pPr>
            <a:r>
              <a:rPr lang="hr" sz="1300" i="1" dirty="0">
                <a:solidFill>
                  <a:srgbClr val="000000"/>
                </a:solidFill>
                <a:latin typeface="Lato"/>
                <a:ea typeface="Lato"/>
                <a:cs typeface="Lato"/>
                <a:sym typeface="Lato"/>
              </a:rPr>
              <a:t>Sociodemographic characteristics</a:t>
            </a:r>
            <a:endParaRPr sz="1300" i="1" dirty="0">
              <a:solidFill>
                <a:srgbClr val="000000"/>
              </a:solidFill>
              <a:latin typeface="Lato"/>
              <a:ea typeface="Lato"/>
              <a:cs typeface="Lato"/>
              <a:sym typeface="Lato"/>
            </a:endParaRPr>
          </a:p>
        </p:txBody>
      </p:sp>
      <p:sp>
        <p:nvSpPr>
          <p:cNvPr id="312" name="Google Shape;312;p32"/>
          <p:cNvSpPr txBox="1"/>
          <p:nvPr/>
        </p:nvSpPr>
        <p:spPr>
          <a:xfrm>
            <a:off x="3655300" y="2663255"/>
            <a:ext cx="2436900" cy="286200"/>
          </a:xfrm>
          <a:prstGeom prst="rect">
            <a:avLst/>
          </a:prstGeom>
          <a:noFill/>
          <a:ln>
            <a:noFill/>
          </a:ln>
        </p:spPr>
        <p:txBody>
          <a:bodyPr spcFirstLastPara="1" wrap="square" lIns="85150" tIns="42550" rIns="85150" bIns="42550" anchor="t" anchorCtr="0">
            <a:spAutoFit/>
          </a:bodyPr>
          <a:lstStyle/>
          <a:p>
            <a:pPr marL="0" marR="0" lvl="0" indent="0" algn="l" rtl="0">
              <a:spcBef>
                <a:spcPts val="0"/>
              </a:spcBef>
              <a:spcAft>
                <a:spcPts val="0"/>
              </a:spcAft>
              <a:buNone/>
            </a:pPr>
            <a:r>
              <a:rPr lang="hr" sz="1300" i="1" dirty="0">
                <a:solidFill>
                  <a:srgbClr val="000000"/>
                </a:solidFill>
                <a:latin typeface="Lato"/>
                <a:ea typeface="Lato"/>
                <a:cs typeface="Lato"/>
                <a:sym typeface="Lato"/>
              </a:rPr>
              <a:t>Psychographic characteristics</a:t>
            </a:r>
            <a:endParaRPr sz="1300" i="1" dirty="0">
              <a:solidFill>
                <a:srgbClr val="000000"/>
              </a:solidFill>
              <a:latin typeface="Lato"/>
              <a:ea typeface="Lato"/>
              <a:cs typeface="Lato"/>
              <a:sym typeface="Lato"/>
            </a:endParaRPr>
          </a:p>
        </p:txBody>
      </p:sp>
      <p:sp>
        <p:nvSpPr>
          <p:cNvPr id="313" name="Google Shape;313;p32"/>
          <p:cNvSpPr txBox="1"/>
          <p:nvPr/>
        </p:nvSpPr>
        <p:spPr>
          <a:xfrm>
            <a:off x="6159050" y="2663255"/>
            <a:ext cx="2436900" cy="286200"/>
          </a:xfrm>
          <a:prstGeom prst="rect">
            <a:avLst/>
          </a:prstGeom>
          <a:noFill/>
          <a:ln>
            <a:noFill/>
          </a:ln>
        </p:spPr>
        <p:txBody>
          <a:bodyPr spcFirstLastPara="1" wrap="square" lIns="85150" tIns="42550" rIns="85150" bIns="42550" anchor="t" anchorCtr="0">
            <a:spAutoFit/>
          </a:bodyPr>
          <a:lstStyle/>
          <a:p>
            <a:pPr marL="0" marR="0" lvl="0" indent="0" algn="l" rtl="0">
              <a:spcBef>
                <a:spcPts val="0"/>
              </a:spcBef>
              <a:spcAft>
                <a:spcPts val="0"/>
              </a:spcAft>
              <a:buNone/>
            </a:pPr>
            <a:r>
              <a:rPr lang="hr" sz="1300" i="1" dirty="0">
                <a:solidFill>
                  <a:srgbClr val="000000"/>
                </a:solidFill>
                <a:latin typeface="Lato"/>
                <a:ea typeface="Lato"/>
                <a:cs typeface="Lato"/>
                <a:sym typeface="Lato"/>
              </a:rPr>
              <a:t>Product characteristics</a:t>
            </a:r>
            <a:endParaRPr sz="1300" i="1" dirty="0">
              <a:solidFill>
                <a:srgbClr val="000000"/>
              </a:solidFill>
              <a:latin typeface="Lato"/>
              <a:ea typeface="Lato"/>
              <a:cs typeface="Lato"/>
              <a:sym typeface="Lato"/>
            </a:endParaRPr>
          </a:p>
        </p:txBody>
      </p:sp>
      <p:sp>
        <p:nvSpPr>
          <p:cNvPr id="314" name="Google Shape;314;p32"/>
          <p:cNvSpPr txBox="1"/>
          <p:nvPr/>
        </p:nvSpPr>
        <p:spPr>
          <a:xfrm>
            <a:off x="1296029" y="2946788"/>
            <a:ext cx="1737900" cy="1286700"/>
          </a:xfrm>
          <a:prstGeom prst="rect">
            <a:avLst/>
          </a:prstGeom>
          <a:noFill/>
          <a:ln>
            <a:noFill/>
          </a:ln>
        </p:spPr>
        <p:txBody>
          <a:bodyPr spcFirstLastPara="1" wrap="square" lIns="85150" tIns="42550" rIns="85150" bIns="42550" anchor="t" anchorCtr="0">
            <a:spAutoFit/>
          </a:bodyPr>
          <a:lstStyle/>
          <a:p>
            <a:pPr marL="266122" marR="0" lvl="0" indent="-254051" algn="l" rtl="0">
              <a:spcBef>
                <a:spcPts val="0"/>
              </a:spcBef>
              <a:spcAft>
                <a:spcPts val="0"/>
              </a:spcAft>
              <a:buClr>
                <a:schemeClr val="accent1"/>
              </a:buClr>
              <a:buSzPts val="1300"/>
              <a:buFont typeface="Lato"/>
              <a:buChar char="•"/>
            </a:pPr>
            <a:r>
              <a:rPr lang="hr" sz="1300" dirty="0">
                <a:solidFill>
                  <a:schemeClr val="accent1"/>
                </a:solidFill>
                <a:latin typeface="Lato"/>
                <a:ea typeface="Lato"/>
                <a:cs typeface="Lato"/>
                <a:sym typeface="Lato"/>
              </a:rPr>
              <a:t>Age</a:t>
            </a:r>
            <a:endParaRPr sz="1300" dirty="0">
              <a:solidFill>
                <a:schemeClr val="accent1"/>
              </a:solidFill>
              <a:latin typeface="Lato"/>
              <a:ea typeface="Lato"/>
              <a:cs typeface="Lato"/>
              <a:sym typeface="Lato"/>
            </a:endParaRPr>
          </a:p>
          <a:p>
            <a:pPr marL="266122" marR="0" lvl="0" indent="-254051" algn="l" rtl="0">
              <a:spcBef>
                <a:spcPts val="0"/>
              </a:spcBef>
              <a:spcAft>
                <a:spcPts val="0"/>
              </a:spcAft>
              <a:buClr>
                <a:schemeClr val="accent1"/>
              </a:buClr>
              <a:buSzPts val="1300"/>
              <a:buFont typeface="Lato"/>
              <a:buChar char="•"/>
            </a:pPr>
            <a:r>
              <a:rPr lang="hr" sz="1300" dirty="0">
                <a:solidFill>
                  <a:schemeClr val="accent1"/>
                </a:solidFill>
                <a:latin typeface="Lato"/>
                <a:ea typeface="Lato"/>
                <a:cs typeface="Lato"/>
                <a:sym typeface="Lato"/>
              </a:rPr>
              <a:t>Gender</a:t>
            </a:r>
            <a:endParaRPr sz="1300" dirty="0">
              <a:solidFill>
                <a:schemeClr val="accent1"/>
              </a:solidFill>
              <a:latin typeface="Lato"/>
              <a:ea typeface="Lato"/>
              <a:cs typeface="Lato"/>
              <a:sym typeface="Lato"/>
            </a:endParaRPr>
          </a:p>
          <a:p>
            <a:pPr marL="266122" marR="0" lvl="0" indent="-254051" algn="l" rtl="0">
              <a:spcBef>
                <a:spcPts val="0"/>
              </a:spcBef>
              <a:spcAft>
                <a:spcPts val="0"/>
              </a:spcAft>
              <a:buClr>
                <a:schemeClr val="accent1"/>
              </a:buClr>
              <a:buSzPts val="1300"/>
              <a:buFont typeface="Lato"/>
              <a:buChar char="•"/>
            </a:pPr>
            <a:r>
              <a:rPr lang="hr" sz="1300" dirty="0">
                <a:solidFill>
                  <a:schemeClr val="accent1"/>
                </a:solidFill>
                <a:latin typeface="Lato"/>
                <a:ea typeface="Lato"/>
                <a:cs typeface="Lato"/>
                <a:sym typeface="Lato"/>
              </a:rPr>
              <a:t>Educational Level</a:t>
            </a:r>
            <a:endParaRPr sz="1300" dirty="0">
              <a:solidFill>
                <a:schemeClr val="accent1"/>
              </a:solidFill>
              <a:latin typeface="Lato"/>
              <a:ea typeface="Lato"/>
              <a:cs typeface="Lato"/>
              <a:sym typeface="Lato"/>
            </a:endParaRPr>
          </a:p>
          <a:p>
            <a:pPr marL="266122" marR="0" lvl="0" indent="-254051" algn="l" rtl="0">
              <a:spcBef>
                <a:spcPts val="0"/>
              </a:spcBef>
              <a:spcAft>
                <a:spcPts val="0"/>
              </a:spcAft>
              <a:buClr>
                <a:schemeClr val="accent1"/>
              </a:buClr>
              <a:buSzPts val="1300"/>
              <a:buFont typeface="Lato"/>
              <a:buChar char="•"/>
            </a:pPr>
            <a:r>
              <a:rPr lang="hr" sz="1300" dirty="0">
                <a:solidFill>
                  <a:schemeClr val="accent1"/>
                </a:solidFill>
                <a:latin typeface="Lato"/>
                <a:ea typeface="Lato"/>
                <a:cs typeface="Lato"/>
                <a:sym typeface="Lato"/>
              </a:rPr>
              <a:t>Income</a:t>
            </a:r>
            <a:endParaRPr sz="1300" dirty="0">
              <a:solidFill>
                <a:schemeClr val="accent1"/>
              </a:solidFill>
              <a:latin typeface="Lato"/>
              <a:ea typeface="Lato"/>
              <a:cs typeface="Lato"/>
              <a:sym typeface="Lato"/>
            </a:endParaRPr>
          </a:p>
          <a:p>
            <a:pPr marL="266122" marR="0" lvl="0" indent="-254051" algn="l" rtl="0">
              <a:spcBef>
                <a:spcPts val="0"/>
              </a:spcBef>
              <a:spcAft>
                <a:spcPts val="0"/>
              </a:spcAft>
              <a:buClr>
                <a:schemeClr val="accent1"/>
              </a:buClr>
              <a:buSzPts val="1300"/>
              <a:buFont typeface="Lato"/>
              <a:buChar char="•"/>
            </a:pPr>
            <a:r>
              <a:rPr lang="hr" sz="1300" dirty="0">
                <a:solidFill>
                  <a:schemeClr val="accent1"/>
                </a:solidFill>
                <a:latin typeface="Lato"/>
                <a:ea typeface="Lato"/>
                <a:cs typeface="Lato"/>
                <a:sym typeface="Lato"/>
              </a:rPr>
              <a:t>Household size</a:t>
            </a:r>
            <a:endParaRPr sz="1300" dirty="0">
              <a:solidFill>
                <a:schemeClr val="accent1"/>
              </a:solidFill>
              <a:latin typeface="Lato"/>
              <a:ea typeface="Lato"/>
              <a:cs typeface="Lato"/>
              <a:sym typeface="Lato"/>
            </a:endParaRPr>
          </a:p>
          <a:p>
            <a:pPr marL="266122" marR="0" lvl="0" indent="-254051" algn="l" rtl="0">
              <a:spcBef>
                <a:spcPts val="0"/>
              </a:spcBef>
              <a:spcAft>
                <a:spcPts val="0"/>
              </a:spcAft>
              <a:buClr>
                <a:schemeClr val="accent1"/>
              </a:buClr>
              <a:buSzPts val="1300"/>
              <a:buFont typeface="Lato"/>
              <a:buChar char="•"/>
            </a:pPr>
            <a:r>
              <a:rPr lang="hr" sz="1300" dirty="0">
                <a:solidFill>
                  <a:schemeClr val="accent1"/>
                </a:solidFill>
                <a:latin typeface="Lato"/>
                <a:ea typeface="Lato"/>
                <a:cs typeface="Lato"/>
                <a:sym typeface="Lato"/>
              </a:rPr>
              <a:t>Country of origin</a:t>
            </a:r>
            <a:endParaRPr sz="1300" dirty="0">
              <a:solidFill>
                <a:schemeClr val="accent1"/>
              </a:solidFill>
              <a:latin typeface="Lato"/>
              <a:ea typeface="Lato"/>
              <a:cs typeface="Lato"/>
              <a:sym typeface="Lato"/>
            </a:endParaRPr>
          </a:p>
        </p:txBody>
      </p:sp>
      <p:sp>
        <p:nvSpPr>
          <p:cNvPr id="315" name="Google Shape;315;p32"/>
          <p:cNvSpPr txBox="1"/>
          <p:nvPr/>
        </p:nvSpPr>
        <p:spPr>
          <a:xfrm>
            <a:off x="3853229" y="2946788"/>
            <a:ext cx="1625400" cy="1286700"/>
          </a:xfrm>
          <a:prstGeom prst="rect">
            <a:avLst/>
          </a:prstGeom>
          <a:noFill/>
          <a:ln>
            <a:noFill/>
          </a:ln>
        </p:spPr>
        <p:txBody>
          <a:bodyPr spcFirstLastPara="1" wrap="square" lIns="85150" tIns="42550" rIns="85150" bIns="42550" anchor="t" anchorCtr="0">
            <a:spAutoFit/>
          </a:bodyPr>
          <a:lstStyle/>
          <a:p>
            <a:pPr marL="266122" marR="0" lvl="0" indent="-254051" algn="l" rtl="0">
              <a:spcBef>
                <a:spcPts val="0"/>
              </a:spcBef>
              <a:spcAft>
                <a:spcPts val="0"/>
              </a:spcAft>
              <a:buClr>
                <a:schemeClr val="accent1"/>
              </a:buClr>
              <a:buSzPts val="1300"/>
              <a:buFont typeface="Lato"/>
              <a:buChar char="•"/>
            </a:pPr>
            <a:r>
              <a:rPr lang="hr" sz="1300" dirty="0">
                <a:solidFill>
                  <a:schemeClr val="accent1"/>
                </a:solidFill>
                <a:latin typeface="Lato"/>
                <a:ea typeface="Lato"/>
                <a:cs typeface="Lato"/>
                <a:sym typeface="Lato"/>
              </a:rPr>
              <a:t>Neophobia</a:t>
            </a:r>
            <a:endParaRPr sz="1300" dirty="0">
              <a:solidFill>
                <a:schemeClr val="accent1"/>
              </a:solidFill>
              <a:latin typeface="Lato"/>
              <a:ea typeface="Lato"/>
              <a:cs typeface="Lato"/>
              <a:sym typeface="Lato"/>
            </a:endParaRPr>
          </a:p>
          <a:p>
            <a:pPr marL="266122" marR="0" lvl="0" indent="-254051" algn="l" rtl="0">
              <a:spcBef>
                <a:spcPts val="0"/>
              </a:spcBef>
              <a:spcAft>
                <a:spcPts val="0"/>
              </a:spcAft>
              <a:buClr>
                <a:schemeClr val="accent1"/>
              </a:buClr>
              <a:buSzPts val="1300"/>
              <a:buFont typeface="Lato"/>
              <a:buChar char="•"/>
            </a:pPr>
            <a:r>
              <a:rPr lang="hr" sz="1300" dirty="0">
                <a:solidFill>
                  <a:schemeClr val="accent1"/>
                </a:solidFill>
                <a:latin typeface="Lato"/>
                <a:ea typeface="Lato"/>
                <a:cs typeface="Lato"/>
                <a:sym typeface="Lato"/>
              </a:rPr>
              <a:t>Lifestyle</a:t>
            </a:r>
            <a:endParaRPr sz="1300" dirty="0">
              <a:solidFill>
                <a:schemeClr val="accent1"/>
              </a:solidFill>
              <a:latin typeface="Lato"/>
              <a:ea typeface="Lato"/>
              <a:cs typeface="Lato"/>
              <a:sym typeface="Lato"/>
            </a:endParaRPr>
          </a:p>
          <a:p>
            <a:pPr marL="266122" marR="0" lvl="0" indent="-254051" algn="l" rtl="0">
              <a:spcBef>
                <a:spcPts val="0"/>
              </a:spcBef>
              <a:spcAft>
                <a:spcPts val="0"/>
              </a:spcAft>
              <a:buClr>
                <a:schemeClr val="accent1"/>
              </a:buClr>
              <a:buSzPts val="1300"/>
              <a:buFont typeface="Lato"/>
              <a:buChar char="•"/>
            </a:pPr>
            <a:r>
              <a:rPr lang="hr" sz="1300" dirty="0">
                <a:solidFill>
                  <a:schemeClr val="accent1"/>
                </a:solidFill>
                <a:latin typeface="Lato"/>
                <a:ea typeface="Lato"/>
                <a:cs typeface="Lato"/>
                <a:sym typeface="Lato"/>
              </a:rPr>
              <a:t>Knowledge</a:t>
            </a:r>
            <a:endParaRPr sz="1300" dirty="0">
              <a:solidFill>
                <a:schemeClr val="accent1"/>
              </a:solidFill>
              <a:latin typeface="Lato"/>
              <a:ea typeface="Lato"/>
              <a:cs typeface="Lato"/>
              <a:sym typeface="Lato"/>
            </a:endParaRPr>
          </a:p>
          <a:p>
            <a:pPr marL="266122" marR="0" lvl="0" indent="-254051" algn="l" rtl="0">
              <a:spcBef>
                <a:spcPts val="0"/>
              </a:spcBef>
              <a:spcAft>
                <a:spcPts val="0"/>
              </a:spcAft>
              <a:buClr>
                <a:schemeClr val="accent1"/>
              </a:buClr>
              <a:buSzPts val="1300"/>
              <a:buFont typeface="Lato"/>
              <a:buChar char="•"/>
            </a:pPr>
            <a:r>
              <a:rPr lang="hr" sz="1300" dirty="0">
                <a:solidFill>
                  <a:schemeClr val="accent1"/>
                </a:solidFill>
                <a:latin typeface="Lato"/>
                <a:ea typeface="Lato"/>
                <a:cs typeface="Lato"/>
                <a:sym typeface="Lato"/>
              </a:rPr>
              <a:t>Environmental Awareness</a:t>
            </a:r>
            <a:endParaRPr sz="1300" dirty="0">
              <a:solidFill>
                <a:schemeClr val="accent1"/>
              </a:solidFill>
              <a:latin typeface="Lato"/>
              <a:ea typeface="Lato"/>
              <a:cs typeface="Lato"/>
              <a:sym typeface="Lato"/>
            </a:endParaRPr>
          </a:p>
          <a:p>
            <a:pPr marL="266122" marR="0" lvl="0" indent="-254051" algn="l" rtl="0">
              <a:spcBef>
                <a:spcPts val="0"/>
              </a:spcBef>
              <a:spcAft>
                <a:spcPts val="0"/>
              </a:spcAft>
              <a:buClr>
                <a:schemeClr val="accent1"/>
              </a:buClr>
              <a:buSzPts val="1300"/>
              <a:buFont typeface="Lato"/>
              <a:buChar char="•"/>
            </a:pPr>
            <a:r>
              <a:rPr lang="hr" sz="1300" dirty="0">
                <a:solidFill>
                  <a:schemeClr val="accent1"/>
                </a:solidFill>
                <a:latin typeface="Lato"/>
                <a:ea typeface="Lato"/>
                <a:cs typeface="Lato"/>
                <a:sym typeface="Lato"/>
              </a:rPr>
              <a:t>Other factors</a:t>
            </a:r>
            <a:endParaRPr sz="1300" dirty="0">
              <a:solidFill>
                <a:schemeClr val="accent1"/>
              </a:solidFill>
              <a:latin typeface="Lato"/>
              <a:ea typeface="Lato"/>
              <a:cs typeface="Lato"/>
              <a:sym typeface="Lato"/>
            </a:endParaRPr>
          </a:p>
        </p:txBody>
      </p:sp>
      <p:sp>
        <p:nvSpPr>
          <p:cNvPr id="316" name="Google Shape;316;p32"/>
          <p:cNvSpPr txBox="1"/>
          <p:nvPr/>
        </p:nvSpPr>
        <p:spPr>
          <a:xfrm>
            <a:off x="6194846" y="2946788"/>
            <a:ext cx="1919700" cy="2087100"/>
          </a:xfrm>
          <a:prstGeom prst="rect">
            <a:avLst/>
          </a:prstGeom>
          <a:noFill/>
          <a:ln>
            <a:noFill/>
          </a:ln>
        </p:spPr>
        <p:txBody>
          <a:bodyPr spcFirstLastPara="1" wrap="square" lIns="85150" tIns="42550" rIns="85150" bIns="42550" anchor="t" anchorCtr="0">
            <a:spAutoFit/>
          </a:bodyPr>
          <a:lstStyle/>
          <a:p>
            <a:pPr marL="266122" marR="0" lvl="0" indent="-254051" algn="l" rtl="0">
              <a:spcBef>
                <a:spcPts val="0"/>
              </a:spcBef>
              <a:spcAft>
                <a:spcPts val="0"/>
              </a:spcAft>
              <a:buClr>
                <a:schemeClr val="accent1"/>
              </a:buClr>
              <a:buSzPts val="1300"/>
              <a:buFont typeface="Lato"/>
              <a:buChar char="•"/>
            </a:pPr>
            <a:r>
              <a:rPr lang="hr" sz="1300" dirty="0">
                <a:solidFill>
                  <a:schemeClr val="accent1"/>
                </a:solidFill>
                <a:latin typeface="Lato"/>
                <a:ea typeface="Lato"/>
                <a:cs typeface="Lato"/>
                <a:sym typeface="Lato"/>
              </a:rPr>
              <a:t>Product Category</a:t>
            </a:r>
            <a:endParaRPr sz="1300" dirty="0">
              <a:solidFill>
                <a:schemeClr val="accent1"/>
              </a:solidFill>
              <a:latin typeface="Lato"/>
              <a:ea typeface="Lato"/>
              <a:cs typeface="Lato"/>
              <a:sym typeface="Lato"/>
            </a:endParaRPr>
          </a:p>
          <a:p>
            <a:pPr marL="266122" marR="0" lvl="0" indent="-254051" algn="l" rtl="0">
              <a:spcBef>
                <a:spcPts val="0"/>
              </a:spcBef>
              <a:spcAft>
                <a:spcPts val="0"/>
              </a:spcAft>
              <a:buClr>
                <a:schemeClr val="accent1"/>
              </a:buClr>
              <a:buSzPts val="1300"/>
              <a:buFont typeface="Lato"/>
              <a:buChar char="•"/>
            </a:pPr>
            <a:r>
              <a:rPr lang="hr" sz="1300" dirty="0">
                <a:solidFill>
                  <a:schemeClr val="accent1"/>
                </a:solidFill>
                <a:latin typeface="Lato"/>
                <a:ea typeface="Lato"/>
                <a:cs typeface="Lato"/>
                <a:sym typeface="Lato"/>
              </a:rPr>
              <a:t>Taste</a:t>
            </a:r>
            <a:endParaRPr sz="1300" dirty="0">
              <a:solidFill>
                <a:schemeClr val="accent1"/>
              </a:solidFill>
              <a:latin typeface="Lato"/>
              <a:ea typeface="Lato"/>
              <a:cs typeface="Lato"/>
              <a:sym typeface="Lato"/>
            </a:endParaRPr>
          </a:p>
          <a:p>
            <a:pPr marL="266122" marR="0" lvl="0" indent="-254051" algn="l" rtl="0">
              <a:spcBef>
                <a:spcPts val="0"/>
              </a:spcBef>
              <a:spcAft>
                <a:spcPts val="0"/>
              </a:spcAft>
              <a:buClr>
                <a:schemeClr val="accent1"/>
              </a:buClr>
              <a:buSzPts val="1300"/>
              <a:buFont typeface="Lato"/>
              <a:buChar char="•"/>
            </a:pPr>
            <a:r>
              <a:rPr lang="hr" sz="1300" dirty="0">
                <a:solidFill>
                  <a:schemeClr val="accent1"/>
                </a:solidFill>
                <a:latin typeface="Lato"/>
                <a:ea typeface="Lato"/>
                <a:cs typeface="Lato"/>
                <a:sym typeface="Lato"/>
              </a:rPr>
              <a:t>Product Quality </a:t>
            </a:r>
            <a:endParaRPr sz="1300" dirty="0">
              <a:solidFill>
                <a:schemeClr val="accent1"/>
              </a:solidFill>
              <a:latin typeface="Lato"/>
              <a:ea typeface="Lato"/>
              <a:cs typeface="Lato"/>
              <a:sym typeface="Lato"/>
            </a:endParaRPr>
          </a:p>
          <a:p>
            <a:pPr marL="266122" marR="0" lvl="0" indent="-254051" algn="l" rtl="0">
              <a:spcBef>
                <a:spcPts val="0"/>
              </a:spcBef>
              <a:spcAft>
                <a:spcPts val="0"/>
              </a:spcAft>
              <a:buClr>
                <a:schemeClr val="accent1"/>
              </a:buClr>
              <a:buSzPts val="1300"/>
              <a:buFont typeface="Lato"/>
              <a:buChar char="•"/>
            </a:pPr>
            <a:r>
              <a:rPr lang="hr" sz="1300" dirty="0">
                <a:solidFill>
                  <a:schemeClr val="accent1"/>
                </a:solidFill>
                <a:latin typeface="Lato"/>
                <a:ea typeface="Lato"/>
                <a:cs typeface="Lato"/>
                <a:sym typeface="Lato"/>
              </a:rPr>
              <a:t>Price</a:t>
            </a:r>
            <a:endParaRPr sz="1300" dirty="0">
              <a:solidFill>
                <a:schemeClr val="accent1"/>
              </a:solidFill>
              <a:latin typeface="Lato"/>
              <a:ea typeface="Lato"/>
              <a:cs typeface="Lato"/>
              <a:sym typeface="Lato"/>
            </a:endParaRPr>
          </a:p>
          <a:p>
            <a:pPr marL="266122" marR="0" lvl="0" indent="-254051" algn="l" rtl="0">
              <a:spcBef>
                <a:spcPts val="0"/>
              </a:spcBef>
              <a:spcAft>
                <a:spcPts val="0"/>
              </a:spcAft>
              <a:buClr>
                <a:schemeClr val="accent1"/>
              </a:buClr>
              <a:buSzPts val="1300"/>
              <a:buFont typeface="Lato"/>
              <a:buChar char="•"/>
            </a:pPr>
            <a:r>
              <a:rPr lang="hr" sz="1300" dirty="0">
                <a:solidFill>
                  <a:schemeClr val="accent1"/>
                </a:solidFill>
                <a:latin typeface="Lato"/>
                <a:ea typeface="Lato"/>
                <a:cs typeface="Lato"/>
                <a:sym typeface="Lato"/>
              </a:rPr>
              <a:t>Products origin</a:t>
            </a:r>
            <a:endParaRPr sz="1300" dirty="0">
              <a:solidFill>
                <a:schemeClr val="accent1"/>
              </a:solidFill>
              <a:latin typeface="Lato"/>
              <a:ea typeface="Lato"/>
              <a:cs typeface="Lato"/>
              <a:sym typeface="Lato"/>
            </a:endParaRPr>
          </a:p>
          <a:p>
            <a:pPr marL="266122" marR="0" lvl="0" indent="-254051" algn="l" rtl="0">
              <a:spcBef>
                <a:spcPts val="0"/>
              </a:spcBef>
              <a:spcAft>
                <a:spcPts val="0"/>
              </a:spcAft>
              <a:buClr>
                <a:schemeClr val="accent1"/>
              </a:buClr>
              <a:buSzPts val="1300"/>
              <a:buFont typeface="Lato"/>
              <a:buChar char="•"/>
            </a:pPr>
            <a:r>
              <a:rPr lang="hr" sz="1300" dirty="0">
                <a:solidFill>
                  <a:schemeClr val="accent1"/>
                </a:solidFill>
                <a:latin typeface="Lato"/>
                <a:ea typeface="Lato"/>
                <a:cs typeface="Lato"/>
                <a:sym typeface="Lato"/>
              </a:rPr>
              <a:t>Brand</a:t>
            </a:r>
            <a:endParaRPr sz="1300" dirty="0">
              <a:solidFill>
                <a:schemeClr val="accent1"/>
              </a:solidFill>
              <a:latin typeface="Lato"/>
              <a:ea typeface="Lato"/>
              <a:cs typeface="Lato"/>
              <a:sym typeface="Lato"/>
            </a:endParaRPr>
          </a:p>
          <a:p>
            <a:pPr marL="266122" marR="0" lvl="0" indent="-254051" algn="l" rtl="0">
              <a:spcBef>
                <a:spcPts val="0"/>
              </a:spcBef>
              <a:spcAft>
                <a:spcPts val="0"/>
              </a:spcAft>
              <a:buClr>
                <a:schemeClr val="accent1"/>
              </a:buClr>
              <a:buSzPts val="1300"/>
              <a:buFont typeface="Lato"/>
              <a:buChar char="•"/>
            </a:pPr>
            <a:r>
              <a:rPr lang="hr" sz="1300" dirty="0">
                <a:solidFill>
                  <a:schemeClr val="accent1"/>
                </a:solidFill>
                <a:latin typeface="Lato"/>
                <a:ea typeface="Lato"/>
                <a:cs typeface="Lato"/>
                <a:sym typeface="Lato"/>
              </a:rPr>
              <a:t>Information</a:t>
            </a:r>
            <a:endParaRPr sz="1300" dirty="0">
              <a:solidFill>
                <a:schemeClr val="accent1"/>
              </a:solidFill>
              <a:latin typeface="Lato"/>
              <a:ea typeface="Lato"/>
              <a:cs typeface="Lato"/>
              <a:sym typeface="Lato"/>
            </a:endParaRPr>
          </a:p>
          <a:p>
            <a:pPr marL="266122" marR="0" lvl="0" indent="-254051" algn="l" rtl="0">
              <a:spcBef>
                <a:spcPts val="0"/>
              </a:spcBef>
              <a:spcAft>
                <a:spcPts val="0"/>
              </a:spcAft>
              <a:buClr>
                <a:schemeClr val="accent1"/>
              </a:buClr>
              <a:buSzPts val="1300"/>
              <a:buFont typeface="Lato"/>
              <a:buChar char="•"/>
            </a:pPr>
            <a:r>
              <a:rPr lang="hr" sz="1300" dirty="0">
                <a:solidFill>
                  <a:schemeClr val="accent1"/>
                </a:solidFill>
                <a:latin typeface="Lato"/>
                <a:ea typeface="Lato"/>
                <a:cs typeface="Lato"/>
                <a:sym typeface="Lato"/>
              </a:rPr>
              <a:t>Logos, labels and certifications</a:t>
            </a:r>
            <a:endParaRPr sz="1300" dirty="0">
              <a:solidFill>
                <a:schemeClr val="accent1"/>
              </a:solidFill>
              <a:latin typeface="Lato"/>
              <a:ea typeface="Lato"/>
              <a:cs typeface="Lato"/>
              <a:sym typeface="Lato"/>
            </a:endParaRPr>
          </a:p>
          <a:p>
            <a:pPr marL="266122" marR="0" lvl="0" indent="-171501" algn="l" rtl="0">
              <a:spcBef>
                <a:spcPts val="0"/>
              </a:spcBef>
              <a:spcAft>
                <a:spcPts val="0"/>
              </a:spcAft>
              <a:buClr>
                <a:srgbClr val="000000"/>
              </a:buClr>
              <a:buSzPts val="1490"/>
              <a:buFont typeface="Arial"/>
              <a:buNone/>
            </a:pPr>
            <a:endParaRPr sz="1300" dirty="0">
              <a:solidFill>
                <a:schemeClr val="accent1"/>
              </a:solidFill>
              <a:latin typeface="Lato"/>
              <a:ea typeface="Lato"/>
              <a:cs typeface="Lato"/>
              <a:sym typeface="Lato"/>
            </a:endParaRPr>
          </a:p>
        </p:txBody>
      </p:sp>
      <p:sp>
        <p:nvSpPr>
          <p:cNvPr id="14" name="Google Shape;156;p21"/>
          <p:cNvSpPr txBox="1">
            <a:spLocks/>
          </p:cNvSpPr>
          <p:nvPr/>
        </p:nvSpPr>
        <p:spPr>
          <a:xfrm>
            <a:off x="669745" y="-12425"/>
            <a:ext cx="7804511" cy="49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9pPr>
          </a:lstStyle>
          <a:p>
            <a:pPr algn="ctr">
              <a:buSzPts val="990"/>
            </a:pPr>
            <a:r>
              <a:rPr lang="en-US" sz="2020" b="0" i="1" dirty="0">
                <a:solidFill>
                  <a:srgbClr val="666666"/>
                </a:solidFill>
              </a:rPr>
              <a:t>Novel food and alternative proteins in a sustainable food system</a:t>
            </a:r>
            <a:br>
              <a:rPr lang="en-US" sz="2020" b="0" i="1" dirty="0">
                <a:solidFill>
                  <a:srgbClr val="666666"/>
                </a:solidFill>
              </a:rPr>
            </a:br>
            <a:r>
              <a:rPr lang="en-US" sz="2020" b="0" i="1" dirty="0">
                <a:solidFill>
                  <a:srgbClr val="666666"/>
                </a:solidFill>
              </a:rPr>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3" name="Google Shape;323;p33"/>
          <p:cNvSpPr/>
          <p:nvPr/>
        </p:nvSpPr>
        <p:spPr>
          <a:xfrm>
            <a:off x="316011" y="1360775"/>
            <a:ext cx="2647200" cy="3210600"/>
          </a:xfrm>
          <a:prstGeom prst="snip1Rect">
            <a:avLst>
              <a:gd name="adj" fmla="val 16667"/>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sp>
        <p:nvSpPr>
          <p:cNvPr id="324" name="Google Shape;324;p33"/>
          <p:cNvSpPr txBox="1"/>
          <p:nvPr/>
        </p:nvSpPr>
        <p:spPr>
          <a:xfrm>
            <a:off x="377861" y="1429300"/>
            <a:ext cx="2337900" cy="297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hr" sz="1400" b="0" i="0" u="none" strike="noStrike" cap="none">
                <a:solidFill>
                  <a:schemeClr val="dk1"/>
                </a:solidFill>
                <a:latin typeface="Lato"/>
                <a:ea typeface="Lato"/>
                <a:cs typeface="Lato"/>
                <a:sym typeface="Lato"/>
              </a:rPr>
              <a:t>Why proteins?</a:t>
            </a:r>
            <a:endParaRPr sz="1400" b="0" i="0" u="none" strike="noStrike" cap="none">
              <a:solidFill>
                <a:schemeClr val="dk1"/>
              </a:solidFill>
              <a:latin typeface="Lato"/>
              <a:ea typeface="Lato"/>
              <a:cs typeface="Lato"/>
              <a:sym typeface="Lato"/>
            </a:endParaRPr>
          </a:p>
        </p:txBody>
      </p:sp>
      <p:sp>
        <p:nvSpPr>
          <p:cNvPr id="325" name="Google Shape;325;p33"/>
          <p:cNvSpPr txBox="1"/>
          <p:nvPr/>
        </p:nvSpPr>
        <p:spPr>
          <a:xfrm>
            <a:off x="316000" y="1738680"/>
            <a:ext cx="2647200" cy="2667900"/>
          </a:xfrm>
          <a:prstGeom prst="rect">
            <a:avLst/>
          </a:prstGeom>
          <a:noFill/>
          <a:ln>
            <a:noFill/>
          </a:ln>
        </p:spPr>
        <p:txBody>
          <a:bodyPr spcFirstLastPara="1" wrap="square" lIns="91425" tIns="91425" rIns="91425" bIns="91425" anchor="t" anchorCtr="0">
            <a:noAutofit/>
          </a:bodyPr>
          <a:lstStyle/>
          <a:p>
            <a:pPr marL="457200" marR="0" lvl="0" indent="-317500" algn="l" rtl="0">
              <a:lnSpc>
                <a:spcPct val="100000"/>
              </a:lnSpc>
              <a:spcBef>
                <a:spcPts val="0"/>
              </a:spcBef>
              <a:spcAft>
                <a:spcPts val="0"/>
              </a:spcAft>
              <a:buClr>
                <a:schemeClr val="dk1"/>
              </a:buClr>
              <a:buSzPts val="1400"/>
              <a:buFont typeface="Lato"/>
              <a:buChar char="●"/>
            </a:pPr>
            <a:r>
              <a:rPr lang="hr" sz="1400" b="0" i="0" u="none" strike="noStrike" cap="none">
                <a:solidFill>
                  <a:schemeClr val="dk1"/>
                </a:solidFill>
                <a:latin typeface="Lato"/>
                <a:ea typeface="Lato"/>
                <a:cs typeface="Lato"/>
                <a:sym typeface="Lato"/>
              </a:rPr>
              <a:t>high nutritional value</a:t>
            </a:r>
            <a:endParaRPr sz="1400" b="0" i="0" u="none" strike="noStrike" cap="none">
              <a:solidFill>
                <a:schemeClr val="dk1"/>
              </a:solidFill>
              <a:latin typeface="Lato"/>
              <a:ea typeface="Lato"/>
              <a:cs typeface="Lato"/>
              <a:sym typeface="Lato"/>
            </a:endParaRPr>
          </a:p>
          <a:p>
            <a:pPr marL="457200" marR="0" lvl="0" indent="-317500" algn="l" rtl="0">
              <a:lnSpc>
                <a:spcPct val="100000"/>
              </a:lnSpc>
              <a:spcBef>
                <a:spcPts val="0"/>
              </a:spcBef>
              <a:spcAft>
                <a:spcPts val="0"/>
              </a:spcAft>
              <a:buClr>
                <a:schemeClr val="dk1"/>
              </a:buClr>
              <a:buSzPts val="1400"/>
              <a:buFont typeface="Lato"/>
              <a:buChar char="●"/>
            </a:pPr>
            <a:r>
              <a:rPr lang="hr" sz="1400" b="0" i="0" u="none" strike="noStrike" cap="none">
                <a:solidFill>
                  <a:schemeClr val="dk1"/>
                </a:solidFill>
                <a:latin typeface="Lato"/>
                <a:ea typeface="Lato"/>
                <a:cs typeface="Lato"/>
                <a:sym typeface="Lato"/>
              </a:rPr>
              <a:t>essential for human health</a:t>
            </a:r>
            <a:endParaRPr sz="1400" b="0" i="0" u="none" strike="noStrike" cap="none">
              <a:solidFill>
                <a:schemeClr val="dk1"/>
              </a:solidFill>
              <a:latin typeface="Lato"/>
              <a:ea typeface="Lato"/>
              <a:cs typeface="Lato"/>
              <a:sym typeface="Lato"/>
            </a:endParaRPr>
          </a:p>
          <a:p>
            <a:pPr marL="457200" marR="0" lvl="0" indent="-317500" algn="l" rtl="0">
              <a:lnSpc>
                <a:spcPct val="100000"/>
              </a:lnSpc>
              <a:spcBef>
                <a:spcPts val="0"/>
              </a:spcBef>
              <a:spcAft>
                <a:spcPts val="0"/>
              </a:spcAft>
              <a:buClr>
                <a:schemeClr val="dk1"/>
              </a:buClr>
              <a:buSzPts val="1400"/>
              <a:buFont typeface="Lato"/>
              <a:buChar char="●"/>
            </a:pPr>
            <a:r>
              <a:rPr lang="hr" sz="1400" b="0" i="0" u="none" strike="noStrike" cap="none">
                <a:solidFill>
                  <a:schemeClr val="dk1"/>
                </a:solidFill>
                <a:latin typeface="Lato"/>
                <a:ea typeface="Lato"/>
                <a:cs typeface="Lato"/>
                <a:sym typeface="Lato"/>
              </a:rPr>
              <a:t>growing demand for alternative protein sources</a:t>
            </a:r>
            <a:endParaRPr sz="1400" b="0" i="0" u="none" strike="noStrike" cap="none">
              <a:solidFill>
                <a:schemeClr val="dk1"/>
              </a:solidFill>
              <a:latin typeface="Lato"/>
              <a:ea typeface="Lato"/>
              <a:cs typeface="Lato"/>
              <a:sym typeface="Lato"/>
            </a:endParaRPr>
          </a:p>
          <a:p>
            <a:pPr marL="457200" marR="0" lvl="0" indent="-317500" algn="l" rtl="0">
              <a:lnSpc>
                <a:spcPct val="100000"/>
              </a:lnSpc>
              <a:spcBef>
                <a:spcPts val="0"/>
              </a:spcBef>
              <a:spcAft>
                <a:spcPts val="0"/>
              </a:spcAft>
              <a:buClr>
                <a:schemeClr val="dk1"/>
              </a:buClr>
              <a:buSzPts val="1400"/>
              <a:buFont typeface="Lato"/>
              <a:buChar char="●"/>
            </a:pPr>
            <a:r>
              <a:rPr lang="hr" sz="1400" b="0" i="0" u="none" strike="noStrike" cap="none">
                <a:solidFill>
                  <a:schemeClr val="dk1"/>
                </a:solidFill>
                <a:latin typeface="Lato"/>
                <a:ea typeface="Lato"/>
                <a:cs typeface="Lato"/>
                <a:sym typeface="Lato"/>
              </a:rPr>
              <a:t>potential recovery from agro-food side streams</a:t>
            </a:r>
            <a:endParaRPr sz="1400" b="0" i="0" u="none" strike="noStrike" cap="none">
              <a:solidFill>
                <a:schemeClr val="dk1"/>
              </a:solidFill>
              <a:latin typeface="Lato"/>
              <a:ea typeface="Lato"/>
              <a:cs typeface="Lato"/>
              <a:sym typeface="Lato"/>
            </a:endParaRPr>
          </a:p>
          <a:p>
            <a:pPr marL="457200" marR="0" lvl="0" indent="-317500" algn="l" rtl="0">
              <a:lnSpc>
                <a:spcPct val="100000"/>
              </a:lnSpc>
              <a:spcBef>
                <a:spcPts val="0"/>
              </a:spcBef>
              <a:spcAft>
                <a:spcPts val="0"/>
              </a:spcAft>
              <a:buClr>
                <a:schemeClr val="dk1"/>
              </a:buClr>
              <a:buSzPts val="1400"/>
              <a:buFont typeface="Lato"/>
              <a:buChar char="●"/>
            </a:pPr>
            <a:r>
              <a:rPr lang="hr" sz="1400" b="0" i="0" u="none" strike="noStrike" cap="none">
                <a:solidFill>
                  <a:schemeClr val="dk1"/>
                </a:solidFill>
                <a:latin typeface="Lato"/>
                <a:ea typeface="Lato"/>
                <a:cs typeface="Lato"/>
                <a:sym typeface="Lato"/>
              </a:rPr>
              <a:t>supports more sustainable food production</a:t>
            </a:r>
            <a:endParaRPr sz="1400" b="0" i="0" u="none" strike="noStrike" cap="none">
              <a:solidFill>
                <a:schemeClr val="dk1"/>
              </a:solidFill>
              <a:latin typeface="Lato"/>
              <a:ea typeface="Lato"/>
              <a:cs typeface="Lato"/>
              <a:sym typeface="Lato"/>
            </a:endParaRPr>
          </a:p>
        </p:txBody>
      </p:sp>
      <p:sp>
        <p:nvSpPr>
          <p:cNvPr id="326" name="Google Shape;326;p33"/>
          <p:cNvSpPr txBox="1">
            <a:spLocks noGrp="1"/>
          </p:cNvSpPr>
          <p:nvPr>
            <p:ph type="title"/>
          </p:nvPr>
        </p:nvSpPr>
        <p:spPr>
          <a:xfrm>
            <a:off x="729450" y="640131"/>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hr"/>
              <a:t>Mycoproteins</a:t>
            </a:r>
            <a:endParaRPr/>
          </a:p>
        </p:txBody>
      </p:sp>
      <p:sp>
        <p:nvSpPr>
          <p:cNvPr id="327" name="Google Shape;327;p33"/>
          <p:cNvSpPr/>
          <p:nvPr/>
        </p:nvSpPr>
        <p:spPr>
          <a:xfrm>
            <a:off x="3239312" y="1363635"/>
            <a:ext cx="2647200" cy="3210600"/>
          </a:xfrm>
          <a:prstGeom prst="snip1Rect">
            <a:avLst>
              <a:gd name="adj" fmla="val 16667"/>
            </a:avLst>
          </a:prstGeom>
          <a:no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sp>
        <p:nvSpPr>
          <p:cNvPr id="328" name="Google Shape;328;p33"/>
          <p:cNvSpPr txBox="1"/>
          <p:nvPr/>
        </p:nvSpPr>
        <p:spPr>
          <a:xfrm>
            <a:off x="3276430" y="1429300"/>
            <a:ext cx="2337900" cy="297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hr" sz="1400" b="0" i="0" u="none" strike="noStrike" cap="none">
                <a:solidFill>
                  <a:schemeClr val="accent1"/>
                </a:solidFill>
                <a:latin typeface="Lato"/>
                <a:ea typeface="Lato"/>
                <a:cs typeface="Lato"/>
                <a:sym typeface="Lato"/>
              </a:rPr>
              <a:t>Definition of mycoprotein</a:t>
            </a:r>
            <a:endParaRPr sz="1400" b="0" i="0" u="none" strike="noStrike" cap="none">
              <a:solidFill>
                <a:schemeClr val="accent1"/>
              </a:solidFill>
              <a:latin typeface="Lato"/>
              <a:ea typeface="Lato"/>
              <a:cs typeface="Lato"/>
              <a:sym typeface="Lato"/>
            </a:endParaRPr>
          </a:p>
        </p:txBody>
      </p:sp>
      <p:sp>
        <p:nvSpPr>
          <p:cNvPr id="329" name="Google Shape;329;p33"/>
          <p:cNvSpPr txBox="1"/>
          <p:nvPr/>
        </p:nvSpPr>
        <p:spPr>
          <a:xfrm>
            <a:off x="3245480" y="1734837"/>
            <a:ext cx="2647200" cy="2667900"/>
          </a:xfrm>
          <a:prstGeom prst="rect">
            <a:avLst/>
          </a:prstGeom>
          <a:noFill/>
          <a:ln>
            <a:noFill/>
          </a:ln>
        </p:spPr>
        <p:txBody>
          <a:bodyPr spcFirstLastPara="1" wrap="square" lIns="91425" tIns="91425" rIns="91425" bIns="91425" anchor="t" anchorCtr="0">
            <a:noAutofit/>
          </a:bodyPr>
          <a:lstStyle/>
          <a:p>
            <a:pPr marL="457200" marR="0" lvl="0" indent="-317500" algn="l" rtl="0">
              <a:lnSpc>
                <a:spcPct val="100000"/>
              </a:lnSpc>
              <a:spcBef>
                <a:spcPts val="0"/>
              </a:spcBef>
              <a:spcAft>
                <a:spcPts val="0"/>
              </a:spcAft>
              <a:buClr>
                <a:srgbClr val="666666"/>
              </a:buClr>
              <a:buSzPts val="1400"/>
              <a:buFont typeface="Lato"/>
              <a:buChar char="●"/>
            </a:pPr>
            <a:r>
              <a:rPr lang="hr" sz="1400" b="0" i="0" u="none" strike="noStrike" cap="none">
                <a:solidFill>
                  <a:srgbClr val="666666"/>
                </a:solidFill>
                <a:latin typeface="Lato"/>
                <a:ea typeface="Lato"/>
                <a:cs typeface="Lato"/>
                <a:sym typeface="Lato"/>
              </a:rPr>
              <a:t>Alternative protein source produced through the fermentation of fungal biomass.</a:t>
            </a:r>
            <a:endParaRPr sz="1400" b="0" i="0" u="none" strike="noStrike" cap="none">
              <a:solidFill>
                <a:srgbClr val="666666"/>
              </a:solidFill>
              <a:latin typeface="Lato"/>
              <a:ea typeface="Lato"/>
              <a:cs typeface="Lato"/>
              <a:sym typeface="Lato"/>
            </a:endParaRPr>
          </a:p>
          <a:p>
            <a:pPr marL="457200" marR="0" lvl="0" indent="-317500" algn="l" rtl="0">
              <a:lnSpc>
                <a:spcPct val="100000"/>
              </a:lnSpc>
              <a:spcBef>
                <a:spcPts val="0"/>
              </a:spcBef>
              <a:spcAft>
                <a:spcPts val="0"/>
              </a:spcAft>
              <a:buClr>
                <a:srgbClr val="666666"/>
              </a:buClr>
              <a:buSzPts val="1400"/>
              <a:buFont typeface="Lato"/>
              <a:buChar char="●"/>
            </a:pPr>
            <a:r>
              <a:rPr lang="hr" sz="1400" b="0" i="0" u="none" strike="noStrike" cap="none">
                <a:solidFill>
                  <a:srgbClr val="666666"/>
                </a:solidFill>
                <a:latin typeface="Lato"/>
                <a:ea typeface="Lato"/>
                <a:cs typeface="Lato"/>
                <a:sym typeface="Lato"/>
              </a:rPr>
              <a:t>Protein-rich food ingredient derived from cultivated fungal mycelium, offering a suitable substitutes for traditional and plant-based proteins.</a:t>
            </a:r>
            <a:endParaRPr sz="1400" b="0" i="0" u="none" strike="noStrike" cap="none">
              <a:solidFill>
                <a:srgbClr val="666666"/>
              </a:solidFill>
              <a:latin typeface="Lato"/>
              <a:ea typeface="Lato"/>
              <a:cs typeface="Lato"/>
              <a:sym typeface="Lato"/>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666666"/>
              </a:solidFill>
              <a:latin typeface="Lato"/>
              <a:ea typeface="Lato"/>
              <a:cs typeface="Lato"/>
              <a:sym typeface="Lato"/>
            </a:endParaRPr>
          </a:p>
        </p:txBody>
      </p:sp>
      <p:sp>
        <p:nvSpPr>
          <p:cNvPr id="330" name="Google Shape;330;p33"/>
          <p:cNvSpPr/>
          <p:nvPr/>
        </p:nvSpPr>
        <p:spPr>
          <a:xfrm>
            <a:off x="3245490" y="1370455"/>
            <a:ext cx="2647200" cy="3210600"/>
          </a:xfrm>
          <a:prstGeom prst="snip1Rect">
            <a:avLst>
              <a:gd name="adj" fmla="val 16667"/>
            </a:avLst>
          </a:prstGeom>
          <a:solidFill>
            <a:srgbClr val="666666"/>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pic>
        <p:nvPicPr>
          <p:cNvPr id="331" name="Google Shape;331;p33" descr="Lightbulb and gear with solid fill"/>
          <p:cNvPicPr preferRelativeResize="0"/>
          <p:nvPr/>
        </p:nvPicPr>
        <p:blipFill rotWithShape="1">
          <a:blip r:embed="rId3">
            <a:alphaModFix/>
          </a:blip>
          <a:srcRect/>
          <a:stretch/>
        </p:blipFill>
        <p:spPr>
          <a:xfrm>
            <a:off x="4029090" y="2395172"/>
            <a:ext cx="1080000" cy="1080000"/>
          </a:xfrm>
          <a:prstGeom prst="rect">
            <a:avLst/>
          </a:prstGeom>
          <a:noFill/>
          <a:ln>
            <a:noFill/>
          </a:ln>
        </p:spPr>
      </p:pic>
      <p:sp>
        <p:nvSpPr>
          <p:cNvPr id="332" name="Google Shape;332;p33"/>
          <p:cNvSpPr/>
          <p:nvPr/>
        </p:nvSpPr>
        <p:spPr>
          <a:xfrm>
            <a:off x="6150237" y="1367444"/>
            <a:ext cx="2647200" cy="3210600"/>
          </a:xfrm>
          <a:prstGeom prst="snip1Rect">
            <a:avLst>
              <a:gd name="adj" fmla="val 16667"/>
            </a:avLst>
          </a:prstGeom>
          <a:no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sp>
        <p:nvSpPr>
          <p:cNvPr id="333" name="Google Shape;333;p33"/>
          <p:cNvSpPr txBox="1"/>
          <p:nvPr/>
        </p:nvSpPr>
        <p:spPr>
          <a:xfrm>
            <a:off x="6174960" y="1429310"/>
            <a:ext cx="2337900" cy="297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hr" sz="1400" b="0" i="0" u="none" strike="noStrike" cap="none">
                <a:solidFill>
                  <a:schemeClr val="accent3"/>
                </a:solidFill>
                <a:latin typeface="Lato"/>
                <a:ea typeface="Lato"/>
                <a:cs typeface="Lato"/>
                <a:sym typeface="Lato"/>
              </a:rPr>
              <a:t>Features of mycoprotein</a:t>
            </a:r>
            <a:endParaRPr sz="1400" b="0" i="0" u="none" strike="noStrike" cap="none">
              <a:solidFill>
                <a:schemeClr val="accent3"/>
              </a:solidFill>
              <a:latin typeface="Lato"/>
              <a:ea typeface="Lato"/>
              <a:cs typeface="Lato"/>
              <a:sym typeface="Lato"/>
            </a:endParaRPr>
          </a:p>
        </p:txBody>
      </p:sp>
      <p:sp>
        <p:nvSpPr>
          <p:cNvPr id="334" name="Google Shape;334;p33"/>
          <p:cNvSpPr txBox="1"/>
          <p:nvPr/>
        </p:nvSpPr>
        <p:spPr>
          <a:xfrm>
            <a:off x="6150225" y="1736750"/>
            <a:ext cx="2697900" cy="2667900"/>
          </a:xfrm>
          <a:prstGeom prst="rect">
            <a:avLst/>
          </a:prstGeom>
          <a:noFill/>
          <a:ln>
            <a:noFill/>
          </a:ln>
        </p:spPr>
        <p:txBody>
          <a:bodyPr spcFirstLastPara="1" wrap="square" lIns="91425" tIns="91425" rIns="91425" bIns="91425" anchor="t" anchorCtr="0">
            <a:noAutofit/>
          </a:bodyPr>
          <a:lstStyle/>
          <a:p>
            <a:pPr marL="457200" marR="0" lvl="0" indent="-317500" algn="l" rtl="0">
              <a:lnSpc>
                <a:spcPct val="100000"/>
              </a:lnSpc>
              <a:spcBef>
                <a:spcPts val="0"/>
              </a:spcBef>
              <a:spcAft>
                <a:spcPts val="0"/>
              </a:spcAft>
              <a:buClr>
                <a:schemeClr val="accent3"/>
              </a:buClr>
              <a:buSzPts val="1400"/>
              <a:buFont typeface="Lato"/>
              <a:buChar char="●"/>
            </a:pPr>
            <a:r>
              <a:rPr lang="hr" sz="1400" b="0" i="0" u="none" strike="noStrike" cap="none" dirty="0">
                <a:solidFill>
                  <a:schemeClr val="accent3"/>
                </a:solidFill>
                <a:latin typeface="Lato"/>
                <a:ea typeface="Lato"/>
                <a:cs typeface="Lato"/>
                <a:sym typeface="Lato"/>
              </a:rPr>
              <a:t>high protein and fiber content </a:t>
            </a:r>
            <a:endParaRPr sz="1400" b="0" i="0" u="none" strike="noStrike" cap="none" dirty="0">
              <a:solidFill>
                <a:schemeClr val="accent3"/>
              </a:solidFill>
              <a:latin typeface="Lato"/>
              <a:ea typeface="Lato"/>
              <a:cs typeface="Lato"/>
              <a:sym typeface="Lato"/>
            </a:endParaRPr>
          </a:p>
          <a:p>
            <a:pPr marL="457200" marR="0" lvl="0" indent="-317500" algn="l" rtl="0">
              <a:lnSpc>
                <a:spcPct val="100000"/>
              </a:lnSpc>
              <a:spcBef>
                <a:spcPts val="0"/>
              </a:spcBef>
              <a:spcAft>
                <a:spcPts val="0"/>
              </a:spcAft>
              <a:buClr>
                <a:schemeClr val="accent3"/>
              </a:buClr>
              <a:buSzPts val="1400"/>
              <a:buFont typeface="Lato"/>
              <a:buChar char="●"/>
            </a:pPr>
            <a:r>
              <a:rPr lang="hr" sz="1400" b="0" i="0" u="none" strike="noStrike" cap="none" dirty="0">
                <a:solidFill>
                  <a:schemeClr val="accent3"/>
                </a:solidFill>
                <a:latin typeface="Lato"/>
                <a:ea typeface="Lato"/>
                <a:cs typeface="Lato"/>
                <a:sym typeface="Lato"/>
              </a:rPr>
              <a:t>low total and saturated fat content</a:t>
            </a:r>
            <a:endParaRPr sz="1400" b="0" i="0" u="none" strike="noStrike" cap="none" dirty="0">
              <a:solidFill>
                <a:schemeClr val="accent3"/>
              </a:solidFill>
              <a:latin typeface="Lato"/>
              <a:ea typeface="Lato"/>
              <a:cs typeface="Lato"/>
              <a:sym typeface="Lato"/>
            </a:endParaRPr>
          </a:p>
          <a:p>
            <a:pPr marL="457200" marR="0" lvl="0" indent="-317500" algn="l" rtl="0">
              <a:lnSpc>
                <a:spcPct val="100000"/>
              </a:lnSpc>
              <a:spcBef>
                <a:spcPts val="0"/>
              </a:spcBef>
              <a:spcAft>
                <a:spcPts val="0"/>
              </a:spcAft>
              <a:buClr>
                <a:schemeClr val="accent3"/>
              </a:buClr>
              <a:buSzPts val="1400"/>
              <a:buFont typeface="Lato"/>
              <a:buChar char="●"/>
            </a:pPr>
            <a:r>
              <a:rPr lang="hr" sz="1400" b="0" i="0" u="none" strike="noStrike" cap="none" dirty="0">
                <a:solidFill>
                  <a:schemeClr val="accent3"/>
                </a:solidFill>
                <a:latin typeface="Lato"/>
                <a:ea typeface="Lato"/>
                <a:cs typeface="Lato"/>
                <a:sym typeface="Lato"/>
              </a:rPr>
              <a:t>high protein quality with all the </a:t>
            </a:r>
            <a:r>
              <a:rPr lang="hr-HR" sz="1400" b="0" i="0" u="none" strike="noStrike" cap="none" dirty="0" err="1">
                <a:solidFill>
                  <a:schemeClr val="accent3"/>
                </a:solidFill>
                <a:latin typeface="Lato"/>
                <a:ea typeface="Lato"/>
                <a:cs typeface="Lato"/>
                <a:sym typeface="Lato"/>
              </a:rPr>
              <a:t>essential</a:t>
            </a:r>
            <a:r>
              <a:rPr lang="hr-HR" sz="1400" b="0" i="0" u="none" strike="noStrike" cap="none" dirty="0">
                <a:solidFill>
                  <a:schemeClr val="accent3"/>
                </a:solidFill>
                <a:latin typeface="Lato"/>
                <a:ea typeface="Lato"/>
                <a:cs typeface="Lato"/>
                <a:sym typeface="Lato"/>
              </a:rPr>
              <a:t> </a:t>
            </a:r>
            <a:r>
              <a:rPr lang="hr-HR" sz="1400" b="0" i="0" u="none" strike="noStrike" cap="none" dirty="0" err="1">
                <a:solidFill>
                  <a:schemeClr val="accent3"/>
                </a:solidFill>
                <a:latin typeface="Lato"/>
                <a:ea typeface="Lato"/>
                <a:cs typeface="Lato"/>
                <a:sym typeface="Lato"/>
              </a:rPr>
              <a:t>amino</a:t>
            </a:r>
            <a:r>
              <a:rPr lang="hr-HR" sz="1400" b="0" i="0" u="none" strike="noStrike" cap="none" dirty="0">
                <a:solidFill>
                  <a:schemeClr val="accent3"/>
                </a:solidFill>
                <a:latin typeface="Lato"/>
                <a:ea typeface="Lato"/>
                <a:cs typeface="Lato"/>
                <a:sym typeface="Lato"/>
              </a:rPr>
              <a:t> </a:t>
            </a:r>
            <a:r>
              <a:rPr lang="hr-HR" sz="1400" b="0" i="0" u="none" strike="noStrike" cap="none" dirty="0" err="1">
                <a:solidFill>
                  <a:schemeClr val="accent3"/>
                </a:solidFill>
                <a:latin typeface="Lato"/>
                <a:ea typeface="Lato"/>
                <a:cs typeface="Lato"/>
                <a:sym typeface="Lato"/>
              </a:rPr>
              <a:t>acids</a:t>
            </a:r>
            <a:endParaRPr sz="1400" b="0" i="0" u="none" strike="noStrike" cap="none" dirty="0">
              <a:solidFill>
                <a:schemeClr val="accent3"/>
              </a:solidFill>
              <a:latin typeface="Lato"/>
              <a:ea typeface="Lato"/>
              <a:cs typeface="Lato"/>
              <a:sym typeface="Lato"/>
            </a:endParaRPr>
          </a:p>
          <a:p>
            <a:pPr marL="457200" marR="0" lvl="0" indent="-317500" algn="l" rtl="0">
              <a:lnSpc>
                <a:spcPct val="100000"/>
              </a:lnSpc>
              <a:spcBef>
                <a:spcPts val="0"/>
              </a:spcBef>
              <a:spcAft>
                <a:spcPts val="0"/>
              </a:spcAft>
              <a:buClr>
                <a:schemeClr val="accent3"/>
              </a:buClr>
              <a:buSzPts val="1400"/>
              <a:buFont typeface="Lato"/>
              <a:buChar char="●"/>
            </a:pPr>
            <a:r>
              <a:rPr lang="hr" sz="1400" b="0" i="0" u="none" strike="noStrike" cap="none" dirty="0">
                <a:solidFill>
                  <a:schemeClr val="accent3"/>
                </a:solidFill>
                <a:latin typeface="Lato"/>
                <a:ea typeface="Lato"/>
                <a:cs typeface="Lato"/>
                <a:sym typeface="Lato"/>
              </a:rPr>
              <a:t>ideal protein bioavailability (0.996)</a:t>
            </a:r>
            <a:endParaRPr sz="1400" b="0" i="0" u="none" strike="noStrike" cap="none" dirty="0">
              <a:solidFill>
                <a:schemeClr val="accent3"/>
              </a:solidFill>
              <a:latin typeface="Lato"/>
              <a:ea typeface="Lato"/>
              <a:cs typeface="Lato"/>
              <a:sym typeface="Lato"/>
            </a:endParaRPr>
          </a:p>
          <a:p>
            <a:pPr marL="457200" marR="0" lvl="0" indent="-317500" algn="l" rtl="0">
              <a:lnSpc>
                <a:spcPct val="100000"/>
              </a:lnSpc>
              <a:spcBef>
                <a:spcPts val="0"/>
              </a:spcBef>
              <a:spcAft>
                <a:spcPts val="0"/>
              </a:spcAft>
              <a:buClr>
                <a:schemeClr val="accent3"/>
              </a:buClr>
              <a:buSzPts val="1400"/>
              <a:buFont typeface="Lato"/>
              <a:buChar char="●"/>
            </a:pPr>
            <a:r>
              <a:rPr lang="hr" sz="1400" b="0" i="0" u="none" strike="noStrike" cap="none" dirty="0">
                <a:solidFill>
                  <a:schemeClr val="accent3"/>
                </a:solidFill>
                <a:latin typeface="Lato"/>
                <a:ea typeface="Lato"/>
                <a:cs typeface="Lato"/>
                <a:sym typeface="Lato"/>
              </a:rPr>
              <a:t>safe, nutritious and palatable </a:t>
            </a:r>
            <a:endParaRPr sz="1400" b="0" i="0" u="none" strike="noStrike" cap="none" dirty="0">
              <a:solidFill>
                <a:schemeClr val="accent3"/>
              </a:solidFill>
              <a:latin typeface="Lato"/>
              <a:ea typeface="Lato"/>
              <a:cs typeface="Lato"/>
              <a:sym typeface="Lato"/>
            </a:endParaRPr>
          </a:p>
        </p:txBody>
      </p:sp>
      <p:sp>
        <p:nvSpPr>
          <p:cNvPr id="335" name="Google Shape;335;p33"/>
          <p:cNvSpPr/>
          <p:nvPr/>
        </p:nvSpPr>
        <p:spPr>
          <a:xfrm>
            <a:off x="6156405" y="1370599"/>
            <a:ext cx="2647200" cy="3210600"/>
          </a:xfrm>
          <a:prstGeom prst="snip1Rect">
            <a:avLst>
              <a:gd name="adj" fmla="val 16667"/>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pic>
        <p:nvPicPr>
          <p:cNvPr id="336" name="Google Shape;336;p33" descr="Checklist with solid fill"/>
          <p:cNvPicPr preferRelativeResize="0"/>
          <p:nvPr/>
        </p:nvPicPr>
        <p:blipFill rotWithShape="1">
          <a:blip r:embed="rId4">
            <a:alphaModFix/>
          </a:blip>
          <a:srcRect/>
          <a:stretch/>
        </p:blipFill>
        <p:spPr>
          <a:xfrm>
            <a:off x="6895371" y="2743357"/>
            <a:ext cx="1080000" cy="1080000"/>
          </a:xfrm>
          <a:prstGeom prst="rect">
            <a:avLst/>
          </a:prstGeom>
          <a:noFill/>
          <a:ln>
            <a:noFill/>
          </a:ln>
        </p:spPr>
      </p:pic>
      <p:sp>
        <p:nvSpPr>
          <p:cNvPr id="337" name="Google Shape;337;p33"/>
          <p:cNvSpPr/>
          <p:nvPr/>
        </p:nvSpPr>
        <p:spPr>
          <a:xfrm>
            <a:off x="316011" y="1351265"/>
            <a:ext cx="2647200" cy="3210600"/>
          </a:xfrm>
          <a:prstGeom prst="snip1Rect">
            <a:avLst>
              <a:gd name="adj" fmla="val 16667"/>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pic>
        <p:nvPicPr>
          <p:cNvPr id="338" name="Google Shape;338;p33" descr="Question mark with solid fill"/>
          <p:cNvPicPr preferRelativeResize="0"/>
          <p:nvPr/>
        </p:nvPicPr>
        <p:blipFill rotWithShape="1">
          <a:blip r:embed="rId5">
            <a:alphaModFix/>
          </a:blip>
          <a:srcRect/>
          <a:stretch/>
        </p:blipFill>
        <p:spPr>
          <a:xfrm>
            <a:off x="1006811" y="2379932"/>
            <a:ext cx="1080000" cy="1080000"/>
          </a:xfrm>
          <a:prstGeom prst="rect">
            <a:avLst/>
          </a:prstGeom>
          <a:noFill/>
          <a:ln>
            <a:noFill/>
          </a:ln>
        </p:spPr>
      </p:pic>
      <p:sp>
        <p:nvSpPr>
          <p:cNvPr id="2" name="Rezervirano mjesto teksta 1"/>
          <p:cNvSpPr>
            <a:spLocks noGrp="1"/>
          </p:cNvSpPr>
          <p:nvPr>
            <p:ph type="body" idx="1"/>
          </p:nvPr>
        </p:nvSpPr>
        <p:spPr/>
        <p:txBody>
          <a:bodyPr/>
          <a:lstStyle/>
          <a:p>
            <a:endParaRPr lang="hr-HR"/>
          </a:p>
        </p:txBody>
      </p:sp>
      <p:sp>
        <p:nvSpPr>
          <p:cNvPr id="21" name="Google Shape;308;p32"/>
          <p:cNvSpPr txBox="1">
            <a:spLocks/>
          </p:cNvSpPr>
          <p:nvPr/>
        </p:nvSpPr>
        <p:spPr>
          <a:xfrm>
            <a:off x="0" y="4779966"/>
            <a:ext cx="5267700" cy="385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15000"/>
              </a:lnSpc>
              <a:spcBef>
                <a:spcPts val="0"/>
              </a:spcBef>
              <a:spcAft>
                <a:spcPts val="0"/>
              </a:spcAft>
              <a:buClr>
                <a:schemeClr val="accent1"/>
              </a:buClr>
              <a:buSzPts val="1300"/>
              <a:buFont typeface="Lato"/>
              <a:buChar char="●"/>
              <a:defRPr sz="1300" b="0" i="0" u="none" strike="noStrike" cap="none" spc="0">
                <a:solidFill>
                  <a:schemeClr val="accent1"/>
                </a:solidFill>
                <a:latin typeface="Lato"/>
                <a:ea typeface="Lato"/>
                <a:cs typeface="Lato"/>
                <a:sym typeface="Lato"/>
              </a:defRPr>
            </a:lvl1pPr>
            <a:lvl2pPr marL="914400" marR="0" lvl="1"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2pPr>
            <a:lvl3pPr marL="1371600" marR="0" lvl="2"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3pPr>
            <a:lvl4pPr marL="1828800" marR="0" lvl="3"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4pPr>
            <a:lvl5pPr marL="2286000" marR="0" lvl="4"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5pPr>
            <a:lvl6pPr marL="2743200" marR="0" lvl="5"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6pPr>
            <a:lvl7pPr marL="3200400" marR="0" lvl="6"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7pPr>
            <a:lvl8pPr marL="3657600" marR="0" lvl="7"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8pPr>
            <a:lvl9pPr marL="4114800" marR="0" lvl="8"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9pPr>
          </a:lstStyle>
          <a:p>
            <a:pPr marL="228600" lvl="0" indent="-228600">
              <a:lnSpc>
                <a:spcPct val="100000"/>
              </a:lnSpc>
              <a:buClr>
                <a:srgbClr val="B7B7B7"/>
              </a:buClr>
              <a:buSzPts val="800"/>
              <a:buFont typeface="Calibri"/>
              <a:buAutoNum type="arabicPeriod"/>
            </a:pPr>
            <a:r>
              <a:rPr lang="da-DK" sz="800" dirty="0">
                <a:solidFill>
                  <a:srgbClr val="B7B7B7"/>
                </a:solidFill>
              </a:rPr>
              <a:t>Majmuder et al. (2024). </a:t>
            </a:r>
            <a:r>
              <a:rPr lang="da-DK" sz="800" u="sng" dirty="0">
                <a:solidFill>
                  <a:schemeClr val="hlink"/>
                </a:solidFill>
                <a:hlinkClick r:id="rId6"/>
              </a:rPr>
              <a:t>https://doi.org/</a:t>
            </a:r>
            <a:r>
              <a:rPr lang="da-DK" sz="800" dirty="0">
                <a:solidFill>
                  <a:srgbClr val="B7B7B7"/>
                </a:solidFill>
                <a:hlinkClick r:id="rId6"/>
              </a:rPr>
              <a:t>10.1039/d3fb00169e</a:t>
            </a:r>
            <a:r>
              <a:rPr lang="da-DK" sz="800" dirty="0">
                <a:solidFill>
                  <a:srgbClr val="B7B7B7"/>
                </a:solidFill>
              </a:rPr>
              <a:t> </a:t>
            </a:r>
          </a:p>
          <a:p>
            <a:pPr marL="228600" lvl="0" indent="-228600">
              <a:lnSpc>
                <a:spcPct val="100000"/>
              </a:lnSpc>
              <a:buClr>
                <a:srgbClr val="B7B7B7"/>
              </a:buClr>
              <a:buSzPts val="800"/>
              <a:buFont typeface="Calibri"/>
              <a:buAutoNum type="arabicPeriod"/>
            </a:pPr>
            <a:r>
              <a:rPr lang="da-DK" sz="800" dirty="0">
                <a:solidFill>
                  <a:srgbClr val="B7B7B7"/>
                </a:solidFill>
              </a:rPr>
              <a:t>Finnigan et al. (2025). </a:t>
            </a:r>
            <a:r>
              <a:rPr lang="da-DK" sz="800" dirty="0">
                <a:solidFill>
                  <a:srgbClr val="B7B7B7"/>
                </a:solidFill>
                <a:hlinkClick r:id="rId7"/>
              </a:rPr>
              <a:t>https://doi.org/10.1146/annurev-food-111523-121802</a:t>
            </a:r>
            <a:r>
              <a:rPr lang="da-DK" sz="800" dirty="0">
                <a:solidFill>
                  <a:srgbClr val="B7B7B7"/>
                </a:solidFill>
              </a:rPr>
              <a:t> </a:t>
            </a:r>
          </a:p>
        </p:txBody>
      </p:sp>
      <p:sp>
        <p:nvSpPr>
          <p:cNvPr id="22" name="Google Shape;156;p21"/>
          <p:cNvSpPr txBox="1">
            <a:spLocks/>
          </p:cNvSpPr>
          <p:nvPr/>
        </p:nvSpPr>
        <p:spPr>
          <a:xfrm>
            <a:off x="669745" y="-12425"/>
            <a:ext cx="7804511" cy="49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9pPr>
          </a:lstStyle>
          <a:p>
            <a:pPr algn="ctr">
              <a:buSzPts val="990"/>
            </a:pPr>
            <a:r>
              <a:rPr lang="en-US" sz="2020" b="0" i="1" dirty="0">
                <a:solidFill>
                  <a:srgbClr val="666666"/>
                </a:solidFill>
              </a:rPr>
              <a:t>Novel food and alternative proteins in a sustainable food system</a:t>
            </a:r>
            <a:br>
              <a:rPr lang="en-US" sz="2020" b="0" i="1" dirty="0">
                <a:solidFill>
                  <a:srgbClr val="666666"/>
                </a:solidFill>
              </a:rPr>
            </a:br>
            <a:r>
              <a:rPr lang="en-US" sz="2020" b="0" i="1" dirty="0">
                <a:solidFill>
                  <a:srgbClr val="666666"/>
                </a:solidFill>
              </a:rPr>
              <a:t> </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338"/>
                                        </p:tgtEl>
                                        <p:attrNameLst>
                                          <p:attrName>ppt_y</p:attrName>
                                        </p:attrNameLst>
                                      </p:cBhvr>
                                      <p:tavLst>
                                        <p:tav tm="0">
                                          <p:val>
                                            <p:strVal val="#ppt_y"/>
                                          </p:val>
                                        </p:tav>
                                        <p:tav tm="100000">
                                          <p:val>
                                            <p:strVal val="#ppt_y+1"/>
                                          </p:val>
                                        </p:tav>
                                      </p:tavLst>
                                    </p:anim>
                                    <p:set>
                                      <p:cBhvr>
                                        <p:cTn id="7" dur="1" fill="hold">
                                          <p:stCondLst>
                                            <p:cond delay="500"/>
                                          </p:stCondLst>
                                        </p:cTn>
                                        <p:tgtEl>
                                          <p:spTgt spid="338"/>
                                        </p:tgtEl>
                                        <p:attrNameLst>
                                          <p:attrName>style.visibility</p:attrName>
                                        </p:attrNameLst>
                                      </p:cBhvr>
                                      <p:to>
                                        <p:strVal val="hidden"/>
                                      </p:to>
                                    </p:set>
                                  </p:childTnLst>
                                </p:cTn>
                              </p:par>
                              <p:par>
                                <p:cTn id="8" presetID="2" presetClass="exit" presetSubtype="4" fill="hold" nodeType="withEffect">
                                  <p:stCondLst>
                                    <p:cond delay="0"/>
                                  </p:stCondLst>
                                  <p:childTnLst>
                                    <p:anim calcmode="lin" valueType="num">
                                      <p:cBhvr additive="base">
                                        <p:cTn id="9" dur="500"/>
                                        <p:tgtEl>
                                          <p:spTgt spid="337"/>
                                        </p:tgtEl>
                                        <p:attrNameLst>
                                          <p:attrName>ppt_y</p:attrName>
                                        </p:attrNameLst>
                                      </p:cBhvr>
                                      <p:tavLst>
                                        <p:tav tm="0">
                                          <p:val>
                                            <p:strVal val="#ppt_y"/>
                                          </p:val>
                                        </p:tav>
                                        <p:tav tm="100000">
                                          <p:val>
                                            <p:strVal val="#ppt_y+1"/>
                                          </p:val>
                                        </p:tav>
                                      </p:tavLst>
                                    </p:anim>
                                    <p:set>
                                      <p:cBhvr>
                                        <p:cTn id="10" dur="1" fill="hold">
                                          <p:stCondLst>
                                            <p:cond delay="500"/>
                                          </p:stCondLst>
                                        </p:cTn>
                                        <p:tgtEl>
                                          <p:spTgt spid="337"/>
                                        </p:tgtEl>
                                        <p:attrNameLst>
                                          <p:attrName>style.visibility</p:attrName>
                                        </p:attrNameLst>
                                      </p:cBhvr>
                                      <p:to>
                                        <p:strVal val="hidden"/>
                                      </p:to>
                                    </p:set>
                                  </p:childTnLst>
                                </p:cTn>
                              </p:par>
                            </p:childTnLst>
                          </p:cTn>
                        </p:par>
                        <p:par>
                          <p:cTn id="11" fill="hold">
                            <p:stCondLst>
                              <p:cond delay="500"/>
                            </p:stCondLst>
                            <p:childTnLst>
                              <p:par>
                                <p:cTn id="12" presetID="10" presetClass="entr" presetSubtype="0" fill="hold" nodeType="afterEffect">
                                  <p:stCondLst>
                                    <p:cond delay="300"/>
                                  </p:stCondLst>
                                  <p:childTnLst>
                                    <p:set>
                                      <p:cBhvr>
                                        <p:cTn id="13" dur="1" fill="hold">
                                          <p:stCondLst>
                                            <p:cond delay="0"/>
                                          </p:stCondLst>
                                        </p:cTn>
                                        <p:tgtEl>
                                          <p:spTgt spid="325"/>
                                        </p:tgtEl>
                                        <p:attrNameLst>
                                          <p:attrName>style.visibility</p:attrName>
                                        </p:attrNameLst>
                                      </p:cBhvr>
                                      <p:to>
                                        <p:strVal val="visible"/>
                                      </p:to>
                                    </p:set>
                                    <p:animEffect transition="in" filter="fade">
                                      <p:cBhvr>
                                        <p:cTn id="14" dur="1000"/>
                                        <p:tgtEl>
                                          <p:spTgt spid="325"/>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nodeType="clickEffect">
                                  <p:stCondLst>
                                    <p:cond delay="0"/>
                                  </p:stCondLst>
                                  <p:childTnLst>
                                    <p:anim calcmode="lin" valueType="num">
                                      <p:cBhvr additive="base">
                                        <p:cTn id="18" dur="500"/>
                                        <p:tgtEl>
                                          <p:spTgt spid="330"/>
                                        </p:tgtEl>
                                        <p:attrNameLst>
                                          <p:attrName>ppt_y</p:attrName>
                                        </p:attrNameLst>
                                      </p:cBhvr>
                                      <p:tavLst>
                                        <p:tav tm="0">
                                          <p:val>
                                            <p:strVal val="#ppt_y"/>
                                          </p:val>
                                        </p:tav>
                                        <p:tav tm="100000">
                                          <p:val>
                                            <p:strVal val="#ppt_y+1"/>
                                          </p:val>
                                        </p:tav>
                                      </p:tavLst>
                                    </p:anim>
                                    <p:set>
                                      <p:cBhvr>
                                        <p:cTn id="19" dur="1" fill="hold">
                                          <p:stCondLst>
                                            <p:cond delay="500"/>
                                          </p:stCondLst>
                                        </p:cTn>
                                        <p:tgtEl>
                                          <p:spTgt spid="330"/>
                                        </p:tgtEl>
                                        <p:attrNameLst>
                                          <p:attrName>style.visibility</p:attrName>
                                        </p:attrNameLst>
                                      </p:cBhvr>
                                      <p:to>
                                        <p:strVal val="hidden"/>
                                      </p:to>
                                    </p:set>
                                  </p:childTnLst>
                                </p:cTn>
                              </p:par>
                              <p:par>
                                <p:cTn id="20" presetID="2" presetClass="exit" presetSubtype="4" fill="hold" nodeType="withEffect">
                                  <p:stCondLst>
                                    <p:cond delay="0"/>
                                  </p:stCondLst>
                                  <p:childTnLst>
                                    <p:anim calcmode="lin" valueType="num">
                                      <p:cBhvr additive="base">
                                        <p:cTn id="21" dur="500"/>
                                        <p:tgtEl>
                                          <p:spTgt spid="331"/>
                                        </p:tgtEl>
                                        <p:attrNameLst>
                                          <p:attrName>ppt_y</p:attrName>
                                        </p:attrNameLst>
                                      </p:cBhvr>
                                      <p:tavLst>
                                        <p:tav tm="0">
                                          <p:val>
                                            <p:strVal val="#ppt_y"/>
                                          </p:val>
                                        </p:tav>
                                        <p:tav tm="100000">
                                          <p:val>
                                            <p:strVal val="#ppt_y+1"/>
                                          </p:val>
                                        </p:tav>
                                      </p:tavLst>
                                    </p:anim>
                                    <p:set>
                                      <p:cBhvr>
                                        <p:cTn id="22" dur="1" fill="hold">
                                          <p:stCondLst>
                                            <p:cond delay="500"/>
                                          </p:stCondLst>
                                        </p:cTn>
                                        <p:tgtEl>
                                          <p:spTgt spid="331"/>
                                        </p:tgtEl>
                                        <p:attrNameLst>
                                          <p:attrName>style.visibility</p:attrName>
                                        </p:attrNameLst>
                                      </p:cBhvr>
                                      <p:to>
                                        <p:strVal val="hidden"/>
                                      </p:to>
                                    </p:set>
                                  </p:childTnLst>
                                </p:cTn>
                              </p:par>
                            </p:childTnLst>
                          </p:cTn>
                        </p:par>
                        <p:par>
                          <p:cTn id="23" fill="hold">
                            <p:stCondLst>
                              <p:cond delay="500"/>
                            </p:stCondLst>
                            <p:childTnLst>
                              <p:par>
                                <p:cTn id="24" presetID="10" presetClass="entr" presetSubtype="0" fill="hold" nodeType="afterEffect">
                                  <p:stCondLst>
                                    <p:cond delay="300"/>
                                  </p:stCondLst>
                                  <p:childTnLst>
                                    <p:set>
                                      <p:cBhvr>
                                        <p:cTn id="25" dur="1" fill="hold">
                                          <p:stCondLst>
                                            <p:cond delay="0"/>
                                          </p:stCondLst>
                                        </p:cTn>
                                        <p:tgtEl>
                                          <p:spTgt spid="329"/>
                                        </p:tgtEl>
                                        <p:attrNameLst>
                                          <p:attrName>style.visibility</p:attrName>
                                        </p:attrNameLst>
                                      </p:cBhvr>
                                      <p:to>
                                        <p:strVal val="visible"/>
                                      </p:to>
                                    </p:set>
                                    <p:animEffect transition="in" filter="fade">
                                      <p:cBhvr>
                                        <p:cTn id="26" dur="1000"/>
                                        <p:tgtEl>
                                          <p:spTgt spid="329"/>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xit" presetSubtype="4" fill="hold" nodeType="clickEffect">
                                  <p:stCondLst>
                                    <p:cond delay="0"/>
                                  </p:stCondLst>
                                  <p:childTnLst>
                                    <p:anim calcmode="lin" valueType="num">
                                      <p:cBhvr additive="base">
                                        <p:cTn id="30" dur="500"/>
                                        <p:tgtEl>
                                          <p:spTgt spid="336"/>
                                        </p:tgtEl>
                                        <p:attrNameLst>
                                          <p:attrName>ppt_y</p:attrName>
                                        </p:attrNameLst>
                                      </p:cBhvr>
                                      <p:tavLst>
                                        <p:tav tm="0">
                                          <p:val>
                                            <p:strVal val="#ppt_y"/>
                                          </p:val>
                                        </p:tav>
                                        <p:tav tm="100000">
                                          <p:val>
                                            <p:strVal val="#ppt_y+1"/>
                                          </p:val>
                                        </p:tav>
                                      </p:tavLst>
                                    </p:anim>
                                    <p:set>
                                      <p:cBhvr>
                                        <p:cTn id="31" dur="1" fill="hold">
                                          <p:stCondLst>
                                            <p:cond delay="500"/>
                                          </p:stCondLst>
                                        </p:cTn>
                                        <p:tgtEl>
                                          <p:spTgt spid="336"/>
                                        </p:tgtEl>
                                        <p:attrNameLst>
                                          <p:attrName>style.visibility</p:attrName>
                                        </p:attrNameLst>
                                      </p:cBhvr>
                                      <p:to>
                                        <p:strVal val="hidden"/>
                                      </p:to>
                                    </p:set>
                                  </p:childTnLst>
                                </p:cTn>
                              </p:par>
                              <p:par>
                                <p:cTn id="32" presetID="2" presetClass="exit" presetSubtype="4" fill="hold" nodeType="withEffect">
                                  <p:stCondLst>
                                    <p:cond delay="0"/>
                                  </p:stCondLst>
                                  <p:childTnLst>
                                    <p:anim calcmode="lin" valueType="num">
                                      <p:cBhvr additive="base">
                                        <p:cTn id="33" dur="500"/>
                                        <p:tgtEl>
                                          <p:spTgt spid="335"/>
                                        </p:tgtEl>
                                        <p:attrNameLst>
                                          <p:attrName>ppt_y</p:attrName>
                                        </p:attrNameLst>
                                      </p:cBhvr>
                                      <p:tavLst>
                                        <p:tav tm="0">
                                          <p:val>
                                            <p:strVal val="#ppt_y"/>
                                          </p:val>
                                        </p:tav>
                                        <p:tav tm="100000">
                                          <p:val>
                                            <p:strVal val="#ppt_y+1"/>
                                          </p:val>
                                        </p:tav>
                                      </p:tavLst>
                                    </p:anim>
                                    <p:set>
                                      <p:cBhvr>
                                        <p:cTn id="34" dur="1" fill="hold">
                                          <p:stCondLst>
                                            <p:cond delay="500"/>
                                          </p:stCondLst>
                                        </p:cTn>
                                        <p:tgtEl>
                                          <p:spTgt spid="335"/>
                                        </p:tgtEl>
                                        <p:attrNameLst>
                                          <p:attrName>style.visibility</p:attrName>
                                        </p:attrNameLst>
                                      </p:cBhvr>
                                      <p:to>
                                        <p:strVal val="hidden"/>
                                      </p:to>
                                    </p:set>
                                  </p:childTnLst>
                                </p:cTn>
                              </p:par>
                            </p:childTnLst>
                          </p:cTn>
                        </p:par>
                        <p:par>
                          <p:cTn id="35" fill="hold">
                            <p:stCondLst>
                              <p:cond delay="500"/>
                            </p:stCondLst>
                            <p:childTnLst>
                              <p:par>
                                <p:cTn id="36" presetID="10" presetClass="entr" presetSubtype="0" fill="hold" nodeType="afterEffect">
                                  <p:stCondLst>
                                    <p:cond delay="300"/>
                                  </p:stCondLst>
                                  <p:childTnLst>
                                    <p:set>
                                      <p:cBhvr>
                                        <p:cTn id="37" dur="1" fill="hold">
                                          <p:stCondLst>
                                            <p:cond delay="0"/>
                                          </p:stCondLst>
                                        </p:cTn>
                                        <p:tgtEl>
                                          <p:spTgt spid="334"/>
                                        </p:tgtEl>
                                        <p:attrNameLst>
                                          <p:attrName>style.visibility</p:attrName>
                                        </p:attrNameLst>
                                      </p:cBhvr>
                                      <p:to>
                                        <p:strVal val="visible"/>
                                      </p:to>
                                    </p:set>
                                    <p:animEffect transition="in" filter="fade">
                                      <p:cBhvr>
                                        <p:cTn id="38" dur="1000"/>
                                        <p:tgtEl>
                                          <p:spTgt spid="3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5" name="Google Shape;345;p34"/>
          <p:cNvSpPr txBox="1"/>
          <p:nvPr/>
        </p:nvSpPr>
        <p:spPr>
          <a:xfrm>
            <a:off x="24750" y="1649875"/>
            <a:ext cx="3238643" cy="292383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228600" marR="0" lvl="0" indent="-228600" algn="l" rtl="0">
              <a:lnSpc>
                <a:spcPct val="100000"/>
              </a:lnSpc>
              <a:spcBef>
                <a:spcPts val="600"/>
              </a:spcBef>
              <a:spcAft>
                <a:spcPts val="0"/>
              </a:spcAft>
              <a:buClr>
                <a:srgbClr val="000000"/>
              </a:buClr>
              <a:buSzPts val="1300"/>
              <a:buFont typeface="Lato"/>
              <a:buAutoNum type="arabicPeriod"/>
            </a:pPr>
            <a:r>
              <a:rPr lang="hr" sz="1300" b="0" i="0" u="none" strike="noStrike" cap="none">
                <a:solidFill>
                  <a:srgbClr val="000000"/>
                </a:solidFill>
                <a:latin typeface="Lato"/>
                <a:ea typeface="Lato"/>
                <a:cs typeface="Lato"/>
                <a:sym typeface="Lato"/>
              </a:rPr>
              <a:t>Cultivation of pure culture in a liquid growth medium- inoculum preparation</a:t>
            </a:r>
            <a:endParaRPr sz="1300" b="0" i="0" u="none" strike="noStrike" cap="none">
              <a:solidFill>
                <a:srgbClr val="000000"/>
              </a:solidFill>
              <a:latin typeface="Lato"/>
              <a:ea typeface="Lato"/>
              <a:cs typeface="Lato"/>
              <a:sym typeface="Lato"/>
            </a:endParaRPr>
          </a:p>
          <a:p>
            <a:pPr marL="228600" marR="0" lvl="0" indent="-228600" algn="l" rtl="0">
              <a:lnSpc>
                <a:spcPct val="100000"/>
              </a:lnSpc>
              <a:spcBef>
                <a:spcPts val="0"/>
              </a:spcBef>
              <a:spcAft>
                <a:spcPts val="0"/>
              </a:spcAft>
              <a:buClr>
                <a:srgbClr val="000000"/>
              </a:buClr>
              <a:buSzPts val="1300"/>
              <a:buFont typeface="Lato"/>
              <a:buAutoNum type="arabicPeriod"/>
            </a:pPr>
            <a:r>
              <a:rPr lang="hr" sz="1300" b="0" i="0" u="none" strike="noStrike" cap="none">
                <a:solidFill>
                  <a:srgbClr val="000000"/>
                </a:solidFill>
                <a:latin typeface="Lato"/>
                <a:ea typeface="Lato"/>
                <a:cs typeface="Lato"/>
                <a:sym typeface="Lato"/>
              </a:rPr>
              <a:t>Medium optimization</a:t>
            </a:r>
            <a:endParaRPr sz="1300" b="0" i="0" u="none" strike="noStrike" cap="none">
              <a:solidFill>
                <a:srgbClr val="000000"/>
              </a:solidFill>
              <a:latin typeface="Lato"/>
              <a:ea typeface="Lato"/>
              <a:cs typeface="Lato"/>
              <a:sym typeface="Lato"/>
            </a:endParaRPr>
          </a:p>
          <a:p>
            <a:pPr marL="228600" marR="0" lvl="0" indent="-228600" algn="l" rtl="0">
              <a:lnSpc>
                <a:spcPct val="100000"/>
              </a:lnSpc>
              <a:spcBef>
                <a:spcPts val="0"/>
              </a:spcBef>
              <a:spcAft>
                <a:spcPts val="0"/>
              </a:spcAft>
              <a:buClr>
                <a:srgbClr val="000000"/>
              </a:buClr>
              <a:buSzPts val="1300"/>
              <a:buFont typeface="Lato"/>
              <a:buAutoNum type="arabicPeriod"/>
            </a:pPr>
            <a:r>
              <a:rPr lang="hr" sz="1300" b="0" i="0" u="none" strike="noStrike" cap="none">
                <a:solidFill>
                  <a:srgbClr val="000000"/>
                </a:solidFill>
                <a:latin typeface="Lato"/>
                <a:ea typeface="Lato"/>
                <a:cs typeface="Lato"/>
                <a:sym typeface="Lato"/>
              </a:rPr>
              <a:t>Fermentation phase in controlled bioreactors or fermentation vessels - biosynthesis of biomass enriched with mycoprotein</a:t>
            </a:r>
            <a:endParaRPr sz="1300" b="0" i="0" u="none" strike="noStrike" cap="none">
              <a:solidFill>
                <a:srgbClr val="000000"/>
              </a:solidFill>
              <a:latin typeface="Lato"/>
              <a:ea typeface="Lato"/>
              <a:cs typeface="Lato"/>
              <a:sym typeface="Lato"/>
            </a:endParaRPr>
          </a:p>
          <a:p>
            <a:pPr marL="171450" marR="0" lvl="0" indent="-171450" algn="ctr" rtl="0">
              <a:lnSpc>
                <a:spcPct val="100000"/>
              </a:lnSpc>
              <a:spcBef>
                <a:spcPts val="600"/>
              </a:spcBef>
              <a:spcAft>
                <a:spcPts val="0"/>
              </a:spcAft>
              <a:buClr>
                <a:srgbClr val="000000"/>
              </a:buClr>
              <a:buSzPts val="1300"/>
              <a:buFont typeface="Lato"/>
              <a:buChar char="⮚"/>
            </a:pPr>
            <a:r>
              <a:rPr lang="hr" sz="1300" b="1" i="0" u="none" strike="noStrike" cap="none">
                <a:solidFill>
                  <a:srgbClr val="000000"/>
                </a:solidFill>
                <a:latin typeface="Lato"/>
                <a:ea typeface="Lato"/>
                <a:cs typeface="Lato"/>
                <a:sym typeface="Lato"/>
              </a:rPr>
              <a:t>With desired level of mycoprotein, fermentation is terminated</a:t>
            </a:r>
            <a:endParaRPr sz="1300" b="0" i="0" u="none" strike="noStrike" cap="none">
              <a:solidFill>
                <a:srgbClr val="000000"/>
              </a:solidFill>
              <a:latin typeface="Lato"/>
              <a:ea typeface="Lato"/>
              <a:cs typeface="Lato"/>
              <a:sym typeface="Lato"/>
            </a:endParaRPr>
          </a:p>
          <a:p>
            <a:pPr marL="228600" marR="0" lvl="0" indent="-228600" algn="l" rtl="0">
              <a:lnSpc>
                <a:spcPct val="100000"/>
              </a:lnSpc>
              <a:spcBef>
                <a:spcPts val="600"/>
              </a:spcBef>
              <a:spcAft>
                <a:spcPts val="0"/>
              </a:spcAft>
              <a:buClr>
                <a:srgbClr val="000000"/>
              </a:buClr>
              <a:buSzPts val="1300"/>
              <a:buFont typeface="Lato"/>
              <a:buAutoNum type="arabicPeriod" startAt="4"/>
            </a:pPr>
            <a:r>
              <a:rPr lang="hr" sz="1300" b="0" i="0" u="none" strike="noStrike" cap="none">
                <a:solidFill>
                  <a:srgbClr val="000000"/>
                </a:solidFill>
                <a:latin typeface="Lato"/>
                <a:ea typeface="Lato"/>
                <a:cs typeface="Lato"/>
                <a:sym typeface="Lato"/>
              </a:rPr>
              <a:t>Centrifugation or filtration (isolation of fungal biomass)</a:t>
            </a:r>
            <a:endParaRPr sz="1300" b="0" i="0" u="none" strike="noStrike" cap="none">
              <a:solidFill>
                <a:srgbClr val="000000"/>
              </a:solidFill>
              <a:latin typeface="Lato"/>
              <a:ea typeface="Lato"/>
              <a:cs typeface="Lato"/>
              <a:sym typeface="Lato"/>
            </a:endParaRPr>
          </a:p>
          <a:p>
            <a:pPr marL="228600" marR="0" lvl="0" indent="-228600" algn="l" rtl="0">
              <a:lnSpc>
                <a:spcPct val="100000"/>
              </a:lnSpc>
              <a:spcBef>
                <a:spcPts val="0"/>
              </a:spcBef>
              <a:spcAft>
                <a:spcPts val="0"/>
              </a:spcAft>
              <a:buClr>
                <a:srgbClr val="000000"/>
              </a:buClr>
              <a:buSzPts val="1300"/>
              <a:buFont typeface="Lato"/>
              <a:buAutoNum type="arabicPeriod" startAt="4"/>
            </a:pPr>
            <a:r>
              <a:rPr lang="hr" sz="1300" b="0" i="0" u="none" strike="noStrike" cap="none">
                <a:solidFill>
                  <a:srgbClr val="000000"/>
                </a:solidFill>
                <a:latin typeface="Lato"/>
                <a:ea typeface="Lato"/>
                <a:cs typeface="Lato"/>
                <a:sym typeface="Lato"/>
              </a:rPr>
              <a:t>Additional processing steps (enhancement)</a:t>
            </a:r>
            <a:endParaRPr sz="1100" b="0" i="0" u="none" strike="noStrike" cap="none">
              <a:solidFill>
                <a:srgbClr val="000000"/>
              </a:solidFill>
              <a:latin typeface="Calibri"/>
              <a:ea typeface="Calibri"/>
              <a:cs typeface="Calibri"/>
              <a:sym typeface="Calibri"/>
            </a:endParaRPr>
          </a:p>
        </p:txBody>
      </p:sp>
      <p:sp>
        <p:nvSpPr>
          <p:cNvPr id="346" name="Google Shape;346;p34"/>
          <p:cNvSpPr txBox="1"/>
          <p:nvPr/>
        </p:nvSpPr>
        <p:spPr>
          <a:xfrm>
            <a:off x="5367617" y="1661595"/>
            <a:ext cx="3790957" cy="1846619"/>
          </a:xfrm>
          <a:prstGeom prst="rect">
            <a:avLst/>
          </a:prstGeom>
          <a:noFill/>
          <a:ln w="9525" cap="flat" cmpd="sng">
            <a:solidFill>
              <a:schemeClr val="accent3"/>
            </a:solidFill>
            <a:prstDash val="solid"/>
            <a:round/>
            <a:headEnd type="none" w="sm" len="sm"/>
            <a:tailEnd type="none" w="sm" len="sm"/>
          </a:ln>
        </p:spPr>
        <p:txBody>
          <a:bodyPr spcFirstLastPara="1" wrap="square" lIns="91425" tIns="45700" rIns="91425" bIns="45700" anchor="t" anchorCtr="0">
            <a:spAutoFit/>
          </a:bodyPr>
          <a:lstStyle/>
          <a:p>
            <a:pPr marL="228600" marR="0" lvl="0" indent="-228600" algn="l" rtl="0">
              <a:lnSpc>
                <a:spcPct val="100000"/>
              </a:lnSpc>
              <a:spcBef>
                <a:spcPts val="600"/>
              </a:spcBef>
              <a:spcAft>
                <a:spcPts val="0"/>
              </a:spcAft>
              <a:buClr>
                <a:srgbClr val="000000"/>
              </a:buClr>
              <a:buSzPts val="1300"/>
              <a:buFont typeface="Lato"/>
              <a:buAutoNum type="arabicPeriod"/>
            </a:pPr>
            <a:r>
              <a:rPr lang="hr" sz="1300" b="0" i="0" u="none" strike="noStrike" cap="none" dirty="0">
                <a:solidFill>
                  <a:srgbClr val="000000"/>
                </a:solidFill>
                <a:latin typeface="Lato"/>
                <a:ea typeface="Lato"/>
                <a:cs typeface="Lato"/>
                <a:sym typeface="Lato"/>
              </a:rPr>
              <a:t>Preparation of solid substrate and inoculum</a:t>
            </a:r>
            <a:endParaRPr sz="1300" b="0" i="0" u="none" strike="noStrike" cap="none" dirty="0">
              <a:solidFill>
                <a:srgbClr val="000000"/>
              </a:solidFill>
              <a:latin typeface="Lato"/>
              <a:ea typeface="Lato"/>
              <a:cs typeface="Lato"/>
              <a:sym typeface="Lato"/>
            </a:endParaRPr>
          </a:p>
          <a:p>
            <a:pPr marL="228600" marR="0" lvl="0" indent="-228600" algn="l" rtl="0">
              <a:lnSpc>
                <a:spcPct val="100000"/>
              </a:lnSpc>
              <a:spcBef>
                <a:spcPts val="0"/>
              </a:spcBef>
              <a:spcAft>
                <a:spcPts val="0"/>
              </a:spcAft>
              <a:buClr>
                <a:srgbClr val="000000"/>
              </a:buClr>
              <a:buSzPts val="1300"/>
              <a:buFont typeface="Lato"/>
              <a:buAutoNum type="arabicPeriod"/>
            </a:pPr>
            <a:r>
              <a:rPr lang="hr" sz="1300" b="0" i="0" u="none" strike="noStrike" cap="none" dirty="0">
                <a:solidFill>
                  <a:srgbClr val="000000"/>
                </a:solidFill>
                <a:latin typeface="Lato"/>
                <a:ea typeface="Lato"/>
                <a:cs typeface="Lato"/>
                <a:sym typeface="Lato"/>
              </a:rPr>
              <a:t>Inoculation with chosen fungal strain</a:t>
            </a:r>
            <a:endParaRPr sz="1300" b="0" i="0" u="none" strike="noStrike" cap="none" dirty="0">
              <a:solidFill>
                <a:srgbClr val="000000"/>
              </a:solidFill>
              <a:latin typeface="Lato"/>
              <a:ea typeface="Lato"/>
              <a:cs typeface="Lato"/>
              <a:sym typeface="Lato"/>
            </a:endParaRPr>
          </a:p>
          <a:p>
            <a:pPr marL="228600" marR="0" lvl="0" indent="-228600" algn="l" rtl="0">
              <a:lnSpc>
                <a:spcPct val="100000"/>
              </a:lnSpc>
              <a:spcBef>
                <a:spcPts val="0"/>
              </a:spcBef>
              <a:spcAft>
                <a:spcPts val="0"/>
              </a:spcAft>
              <a:buClr>
                <a:srgbClr val="000000"/>
              </a:buClr>
              <a:buSzPts val="1300"/>
              <a:buFont typeface="Lato"/>
              <a:buAutoNum type="arabicPeriod"/>
            </a:pPr>
            <a:r>
              <a:rPr lang="hr" sz="1300" b="0" i="0" u="none" strike="noStrike" cap="none" dirty="0">
                <a:solidFill>
                  <a:srgbClr val="000000"/>
                </a:solidFill>
                <a:latin typeface="Lato"/>
                <a:ea typeface="Lato"/>
                <a:cs typeface="Lato"/>
                <a:sym typeface="Lato"/>
              </a:rPr>
              <a:t>Incubation phase in bioreactors (regulated enviroment) - biosynthesis of mycelial biomass and mycoprotein</a:t>
            </a:r>
            <a:endParaRPr sz="1300" b="0" i="0" u="none" strike="noStrike" cap="none" dirty="0">
              <a:solidFill>
                <a:srgbClr val="000000"/>
              </a:solidFill>
              <a:latin typeface="Lato"/>
              <a:ea typeface="Lato"/>
              <a:cs typeface="Lato"/>
              <a:sym typeface="Lato"/>
            </a:endParaRPr>
          </a:p>
          <a:p>
            <a:pPr marL="171450" marR="0" lvl="0" indent="-171450" algn="ctr" rtl="0">
              <a:lnSpc>
                <a:spcPct val="100000"/>
              </a:lnSpc>
              <a:spcBef>
                <a:spcPts val="600"/>
              </a:spcBef>
              <a:spcAft>
                <a:spcPts val="0"/>
              </a:spcAft>
              <a:buClr>
                <a:srgbClr val="000000"/>
              </a:buClr>
              <a:buSzPts val="1300"/>
              <a:buFont typeface="Lato"/>
              <a:buChar char="⮚"/>
            </a:pPr>
            <a:r>
              <a:rPr lang="hr" sz="1300" b="1" i="0" u="none" strike="noStrike" cap="none" dirty="0">
                <a:solidFill>
                  <a:srgbClr val="000000"/>
                </a:solidFill>
                <a:latin typeface="Lato"/>
                <a:ea typeface="Lato"/>
                <a:cs typeface="Lato"/>
                <a:sym typeface="Lato"/>
              </a:rPr>
              <a:t>With desired level of mycoprotein, end of the incubation time!</a:t>
            </a:r>
            <a:endParaRPr sz="1300" b="0" i="0" u="none" strike="noStrike" cap="none" dirty="0">
              <a:solidFill>
                <a:srgbClr val="000000"/>
              </a:solidFill>
              <a:latin typeface="Lato"/>
              <a:ea typeface="Lato"/>
              <a:cs typeface="Lato"/>
              <a:sym typeface="Lato"/>
            </a:endParaRPr>
          </a:p>
          <a:p>
            <a:pPr marL="342900" marR="0" lvl="0" indent="-342900" algn="l" rtl="0">
              <a:lnSpc>
                <a:spcPct val="100000"/>
              </a:lnSpc>
              <a:spcBef>
                <a:spcPts val="0"/>
              </a:spcBef>
              <a:spcAft>
                <a:spcPts val="0"/>
              </a:spcAft>
              <a:buClr>
                <a:srgbClr val="000000"/>
              </a:buClr>
              <a:buSzPts val="1300"/>
              <a:buFont typeface="+mj-lt"/>
              <a:buAutoNum type="arabicPeriod" startAt="4"/>
            </a:pPr>
            <a:r>
              <a:rPr lang="hr" sz="1300" b="0" i="0" u="none" strike="noStrike" cap="none" dirty="0">
                <a:solidFill>
                  <a:srgbClr val="000000"/>
                </a:solidFill>
                <a:latin typeface="Lato"/>
                <a:ea typeface="Lato"/>
                <a:cs typeface="Lato"/>
                <a:sym typeface="Lato"/>
              </a:rPr>
              <a:t>Additional processing steps (enhancement)</a:t>
            </a:r>
            <a:endParaRPr sz="1300" b="0" i="0" u="none" strike="noStrike" cap="none" dirty="0">
              <a:solidFill>
                <a:srgbClr val="000000"/>
              </a:solidFill>
              <a:latin typeface="Lato"/>
              <a:ea typeface="Lato"/>
              <a:cs typeface="Lato"/>
              <a:sym typeface="Lato"/>
            </a:endParaRPr>
          </a:p>
        </p:txBody>
      </p:sp>
      <p:pic>
        <p:nvPicPr>
          <p:cNvPr id="347" name="Google Shape;347;p34"/>
          <p:cNvPicPr preferRelativeResize="0"/>
          <p:nvPr/>
        </p:nvPicPr>
        <p:blipFill rotWithShape="1">
          <a:blip r:embed="rId3">
            <a:alphaModFix/>
          </a:blip>
          <a:srcRect/>
          <a:stretch/>
        </p:blipFill>
        <p:spPr>
          <a:xfrm>
            <a:off x="3361080" y="1127154"/>
            <a:ext cx="607500" cy="593150"/>
          </a:xfrm>
          <a:prstGeom prst="rect">
            <a:avLst/>
          </a:prstGeom>
          <a:noFill/>
          <a:ln>
            <a:noFill/>
          </a:ln>
        </p:spPr>
      </p:pic>
      <p:pic>
        <p:nvPicPr>
          <p:cNvPr id="348" name="Google Shape;348;p34"/>
          <p:cNvPicPr preferRelativeResize="0"/>
          <p:nvPr/>
        </p:nvPicPr>
        <p:blipFill rotWithShape="1">
          <a:blip r:embed="rId4">
            <a:alphaModFix/>
          </a:blip>
          <a:srcRect/>
          <a:stretch/>
        </p:blipFill>
        <p:spPr>
          <a:xfrm>
            <a:off x="4375854" y="1583144"/>
            <a:ext cx="863875" cy="840650"/>
          </a:xfrm>
          <a:prstGeom prst="rect">
            <a:avLst/>
          </a:prstGeom>
          <a:noFill/>
          <a:ln>
            <a:noFill/>
          </a:ln>
        </p:spPr>
      </p:pic>
      <p:cxnSp>
        <p:nvCxnSpPr>
          <p:cNvPr id="349" name="Google Shape;349;p34"/>
          <p:cNvCxnSpPr/>
          <p:nvPr/>
        </p:nvCxnSpPr>
        <p:spPr>
          <a:xfrm>
            <a:off x="3933628" y="1504775"/>
            <a:ext cx="503458" cy="310243"/>
          </a:xfrm>
          <a:prstGeom prst="straightConnector1">
            <a:avLst/>
          </a:prstGeom>
          <a:noFill/>
          <a:ln w="9525" cap="flat" cmpd="sng">
            <a:solidFill>
              <a:srgbClr val="434343"/>
            </a:solidFill>
            <a:prstDash val="solid"/>
            <a:round/>
            <a:headEnd type="none" w="sm" len="sm"/>
            <a:tailEnd type="triangle" w="med" len="med"/>
          </a:ln>
        </p:spPr>
      </p:cxnSp>
      <p:cxnSp>
        <p:nvCxnSpPr>
          <p:cNvPr id="350" name="Google Shape;350;p34"/>
          <p:cNvCxnSpPr>
            <a:stCxn id="348" idx="1"/>
            <a:endCxn id="351" idx="0"/>
          </p:cNvCxnSpPr>
          <p:nvPr/>
        </p:nvCxnSpPr>
        <p:spPr>
          <a:xfrm flipH="1">
            <a:off x="3686814" y="2003469"/>
            <a:ext cx="689040" cy="542590"/>
          </a:xfrm>
          <a:prstGeom prst="straightConnector1">
            <a:avLst/>
          </a:prstGeom>
          <a:noFill/>
          <a:ln w="9525" cap="flat" cmpd="sng">
            <a:solidFill>
              <a:srgbClr val="434343"/>
            </a:solidFill>
            <a:prstDash val="solid"/>
            <a:round/>
            <a:headEnd type="none" w="sm" len="sm"/>
            <a:tailEnd type="triangle" w="med" len="med"/>
          </a:ln>
        </p:spPr>
      </p:cxnSp>
      <p:pic>
        <p:nvPicPr>
          <p:cNvPr id="351" name="Google Shape;351;p34"/>
          <p:cNvPicPr preferRelativeResize="0"/>
          <p:nvPr/>
        </p:nvPicPr>
        <p:blipFill rotWithShape="1">
          <a:blip r:embed="rId5">
            <a:alphaModFix/>
          </a:blip>
          <a:srcRect/>
          <a:stretch/>
        </p:blipFill>
        <p:spPr>
          <a:xfrm>
            <a:off x="3354931" y="2546059"/>
            <a:ext cx="663765" cy="1010953"/>
          </a:xfrm>
          <a:prstGeom prst="rect">
            <a:avLst/>
          </a:prstGeom>
          <a:noFill/>
          <a:ln>
            <a:noFill/>
          </a:ln>
        </p:spPr>
      </p:pic>
      <p:cxnSp>
        <p:nvCxnSpPr>
          <p:cNvPr id="352" name="Google Shape;352;p34"/>
          <p:cNvCxnSpPr>
            <a:stCxn id="351" idx="2"/>
            <a:endCxn id="354" idx="0"/>
          </p:cNvCxnSpPr>
          <p:nvPr/>
        </p:nvCxnSpPr>
        <p:spPr>
          <a:xfrm>
            <a:off x="3686814" y="3557012"/>
            <a:ext cx="591677" cy="315899"/>
          </a:xfrm>
          <a:prstGeom prst="straightConnector1">
            <a:avLst/>
          </a:prstGeom>
          <a:noFill/>
          <a:ln w="9525" cap="flat" cmpd="sng">
            <a:solidFill>
              <a:srgbClr val="434343"/>
            </a:solidFill>
            <a:prstDash val="solid"/>
            <a:round/>
            <a:headEnd type="none" w="sm" len="sm"/>
            <a:tailEnd type="triangle" w="med" len="med"/>
          </a:ln>
        </p:spPr>
      </p:cxnSp>
      <p:grpSp>
        <p:nvGrpSpPr>
          <p:cNvPr id="353" name="Google Shape;353;p34"/>
          <p:cNvGrpSpPr/>
          <p:nvPr/>
        </p:nvGrpSpPr>
        <p:grpSpPr>
          <a:xfrm>
            <a:off x="4081270" y="3872911"/>
            <a:ext cx="393326" cy="931442"/>
            <a:chOff x="6386371" y="1929400"/>
            <a:chExt cx="917057" cy="2171700"/>
          </a:xfrm>
        </p:grpSpPr>
        <p:pic>
          <p:nvPicPr>
            <p:cNvPr id="354" name="Google Shape;354;p34"/>
            <p:cNvPicPr preferRelativeResize="0"/>
            <p:nvPr/>
          </p:nvPicPr>
          <p:blipFill rotWithShape="1">
            <a:blip r:embed="rId6">
              <a:alphaModFix/>
            </a:blip>
            <a:srcRect/>
            <a:stretch/>
          </p:blipFill>
          <p:spPr>
            <a:xfrm>
              <a:off x="6389000" y="1929400"/>
              <a:ext cx="914400" cy="2171700"/>
            </a:xfrm>
            <a:prstGeom prst="rect">
              <a:avLst/>
            </a:prstGeom>
            <a:noFill/>
            <a:ln>
              <a:noFill/>
            </a:ln>
          </p:spPr>
        </p:pic>
        <p:sp>
          <p:nvSpPr>
            <p:cNvPr id="355" name="Google Shape;355;p34"/>
            <p:cNvSpPr/>
            <p:nvPr/>
          </p:nvSpPr>
          <p:spPr>
            <a:xfrm>
              <a:off x="6386371" y="2889000"/>
              <a:ext cx="160800" cy="198000"/>
            </a:xfrm>
            <a:prstGeom prst="rect">
              <a:avLst/>
            </a:prstGeom>
            <a:solidFill>
              <a:schemeClr val="lt1"/>
            </a:solidFill>
            <a:ln>
              <a:noFill/>
            </a:ln>
          </p:spPr>
          <p:txBody>
            <a:bodyPr spcFirstLastPara="1" wrap="square" lIns="39225" tIns="39225" rIns="39225" bIns="39225" anchor="ctr" anchorCtr="0">
              <a:noAutofit/>
            </a:bodyPr>
            <a:lstStyle/>
            <a:p>
              <a:pPr marL="0" marR="0" lvl="0" indent="0" algn="ctr" rtl="0">
                <a:lnSpc>
                  <a:spcPct val="100000"/>
                </a:lnSpc>
                <a:spcBef>
                  <a:spcPts val="0"/>
                </a:spcBef>
                <a:spcAft>
                  <a:spcPts val="0"/>
                </a:spcAft>
                <a:buClr>
                  <a:srgbClr val="000000"/>
                </a:buClr>
                <a:buSzPts val="600"/>
                <a:buFont typeface="Arial"/>
                <a:buNone/>
              </a:pPr>
              <a:endParaRPr sz="600" b="0" i="0" u="none" strike="noStrike" cap="none">
                <a:solidFill>
                  <a:srgbClr val="000000"/>
                </a:solidFill>
                <a:latin typeface="Lato"/>
                <a:ea typeface="Lato"/>
                <a:cs typeface="Lato"/>
                <a:sym typeface="Lato"/>
              </a:endParaRPr>
            </a:p>
          </p:txBody>
        </p:sp>
        <p:sp>
          <p:nvSpPr>
            <p:cNvPr id="356" name="Google Shape;356;p34"/>
            <p:cNvSpPr/>
            <p:nvPr/>
          </p:nvSpPr>
          <p:spPr>
            <a:xfrm>
              <a:off x="7058328" y="2916250"/>
              <a:ext cx="245100" cy="198000"/>
            </a:xfrm>
            <a:prstGeom prst="rect">
              <a:avLst/>
            </a:prstGeom>
            <a:solidFill>
              <a:schemeClr val="lt1"/>
            </a:solidFill>
            <a:ln>
              <a:noFill/>
            </a:ln>
          </p:spPr>
          <p:txBody>
            <a:bodyPr spcFirstLastPara="1" wrap="square" lIns="39225" tIns="39225" rIns="39225" bIns="39225" anchor="ctr" anchorCtr="0">
              <a:noAutofit/>
            </a:bodyPr>
            <a:lstStyle/>
            <a:p>
              <a:pPr marL="0" marR="0" lvl="0" indent="0" algn="ctr" rtl="0">
                <a:lnSpc>
                  <a:spcPct val="100000"/>
                </a:lnSpc>
                <a:spcBef>
                  <a:spcPts val="0"/>
                </a:spcBef>
                <a:spcAft>
                  <a:spcPts val="0"/>
                </a:spcAft>
                <a:buClr>
                  <a:srgbClr val="000000"/>
                </a:buClr>
                <a:buSzPts val="600"/>
                <a:buFont typeface="Arial"/>
                <a:buNone/>
              </a:pPr>
              <a:endParaRPr sz="600" b="0" i="0" u="none" strike="noStrike" cap="none">
                <a:solidFill>
                  <a:srgbClr val="000000"/>
                </a:solidFill>
                <a:latin typeface="Lato"/>
                <a:ea typeface="Lato"/>
                <a:cs typeface="Lato"/>
                <a:sym typeface="Lato"/>
              </a:endParaRPr>
            </a:p>
          </p:txBody>
        </p:sp>
      </p:grpSp>
      <p:pic>
        <p:nvPicPr>
          <p:cNvPr id="357" name="Google Shape;357;p34"/>
          <p:cNvPicPr preferRelativeResize="0"/>
          <p:nvPr/>
        </p:nvPicPr>
        <p:blipFill rotWithShape="1">
          <a:blip r:embed="rId7">
            <a:alphaModFix/>
          </a:blip>
          <a:srcRect/>
          <a:stretch/>
        </p:blipFill>
        <p:spPr>
          <a:xfrm>
            <a:off x="4951237" y="4175734"/>
            <a:ext cx="1070400" cy="535200"/>
          </a:xfrm>
          <a:prstGeom prst="rect">
            <a:avLst/>
          </a:prstGeom>
          <a:noFill/>
          <a:ln>
            <a:noFill/>
          </a:ln>
        </p:spPr>
      </p:pic>
      <p:cxnSp>
        <p:nvCxnSpPr>
          <p:cNvPr id="358" name="Google Shape;358;p34"/>
          <p:cNvCxnSpPr/>
          <p:nvPr/>
        </p:nvCxnSpPr>
        <p:spPr>
          <a:xfrm>
            <a:off x="4546206" y="4475089"/>
            <a:ext cx="381600" cy="5400"/>
          </a:xfrm>
          <a:prstGeom prst="straightConnector1">
            <a:avLst/>
          </a:prstGeom>
          <a:noFill/>
          <a:ln w="9525" cap="flat" cmpd="sng">
            <a:solidFill>
              <a:srgbClr val="434343"/>
            </a:solidFill>
            <a:prstDash val="solid"/>
            <a:round/>
            <a:headEnd type="none" w="sm" len="sm"/>
            <a:tailEnd type="triangle" w="med" len="med"/>
          </a:ln>
        </p:spPr>
      </p:cxnSp>
      <p:sp>
        <p:nvSpPr>
          <p:cNvPr id="359" name="Google Shape;359;p34"/>
          <p:cNvSpPr txBox="1"/>
          <p:nvPr/>
        </p:nvSpPr>
        <p:spPr>
          <a:xfrm>
            <a:off x="3931635" y="1198094"/>
            <a:ext cx="1262700" cy="461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hr" sz="900" b="0" i="0" u="none" strike="noStrike" cap="none">
                <a:solidFill>
                  <a:srgbClr val="434343"/>
                </a:solidFill>
                <a:latin typeface="Lato"/>
                <a:ea typeface="Lato"/>
                <a:cs typeface="Lato"/>
                <a:sym typeface="Lato"/>
              </a:rPr>
              <a:t>Culture and inoculum preparation </a:t>
            </a:r>
            <a:endParaRPr sz="900" b="0" i="0" u="none" strike="noStrike" cap="none">
              <a:solidFill>
                <a:srgbClr val="434343"/>
              </a:solidFill>
              <a:latin typeface="Lato"/>
              <a:ea typeface="Lato"/>
              <a:cs typeface="Lato"/>
              <a:sym typeface="Lato"/>
            </a:endParaRPr>
          </a:p>
        </p:txBody>
      </p:sp>
      <p:sp>
        <p:nvSpPr>
          <p:cNvPr id="360" name="Google Shape;360;p34"/>
          <p:cNvSpPr txBox="1"/>
          <p:nvPr/>
        </p:nvSpPr>
        <p:spPr>
          <a:xfrm>
            <a:off x="4437086" y="2250664"/>
            <a:ext cx="1000500" cy="323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hr" sz="900" b="0" i="0" u="none" strike="noStrike" cap="none">
                <a:solidFill>
                  <a:srgbClr val="434343"/>
                </a:solidFill>
                <a:latin typeface="Lato"/>
                <a:ea typeface="Lato"/>
                <a:cs typeface="Lato"/>
                <a:sym typeface="Lato"/>
              </a:rPr>
              <a:t>SmF culture</a:t>
            </a:r>
            <a:endParaRPr sz="900" b="0" i="0" u="none" strike="noStrike" cap="none">
              <a:solidFill>
                <a:srgbClr val="434343"/>
              </a:solidFill>
              <a:latin typeface="Lato"/>
              <a:ea typeface="Lato"/>
              <a:cs typeface="Lato"/>
              <a:sym typeface="Lato"/>
            </a:endParaRPr>
          </a:p>
        </p:txBody>
      </p:sp>
      <p:sp>
        <p:nvSpPr>
          <p:cNvPr id="361" name="Google Shape;361;p34"/>
          <p:cNvSpPr txBox="1"/>
          <p:nvPr/>
        </p:nvSpPr>
        <p:spPr>
          <a:xfrm>
            <a:off x="3999965" y="2917535"/>
            <a:ext cx="949263" cy="461635"/>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hr" sz="900" b="0" i="0" u="none" strike="noStrike" cap="none" dirty="0">
                <a:solidFill>
                  <a:srgbClr val="434343"/>
                </a:solidFill>
                <a:latin typeface="Lato"/>
                <a:ea typeface="Lato"/>
                <a:cs typeface="Lato"/>
                <a:sym typeface="Lato"/>
              </a:rPr>
              <a:t>Scale up- </a:t>
            </a:r>
            <a:endParaRPr dirty="0"/>
          </a:p>
          <a:p>
            <a:pPr marL="0" marR="0" lvl="0" indent="0" algn="ctr" rtl="0">
              <a:lnSpc>
                <a:spcPct val="100000"/>
              </a:lnSpc>
              <a:spcBef>
                <a:spcPts val="0"/>
              </a:spcBef>
              <a:spcAft>
                <a:spcPts val="0"/>
              </a:spcAft>
              <a:buClr>
                <a:srgbClr val="000000"/>
              </a:buClr>
              <a:buSzPts val="900"/>
              <a:buFont typeface="Arial"/>
              <a:buNone/>
            </a:pPr>
            <a:r>
              <a:rPr lang="hr" sz="900" b="0" i="0" u="none" strike="noStrike" cap="none" dirty="0">
                <a:solidFill>
                  <a:srgbClr val="434343"/>
                </a:solidFill>
                <a:latin typeface="Lato"/>
                <a:ea typeface="Lato"/>
                <a:cs typeface="Lato"/>
                <a:sym typeface="Lato"/>
              </a:rPr>
              <a:t>SmF bioreactor</a:t>
            </a:r>
            <a:endParaRPr sz="900" b="0" i="0" u="none" strike="noStrike" cap="none" dirty="0">
              <a:solidFill>
                <a:srgbClr val="434343"/>
              </a:solidFill>
              <a:latin typeface="Lato"/>
              <a:ea typeface="Lato"/>
              <a:cs typeface="Lato"/>
              <a:sym typeface="Lato"/>
            </a:endParaRPr>
          </a:p>
        </p:txBody>
      </p:sp>
      <p:sp>
        <p:nvSpPr>
          <p:cNvPr id="362" name="Google Shape;362;p34"/>
          <p:cNvSpPr txBox="1"/>
          <p:nvPr/>
        </p:nvSpPr>
        <p:spPr>
          <a:xfrm>
            <a:off x="4885251" y="4685693"/>
            <a:ext cx="1329900" cy="323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hr" sz="900" b="1" i="0" u="none" strike="noStrike" cap="none">
                <a:solidFill>
                  <a:srgbClr val="434343"/>
                </a:solidFill>
                <a:highlight>
                  <a:srgbClr val="C0C0C0"/>
                </a:highlight>
                <a:latin typeface="Lato"/>
                <a:ea typeface="Lato"/>
                <a:cs typeface="Lato"/>
                <a:sym typeface="Lato"/>
              </a:rPr>
              <a:t>Mycoprotein biomass</a:t>
            </a:r>
            <a:endParaRPr sz="900" b="1" i="0" u="none" strike="noStrike" cap="none">
              <a:solidFill>
                <a:srgbClr val="434343"/>
              </a:solidFill>
              <a:highlight>
                <a:srgbClr val="C0C0C0"/>
              </a:highlight>
              <a:latin typeface="Lato"/>
              <a:ea typeface="Lato"/>
              <a:cs typeface="Lato"/>
              <a:sym typeface="Lato"/>
            </a:endParaRPr>
          </a:p>
        </p:txBody>
      </p:sp>
      <p:sp>
        <p:nvSpPr>
          <p:cNvPr id="363" name="Google Shape;363;p34"/>
          <p:cNvSpPr txBox="1"/>
          <p:nvPr/>
        </p:nvSpPr>
        <p:spPr>
          <a:xfrm>
            <a:off x="3731818" y="4681800"/>
            <a:ext cx="1137000" cy="461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hr" sz="900" b="0" i="0" u="none" strike="noStrike" cap="none" dirty="0">
                <a:solidFill>
                  <a:srgbClr val="434343"/>
                </a:solidFill>
                <a:latin typeface="Lato"/>
                <a:ea typeface="Lato"/>
                <a:cs typeface="Lato"/>
                <a:sym typeface="Lato"/>
              </a:rPr>
              <a:t>Filtration/ Centrifugation </a:t>
            </a:r>
            <a:endParaRPr sz="900" b="0" i="0" u="none" strike="noStrike" cap="none" dirty="0">
              <a:solidFill>
                <a:srgbClr val="434343"/>
              </a:solidFill>
              <a:latin typeface="Lato"/>
              <a:ea typeface="Lato"/>
              <a:cs typeface="Lato"/>
              <a:sym typeface="Lato"/>
            </a:endParaRPr>
          </a:p>
        </p:txBody>
      </p:sp>
      <p:sp>
        <p:nvSpPr>
          <p:cNvPr id="364" name="Google Shape;364;p34"/>
          <p:cNvSpPr txBox="1"/>
          <p:nvPr/>
        </p:nvSpPr>
        <p:spPr>
          <a:xfrm>
            <a:off x="729450" y="640131"/>
            <a:ext cx="7688700" cy="535200"/>
          </a:xfrm>
          <a:prstGeom prst="rect">
            <a:avLst/>
          </a:prstGeom>
          <a:noFill/>
          <a:ln>
            <a:noFill/>
          </a:ln>
        </p:spPr>
        <p:txBody>
          <a:bodyPr spcFirstLastPara="1" wrap="square" lIns="91425" tIns="91425" rIns="91425" bIns="91425" anchor="t" anchorCtr="0">
            <a:normAutofit fontScale="97500"/>
          </a:bodyPr>
          <a:lstStyle/>
          <a:p>
            <a:pPr marL="0" marR="0" lvl="0" indent="0" algn="l" rtl="0">
              <a:lnSpc>
                <a:spcPct val="100000"/>
              </a:lnSpc>
              <a:spcBef>
                <a:spcPts val="0"/>
              </a:spcBef>
              <a:spcAft>
                <a:spcPts val="0"/>
              </a:spcAft>
              <a:buClr>
                <a:schemeClr val="dk2"/>
              </a:buClr>
              <a:buSzPct val="111111"/>
              <a:buFont typeface="Raleway"/>
              <a:buNone/>
            </a:pPr>
            <a:r>
              <a:rPr lang="hr" sz="2400" b="1" i="0" u="none" strike="noStrike" cap="none">
                <a:solidFill>
                  <a:schemeClr val="dk2"/>
                </a:solidFill>
                <a:latin typeface="Raleway"/>
                <a:ea typeface="Raleway"/>
                <a:cs typeface="Raleway"/>
                <a:sym typeface="Raleway"/>
              </a:rPr>
              <a:t>Mycoproteins: Production technology</a:t>
            </a:r>
            <a:endParaRPr sz="2400" b="1" i="0" u="none" strike="noStrike" cap="none">
              <a:solidFill>
                <a:schemeClr val="dk2"/>
              </a:solidFill>
              <a:latin typeface="Raleway"/>
              <a:ea typeface="Raleway"/>
              <a:cs typeface="Raleway"/>
              <a:sym typeface="Raleway"/>
            </a:endParaRPr>
          </a:p>
        </p:txBody>
      </p:sp>
      <p:sp>
        <p:nvSpPr>
          <p:cNvPr id="365" name="Google Shape;365;p34"/>
          <p:cNvSpPr txBox="1"/>
          <p:nvPr/>
        </p:nvSpPr>
        <p:spPr>
          <a:xfrm>
            <a:off x="298693" y="1334194"/>
            <a:ext cx="2875693" cy="297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hr" sz="1500" b="1" i="1" u="none" strike="noStrike" cap="none">
                <a:solidFill>
                  <a:schemeClr val="dk1"/>
                </a:solidFill>
                <a:latin typeface="Lato"/>
                <a:ea typeface="Lato"/>
                <a:cs typeface="Lato"/>
                <a:sym typeface="Lato"/>
              </a:rPr>
              <a:t>Submerged fermentation (SmF)</a:t>
            </a:r>
            <a:endParaRPr sz="1500" b="1" i="1" u="none" strike="noStrike" cap="none">
              <a:solidFill>
                <a:schemeClr val="dk1"/>
              </a:solidFill>
              <a:latin typeface="Lato"/>
              <a:ea typeface="Lato"/>
              <a:cs typeface="Lato"/>
              <a:sym typeface="Lato"/>
            </a:endParaRPr>
          </a:p>
        </p:txBody>
      </p:sp>
      <p:sp>
        <p:nvSpPr>
          <p:cNvPr id="366" name="Google Shape;366;p34"/>
          <p:cNvSpPr txBox="1"/>
          <p:nvPr/>
        </p:nvSpPr>
        <p:spPr>
          <a:xfrm>
            <a:off x="5962289" y="1333932"/>
            <a:ext cx="2601611" cy="2970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Clr>
                <a:srgbClr val="000000"/>
              </a:buClr>
              <a:buSzPts val="1500"/>
              <a:buFont typeface="Arial"/>
              <a:buNone/>
            </a:pPr>
            <a:r>
              <a:rPr lang="hr" sz="1500" b="1" i="1" u="none" strike="noStrike" cap="none">
                <a:solidFill>
                  <a:schemeClr val="accent3"/>
                </a:solidFill>
                <a:latin typeface="Lato"/>
                <a:ea typeface="Lato"/>
                <a:cs typeface="Lato"/>
                <a:sym typeface="Lato"/>
              </a:rPr>
              <a:t>Solid-state fermentation (SSF)</a:t>
            </a:r>
            <a:endParaRPr sz="1500" b="1" i="1" u="none" strike="noStrike" cap="none">
              <a:solidFill>
                <a:schemeClr val="accent3"/>
              </a:solidFill>
              <a:latin typeface="Lato"/>
              <a:ea typeface="Lato"/>
              <a:cs typeface="Lato"/>
              <a:sym typeface="Lato"/>
            </a:endParaRPr>
          </a:p>
        </p:txBody>
      </p:sp>
      <p:sp>
        <p:nvSpPr>
          <p:cNvPr id="33" name="Google Shape;308;p32"/>
          <p:cNvSpPr txBox="1">
            <a:spLocks/>
          </p:cNvSpPr>
          <p:nvPr/>
        </p:nvSpPr>
        <p:spPr>
          <a:xfrm>
            <a:off x="0" y="4779966"/>
            <a:ext cx="5267700" cy="385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15000"/>
              </a:lnSpc>
              <a:spcBef>
                <a:spcPts val="0"/>
              </a:spcBef>
              <a:spcAft>
                <a:spcPts val="0"/>
              </a:spcAft>
              <a:buClr>
                <a:schemeClr val="accent1"/>
              </a:buClr>
              <a:buSzPts val="1300"/>
              <a:buFont typeface="Lato"/>
              <a:buChar char="●"/>
              <a:defRPr sz="1300" b="0" i="0" u="none" strike="noStrike" cap="none" spc="0">
                <a:solidFill>
                  <a:schemeClr val="accent1"/>
                </a:solidFill>
                <a:latin typeface="Lato"/>
                <a:ea typeface="Lato"/>
                <a:cs typeface="Lato"/>
                <a:sym typeface="Lato"/>
              </a:defRPr>
            </a:lvl1pPr>
            <a:lvl2pPr marL="914400" marR="0" lvl="1"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2pPr>
            <a:lvl3pPr marL="1371600" marR="0" lvl="2"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3pPr>
            <a:lvl4pPr marL="1828800" marR="0" lvl="3"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4pPr>
            <a:lvl5pPr marL="2286000" marR="0" lvl="4"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5pPr>
            <a:lvl6pPr marL="2743200" marR="0" lvl="5"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6pPr>
            <a:lvl7pPr marL="3200400" marR="0" lvl="6"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7pPr>
            <a:lvl8pPr marL="3657600" marR="0" lvl="7"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8pPr>
            <a:lvl9pPr marL="4114800" marR="0" lvl="8"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9pPr>
          </a:lstStyle>
          <a:p>
            <a:pPr marL="228600" lvl="0" indent="-228600">
              <a:lnSpc>
                <a:spcPct val="100000"/>
              </a:lnSpc>
              <a:buClr>
                <a:srgbClr val="B7B7B7"/>
              </a:buClr>
              <a:buSzPts val="800"/>
              <a:buFont typeface="Calibri"/>
              <a:buAutoNum type="arabicPeriod"/>
            </a:pPr>
            <a:r>
              <a:rPr lang="da-DK" sz="800" dirty="0">
                <a:solidFill>
                  <a:srgbClr val="B7B7B7"/>
                </a:solidFill>
              </a:rPr>
              <a:t>Majmuder et al. (2024). </a:t>
            </a:r>
            <a:r>
              <a:rPr lang="da-DK" sz="800" u="sng" dirty="0">
                <a:solidFill>
                  <a:schemeClr val="hlink"/>
                </a:solidFill>
                <a:hlinkClick r:id="rId8"/>
              </a:rPr>
              <a:t>https://doi.org/</a:t>
            </a:r>
            <a:r>
              <a:rPr lang="da-DK" sz="800" dirty="0">
                <a:solidFill>
                  <a:srgbClr val="B7B7B7"/>
                </a:solidFill>
                <a:hlinkClick r:id="rId8"/>
              </a:rPr>
              <a:t>10.1039/d3fb00169e</a:t>
            </a:r>
            <a:r>
              <a:rPr lang="da-DK" sz="800" dirty="0">
                <a:solidFill>
                  <a:srgbClr val="B7B7B7"/>
                </a:solidFill>
              </a:rPr>
              <a:t> </a:t>
            </a:r>
          </a:p>
          <a:p>
            <a:pPr marL="228600" lvl="0" indent="-228600">
              <a:lnSpc>
                <a:spcPct val="100000"/>
              </a:lnSpc>
              <a:buClr>
                <a:srgbClr val="B7B7B7"/>
              </a:buClr>
              <a:buSzPts val="800"/>
              <a:buFont typeface="Calibri"/>
              <a:buAutoNum type="arabicPeriod"/>
            </a:pPr>
            <a:r>
              <a:rPr lang="da-DK" sz="800" dirty="0">
                <a:solidFill>
                  <a:srgbClr val="B7B7B7"/>
                </a:solidFill>
              </a:rPr>
              <a:t>Finnigan et al. (2025). </a:t>
            </a:r>
            <a:r>
              <a:rPr lang="da-DK" sz="800" dirty="0">
                <a:solidFill>
                  <a:srgbClr val="B7B7B7"/>
                </a:solidFill>
                <a:hlinkClick r:id="rId9"/>
              </a:rPr>
              <a:t>https://doi.org/10.1146/annurev-food-111523-121802</a:t>
            </a:r>
            <a:r>
              <a:rPr lang="da-DK" sz="800" dirty="0">
                <a:solidFill>
                  <a:srgbClr val="B7B7B7"/>
                </a:solidFill>
              </a:rPr>
              <a:t> </a:t>
            </a:r>
          </a:p>
        </p:txBody>
      </p:sp>
      <p:sp>
        <p:nvSpPr>
          <p:cNvPr id="7" name="Rezervirano mjesto teksta 6"/>
          <p:cNvSpPr>
            <a:spLocks noGrp="1"/>
          </p:cNvSpPr>
          <p:nvPr>
            <p:ph type="body" idx="1"/>
          </p:nvPr>
        </p:nvSpPr>
        <p:spPr/>
        <p:txBody>
          <a:bodyPr/>
          <a:lstStyle/>
          <a:p>
            <a:endParaRPr lang="hr-HR"/>
          </a:p>
        </p:txBody>
      </p:sp>
      <p:sp>
        <p:nvSpPr>
          <p:cNvPr id="28" name="Google Shape;156;p21"/>
          <p:cNvSpPr txBox="1">
            <a:spLocks/>
          </p:cNvSpPr>
          <p:nvPr/>
        </p:nvSpPr>
        <p:spPr>
          <a:xfrm>
            <a:off x="669745" y="-12425"/>
            <a:ext cx="7804511" cy="49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9pPr>
          </a:lstStyle>
          <a:p>
            <a:pPr algn="ctr">
              <a:buSzPts val="990"/>
            </a:pPr>
            <a:r>
              <a:rPr lang="en-US" sz="2020" b="0" i="1" dirty="0">
                <a:solidFill>
                  <a:srgbClr val="666666"/>
                </a:solidFill>
              </a:rPr>
              <a:t>Novel food and alternative proteins in a sustainable food system</a:t>
            </a:r>
            <a:br>
              <a:rPr lang="en-US" sz="2020" b="0" i="1" dirty="0">
                <a:solidFill>
                  <a:srgbClr val="666666"/>
                </a:solidFill>
              </a:rPr>
            </a:br>
            <a:r>
              <a:rPr lang="en-US" sz="2020" b="0" i="1" dirty="0">
                <a:solidFill>
                  <a:srgbClr val="666666"/>
                </a:solidFill>
              </a:rPr>
              <a:t> </a:t>
            </a:r>
          </a:p>
        </p:txBody>
      </p:sp>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365"/>
                                        </p:tgtEl>
                                        <p:attrNameLst>
                                          <p:attrName>style.visibility</p:attrName>
                                        </p:attrNameLst>
                                      </p:cBhvr>
                                      <p:to>
                                        <p:strVal val="visible"/>
                                      </p:to>
                                    </p:set>
                                    <p:anim calcmode="lin" valueType="num">
                                      <p:cBhvr additive="base">
                                        <p:cTn id="7" dur="500"/>
                                        <p:tgtEl>
                                          <p:spTgt spid="365"/>
                                        </p:tgtEl>
                                        <p:attrNameLst>
                                          <p:attrName>ppt_w</p:attrName>
                                        </p:attrNameLst>
                                      </p:cBhvr>
                                      <p:tavLst>
                                        <p:tav tm="0">
                                          <p:val>
                                            <p:strVal val="0"/>
                                          </p:val>
                                        </p:tav>
                                        <p:tav tm="100000">
                                          <p:val>
                                            <p:strVal val="#ppt_w"/>
                                          </p:val>
                                        </p:tav>
                                      </p:tavLst>
                                    </p:anim>
                                    <p:anim calcmode="lin" valueType="num">
                                      <p:cBhvr additive="base">
                                        <p:cTn id="8" dur="500"/>
                                        <p:tgtEl>
                                          <p:spTgt spid="365"/>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200"/>
                                  </p:stCondLst>
                                  <p:childTnLst>
                                    <p:set>
                                      <p:cBhvr>
                                        <p:cTn id="10" dur="1" fill="hold">
                                          <p:stCondLst>
                                            <p:cond delay="0"/>
                                          </p:stCondLst>
                                        </p:cTn>
                                        <p:tgtEl>
                                          <p:spTgt spid="345"/>
                                        </p:tgtEl>
                                        <p:attrNameLst>
                                          <p:attrName>style.visibility</p:attrName>
                                        </p:attrNameLst>
                                      </p:cBhvr>
                                      <p:to>
                                        <p:strVal val="visible"/>
                                      </p:to>
                                    </p:set>
                                    <p:anim calcmode="lin" valueType="num">
                                      <p:cBhvr additive="base">
                                        <p:cTn id="11" dur="500"/>
                                        <p:tgtEl>
                                          <p:spTgt spid="345"/>
                                        </p:tgtEl>
                                        <p:attrNameLst>
                                          <p:attrName>ppt_w</p:attrName>
                                        </p:attrNameLst>
                                      </p:cBhvr>
                                      <p:tavLst>
                                        <p:tav tm="0">
                                          <p:val>
                                            <p:strVal val="0"/>
                                          </p:val>
                                        </p:tav>
                                        <p:tav tm="100000">
                                          <p:val>
                                            <p:strVal val="#ppt_w"/>
                                          </p:val>
                                        </p:tav>
                                      </p:tavLst>
                                    </p:anim>
                                    <p:anim calcmode="lin" valueType="num">
                                      <p:cBhvr additive="base">
                                        <p:cTn id="12" dur="500"/>
                                        <p:tgtEl>
                                          <p:spTgt spid="345"/>
                                        </p:tgtEl>
                                        <p:attrNameLst>
                                          <p:attrName>ppt_h</p:attrName>
                                        </p:attrNameLst>
                                      </p:cBhvr>
                                      <p:tavLst>
                                        <p:tav tm="0">
                                          <p:val>
                                            <p:strVal val="0"/>
                                          </p:val>
                                        </p:tav>
                                        <p:tav tm="100000">
                                          <p:val>
                                            <p:strVal val="#ppt_h"/>
                                          </p:val>
                                        </p:tav>
                                      </p:tavLst>
                                    </p:anim>
                                  </p:childTnLst>
                                </p:cTn>
                              </p:par>
                            </p:childTnLst>
                          </p:cTn>
                        </p:par>
                        <p:par>
                          <p:cTn id="13" fill="hold">
                            <p:stCondLst>
                              <p:cond delay="700"/>
                            </p:stCondLst>
                            <p:childTnLst>
                              <p:par>
                                <p:cTn id="14" presetID="23" presetClass="entr" presetSubtype="16" fill="hold" nodeType="afterEffect">
                                  <p:stCondLst>
                                    <p:cond delay="0"/>
                                  </p:stCondLst>
                                  <p:childTnLst>
                                    <p:set>
                                      <p:cBhvr>
                                        <p:cTn id="15" dur="1" fill="hold">
                                          <p:stCondLst>
                                            <p:cond delay="0"/>
                                          </p:stCondLst>
                                        </p:cTn>
                                        <p:tgtEl>
                                          <p:spTgt spid="366"/>
                                        </p:tgtEl>
                                        <p:attrNameLst>
                                          <p:attrName>style.visibility</p:attrName>
                                        </p:attrNameLst>
                                      </p:cBhvr>
                                      <p:to>
                                        <p:strVal val="visible"/>
                                      </p:to>
                                    </p:set>
                                    <p:anim calcmode="lin" valueType="num">
                                      <p:cBhvr additive="base">
                                        <p:cTn id="16" dur="500"/>
                                        <p:tgtEl>
                                          <p:spTgt spid="366"/>
                                        </p:tgtEl>
                                        <p:attrNameLst>
                                          <p:attrName>ppt_w</p:attrName>
                                        </p:attrNameLst>
                                      </p:cBhvr>
                                      <p:tavLst>
                                        <p:tav tm="0">
                                          <p:val>
                                            <p:strVal val="0"/>
                                          </p:val>
                                        </p:tav>
                                        <p:tav tm="100000">
                                          <p:val>
                                            <p:strVal val="#ppt_w"/>
                                          </p:val>
                                        </p:tav>
                                      </p:tavLst>
                                    </p:anim>
                                    <p:anim calcmode="lin" valueType="num">
                                      <p:cBhvr additive="base">
                                        <p:cTn id="17" dur="500"/>
                                        <p:tgtEl>
                                          <p:spTgt spid="366"/>
                                        </p:tgtEl>
                                        <p:attrNameLst>
                                          <p:attrName>ppt_h</p:attrName>
                                        </p:attrNameLst>
                                      </p:cBhvr>
                                      <p:tavLst>
                                        <p:tav tm="0">
                                          <p:val>
                                            <p:strVal val="0"/>
                                          </p:val>
                                        </p:tav>
                                        <p:tav tm="100000">
                                          <p:val>
                                            <p:strVal val="#ppt_h"/>
                                          </p:val>
                                        </p:tav>
                                      </p:tavLst>
                                    </p:anim>
                                  </p:childTnLst>
                                </p:cTn>
                              </p:par>
                            </p:childTnLst>
                          </p:cTn>
                        </p:par>
                        <p:par>
                          <p:cTn id="18" fill="hold">
                            <p:stCondLst>
                              <p:cond delay="1200"/>
                            </p:stCondLst>
                            <p:childTnLst>
                              <p:par>
                                <p:cTn id="19" presetID="23" presetClass="entr" presetSubtype="16" fill="hold" nodeType="afterEffect">
                                  <p:stCondLst>
                                    <p:cond delay="0"/>
                                  </p:stCondLst>
                                  <p:childTnLst>
                                    <p:set>
                                      <p:cBhvr>
                                        <p:cTn id="20" dur="1" fill="hold">
                                          <p:stCondLst>
                                            <p:cond delay="0"/>
                                          </p:stCondLst>
                                        </p:cTn>
                                        <p:tgtEl>
                                          <p:spTgt spid="346"/>
                                        </p:tgtEl>
                                        <p:attrNameLst>
                                          <p:attrName>style.visibility</p:attrName>
                                        </p:attrNameLst>
                                      </p:cBhvr>
                                      <p:to>
                                        <p:strVal val="visible"/>
                                      </p:to>
                                    </p:set>
                                    <p:anim calcmode="lin" valueType="num">
                                      <p:cBhvr additive="base">
                                        <p:cTn id="21" dur="500"/>
                                        <p:tgtEl>
                                          <p:spTgt spid="346"/>
                                        </p:tgtEl>
                                        <p:attrNameLst>
                                          <p:attrName>ppt_w</p:attrName>
                                        </p:attrNameLst>
                                      </p:cBhvr>
                                      <p:tavLst>
                                        <p:tav tm="0">
                                          <p:val>
                                            <p:strVal val="0"/>
                                          </p:val>
                                        </p:tav>
                                        <p:tav tm="100000">
                                          <p:val>
                                            <p:strVal val="#ppt_w"/>
                                          </p:val>
                                        </p:tav>
                                      </p:tavLst>
                                    </p:anim>
                                    <p:anim calcmode="lin" valueType="num">
                                      <p:cBhvr additive="base">
                                        <p:cTn id="22" dur="500"/>
                                        <p:tgtEl>
                                          <p:spTgt spid="346"/>
                                        </p:tgtEl>
                                        <p:attrNameLst>
                                          <p:attrName>ppt_h</p:attrName>
                                        </p:attrNameLst>
                                      </p:cBhvr>
                                      <p:tavLst>
                                        <p:tav tm="0">
                                          <p:val>
                                            <p:strVal val="0"/>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47"/>
                                        </p:tgtEl>
                                        <p:attrNameLst>
                                          <p:attrName>style.visibility</p:attrName>
                                        </p:attrNameLst>
                                      </p:cBhvr>
                                      <p:to>
                                        <p:strVal val="visible"/>
                                      </p:to>
                                    </p:set>
                                    <p:animEffect transition="in" filter="fade">
                                      <p:cBhvr>
                                        <p:cTn id="27" dur="1000"/>
                                        <p:tgtEl>
                                          <p:spTgt spid="347"/>
                                        </p:tgtEl>
                                      </p:cBhvr>
                                    </p:animEffect>
                                  </p:childTnLst>
                                </p:cTn>
                              </p:par>
                              <p:par>
                                <p:cTn id="28" presetID="10" presetClass="entr" presetSubtype="0" fill="hold" nodeType="withEffect">
                                  <p:stCondLst>
                                    <p:cond delay="0"/>
                                  </p:stCondLst>
                                  <p:childTnLst>
                                    <p:set>
                                      <p:cBhvr>
                                        <p:cTn id="29" dur="1" fill="hold">
                                          <p:stCondLst>
                                            <p:cond delay="0"/>
                                          </p:stCondLst>
                                        </p:cTn>
                                        <p:tgtEl>
                                          <p:spTgt spid="359"/>
                                        </p:tgtEl>
                                        <p:attrNameLst>
                                          <p:attrName>style.visibility</p:attrName>
                                        </p:attrNameLst>
                                      </p:cBhvr>
                                      <p:to>
                                        <p:strVal val="visible"/>
                                      </p:to>
                                    </p:set>
                                    <p:animEffect transition="in" filter="fade">
                                      <p:cBhvr>
                                        <p:cTn id="30" dur="1000"/>
                                        <p:tgtEl>
                                          <p:spTgt spid="359"/>
                                        </p:tgtEl>
                                      </p:cBhvr>
                                    </p:animEffect>
                                  </p:childTnLst>
                                </p:cTn>
                              </p:par>
                            </p:childTnLst>
                          </p:cTn>
                        </p:par>
                        <p:par>
                          <p:cTn id="31" fill="hold">
                            <p:stCondLst>
                              <p:cond delay="1000"/>
                            </p:stCondLst>
                            <p:childTnLst>
                              <p:par>
                                <p:cTn id="32" presetID="10" presetClass="entr" presetSubtype="0" fill="hold" nodeType="afterEffect">
                                  <p:stCondLst>
                                    <p:cond delay="0"/>
                                  </p:stCondLst>
                                  <p:childTnLst>
                                    <p:set>
                                      <p:cBhvr>
                                        <p:cTn id="33" dur="1" fill="hold">
                                          <p:stCondLst>
                                            <p:cond delay="0"/>
                                          </p:stCondLst>
                                        </p:cTn>
                                        <p:tgtEl>
                                          <p:spTgt spid="349"/>
                                        </p:tgtEl>
                                        <p:attrNameLst>
                                          <p:attrName>style.visibility</p:attrName>
                                        </p:attrNameLst>
                                      </p:cBhvr>
                                      <p:to>
                                        <p:strVal val="visible"/>
                                      </p:to>
                                    </p:set>
                                    <p:animEffect transition="in" filter="fade">
                                      <p:cBhvr>
                                        <p:cTn id="34" dur="1000"/>
                                        <p:tgtEl>
                                          <p:spTgt spid="349"/>
                                        </p:tgtEl>
                                      </p:cBhvr>
                                    </p:animEffect>
                                  </p:childTnLst>
                                </p:cTn>
                              </p:par>
                              <p:par>
                                <p:cTn id="35" presetID="10" presetClass="entr" presetSubtype="0" fill="hold" nodeType="withEffect">
                                  <p:stCondLst>
                                    <p:cond delay="0"/>
                                  </p:stCondLst>
                                  <p:childTnLst>
                                    <p:set>
                                      <p:cBhvr>
                                        <p:cTn id="36" dur="1" fill="hold">
                                          <p:stCondLst>
                                            <p:cond delay="0"/>
                                          </p:stCondLst>
                                        </p:cTn>
                                        <p:tgtEl>
                                          <p:spTgt spid="348"/>
                                        </p:tgtEl>
                                        <p:attrNameLst>
                                          <p:attrName>style.visibility</p:attrName>
                                        </p:attrNameLst>
                                      </p:cBhvr>
                                      <p:to>
                                        <p:strVal val="visible"/>
                                      </p:to>
                                    </p:set>
                                    <p:animEffect transition="in" filter="fade">
                                      <p:cBhvr>
                                        <p:cTn id="37" dur="1000"/>
                                        <p:tgtEl>
                                          <p:spTgt spid="348"/>
                                        </p:tgtEl>
                                      </p:cBhvr>
                                    </p:animEffect>
                                  </p:childTnLst>
                                </p:cTn>
                              </p:par>
                              <p:par>
                                <p:cTn id="38" presetID="10" presetClass="entr" presetSubtype="0" fill="hold" nodeType="withEffect">
                                  <p:stCondLst>
                                    <p:cond delay="0"/>
                                  </p:stCondLst>
                                  <p:childTnLst>
                                    <p:set>
                                      <p:cBhvr>
                                        <p:cTn id="39" dur="1" fill="hold">
                                          <p:stCondLst>
                                            <p:cond delay="0"/>
                                          </p:stCondLst>
                                        </p:cTn>
                                        <p:tgtEl>
                                          <p:spTgt spid="360"/>
                                        </p:tgtEl>
                                        <p:attrNameLst>
                                          <p:attrName>style.visibility</p:attrName>
                                        </p:attrNameLst>
                                      </p:cBhvr>
                                      <p:to>
                                        <p:strVal val="visible"/>
                                      </p:to>
                                    </p:set>
                                    <p:animEffect transition="in" filter="fade">
                                      <p:cBhvr>
                                        <p:cTn id="40" dur="1000"/>
                                        <p:tgtEl>
                                          <p:spTgt spid="360"/>
                                        </p:tgtEl>
                                      </p:cBhvr>
                                    </p:animEffect>
                                  </p:childTnLst>
                                </p:cTn>
                              </p:par>
                            </p:childTnLst>
                          </p:cTn>
                        </p:par>
                        <p:par>
                          <p:cTn id="41" fill="hold">
                            <p:stCondLst>
                              <p:cond delay="2000"/>
                            </p:stCondLst>
                            <p:childTnLst>
                              <p:par>
                                <p:cTn id="42" presetID="10" presetClass="entr" presetSubtype="0" fill="hold" nodeType="afterEffect">
                                  <p:stCondLst>
                                    <p:cond delay="0"/>
                                  </p:stCondLst>
                                  <p:childTnLst>
                                    <p:set>
                                      <p:cBhvr>
                                        <p:cTn id="43" dur="1" fill="hold">
                                          <p:stCondLst>
                                            <p:cond delay="0"/>
                                          </p:stCondLst>
                                        </p:cTn>
                                        <p:tgtEl>
                                          <p:spTgt spid="350"/>
                                        </p:tgtEl>
                                        <p:attrNameLst>
                                          <p:attrName>style.visibility</p:attrName>
                                        </p:attrNameLst>
                                      </p:cBhvr>
                                      <p:to>
                                        <p:strVal val="visible"/>
                                      </p:to>
                                    </p:set>
                                    <p:animEffect transition="in" filter="fade">
                                      <p:cBhvr>
                                        <p:cTn id="44" dur="1000"/>
                                        <p:tgtEl>
                                          <p:spTgt spid="350"/>
                                        </p:tgtEl>
                                      </p:cBhvr>
                                    </p:animEffect>
                                  </p:childTnLst>
                                </p:cTn>
                              </p:par>
                              <p:par>
                                <p:cTn id="45" presetID="10" presetClass="entr" presetSubtype="0" fill="hold" nodeType="withEffect">
                                  <p:stCondLst>
                                    <p:cond delay="0"/>
                                  </p:stCondLst>
                                  <p:childTnLst>
                                    <p:set>
                                      <p:cBhvr>
                                        <p:cTn id="46" dur="1" fill="hold">
                                          <p:stCondLst>
                                            <p:cond delay="0"/>
                                          </p:stCondLst>
                                        </p:cTn>
                                        <p:tgtEl>
                                          <p:spTgt spid="351"/>
                                        </p:tgtEl>
                                        <p:attrNameLst>
                                          <p:attrName>style.visibility</p:attrName>
                                        </p:attrNameLst>
                                      </p:cBhvr>
                                      <p:to>
                                        <p:strVal val="visible"/>
                                      </p:to>
                                    </p:set>
                                    <p:animEffect transition="in" filter="fade">
                                      <p:cBhvr>
                                        <p:cTn id="47" dur="1000"/>
                                        <p:tgtEl>
                                          <p:spTgt spid="351"/>
                                        </p:tgtEl>
                                      </p:cBhvr>
                                    </p:animEffect>
                                  </p:childTnLst>
                                </p:cTn>
                              </p:par>
                              <p:par>
                                <p:cTn id="48" presetID="10" presetClass="entr" presetSubtype="0" fill="hold" nodeType="withEffect">
                                  <p:stCondLst>
                                    <p:cond delay="0"/>
                                  </p:stCondLst>
                                  <p:childTnLst>
                                    <p:set>
                                      <p:cBhvr>
                                        <p:cTn id="49" dur="1" fill="hold">
                                          <p:stCondLst>
                                            <p:cond delay="0"/>
                                          </p:stCondLst>
                                        </p:cTn>
                                        <p:tgtEl>
                                          <p:spTgt spid="361"/>
                                        </p:tgtEl>
                                        <p:attrNameLst>
                                          <p:attrName>style.visibility</p:attrName>
                                        </p:attrNameLst>
                                      </p:cBhvr>
                                      <p:to>
                                        <p:strVal val="visible"/>
                                      </p:to>
                                    </p:set>
                                    <p:animEffect transition="in" filter="fade">
                                      <p:cBhvr>
                                        <p:cTn id="50" dur="1000"/>
                                        <p:tgtEl>
                                          <p:spTgt spid="361"/>
                                        </p:tgtEl>
                                      </p:cBhvr>
                                    </p:animEffect>
                                  </p:childTnLst>
                                </p:cTn>
                              </p:par>
                            </p:childTnLst>
                          </p:cTn>
                        </p:par>
                        <p:par>
                          <p:cTn id="51" fill="hold">
                            <p:stCondLst>
                              <p:cond delay="3000"/>
                            </p:stCondLst>
                            <p:childTnLst>
                              <p:par>
                                <p:cTn id="52" presetID="10" presetClass="entr" presetSubtype="0" fill="hold" nodeType="afterEffect">
                                  <p:stCondLst>
                                    <p:cond delay="0"/>
                                  </p:stCondLst>
                                  <p:childTnLst>
                                    <p:set>
                                      <p:cBhvr>
                                        <p:cTn id="53" dur="1" fill="hold">
                                          <p:stCondLst>
                                            <p:cond delay="0"/>
                                          </p:stCondLst>
                                        </p:cTn>
                                        <p:tgtEl>
                                          <p:spTgt spid="352"/>
                                        </p:tgtEl>
                                        <p:attrNameLst>
                                          <p:attrName>style.visibility</p:attrName>
                                        </p:attrNameLst>
                                      </p:cBhvr>
                                      <p:to>
                                        <p:strVal val="visible"/>
                                      </p:to>
                                    </p:set>
                                    <p:animEffect transition="in" filter="fade">
                                      <p:cBhvr>
                                        <p:cTn id="54" dur="1000"/>
                                        <p:tgtEl>
                                          <p:spTgt spid="352"/>
                                        </p:tgtEl>
                                      </p:cBhvr>
                                    </p:animEffect>
                                  </p:childTnLst>
                                </p:cTn>
                              </p:par>
                              <p:par>
                                <p:cTn id="55" presetID="10" presetClass="entr" presetSubtype="0" fill="hold" nodeType="withEffect">
                                  <p:stCondLst>
                                    <p:cond delay="0"/>
                                  </p:stCondLst>
                                  <p:childTnLst>
                                    <p:set>
                                      <p:cBhvr>
                                        <p:cTn id="56" dur="1" fill="hold">
                                          <p:stCondLst>
                                            <p:cond delay="0"/>
                                          </p:stCondLst>
                                        </p:cTn>
                                        <p:tgtEl>
                                          <p:spTgt spid="353"/>
                                        </p:tgtEl>
                                        <p:attrNameLst>
                                          <p:attrName>style.visibility</p:attrName>
                                        </p:attrNameLst>
                                      </p:cBhvr>
                                      <p:to>
                                        <p:strVal val="visible"/>
                                      </p:to>
                                    </p:set>
                                    <p:animEffect transition="in" filter="fade">
                                      <p:cBhvr>
                                        <p:cTn id="57" dur="1000"/>
                                        <p:tgtEl>
                                          <p:spTgt spid="353"/>
                                        </p:tgtEl>
                                      </p:cBhvr>
                                    </p:animEffect>
                                  </p:childTnLst>
                                </p:cTn>
                              </p:par>
                              <p:par>
                                <p:cTn id="58" presetID="10" presetClass="entr" presetSubtype="0" fill="hold" nodeType="withEffect">
                                  <p:stCondLst>
                                    <p:cond delay="0"/>
                                  </p:stCondLst>
                                  <p:childTnLst>
                                    <p:set>
                                      <p:cBhvr>
                                        <p:cTn id="59" dur="1" fill="hold">
                                          <p:stCondLst>
                                            <p:cond delay="0"/>
                                          </p:stCondLst>
                                        </p:cTn>
                                        <p:tgtEl>
                                          <p:spTgt spid="363"/>
                                        </p:tgtEl>
                                        <p:attrNameLst>
                                          <p:attrName>style.visibility</p:attrName>
                                        </p:attrNameLst>
                                      </p:cBhvr>
                                      <p:to>
                                        <p:strVal val="visible"/>
                                      </p:to>
                                    </p:set>
                                    <p:animEffect transition="in" filter="fade">
                                      <p:cBhvr>
                                        <p:cTn id="60" dur="1000"/>
                                        <p:tgtEl>
                                          <p:spTgt spid="363"/>
                                        </p:tgtEl>
                                      </p:cBhvr>
                                    </p:animEffect>
                                  </p:childTnLst>
                                </p:cTn>
                              </p:par>
                            </p:childTnLst>
                          </p:cTn>
                        </p:par>
                        <p:par>
                          <p:cTn id="61" fill="hold">
                            <p:stCondLst>
                              <p:cond delay="4000"/>
                            </p:stCondLst>
                            <p:childTnLst>
                              <p:par>
                                <p:cTn id="62" presetID="10" presetClass="entr" presetSubtype="0" fill="hold" nodeType="afterEffect">
                                  <p:stCondLst>
                                    <p:cond delay="0"/>
                                  </p:stCondLst>
                                  <p:childTnLst>
                                    <p:set>
                                      <p:cBhvr>
                                        <p:cTn id="63" dur="1" fill="hold">
                                          <p:stCondLst>
                                            <p:cond delay="0"/>
                                          </p:stCondLst>
                                        </p:cTn>
                                        <p:tgtEl>
                                          <p:spTgt spid="358"/>
                                        </p:tgtEl>
                                        <p:attrNameLst>
                                          <p:attrName>style.visibility</p:attrName>
                                        </p:attrNameLst>
                                      </p:cBhvr>
                                      <p:to>
                                        <p:strVal val="visible"/>
                                      </p:to>
                                    </p:set>
                                    <p:animEffect transition="in" filter="fade">
                                      <p:cBhvr>
                                        <p:cTn id="64" dur="1000"/>
                                        <p:tgtEl>
                                          <p:spTgt spid="358"/>
                                        </p:tgtEl>
                                      </p:cBhvr>
                                    </p:animEffect>
                                  </p:childTnLst>
                                </p:cTn>
                              </p:par>
                              <p:par>
                                <p:cTn id="65" presetID="10" presetClass="entr" presetSubtype="0" fill="hold" nodeType="withEffect">
                                  <p:stCondLst>
                                    <p:cond delay="0"/>
                                  </p:stCondLst>
                                  <p:childTnLst>
                                    <p:set>
                                      <p:cBhvr>
                                        <p:cTn id="66" dur="1" fill="hold">
                                          <p:stCondLst>
                                            <p:cond delay="0"/>
                                          </p:stCondLst>
                                        </p:cTn>
                                        <p:tgtEl>
                                          <p:spTgt spid="357"/>
                                        </p:tgtEl>
                                        <p:attrNameLst>
                                          <p:attrName>style.visibility</p:attrName>
                                        </p:attrNameLst>
                                      </p:cBhvr>
                                      <p:to>
                                        <p:strVal val="visible"/>
                                      </p:to>
                                    </p:set>
                                    <p:animEffect transition="in" filter="fade">
                                      <p:cBhvr>
                                        <p:cTn id="67" dur="1000"/>
                                        <p:tgtEl>
                                          <p:spTgt spid="357"/>
                                        </p:tgtEl>
                                      </p:cBhvr>
                                    </p:animEffect>
                                  </p:childTnLst>
                                </p:cTn>
                              </p:par>
                              <p:par>
                                <p:cTn id="68" presetID="10" presetClass="entr" presetSubtype="0" fill="hold" nodeType="withEffect">
                                  <p:stCondLst>
                                    <p:cond delay="0"/>
                                  </p:stCondLst>
                                  <p:childTnLst>
                                    <p:set>
                                      <p:cBhvr>
                                        <p:cTn id="69" dur="1" fill="hold">
                                          <p:stCondLst>
                                            <p:cond delay="0"/>
                                          </p:stCondLst>
                                        </p:cTn>
                                        <p:tgtEl>
                                          <p:spTgt spid="362"/>
                                        </p:tgtEl>
                                        <p:attrNameLst>
                                          <p:attrName>style.visibility</p:attrName>
                                        </p:attrNameLst>
                                      </p:cBhvr>
                                      <p:to>
                                        <p:strVal val="visible"/>
                                      </p:to>
                                    </p:set>
                                    <p:animEffect transition="in" filter="fade">
                                      <p:cBhvr>
                                        <p:cTn id="70" dur="1000"/>
                                        <p:tgtEl>
                                          <p:spTgt spid="3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3" name="Google Shape;373;p35"/>
          <p:cNvSpPr txBox="1"/>
          <p:nvPr/>
        </p:nvSpPr>
        <p:spPr>
          <a:xfrm>
            <a:off x="298693" y="1334194"/>
            <a:ext cx="2875693" cy="297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hr" sz="1500" b="1" i="1" u="none" strike="noStrike" cap="none">
                <a:solidFill>
                  <a:schemeClr val="dk1"/>
                </a:solidFill>
                <a:latin typeface="Lato"/>
                <a:ea typeface="Lato"/>
                <a:cs typeface="Lato"/>
                <a:sym typeface="Lato"/>
              </a:rPr>
              <a:t>Submerged fermentation (SmF)</a:t>
            </a:r>
            <a:endParaRPr sz="1500" b="1" i="1" u="none" strike="noStrike" cap="none">
              <a:solidFill>
                <a:schemeClr val="dk1"/>
              </a:solidFill>
              <a:latin typeface="Lato"/>
              <a:ea typeface="Lato"/>
              <a:cs typeface="Lato"/>
              <a:sym typeface="Lato"/>
            </a:endParaRPr>
          </a:p>
        </p:txBody>
      </p:sp>
      <p:sp>
        <p:nvSpPr>
          <p:cNvPr id="374" name="Google Shape;374;p35"/>
          <p:cNvSpPr txBox="1"/>
          <p:nvPr/>
        </p:nvSpPr>
        <p:spPr>
          <a:xfrm>
            <a:off x="24750" y="1649875"/>
            <a:ext cx="3238643" cy="2923837"/>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228600" marR="0" lvl="0" indent="-228600" algn="l" rtl="0">
              <a:lnSpc>
                <a:spcPct val="100000"/>
              </a:lnSpc>
              <a:spcBef>
                <a:spcPts val="600"/>
              </a:spcBef>
              <a:spcAft>
                <a:spcPts val="0"/>
              </a:spcAft>
              <a:buClr>
                <a:srgbClr val="000000"/>
              </a:buClr>
              <a:buSzPts val="1300"/>
              <a:buFont typeface="Lato"/>
              <a:buAutoNum type="arabicPeriod"/>
            </a:pPr>
            <a:r>
              <a:rPr lang="hr" sz="1300" b="0" i="0" u="none" strike="noStrike" cap="none">
                <a:solidFill>
                  <a:srgbClr val="000000"/>
                </a:solidFill>
                <a:latin typeface="Lato"/>
                <a:ea typeface="Lato"/>
                <a:cs typeface="Lato"/>
                <a:sym typeface="Lato"/>
              </a:rPr>
              <a:t>Cultivation of pure culture in a liquid growth medium- inoculum preparation</a:t>
            </a:r>
            <a:endParaRPr sz="1300" b="0" i="0" u="none" strike="noStrike" cap="none">
              <a:solidFill>
                <a:srgbClr val="000000"/>
              </a:solidFill>
              <a:latin typeface="Lato"/>
              <a:ea typeface="Lato"/>
              <a:cs typeface="Lato"/>
              <a:sym typeface="Lato"/>
            </a:endParaRPr>
          </a:p>
          <a:p>
            <a:pPr marL="228600" marR="0" lvl="0" indent="-228600" algn="l" rtl="0">
              <a:lnSpc>
                <a:spcPct val="100000"/>
              </a:lnSpc>
              <a:spcBef>
                <a:spcPts val="0"/>
              </a:spcBef>
              <a:spcAft>
                <a:spcPts val="0"/>
              </a:spcAft>
              <a:buClr>
                <a:srgbClr val="000000"/>
              </a:buClr>
              <a:buSzPts val="1300"/>
              <a:buFont typeface="Lato"/>
              <a:buAutoNum type="arabicPeriod"/>
            </a:pPr>
            <a:r>
              <a:rPr lang="hr" sz="1300" b="0" i="0" u="none" strike="noStrike" cap="none">
                <a:solidFill>
                  <a:srgbClr val="000000"/>
                </a:solidFill>
                <a:latin typeface="Lato"/>
                <a:ea typeface="Lato"/>
                <a:cs typeface="Lato"/>
                <a:sym typeface="Lato"/>
              </a:rPr>
              <a:t>Medium optimization</a:t>
            </a:r>
            <a:endParaRPr sz="1300" b="0" i="0" u="none" strike="noStrike" cap="none">
              <a:solidFill>
                <a:srgbClr val="000000"/>
              </a:solidFill>
              <a:latin typeface="Lato"/>
              <a:ea typeface="Lato"/>
              <a:cs typeface="Lato"/>
              <a:sym typeface="Lato"/>
            </a:endParaRPr>
          </a:p>
          <a:p>
            <a:pPr marL="228600" marR="0" lvl="0" indent="-228600" algn="l" rtl="0">
              <a:lnSpc>
                <a:spcPct val="100000"/>
              </a:lnSpc>
              <a:spcBef>
                <a:spcPts val="0"/>
              </a:spcBef>
              <a:spcAft>
                <a:spcPts val="0"/>
              </a:spcAft>
              <a:buClr>
                <a:srgbClr val="000000"/>
              </a:buClr>
              <a:buSzPts val="1300"/>
              <a:buFont typeface="Lato"/>
              <a:buAutoNum type="arabicPeriod"/>
            </a:pPr>
            <a:r>
              <a:rPr lang="hr" sz="1300" b="0" i="0" u="none" strike="noStrike" cap="none">
                <a:solidFill>
                  <a:srgbClr val="000000"/>
                </a:solidFill>
                <a:latin typeface="Lato"/>
                <a:ea typeface="Lato"/>
                <a:cs typeface="Lato"/>
                <a:sym typeface="Lato"/>
              </a:rPr>
              <a:t>Fermentation phase in controlled bioreactors or fermentation vessels - biosynthesis of biomass enriched with mycoprotein</a:t>
            </a:r>
            <a:endParaRPr sz="1300" b="0" i="0" u="none" strike="noStrike" cap="none">
              <a:solidFill>
                <a:srgbClr val="000000"/>
              </a:solidFill>
              <a:latin typeface="Lato"/>
              <a:ea typeface="Lato"/>
              <a:cs typeface="Lato"/>
              <a:sym typeface="Lato"/>
            </a:endParaRPr>
          </a:p>
          <a:p>
            <a:pPr marL="171450" marR="0" lvl="0" indent="-171450" algn="ctr" rtl="0">
              <a:lnSpc>
                <a:spcPct val="100000"/>
              </a:lnSpc>
              <a:spcBef>
                <a:spcPts val="600"/>
              </a:spcBef>
              <a:spcAft>
                <a:spcPts val="0"/>
              </a:spcAft>
              <a:buClr>
                <a:srgbClr val="000000"/>
              </a:buClr>
              <a:buSzPts val="1300"/>
              <a:buFont typeface="Lato"/>
              <a:buChar char="⮚"/>
            </a:pPr>
            <a:r>
              <a:rPr lang="hr" sz="1300" b="1" i="0" u="none" strike="noStrike" cap="none">
                <a:solidFill>
                  <a:srgbClr val="000000"/>
                </a:solidFill>
                <a:latin typeface="Lato"/>
                <a:ea typeface="Lato"/>
                <a:cs typeface="Lato"/>
                <a:sym typeface="Lato"/>
              </a:rPr>
              <a:t>With desired level of mycoprotein, fermentation is terminated</a:t>
            </a:r>
            <a:endParaRPr sz="1300" b="0" i="0" u="none" strike="noStrike" cap="none">
              <a:solidFill>
                <a:srgbClr val="000000"/>
              </a:solidFill>
              <a:latin typeface="Lato"/>
              <a:ea typeface="Lato"/>
              <a:cs typeface="Lato"/>
              <a:sym typeface="Lato"/>
            </a:endParaRPr>
          </a:p>
          <a:p>
            <a:pPr marL="228600" marR="0" lvl="0" indent="-228600" algn="l" rtl="0">
              <a:lnSpc>
                <a:spcPct val="100000"/>
              </a:lnSpc>
              <a:spcBef>
                <a:spcPts val="600"/>
              </a:spcBef>
              <a:spcAft>
                <a:spcPts val="0"/>
              </a:spcAft>
              <a:buClr>
                <a:srgbClr val="000000"/>
              </a:buClr>
              <a:buSzPts val="1300"/>
              <a:buFont typeface="Lato"/>
              <a:buAutoNum type="arabicPeriod" startAt="4"/>
            </a:pPr>
            <a:r>
              <a:rPr lang="hr" sz="1300" b="0" i="0" u="none" strike="noStrike" cap="none">
                <a:solidFill>
                  <a:srgbClr val="000000"/>
                </a:solidFill>
                <a:latin typeface="Lato"/>
                <a:ea typeface="Lato"/>
                <a:cs typeface="Lato"/>
                <a:sym typeface="Lato"/>
              </a:rPr>
              <a:t>Centrifugation or filtration (isolation of fungal biomass)</a:t>
            </a:r>
            <a:endParaRPr sz="1300" b="0" i="0" u="none" strike="noStrike" cap="none">
              <a:solidFill>
                <a:srgbClr val="000000"/>
              </a:solidFill>
              <a:latin typeface="Lato"/>
              <a:ea typeface="Lato"/>
              <a:cs typeface="Lato"/>
              <a:sym typeface="Lato"/>
            </a:endParaRPr>
          </a:p>
          <a:p>
            <a:pPr marL="228600" marR="0" lvl="0" indent="-228600" algn="l" rtl="0">
              <a:lnSpc>
                <a:spcPct val="100000"/>
              </a:lnSpc>
              <a:spcBef>
                <a:spcPts val="0"/>
              </a:spcBef>
              <a:spcAft>
                <a:spcPts val="0"/>
              </a:spcAft>
              <a:buClr>
                <a:srgbClr val="000000"/>
              </a:buClr>
              <a:buSzPts val="1300"/>
              <a:buFont typeface="Lato"/>
              <a:buAutoNum type="arabicPeriod" startAt="4"/>
            </a:pPr>
            <a:r>
              <a:rPr lang="hr" sz="1300" b="0" i="0" u="none" strike="noStrike" cap="none">
                <a:solidFill>
                  <a:srgbClr val="000000"/>
                </a:solidFill>
                <a:latin typeface="Lato"/>
                <a:ea typeface="Lato"/>
                <a:cs typeface="Lato"/>
                <a:sym typeface="Lato"/>
              </a:rPr>
              <a:t>Additional processing steps (enhancement)</a:t>
            </a:r>
            <a:endParaRPr sz="1100" b="0" i="0" u="none" strike="noStrike" cap="none">
              <a:solidFill>
                <a:srgbClr val="000000"/>
              </a:solidFill>
              <a:latin typeface="Calibri"/>
              <a:ea typeface="Calibri"/>
              <a:cs typeface="Calibri"/>
              <a:sym typeface="Calibri"/>
            </a:endParaRPr>
          </a:p>
        </p:txBody>
      </p:sp>
      <p:sp>
        <p:nvSpPr>
          <p:cNvPr id="375" name="Google Shape;375;p35"/>
          <p:cNvSpPr txBox="1"/>
          <p:nvPr/>
        </p:nvSpPr>
        <p:spPr>
          <a:xfrm>
            <a:off x="5367617" y="1661595"/>
            <a:ext cx="3790957" cy="1846619"/>
          </a:xfrm>
          <a:prstGeom prst="rect">
            <a:avLst/>
          </a:prstGeom>
          <a:noFill/>
          <a:ln w="9525" cap="flat" cmpd="sng">
            <a:solidFill>
              <a:schemeClr val="accent3"/>
            </a:solidFill>
            <a:prstDash val="solid"/>
            <a:round/>
            <a:headEnd type="none" w="sm" len="sm"/>
            <a:tailEnd type="none" w="sm" len="sm"/>
          </a:ln>
        </p:spPr>
        <p:txBody>
          <a:bodyPr spcFirstLastPara="1" wrap="square" lIns="91425" tIns="45700" rIns="91425" bIns="45700" anchor="t" anchorCtr="0">
            <a:spAutoFit/>
          </a:bodyPr>
          <a:lstStyle/>
          <a:p>
            <a:pPr marL="228600" marR="0" lvl="0" indent="-228600" algn="l" rtl="0">
              <a:lnSpc>
                <a:spcPct val="100000"/>
              </a:lnSpc>
              <a:spcBef>
                <a:spcPts val="600"/>
              </a:spcBef>
              <a:spcAft>
                <a:spcPts val="0"/>
              </a:spcAft>
              <a:buClr>
                <a:srgbClr val="000000"/>
              </a:buClr>
              <a:buSzPts val="1300"/>
              <a:buFont typeface="Lato"/>
              <a:buAutoNum type="arabicPeriod"/>
            </a:pPr>
            <a:r>
              <a:rPr lang="hr" sz="1300" b="0" i="0" u="none" strike="noStrike" cap="none" dirty="0">
                <a:solidFill>
                  <a:srgbClr val="000000"/>
                </a:solidFill>
                <a:latin typeface="Lato"/>
                <a:ea typeface="Lato"/>
                <a:cs typeface="Lato"/>
                <a:sym typeface="Lato"/>
              </a:rPr>
              <a:t>Preparation of solid substrate and inoculum</a:t>
            </a:r>
            <a:endParaRPr sz="1300" b="0" i="0" u="none" strike="noStrike" cap="none" dirty="0">
              <a:solidFill>
                <a:srgbClr val="000000"/>
              </a:solidFill>
              <a:latin typeface="Lato"/>
              <a:ea typeface="Lato"/>
              <a:cs typeface="Lato"/>
              <a:sym typeface="Lato"/>
            </a:endParaRPr>
          </a:p>
          <a:p>
            <a:pPr marL="228600" marR="0" lvl="0" indent="-228600" algn="l" rtl="0">
              <a:lnSpc>
                <a:spcPct val="100000"/>
              </a:lnSpc>
              <a:spcBef>
                <a:spcPts val="0"/>
              </a:spcBef>
              <a:spcAft>
                <a:spcPts val="0"/>
              </a:spcAft>
              <a:buClr>
                <a:srgbClr val="000000"/>
              </a:buClr>
              <a:buSzPts val="1300"/>
              <a:buFont typeface="Lato"/>
              <a:buAutoNum type="arabicPeriod"/>
            </a:pPr>
            <a:r>
              <a:rPr lang="hr" sz="1300" b="0" i="0" u="none" strike="noStrike" cap="none" dirty="0">
                <a:solidFill>
                  <a:srgbClr val="000000"/>
                </a:solidFill>
                <a:latin typeface="Lato"/>
                <a:ea typeface="Lato"/>
                <a:cs typeface="Lato"/>
                <a:sym typeface="Lato"/>
              </a:rPr>
              <a:t>Inoculation with chosen fungal strain</a:t>
            </a:r>
            <a:endParaRPr sz="1300" b="0" i="0" u="none" strike="noStrike" cap="none" dirty="0">
              <a:solidFill>
                <a:srgbClr val="000000"/>
              </a:solidFill>
              <a:latin typeface="Lato"/>
              <a:ea typeface="Lato"/>
              <a:cs typeface="Lato"/>
              <a:sym typeface="Lato"/>
            </a:endParaRPr>
          </a:p>
          <a:p>
            <a:pPr marL="228600" marR="0" lvl="0" indent="-228600" algn="l" rtl="0">
              <a:lnSpc>
                <a:spcPct val="100000"/>
              </a:lnSpc>
              <a:spcBef>
                <a:spcPts val="0"/>
              </a:spcBef>
              <a:spcAft>
                <a:spcPts val="0"/>
              </a:spcAft>
              <a:buClr>
                <a:srgbClr val="000000"/>
              </a:buClr>
              <a:buSzPts val="1300"/>
              <a:buFont typeface="Lato"/>
              <a:buAutoNum type="arabicPeriod"/>
            </a:pPr>
            <a:r>
              <a:rPr lang="hr" sz="1300" b="0" i="0" u="none" strike="noStrike" cap="none" dirty="0">
                <a:solidFill>
                  <a:srgbClr val="000000"/>
                </a:solidFill>
                <a:latin typeface="Lato"/>
                <a:ea typeface="Lato"/>
                <a:cs typeface="Lato"/>
                <a:sym typeface="Lato"/>
              </a:rPr>
              <a:t>Incubation phase in bioreactors (regulated enviroment) - biosynthesis of mycelial biomass and mycoprotein</a:t>
            </a:r>
            <a:endParaRPr sz="1300" b="0" i="0" u="none" strike="noStrike" cap="none" dirty="0">
              <a:solidFill>
                <a:srgbClr val="000000"/>
              </a:solidFill>
              <a:latin typeface="Lato"/>
              <a:ea typeface="Lato"/>
              <a:cs typeface="Lato"/>
              <a:sym typeface="Lato"/>
            </a:endParaRPr>
          </a:p>
          <a:p>
            <a:pPr marL="171450" marR="0" lvl="0" indent="-171450" algn="ctr" rtl="0">
              <a:lnSpc>
                <a:spcPct val="100000"/>
              </a:lnSpc>
              <a:spcBef>
                <a:spcPts val="600"/>
              </a:spcBef>
              <a:spcAft>
                <a:spcPts val="0"/>
              </a:spcAft>
              <a:buClr>
                <a:srgbClr val="000000"/>
              </a:buClr>
              <a:buSzPts val="1300"/>
              <a:buFont typeface="Lato"/>
              <a:buChar char="⮚"/>
            </a:pPr>
            <a:r>
              <a:rPr lang="hr" sz="1300" b="1" i="0" u="none" strike="noStrike" cap="none" dirty="0">
                <a:solidFill>
                  <a:srgbClr val="000000"/>
                </a:solidFill>
                <a:latin typeface="Lato"/>
                <a:ea typeface="Lato"/>
                <a:cs typeface="Lato"/>
                <a:sym typeface="Lato"/>
              </a:rPr>
              <a:t>With desired level of mycoprotein, end of the incubation time!</a:t>
            </a:r>
            <a:endParaRPr sz="1300" b="0" i="0" u="none" strike="noStrike" cap="none" dirty="0">
              <a:solidFill>
                <a:srgbClr val="000000"/>
              </a:solidFill>
              <a:latin typeface="Lato"/>
              <a:ea typeface="Lato"/>
              <a:cs typeface="Lato"/>
              <a:sym typeface="Lato"/>
            </a:endParaRPr>
          </a:p>
          <a:p>
            <a:pPr marL="342900" marR="0" lvl="0" indent="-342900" algn="l" rtl="0">
              <a:lnSpc>
                <a:spcPct val="100000"/>
              </a:lnSpc>
              <a:spcBef>
                <a:spcPts val="0"/>
              </a:spcBef>
              <a:spcAft>
                <a:spcPts val="0"/>
              </a:spcAft>
              <a:buClr>
                <a:srgbClr val="000000"/>
              </a:buClr>
              <a:buSzPts val="1300"/>
              <a:buFont typeface="+mj-lt"/>
              <a:buAutoNum type="arabicPeriod" startAt="4"/>
            </a:pPr>
            <a:r>
              <a:rPr lang="hr" sz="1300" b="0" i="0" u="none" strike="noStrike" cap="none" dirty="0">
                <a:solidFill>
                  <a:srgbClr val="000000"/>
                </a:solidFill>
                <a:latin typeface="Lato"/>
                <a:ea typeface="Lato"/>
                <a:cs typeface="Lato"/>
                <a:sym typeface="Lato"/>
              </a:rPr>
              <a:t>Additional processing steps (enhancement)</a:t>
            </a:r>
            <a:endParaRPr sz="1300" b="0" i="0" u="none" strike="noStrike" cap="none" dirty="0">
              <a:solidFill>
                <a:srgbClr val="000000"/>
              </a:solidFill>
              <a:latin typeface="Lato"/>
              <a:ea typeface="Lato"/>
              <a:cs typeface="Lato"/>
              <a:sym typeface="Lato"/>
            </a:endParaRPr>
          </a:p>
        </p:txBody>
      </p:sp>
      <p:pic>
        <p:nvPicPr>
          <p:cNvPr id="376" name="Google Shape;376;p35"/>
          <p:cNvPicPr preferRelativeResize="0"/>
          <p:nvPr/>
        </p:nvPicPr>
        <p:blipFill rotWithShape="1">
          <a:blip r:embed="rId3">
            <a:alphaModFix/>
          </a:blip>
          <a:srcRect/>
          <a:stretch/>
        </p:blipFill>
        <p:spPr>
          <a:xfrm>
            <a:off x="3361080" y="1127154"/>
            <a:ext cx="607500" cy="593150"/>
          </a:xfrm>
          <a:prstGeom prst="rect">
            <a:avLst/>
          </a:prstGeom>
          <a:noFill/>
          <a:ln>
            <a:noFill/>
          </a:ln>
        </p:spPr>
      </p:pic>
      <p:pic>
        <p:nvPicPr>
          <p:cNvPr id="377" name="Google Shape;377;p35"/>
          <p:cNvPicPr preferRelativeResize="0"/>
          <p:nvPr/>
        </p:nvPicPr>
        <p:blipFill rotWithShape="1">
          <a:blip r:embed="rId4">
            <a:alphaModFix/>
          </a:blip>
          <a:srcRect/>
          <a:stretch/>
        </p:blipFill>
        <p:spPr>
          <a:xfrm>
            <a:off x="4375854" y="1583144"/>
            <a:ext cx="863875" cy="840650"/>
          </a:xfrm>
          <a:prstGeom prst="rect">
            <a:avLst/>
          </a:prstGeom>
          <a:noFill/>
          <a:ln>
            <a:noFill/>
          </a:ln>
        </p:spPr>
      </p:pic>
      <p:cxnSp>
        <p:nvCxnSpPr>
          <p:cNvPr id="378" name="Google Shape;378;p35"/>
          <p:cNvCxnSpPr/>
          <p:nvPr/>
        </p:nvCxnSpPr>
        <p:spPr>
          <a:xfrm>
            <a:off x="3933628" y="1504775"/>
            <a:ext cx="503458" cy="310243"/>
          </a:xfrm>
          <a:prstGeom prst="straightConnector1">
            <a:avLst/>
          </a:prstGeom>
          <a:noFill/>
          <a:ln w="9525" cap="flat" cmpd="sng">
            <a:solidFill>
              <a:srgbClr val="434343"/>
            </a:solidFill>
            <a:prstDash val="solid"/>
            <a:round/>
            <a:headEnd type="none" w="sm" len="sm"/>
            <a:tailEnd type="triangle" w="med" len="med"/>
          </a:ln>
        </p:spPr>
      </p:cxnSp>
      <p:sp>
        <p:nvSpPr>
          <p:cNvPr id="379" name="Google Shape;379;p35"/>
          <p:cNvSpPr txBox="1"/>
          <p:nvPr/>
        </p:nvSpPr>
        <p:spPr>
          <a:xfrm>
            <a:off x="3931635" y="1198094"/>
            <a:ext cx="1262700" cy="461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hr" sz="900" b="0" i="0" u="none" strike="noStrike" cap="none">
                <a:solidFill>
                  <a:srgbClr val="434343"/>
                </a:solidFill>
                <a:latin typeface="Lato"/>
                <a:ea typeface="Lato"/>
                <a:cs typeface="Lato"/>
                <a:sym typeface="Lato"/>
              </a:rPr>
              <a:t>Culture and inoculum preparation </a:t>
            </a:r>
            <a:endParaRPr sz="900" b="0" i="0" u="none" strike="noStrike" cap="none">
              <a:solidFill>
                <a:srgbClr val="434343"/>
              </a:solidFill>
              <a:latin typeface="Lato"/>
              <a:ea typeface="Lato"/>
              <a:cs typeface="Lato"/>
              <a:sym typeface="Lato"/>
            </a:endParaRPr>
          </a:p>
        </p:txBody>
      </p:sp>
      <p:sp>
        <p:nvSpPr>
          <p:cNvPr id="380" name="Google Shape;380;p35"/>
          <p:cNvSpPr txBox="1"/>
          <p:nvPr/>
        </p:nvSpPr>
        <p:spPr>
          <a:xfrm>
            <a:off x="4481189" y="2228369"/>
            <a:ext cx="1000500" cy="323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hr" sz="900" b="0" i="0" u="none" strike="noStrike" cap="none" dirty="0">
                <a:solidFill>
                  <a:srgbClr val="434343"/>
                </a:solidFill>
                <a:latin typeface="Lato"/>
                <a:ea typeface="Lato"/>
                <a:cs typeface="Lato"/>
                <a:sym typeface="Lato"/>
              </a:rPr>
              <a:t>SSF culture</a:t>
            </a:r>
            <a:endParaRPr sz="900" b="0" i="0" u="none" strike="noStrike" cap="none" dirty="0">
              <a:solidFill>
                <a:srgbClr val="434343"/>
              </a:solidFill>
              <a:latin typeface="Lato"/>
              <a:ea typeface="Lato"/>
              <a:cs typeface="Lato"/>
              <a:sym typeface="Lato"/>
            </a:endParaRPr>
          </a:p>
        </p:txBody>
      </p:sp>
      <p:sp>
        <p:nvSpPr>
          <p:cNvPr id="381" name="Google Shape;381;p35"/>
          <p:cNvSpPr txBox="1"/>
          <p:nvPr/>
        </p:nvSpPr>
        <p:spPr>
          <a:xfrm>
            <a:off x="729450" y="640131"/>
            <a:ext cx="7688700" cy="535200"/>
          </a:xfrm>
          <a:prstGeom prst="rect">
            <a:avLst/>
          </a:prstGeom>
          <a:noFill/>
          <a:ln>
            <a:noFill/>
          </a:ln>
        </p:spPr>
        <p:txBody>
          <a:bodyPr spcFirstLastPara="1" wrap="square" lIns="91425" tIns="91425" rIns="91425" bIns="91425" anchor="t" anchorCtr="0">
            <a:normAutofit fontScale="97500"/>
          </a:bodyPr>
          <a:lstStyle/>
          <a:p>
            <a:pPr marL="0" marR="0" lvl="0" indent="0" algn="l" rtl="0">
              <a:lnSpc>
                <a:spcPct val="100000"/>
              </a:lnSpc>
              <a:spcBef>
                <a:spcPts val="0"/>
              </a:spcBef>
              <a:spcAft>
                <a:spcPts val="0"/>
              </a:spcAft>
              <a:buClr>
                <a:schemeClr val="dk2"/>
              </a:buClr>
              <a:buSzPct val="111111"/>
              <a:buFont typeface="Raleway"/>
              <a:buNone/>
            </a:pPr>
            <a:r>
              <a:rPr lang="hr" sz="2400" b="1" i="0" u="none" strike="noStrike" cap="none">
                <a:solidFill>
                  <a:schemeClr val="dk2"/>
                </a:solidFill>
                <a:latin typeface="Raleway"/>
                <a:ea typeface="Raleway"/>
                <a:cs typeface="Raleway"/>
                <a:sym typeface="Raleway"/>
              </a:rPr>
              <a:t>Mycoproteins: Production technology</a:t>
            </a:r>
            <a:endParaRPr sz="2400" b="1" i="0" u="none" strike="noStrike" cap="none">
              <a:solidFill>
                <a:schemeClr val="dk2"/>
              </a:solidFill>
              <a:latin typeface="Raleway"/>
              <a:ea typeface="Raleway"/>
              <a:cs typeface="Raleway"/>
              <a:sym typeface="Raleway"/>
            </a:endParaRPr>
          </a:p>
        </p:txBody>
      </p:sp>
      <p:sp>
        <p:nvSpPr>
          <p:cNvPr id="382" name="Google Shape;382;p35"/>
          <p:cNvSpPr txBox="1"/>
          <p:nvPr/>
        </p:nvSpPr>
        <p:spPr>
          <a:xfrm>
            <a:off x="5962289" y="1333932"/>
            <a:ext cx="2601611" cy="2970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Clr>
                <a:srgbClr val="000000"/>
              </a:buClr>
              <a:buSzPts val="1500"/>
              <a:buFont typeface="Arial"/>
              <a:buNone/>
            </a:pPr>
            <a:r>
              <a:rPr lang="hr" sz="1500" b="1" i="1" u="none" strike="noStrike" cap="none">
                <a:solidFill>
                  <a:schemeClr val="accent3"/>
                </a:solidFill>
                <a:latin typeface="Lato"/>
                <a:ea typeface="Lato"/>
                <a:cs typeface="Lato"/>
                <a:sym typeface="Lato"/>
              </a:rPr>
              <a:t>Solid-state fermentation (SSF)</a:t>
            </a:r>
            <a:endParaRPr sz="1500" b="1" i="1" u="none" strike="noStrike" cap="none">
              <a:solidFill>
                <a:schemeClr val="accent3"/>
              </a:solidFill>
              <a:latin typeface="Lato"/>
              <a:ea typeface="Lato"/>
              <a:cs typeface="Lato"/>
              <a:sym typeface="Lato"/>
            </a:endParaRPr>
          </a:p>
        </p:txBody>
      </p:sp>
      <p:pic>
        <p:nvPicPr>
          <p:cNvPr id="389" name="Google Shape;389;p35"/>
          <p:cNvPicPr preferRelativeResize="0"/>
          <p:nvPr/>
        </p:nvPicPr>
        <p:blipFill rotWithShape="1">
          <a:blip r:embed="rId5">
            <a:alphaModFix/>
          </a:blip>
          <a:srcRect/>
          <a:stretch/>
        </p:blipFill>
        <p:spPr>
          <a:xfrm>
            <a:off x="4327011" y="3507912"/>
            <a:ext cx="1070400" cy="535200"/>
          </a:xfrm>
          <a:prstGeom prst="rect">
            <a:avLst/>
          </a:prstGeom>
          <a:noFill/>
          <a:ln>
            <a:noFill/>
          </a:ln>
        </p:spPr>
      </p:pic>
      <p:sp>
        <p:nvSpPr>
          <p:cNvPr id="391" name="Google Shape;391;p35"/>
          <p:cNvSpPr txBox="1"/>
          <p:nvPr/>
        </p:nvSpPr>
        <p:spPr>
          <a:xfrm>
            <a:off x="3133596" y="3337988"/>
            <a:ext cx="1197900" cy="461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hr" sz="900" b="0" i="0" u="none" strike="noStrike" cap="none" dirty="0">
                <a:solidFill>
                  <a:srgbClr val="434343"/>
                </a:solidFill>
                <a:latin typeface="Lato"/>
                <a:ea typeface="Lato"/>
                <a:cs typeface="Lato"/>
                <a:sym typeface="Lato"/>
              </a:rPr>
              <a:t>Scale up- </a:t>
            </a:r>
            <a:endParaRPr dirty="0"/>
          </a:p>
          <a:p>
            <a:pPr marL="0" marR="0" lvl="0" indent="0" algn="ctr" rtl="0">
              <a:lnSpc>
                <a:spcPct val="100000"/>
              </a:lnSpc>
              <a:spcBef>
                <a:spcPts val="0"/>
              </a:spcBef>
              <a:spcAft>
                <a:spcPts val="0"/>
              </a:spcAft>
              <a:buClr>
                <a:srgbClr val="000000"/>
              </a:buClr>
              <a:buSzPts val="900"/>
              <a:buFont typeface="Arial"/>
              <a:buNone/>
            </a:pPr>
            <a:r>
              <a:rPr lang="hr" sz="900" b="0" i="0" u="none" strike="noStrike" cap="none" dirty="0">
                <a:solidFill>
                  <a:srgbClr val="434343"/>
                </a:solidFill>
                <a:latin typeface="Lato"/>
                <a:ea typeface="Lato"/>
                <a:cs typeface="Lato"/>
                <a:sym typeface="Lato"/>
              </a:rPr>
              <a:t>SSF bioreactor</a:t>
            </a:r>
            <a:endParaRPr sz="900" b="0" i="0" u="none" strike="noStrike" cap="none" dirty="0">
              <a:solidFill>
                <a:srgbClr val="434343"/>
              </a:solidFill>
              <a:latin typeface="Lato"/>
              <a:ea typeface="Lato"/>
              <a:cs typeface="Lato"/>
              <a:sym typeface="Lato"/>
            </a:endParaRPr>
          </a:p>
        </p:txBody>
      </p:sp>
      <p:sp>
        <p:nvSpPr>
          <p:cNvPr id="392" name="Google Shape;392;p35"/>
          <p:cNvSpPr txBox="1"/>
          <p:nvPr/>
        </p:nvSpPr>
        <p:spPr>
          <a:xfrm>
            <a:off x="4288775" y="3975813"/>
            <a:ext cx="1329900" cy="600134"/>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hr" sz="900" b="1" i="0" u="none" strike="noStrike" cap="none" dirty="0">
                <a:solidFill>
                  <a:srgbClr val="434343"/>
                </a:solidFill>
                <a:highlight>
                  <a:srgbClr val="C0C0C0"/>
                </a:highlight>
                <a:latin typeface="Lato"/>
                <a:ea typeface="Lato"/>
                <a:cs typeface="Lato"/>
                <a:sym typeface="Lato"/>
              </a:rPr>
              <a:t>Mycoprotein biomass (solid substrate and fungal biomass)</a:t>
            </a:r>
            <a:endParaRPr sz="900" b="1" i="0" u="none" strike="noStrike" cap="none" dirty="0">
              <a:solidFill>
                <a:srgbClr val="434343"/>
              </a:solidFill>
              <a:highlight>
                <a:srgbClr val="C0C0C0"/>
              </a:highlight>
              <a:latin typeface="Lato"/>
              <a:ea typeface="Lato"/>
              <a:cs typeface="Lato"/>
              <a:sym typeface="Lato"/>
            </a:endParaRPr>
          </a:p>
        </p:txBody>
      </p:sp>
      <p:pic>
        <p:nvPicPr>
          <p:cNvPr id="394" name="Google Shape;394;p35"/>
          <p:cNvPicPr preferRelativeResize="0"/>
          <p:nvPr/>
        </p:nvPicPr>
        <p:blipFill rotWithShape="1">
          <a:blip r:embed="rId6">
            <a:alphaModFix/>
          </a:blip>
          <a:srcRect/>
          <a:stretch/>
        </p:blipFill>
        <p:spPr>
          <a:xfrm>
            <a:off x="3438845" y="2599008"/>
            <a:ext cx="463500" cy="797387"/>
          </a:xfrm>
          <a:prstGeom prst="rect">
            <a:avLst/>
          </a:prstGeom>
          <a:noFill/>
          <a:ln>
            <a:noFill/>
          </a:ln>
        </p:spPr>
      </p:pic>
      <p:cxnSp>
        <p:nvCxnSpPr>
          <p:cNvPr id="395" name="Google Shape;395;p35"/>
          <p:cNvCxnSpPr/>
          <p:nvPr/>
        </p:nvCxnSpPr>
        <p:spPr>
          <a:xfrm>
            <a:off x="3928288" y="3036375"/>
            <a:ext cx="793853" cy="460661"/>
          </a:xfrm>
          <a:prstGeom prst="straightConnector1">
            <a:avLst/>
          </a:prstGeom>
          <a:noFill/>
          <a:ln w="9525" cap="flat" cmpd="sng">
            <a:solidFill>
              <a:srgbClr val="434343"/>
            </a:solidFill>
            <a:prstDash val="solid"/>
            <a:round/>
            <a:headEnd type="none" w="sm" len="sm"/>
            <a:tailEnd type="triangle" w="med" len="med"/>
          </a:ln>
        </p:spPr>
      </p:cxnSp>
      <p:cxnSp>
        <p:nvCxnSpPr>
          <p:cNvPr id="30" name="Google Shape;350;p34"/>
          <p:cNvCxnSpPr/>
          <p:nvPr/>
        </p:nvCxnSpPr>
        <p:spPr>
          <a:xfrm flipH="1">
            <a:off x="3658554" y="2003469"/>
            <a:ext cx="717300" cy="542700"/>
          </a:xfrm>
          <a:prstGeom prst="straightConnector1">
            <a:avLst/>
          </a:prstGeom>
          <a:noFill/>
          <a:ln w="9525" cap="flat" cmpd="sng">
            <a:solidFill>
              <a:srgbClr val="434343"/>
            </a:solidFill>
            <a:prstDash val="solid"/>
            <a:round/>
            <a:headEnd type="none" w="sm" len="sm"/>
            <a:tailEnd type="triangle" w="med" len="med"/>
          </a:ln>
        </p:spPr>
      </p:cxnSp>
      <p:sp>
        <p:nvSpPr>
          <p:cNvPr id="35" name="Google Shape;308;p32"/>
          <p:cNvSpPr txBox="1">
            <a:spLocks/>
          </p:cNvSpPr>
          <p:nvPr/>
        </p:nvSpPr>
        <p:spPr>
          <a:xfrm>
            <a:off x="0" y="4779966"/>
            <a:ext cx="5267700" cy="385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15000"/>
              </a:lnSpc>
              <a:spcBef>
                <a:spcPts val="0"/>
              </a:spcBef>
              <a:spcAft>
                <a:spcPts val="0"/>
              </a:spcAft>
              <a:buClr>
                <a:schemeClr val="accent1"/>
              </a:buClr>
              <a:buSzPts val="1300"/>
              <a:buFont typeface="Lato"/>
              <a:buChar char="●"/>
              <a:defRPr sz="1300" b="0" i="0" u="none" strike="noStrike" cap="none" spc="0">
                <a:solidFill>
                  <a:schemeClr val="accent1"/>
                </a:solidFill>
                <a:latin typeface="Lato"/>
                <a:ea typeface="Lato"/>
                <a:cs typeface="Lato"/>
                <a:sym typeface="Lato"/>
              </a:defRPr>
            </a:lvl1pPr>
            <a:lvl2pPr marL="914400" marR="0" lvl="1"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2pPr>
            <a:lvl3pPr marL="1371600" marR="0" lvl="2"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3pPr>
            <a:lvl4pPr marL="1828800" marR="0" lvl="3"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4pPr>
            <a:lvl5pPr marL="2286000" marR="0" lvl="4"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5pPr>
            <a:lvl6pPr marL="2743200" marR="0" lvl="5"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6pPr>
            <a:lvl7pPr marL="3200400" marR="0" lvl="6"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7pPr>
            <a:lvl8pPr marL="3657600" marR="0" lvl="7"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8pPr>
            <a:lvl9pPr marL="4114800" marR="0" lvl="8" indent="-298450" algn="l" rtl="0">
              <a:lnSpc>
                <a:spcPct val="115000"/>
              </a:lnSpc>
              <a:spcBef>
                <a:spcPts val="0"/>
              </a:spcBef>
              <a:spcAft>
                <a:spcPts val="0"/>
              </a:spcAft>
              <a:buClr>
                <a:schemeClr val="accent1"/>
              </a:buClr>
              <a:buSzPts val="1100"/>
              <a:buFont typeface="Lato"/>
              <a:buChar char="■"/>
              <a:defRPr sz="1100" b="0" i="0" u="none" strike="noStrike" cap="none" spc="0">
                <a:solidFill>
                  <a:schemeClr val="accent1"/>
                </a:solidFill>
                <a:latin typeface="Lato"/>
                <a:ea typeface="Lato"/>
                <a:cs typeface="Lato"/>
                <a:sym typeface="Lato"/>
              </a:defRPr>
            </a:lvl9pPr>
          </a:lstStyle>
          <a:p>
            <a:pPr marL="228600" lvl="0" indent="-228600">
              <a:lnSpc>
                <a:spcPct val="100000"/>
              </a:lnSpc>
              <a:buClr>
                <a:srgbClr val="B7B7B7"/>
              </a:buClr>
              <a:buSzPts val="800"/>
              <a:buFont typeface="Calibri"/>
              <a:buAutoNum type="arabicPeriod"/>
            </a:pPr>
            <a:r>
              <a:rPr lang="da-DK" sz="800" dirty="0">
                <a:solidFill>
                  <a:srgbClr val="B7B7B7"/>
                </a:solidFill>
              </a:rPr>
              <a:t>Majmuder et al. (2024). </a:t>
            </a:r>
            <a:r>
              <a:rPr lang="da-DK" sz="800" u="sng" dirty="0">
                <a:solidFill>
                  <a:schemeClr val="hlink"/>
                </a:solidFill>
                <a:hlinkClick r:id="rId7"/>
              </a:rPr>
              <a:t>https://doi.org/</a:t>
            </a:r>
            <a:r>
              <a:rPr lang="da-DK" sz="800" dirty="0">
                <a:solidFill>
                  <a:srgbClr val="B7B7B7"/>
                </a:solidFill>
                <a:hlinkClick r:id="rId7"/>
              </a:rPr>
              <a:t>10.1039/d3fb00169e</a:t>
            </a:r>
            <a:r>
              <a:rPr lang="da-DK" sz="800" dirty="0">
                <a:solidFill>
                  <a:srgbClr val="B7B7B7"/>
                </a:solidFill>
              </a:rPr>
              <a:t> </a:t>
            </a:r>
          </a:p>
          <a:p>
            <a:pPr marL="228600" lvl="0" indent="-228600">
              <a:lnSpc>
                <a:spcPct val="100000"/>
              </a:lnSpc>
              <a:buClr>
                <a:srgbClr val="B7B7B7"/>
              </a:buClr>
              <a:buSzPts val="800"/>
              <a:buFont typeface="Calibri"/>
              <a:buAutoNum type="arabicPeriod"/>
            </a:pPr>
            <a:r>
              <a:rPr lang="da-DK" sz="800" dirty="0">
                <a:solidFill>
                  <a:srgbClr val="B7B7B7"/>
                </a:solidFill>
              </a:rPr>
              <a:t>Finnigan et al. (2025). </a:t>
            </a:r>
            <a:r>
              <a:rPr lang="da-DK" sz="800" dirty="0">
                <a:solidFill>
                  <a:srgbClr val="B7B7B7"/>
                </a:solidFill>
                <a:hlinkClick r:id="rId8"/>
              </a:rPr>
              <a:t>https://doi.org/10.1146/annurev-food-111523-121802</a:t>
            </a:r>
            <a:r>
              <a:rPr lang="da-DK" sz="800" dirty="0">
                <a:solidFill>
                  <a:srgbClr val="B7B7B7"/>
                </a:solidFill>
              </a:rPr>
              <a:t> </a:t>
            </a:r>
          </a:p>
        </p:txBody>
      </p:sp>
      <p:sp>
        <p:nvSpPr>
          <p:cNvPr id="20" name="Google Shape;156;p21"/>
          <p:cNvSpPr txBox="1">
            <a:spLocks/>
          </p:cNvSpPr>
          <p:nvPr/>
        </p:nvSpPr>
        <p:spPr>
          <a:xfrm>
            <a:off x="669745" y="-12425"/>
            <a:ext cx="7804511" cy="49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9pPr>
          </a:lstStyle>
          <a:p>
            <a:pPr algn="ctr">
              <a:buSzPts val="990"/>
            </a:pPr>
            <a:r>
              <a:rPr lang="en-US" sz="2020" b="0" i="1" dirty="0">
                <a:solidFill>
                  <a:srgbClr val="666666"/>
                </a:solidFill>
              </a:rPr>
              <a:t>Novel food and alternative proteins in a sustainable food system</a:t>
            </a:r>
            <a:br>
              <a:rPr lang="en-US" sz="2020" b="0" i="1" dirty="0">
                <a:solidFill>
                  <a:srgbClr val="666666"/>
                </a:solidFill>
              </a:rPr>
            </a:br>
            <a:r>
              <a:rPr lang="en-US" sz="2020" b="0" i="1" dirty="0">
                <a:solidFill>
                  <a:srgbClr val="666666"/>
                </a:solidFill>
              </a:rPr>
              <a:t> </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nodeType="withEffect">
                                  <p:stCondLst>
                                    <p:cond delay="0"/>
                                  </p:stCondLst>
                                  <p:childTnLst>
                                    <p:set>
                                      <p:cBhvr>
                                        <p:cTn id="9" dur="1" fill="hold">
                                          <p:stCondLst>
                                            <p:cond delay="0"/>
                                          </p:stCondLst>
                                        </p:cTn>
                                        <p:tgtEl>
                                          <p:spTgt spid="394"/>
                                        </p:tgtEl>
                                        <p:attrNameLst>
                                          <p:attrName>style.visibility</p:attrName>
                                        </p:attrNameLst>
                                      </p:cBhvr>
                                      <p:to>
                                        <p:strVal val="visible"/>
                                      </p:to>
                                    </p:set>
                                    <p:animEffect transition="in" filter="fade">
                                      <p:cBhvr>
                                        <p:cTn id="10" dur="500"/>
                                        <p:tgtEl>
                                          <p:spTgt spid="39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91"/>
                                        </p:tgtEl>
                                        <p:attrNameLst>
                                          <p:attrName>style.visibility</p:attrName>
                                        </p:attrNameLst>
                                      </p:cBhvr>
                                      <p:to>
                                        <p:strVal val="visible"/>
                                      </p:to>
                                    </p:set>
                                    <p:animEffect transition="in" filter="fade">
                                      <p:cBhvr>
                                        <p:cTn id="13" dur="500"/>
                                        <p:tgtEl>
                                          <p:spTgt spid="391"/>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395"/>
                                        </p:tgtEl>
                                        <p:attrNameLst>
                                          <p:attrName>style.visibility</p:attrName>
                                        </p:attrNameLst>
                                      </p:cBhvr>
                                      <p:to>
                                        <p:strVal val="visible"/>
                                      </p:to>
                                    </p:set>
                                    <p:animEffect transition="in" filter="fade">
                                      <p:cBhvr>
                                        <p:cTn id="17" dur="500"/>
                                        <p:tgtEl>
                                          <p:spTgt spid="395"/>
                                        </p:tgtEl>
                                      </p:cBhvr>
                                    </p:animEffect>
                                  </p:childTnLst>
                                </p:cTn>
                              </p:par>
                              <p:par>
                                <p:cTn id="18" presetID="10" presetClass="entr" presetSubtype="0" fill="hold" nodeType="withEffect">
                                  <p:stCondLst>
                                    <p:cond delay="0"/>
                                  </p:stCondLst>
                                  <p:childTnLst>
                                    <p:set>
                                      <p:cBhvr>
                                        <p:cTn id="19" dur="1" fill="hold">
                                          <p:stCondLst>
                                            <p:cond delay="0"/>
                                          </p:stCondLst>
                                        </p:cTn>
                                        <p:tgtEl>
                                          <p:spTgt spid="389"/>
                                        </p:tgtEl>
                                        <p:attrNameLst>
                                          <p:attrName>style.visibility</p:attrName>
                                        </p:attrNameLst>
                                      </p:cBhvr>
                                      <p:to>
                                        <p:strVal val="visible"/>
                                      </p:to>
                                    </p:set>
                                    <p:animEffect transition="in" filter="fade">
                                      <p:cBhvr>
                                        <p:cTn id="20" dur="500"/>
                                        <p:tgtEl>
                                          <p:spTgt spid="38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92"/>
                                        </p:tgtEl>
                                        <p:attrNameLst>
                                          <p:attrName>style.visibility</p:attrName>
                                        </p:attrNameLst>
                                      </p:cBhvr>
                                      <p:to>
                                        <p:strVal val="visible"/>
                                      </p:to>
                                    </p:set>
                                    <p:animEffect transition="in" filter="fade">
                                      <p:cBhvr>
                                        <p:cTn id="23" dur="500"/>
                                        <p:tgtEl>
                                          <p:spTgt spid="3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1" grpId="0"/>
      <p:bldP spid="39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3" name="Google Shape;403;p36"/>
          <p:cNvSpPr txBox="1">
            <a:spLocks noGrp="1"/>
          </p:cNvSpPr>
          <p:nvPr>
            <p:ph type="body" idx="1"/>
          </p:nvPr>
        </p:nvSpPr>
        <p:spPr>
          <a:xfrm>
            <a:off x="0" y="4744989"/>
            <a:ext cx="3336900" cy="554100"/>
          </a:xfrm>
          <a:prstGeom prst="rect">
            <a:avLst/>
          </a:prstGeom>
          <a:noFill/>
          <a:ln>
            <a:noFill/>
          </a:ln>
        </p:spPr>
        <p:txBody>
          <a:bodyPr spcFirstLastPara="1" wrap="square" lIns="91425" tIns="91425" rIns="91425" bIns="91425" anchor="t" anchorCtr="0">
            <a:noAutofit/>
          </a:bodyPr>
          <a:lstStyle/>
          <a:p>
            <a:pPr marL="228600" lvl="0" indent="-228600" algn="l" rtl="0">
              <a:lnSpc>
                <a:spcPct val="100000"/>
              </a:lnSpc>
              <a:spcBef>
                <a:spcPts val="0"/>
              </a:spcBef>
              <a:spcAft>
                <a:spcPts val="0"/>
              </a:spcAft>
              <a:buClr>
                <a:srgbClr val="B7B7B7"/>
              </a:buClr>
              <a:buSzPts val="800"/>
              <a:buFont typeface="Calibri"/>
              <a:buAutoNum type="arabicPeriod"/>
            </a:pPr>
            <a:r>
              <a:rPr lang="hr" sz="800" u="sng">
                <a:solidFill>
                  <a:schemeClr val="hlink"/>
                </a:solidFill>
                <a:hlinkClick r:id="rId3"/>
              </a:rPr>
              <a:t>https://www.quorn.co.uk/</a:t>
            </a:r>
            <a:r>
              <a:rPr lang="hr" sz="800">
                <a:solidFill>
                  <a:srgbClr val="B7B7B7"/>
                </a:solidFill>
              </a:rPr>
              <a:t> </a:t>
            </a:r>
            <a:endParaRPr sz="800">
              <a:solidFill>
                <a:srgbClr val="B7B7B7"/>
              </a:solidFill>
            </a:endParaRPr>
          </a:p>
          <a:p>
            <a:pPr marL="228600" lvl="0" indent="-228600" algn="l" rtl="0">
              <a:lnSpc>
                <a:spcPct val="100000"/>
              </a:lnSpc>
              <a:spcBef>
                <a:spcPts val="0"/>
              </a:spcBef>
              <a:spcAft>
                <a:spcPts val="0"/>
              </a:spcAft>
              <a:buClr>
                <a:srgbClr val="B7B7B7"/>
              </a:buClr>
              <a:buSzPts val="800"/>
              <a:buAutoNum type="arabicPeriod"/>
            </a:pPr>
            <a:r>
              <a:rPr lang="hr" sz="800" u="sng">
                <a:solidFill>
                  <a:schemeClr val="hlink"/>
                </a:solidFill>
                <a:hlinkClick r:id="rId4"/>
              </a:rPr>
              <a:t>https://myforestfoods.com/</a:t>
            </a:r>
            <a:r>
              <a:rPr lang="hr" sz="800">
                <a:solidFill>
                  <a:srgbClr val="B7B7B7"/>
                </a:solidFill>
              </a:rPr>
              <a:t> </a:t>
            </a:r>
            <a:endParaRPr sz="800">
              <a:solidFill>
                <a:srgbClr val="B7B7B7"/>
              </a:solidFill>
            </a:endParaRPr>
          </a:p>
        </p:txBody>
      </p:sp>
      <p:sp>
        <p:nvSpPr>
          <p:cNvPr id="404" name="Google Shape;404;p36"/>
          <p:cNvSpPr txBox="1"/>
          <p:nvPr/>
        </p:nvSpPr>
        <p:spPr>
          <a:xfrm>
            <a:off x="729450" y="640131"/>
            <a:ext cx="7688700" cy="535200"/>
          </a:xfrm>
          <a:prstGeom prst="rect">
            <a:avLst/>
          </a:prstGeom>
          <a:noFill/>
          <a:ln>
            <a:noFill/>
          </a:ln>
        </p:spPr>
        <p:txBody>
          <a:bodyPr spcFirstLastPara="1" wrap="square" lIns="91425" tIns="91425" rIns="91425" bIns="91425" anchor="t" anchorCtr="0">
            <a:normAutofit lnSpcReduction="10000"/>
          </a:bodyPr>
          <a:lstStyle/>
          <a:p>
            <a:pPr marL="0" marR="0" lvl="0" indent="0" algn="l" rtl="0">
              <a:lnSpc>
                <a:spcPct val="100000"/>
              </a:lnSpc>
              <a:spcBef>
                <a:spcPts val="0"/>
              </a:spcBef>
              <a:spcAft>
                <a:spcPts val="0"/>
              </a:spcAft>
              <a:buClr>
                <a:schemeClr val="dk2"/>
              </a:buClr>
              <a:buSzPts val="2667"/>
              <a:buFont typeface="Raleway"/>
              <a:buNone/>
            </a:pPr>
            <a:r>
              <a:rPr lang="hr" sz="2400" b="1" i="0" u="none" strike="noStrike" cap="none">
                <a:solidFill>
                  <a:schemeClr val="dk2"/>
                </a:solidFill>
                <a:latin typeface="Raleway"/>
                <a:ea typeface="Raleway"/>
                <a:cs typeface="Raleway"/>
                <a:sym typeface="Raleway"/>
              </a:rPr>
              <a:t>Mycoproteins: Production technology</a:t>
            </a:r>
            <a:endParaRPr sz="2400" b="1" i="0" u="none" strike="noStrike" cap="none">
              <a:solidFill>
                <a:schemeClr val="dk2"/>
              </a:solidFill>
              <a:latin typeface="Raleway"/>
              <a:ea typeface="Raleway"/>
              <a:cs typeface="Raleway"/>
              <a:sym typeface="Raleway"/>
            </a:endParaRPr>
          </a:p>
        </p:txBody>
      </p:sp>
      <p:pic>
        <p:nvPicPr>
          <p:cNvPr id="405" name="Google Shape;405;p36"/>
          <p:cNvPicPr preferRelativeResize="0"/>
          <p:nvPr/>
        </p:nvPicPr>
        <p:blipFill rotWithShape="1">
          <a:blip r:embed="rId5">
            <a:alphaModFix/>
          </a:blip>
          <a:srcRect/>
          <a:stretch/>
        </p:blipFill>
        <p:spPr>
          <a:xfrm>
            <a:off x="404482" y="1482222"/>
            <a:ext cx="2433263" cy="2122160"/>
          </a:xfrm>
          <a:prstGeom prst="rect">
            <a:avLst/>
          </a:prstGeom>
          <a:noFill/>
          <a:ln>
            <a:noFill/>
          </a:ln>
        </p:spPr>
      </p:pic>
      <p:sp>
        <p:nvSpPr>
          <p:cNvPr id="406" name="Google Shape;406;p36"/>
          <p:cNvSpPr txBox="1"/>
          <p:nvPr/>
        </p:nvSpPr>
        <p:spPr>
          <a:xfrm>
            <a:off x="-30827" y="3565276"/>
            <a:ext cx="3570900" cy="738900"/>
          </a:xfrm>
          <a:prstGeom prst="rect">
            <a:avLst/>
          </a:prstGeom>
          <a:noFill/>
          <a:ln>
            <a:noFill/>
          </a:ln>
        </p:spPr>
        <p:txBody>
          <a:bodyPr spcFirstLastPara="1" wrap="square" lIns="91425" tIns="45700" rIns="91425" bIns="45700" anchor="t" anchorCtr="0">
            <a:spAutoFit/>
          </a:bodyPr>
          <a:lstStyle/>
          <a:p>
            <a:pPr marL="628650" marR="0" lvl="1" indent="-171450" algn="l" rtl="0">
              <a:spcBef>
                <a:spcPts val="0"/>
              </a:spcBef>
              <a:spcAft>
                <a:spcPts val="0"/>
              </a:spcAft>
              <a:buClr>
                <a:srgbClr val="000000"/>
              </a:buClr>
              <a:buSzPts val="1400"/>
              <a:buFont typeface="Noto Sans Symbols"/>
              <a:buChar char="✔"/>
            </a:pPr>
            <a:r>
              <a:rPr lang="hr" sz="1400" b="0" i="0" u="none" strike="noStrike" cap="none" dirty="0">
                <a:solidFill>
                  <a:srgbClr val="000000"/>
                </a:solidFill>
                <a:latin typeface="Calibri"/>
                <a:ea typeface="Calibri"/>
                <a:cs typeface="Calibri"/>
                <a:sym typeface="Calibri"/>
              </a:rPr>
              <a:t>Marlow Foods’ Quorn mycoprotein</a:t>
            </a:r>
            <a:endParaRPr dirty="0"/>
          </a:p>
          <a:p>
            <a:pPr marL="171450" marR="0" lvl="0" indent="-171450" algn="l" rtl="0">
              <a:spcBef>
                <a:spcPts val="0"/>
              </a:spcBef>
              <a:spcAft>
                <a:spcPts val="0"/>
              </a:spcAft>
              <a:buClr>
                <a:srgbClr val="000000"/>
              </a:buClr>
              <a:buSzPts val="1400"/>
              <a:buFont typeface="Arial"/>
              <a:buChar char="•"/>
            </a:pPr>
            <a:r>
              <a:rPr lang="hr" sz="1400" dirty="0">
                <a:solidFill>
                  <a:srgbClr val="000000"/>
                </a:solidFill>
                <a:latin typeface="Calibri"/>
                <a:ea typeface="Calibri"/>
                <a:cs typeface="Calibri"/>
                <a:sym typeface="Calibri"/>
              </a:rPr>
              <a:t>cultivated through submerged fermentation, </a:t>
            </a:r>
            <a:r>
              <a:rPr lang="hr" b="1" i="1" dirty="0">
                <a:latin typeface="Calibri"/>
                <a:ea typeface="Calibri"/>
                <a:cs typeface="Calibri"/>
                <a:sym typeface="Calibri"/>
              </a:rPr>
              <a:t>Fusarium venenatum </a:t>
            </a:r>
            <a:r>
              <a:rPr lang="hr" b="1" dirty="0">
                <a:latin typeface="Calibri"/>
                <a:ea typeface="Calibri"/>
                <a:cs typeface="Calibri"/>
                <a:sym typeface="Calibri"/>
              </a:rPr>
              <a:t>A3/5</a:t>
            </a:r>
            <a:endParaRPr sz="1400" dirty="0">
              <a:solidFill>
                <a:srgbClr val="000000"/>
              </a:solidFill>
              <a:latin typeface="Calibri"/>
              <a:ea typeface="Calibri"/>
              <a:cs typeface="Calibri"/>
              <a:sym typeface="Calibri"/>
            </a:endParaRPr>
          </a:p>
        </p:txBody>
      </p:sp>
      <p:pic>
        <p:nvPicPr>
          <p:cNvPr id="407" name="Google Shape;407;p36"/>
          <p:cNvPicPr preferRelativeResize="0"/>
          <p:nvPr/>
        </p:nvPicPr>
        <p:blipFill>
          <a:blip r:embed="rId6">
            <a:alphaModFix/>
          </a:blip>
          <a:stretch>
            <a:fillRect/>
          </a:stretch>
        </p:blipFill>
        <p:spPr>
          <a:xfrm>
            <a:off x="4063781" y="1172601"/>
            <a:ext cx="2716000" cy="1223700"/>
          </a:xfrm>
          <a:prstGeom prst="rect">
            <a:avLst/>
          </a:prstGeom>
          <a:noFill/>
          <a:ln>
            <a:noFill/>
          </a:ln>
        </p:spPr>
      </p:pic>
      <p:pic>
        <p:nvPicPr>
          <p:cNvPr id="408" name="Google Shape;408;p36"/>
          <p:cNvPicPr preferRelativeResize="0"/>
          <p:nvPr/>
        </p:nvPicPr>
        <p:blipFill>
          <a:blip r:embed="rId7">
            <a:alphaModFix/>
          </a:blip>
          <a:stretch>
            <a:fillRect/>
          </a:stretch>
        </p:blipFill>
        <p:spPr>
          <a:xfrm>
            <a:off x="6913702" y="1172600"/>
            <a:ext cx="1684446" cy="1223700"/>
          </a:xfrm>
          <a:prstGeom prst="rect">
            <a:avLst/>
          </a:prstGeom>
          <a:noFill/>
          <a:ln>
            <a:noFill/>
          </a:ln>
        </p:spPr>
      </p:pic>
      <p:pic>
        <p:nvPicPr>
          <p:cNvPr id="409" name="Google Shape;409;p36"/>
          <p:cNvPicPr preferRelativeResize="0"/>
          <p:nvPr/>
        </p:nvPicPr>
        <p:blipFill>
          <a:blip r:embed="rId8">
            <a:alphaModFix/>
          </a:blip>
          <a:stretch>
            <a:fillRect/>
          </a:stretch>
        </p:blipFill>
        <p:spPr>
          <a:xfrm>
            <a:off x="3501350" y="2463633"/>
            <a:ext cx="2716000" cy="2150341"/>
          </a:xfrm>
          <a:prstGeom prst="rect">
            <a:avLst/>
          </a:prstGeom>
          <a:noFill/>
          <a:ln>
            <a:noFill/>
          </a:ln>
        </p:spPr>
      </p:pic>
      <p:pic>
        <p:nvPicPr>
          <p:cNvPr id="410" name="Google Shape;410;p36"/>
          <p:cNvPicPr preferRelativeResize="0"/>
          <p:nvPr/>
        </p:nvPicPr>
        <p:blipFill rotWithShape="1">
          <a:blip r:embed="rId9">
            <a:alphaModFix/>
          </a:blip>
          <a:srcRect r="23124"/>
          <a:stretch/>
        </p:blipFill>
        <p:spPr>
          <a:xfrm>
            <a:off x="6247136" y="2463624"/>
            <a:ext cx="2803089" cy="2150350"/>
          </a:xfrm>
          <a:prstGeom prst="rect">
            <a:avLst/>
          </a:prstGeom>
          <a:noFill/>
          <a:ln>
            <a:noFill/>
          </a:ln>
        </p:spPr>
      </p:pic>
      <p:sp>
        <p:nvSpPr>
          <p:cNvPr id="411" name="Google Shape;411;p36"/>
          <p:cNvSpPr txBox="1"/>
          <p:nvPr/>
        </p:nvSpPr>
        <p:spPr>
          <a:xfrm>
            <a:off x="4120750" y="4613975"/>
            <a:ext cx="4740900" cy="523200"/>
          </a:xfrm>
          <a:prstGeom prst="rect">
            <a:avLst/>
          </a:prstGeom>
          <a:noFill/>
          <a:ln>
            <a:noFill/>
          </a:ln>
        </p:spPr>
        <p:txBody>
          <a:bodyPr spcFirstLastPara="1" wrap="square" lIns="91425" tIns="45700" rIns="91425" bIns="45700" anchor="t" anchorCtr="0">
            <a:spAutoFit/>
          </a:bodyPr>
          <a:lstStyle/>
          <a:p>
            <a:pPr marL="144000" marR="0" lvl="0" indent="-144000" algn="ctr" rtl="0">
              <a:spcBef>
                <a:spcPts val="0"/>
              </a:spcBef>
              <a:spcAft>
                <a:spcPts val="0"/>
              </a:spcAft>
              <a:buSzPts val="1400"/>
              <a:buFont typeface="Arial" panose="020B0604020202020204" pitchFamily="34" charset="0"/>
              <a:buChar char="•"/>
            </a:pPr>
            <a:r>
              <a:rPr lang="hr" sz="1400" dirty="0">
                <a:solidFill>
                  <a:srgbClr val="000000"/>
                </a:solidFill>
                <a:latin typeface="Calibri"/>
                <a:ea typeface="Calibri"/>
                <a:cs typeface="Calibri"/>
                <a:sym typeface="Calibri"/>
              </a:rPr>
              <a:t>cultivated through s</a:t>
            </a:r>
            <a:r>
              <a:rPr lang="hr" dirty="0">
                <a:latin typeface="Calibri"/>
                <a:ea typeface="Calibri"/>
                <a:cs typeface="Calibri"/>
                <a:sym typeface="Calibri"/>
              </a:rPr>
              <a:t>olid-state fermentation</a:t>
            </a:r>
            <a:r>
              <a:rPr lang="hr" sz="1400" dirty="0">
                <a:solidFill>
                  <a:srgbClr val="000000"/>
                </a:solidFill>
                <a:latin typeface="Calibri"/>
                <a:ea typeface="Calibri"/>
                <a:cs typeface="Calibri"/>
                <a:sym typeface="Calibri"/>
              </a:rPr>
              <a:t> fermentation, </a:t>
            </a:r>
            <a:r>
              <a:rPr lang="hr" b="1" i="1" dirty="0">
                <a:latin typeface="Calibri"/>
                <a:ea typeface="Calibri"/>
                <a:cs typeface="Calibri"/>
                <a:sym typeface="Calibri"/>
              </a:rPr>
              <a:t>Pleurotus ostreatus</a:t>
            </a:r>
            <a:endParaRPr sz="1400" dirty="0">
              <a:solidFill>
                <a:srgbClr val="000000"/>
              </a:solidFill>
              <a:latin typeface="Calibri"/>
              <a:ea typeface="Calibri"/>
              <a:cs typeface="Calibri"/>
              <a:sym typeface="Calibri"/>
            </a:endParaRPr>
          </a:p>
        </p:txBody>
      </p:sp>
      <p:sp>
        <p:nvSpPr>
          <p:cNvPr id="12" name="Google Shape;156;p21"/>
          <p:cNvSpPr txBox="1">
            <a:spLocks/>
          </p:cNvSpPr>
          <p:nvPr/>
        </p:nvSpPr>
        <p:spPr>
          <a:xfrm>
            <a:off x="669745" y="-12425"/>
            <a:ext cx="7804511" cy="49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9pPr>
          </a:lstStyle>
          <a:p>
            <a:pPr algn="ctr">
              <a:buSzPts val="990"/>
            </a:pPr>
            <a:r>
              <a:rPr lang="en-US" sz="2020" b="0" i="1" dirty="0">
                <a:solidFill>
                  <a:srgbClr val="666666"/>
                </a:solidFill>
              </a:rPr>
              <a:t>Novel food and alternative proteins in a sustainable food system</a:t>
            </a:r>
            <a:br>
              <a:rPr lang="en-US" sz="2020" b="0" i="1" dirty="0">
                <a:solidFill>
                  <a:srgbClr val="666666"/>
                </a:solidFill>
              </a:rPr>
            </a:br>
            <a:r>
              <a:rPr lang="en-US" sz="2020" b="0" i="1" dirty="0">
                <a:solidFill>
                  <a:srgbClr val="666666"/>
                </a:solidFill>
              </a:rPr>
              <a:t> </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11"/>
                                        </p:tgtEl>
                                        <p:attrNameLst>
                                          <p:attrName>style.visibility</p:attrName>
                                        </p:attrNameLst>
                                      </p:cBhvr>
                                      <p:to>
                                        <p:strVal val="visible"/>
                                      </p:to>
                                    </p:set>
                                    <p:animEffect transition="in" filter="fade">
                                      <p:cBhvr>
                                        <p:cTn id="7" dur="1000"/>
                                        <p:tgtEl>
                                          <p:spTgt spid="411"/>
                                        </p:tgtEl>
                                      </p:cBhvr>
                                    </p:animEffect>
                                    <p:anim calcmode="lin" valueType="num">
                                      <p:cBhvr>
                                        <p:cTn id="8" dur="1000" fill="hold"/>
                                        <p:tgtEl>
                                          <p:spTgt spid="411"/>
                                        </p:tgtEl>
                                        <p:attrNameLst>
                                          <p:attrName>ppt_x</p:attrName>
                                        </p:attrNameLst>
                                      </p:cBhvr>
                                      <p:tavLst>
                                        <p:tav tm="0">
                                          <p:val>
                                            <p:strVal val="#ppt_x"/>
                                          </p:val>
                                        </p:tav>
                                        <p:tav tm="100000">
                                          <p:val>
                                            <p:strVal val="#ppt_x"/>
                                          </p:val>
                                        </p:tav>
                                      </p:tavLst>
                                    </p:anim>
                                    <p:anim calcmode="lin" valueType="num">
                                      <p:cBhvr>
                                        <p:cTn id="9" dur="1000" fill="hold"/>
                                        <p:tgtEl>
                                          <p:spTgt spid="41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07"/>
                                        </p:tgtEl>
                                        <p:attrNameLst>
                                          <p:attrName>style.visibility</p:attrName>
                                        </p:attrNameLst>
                                      </p:cBhvr>
                                      <p:to>
                                        <p:strVal val="visible"/>
                                      </p:to>
                                    </p:set>
                                    <p:animEffect transition="in" filter="fade">
                                      <p:cBhvr>
                                        <p:cTn id="12" dur="1000"/>
                                        <p:tgtEl>
                                          <p:spTgt spid="407"/>
                                        </p:tgtEl>
                                      </p:cBhvr>
                                    </p:animEffect>
                                    <p:anim calcmode="lin" valueType="num">
                                      <p:cBhvr>
                                        <p:cTn id="13" dur="1000" fill="hold"/>
                                        <p:tgtEl>
                                          <p:spTgt spid="407"/>
                                        </p:tgtEl>
                                        <p:attrNameLst>
                                          <p:attrName>ppt_x</p:attrName>
                                        </p:attrNameLst>
                                      </p:cBhvr>
                                      <p:tavLst>
                                        <p:tav tm="0">
                                          <p:val>
                                            <p:strVal val="#ppt_x"/>
                                          </p:val>
                                        </p:tav>
                                        <p:tav tm="100000">
                                          <p:val>
                                            <p:strVal val="#ppt_x"/>
                                          </p:val>
                                        </p:tav>
                                      </p:tavLst>
                                    </p:anim>
                                    <p:anim calcmode="lin" valueType="num">
                                      <p:cBhvr>
                                        <p:cTn id="14" dur="1000" fill="hold"/>
                                        <p:tgtEl>
                                          <p:spTgt spid="40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08"/>
                                        </p:tgtEl>
                                        <p:attrNameLst>
                                          <p:attrName>style.visibility</p:attrName>
                                        </p:attrNameLst>
                                      </p:cBhvr>
                                      <p:to>
                                        <p:strVal val="visible"/>
                                      </p:to>
                                    </p:set>
                                    <p:animEffect transition="in" filter="fade">
                                      <p:cBhvr>
                                        <p:cTn id="17" dur="1000"/>
                                        <p:tgtEl>
                                          <p:spTgt spid="408"/>
                                        </p:tgtEl>
                                      </p:cBhvr>
                                    </p:animEffect>
                                    <p:anim calcmode="lin" valueType="num">
                                      <p:cBhvr>
                                        <p:cTn id="18" dur="1000" fill="hold"/>
                                        <p:tgtEl>
                                          <p:spTgt spid="408"/>
                                        </p:tgtEl>
                                        <p:attrNameLst>
                                          <p:attrName>ppt_x</p:attrName>
                                        </p:attrNameLst>
                                      </p:cBhvr>
                                      <p:tavLst>
                                        <p:tav tm="0">
                                          <p:val>
                                            <p:strVal val="#ppt_x"/>
                                          </p:val>
                                        </p:tav>
                                        <p:tav tm="100000">
                                          <p:val>
                                            <p:strVal val="#ppt_x"/>
                                          </p:val>
                                        </p:tav>
                                      </p:tavLst>
                                    </p:anim>
                                    <p:anim calcmode="lin" valueType="num">
                                      <p:cBhvr>
                                        <p:cTn id="19" dur="1000" fill="hold"/>
                                        <p:tgtEl>
                                          <p:spTgt spid="40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409"/>
                                        </p:tgtEl>
                                        <p:attrNameLst>
                                          <p:attrName>style.visibility</p:attrName>
                                        </p:attrNameLst>
                                      </p:cBhvr>
                                      <p:to>
                                        <p:strVal val="visible"/>
                                      </p:to>
                                    </p:set>
                                    <p:anim calcmode="lin" valueType="num">
                                      <p:cBhvr>
                                        <p:cTn id="24" dur="500" fill="hold"/>
                                        <p:tgtEl>
                                          <p:spTgt spid="409"/>
                                        </p:tgtEl>
                                        <p:attrNameLst>
                                          <p:attrName>ppt_w</p:attrName>
                                        </p:attrNameLst>
                                      </p:cBhvr>
                                      <p:tavLst>
                                        <p:tav tm="0">
                                          <p:val>
                                            <p:fltVal val="0"/>
                                          </p:val>
                                        </p:tav>
                                        <p:tav tm="100000">
                                          <p:val>
                                            <p:strVal val="#ppt_w"/>
                                          </p:val>
                                        </p:tav>
                                      </p:tavLst>
                                    </p:anim>
                                    <p:anim calcmode="lin" valueType="num">
                                      <p:cBhvr>
                                        <p:cTn id="25" dur="500" fill="hold"/>
                                        <p:tgtEl>
                                          <p:spTgt spid="409"/>
                                        </p:tgtEl>
                                        <p:attrNameLst>
                                          <p:attrName>ppt_h</p:attrName>
                                        </p:attrNameLst>
                                      </p:cBhvr>
                                      <p:tavLst>
                                        <p:tav tm="0">
                                          <p:val>
                                            <p:fltVal val="0"/>
                                          </p:val>
                                        </p:tav>
                                        <p:tav tm="100000">
                                          <p:val>
                                            <p:strVal val="#ppt_h"/>
                                          </p:val>
                                        </p:tav>
                                      </p:tavLst>
                                    </p:anim>
                                    <p:animEffect transition="in" filter="fade">
                                      <p:cBhvr>
                                        <p:cTn id="26" dur="500"/>
                                        <p:tgtEl>
                                          <p:spTgt spid="409"/>
                                        </p:tgtEl>
                                      </p:cBhvr>
                                    </p:animEffect>
                                  </p:childTnLst>
                                </p:cTn>
                              </p:par>
                              <p:par>
                                <p:cTn id="27" presetID="53" presetClass="entr" presetSubtype="16" fill="hold" nodeType="withEffect">
                                  <p:stCondLst>
                                    <p:cond delay="0"/>
                                  </p:stCondLst>
                                  <p:childTnLst>
                                    <p:set>
                                      <p:cBhvr>
                                        <p:cTn id="28" dur="1" fill="hold">
                                          <p:stCondLst>
                                            <p:cond delay="0"/>
                                          </p:stCondLst>
                                        </p:cTn>
                                        <p:tgtEl>
                                          <p:spTgt spid="410"/>
                                        </p:tgtEl>
                                        <p:attrNameLst>
                                          <p:attrName>style.visibility</p:attrName>
                                        </p:attrNameLst>
                                      </p:cBhvr>
                                      <p:to>
                                        <p:strVal val="visible"/>
                                      </p:to>
                                    </p:set>
                                    <p:anim calcmode="lin" valueType="num">
                                      <p:cBhvr>
                                        <p:cTn id="29" dur="500" fill="hold"/>
                                        <p:tgtEl>
                                          <p:spTgt spid="410"/>
                                        </p:tgtEl>
                                        <p:attrNameLst>
                                          <p:attrName>ppt_w</p:attrName>
                                        </p:attrNameLst>
                                      </p:cBhvr>
                                      <p:tavLst>
                                        <p:tav tm="0">
                                          <p:val>
                                            <p:fltVal val="0"/>
                                          </p:val>
                                        </p:tav>
                                        <p:tav tm="100000">
                                          <p:val>
                                            <p:strVal val="#ppt_w"/>
                                          </p:val>
                                        </p:tav>
                                      </p:tavLst>
                                    </p:anim>
                                    <p:anim calcmode="lin" valueType="num">
                                      <p:cBhvr>
                                        <p:cTn id="30" dur="500" fill="hold"/>
                                        <p:tgtEl>
                                          <p:spTgt spid="410"/>
                                        </p:tgtEl>
                                        <p:attrNameLst>
                                          <p:attrName>ppt_h</p:attrName>
                                        </p:attrNameLst>
                                      </p:cBhvr>
                                      <p:tavLst>
                                        <p:tav tm="0">
                                          <p:val>
                                            <p:fltVal val="0"/>
                                          </p:val>
                                        </p:tav>
                                        <p:tav tm="100000">
                                          <p:val>
                                            <p:strVal val="#ppt_h"/>
                                          </p:val>
                                        </p:tav>
                                      </p:tavLst>
                                    </p:anim>
                                    <p:animEffect transition="in" filter="fade">
                                      <p:cBhvr>
                                        <p:cTn id="31" dur="500"/>
                                        <p:tgtEl>
                                          <p:spTgt spid="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37"/>
          <p:cNvSpPr txBox="1">
            <a:spLocks noGrp="1"/>
          </p:cNvSpPr>
          <p:nvPr>
            <p:ph type="title"/>
          </p:nvPr>
        </p:nvSpPr>
        <p:spPr>
          <a:xfrm>
            <a:off x="681950" y="402853"/>
            <a:ext cx="8265600" cy="7974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hr"/>
              <a:t>Case study: Sugar beet pulp valorisation with </a:t>
            </a:r>
            <a:r>
              <a:rPr lang="hr" i="1"/>
              <a:t>Ganoderma lucidum</a:t>
            </a:r>
            <a:endParaRPr i="1"/>
          </a:p>
        </p:txBody>
      </p:sp>
      <p:grpSp>
        <p:nvGrpSpPr>
          <p:cNvPr id="418" name="Google Shape;418;p37"/>
          <p:cNvGrpSpPr/>
          <p:nvPr/>
        </p:nvGrpSpPr>
        <p:grpSpPr>
          <a:xfrm>
            <a:off x="290914" y="1337000"/>
            <a:ext cx="2647425" cy="3651300"/>
            <a:chOff x="290914" y="1337000"/>
            <a:chExt cx="2647425" cy="3651300"/>
          </a:xfrm>
        </p:grpSpPr>
        <p:sp>
          <p:nvSpPr>
            <p:cNvPr id="419" name="Google Shape;419;p37"/>
            <p:cNvSpPr/>
            <p:nvPr/>
          </p:nvSpPr>
          <p:spPr>
            <a:xfrm rot="5400000">
              <a:off x="1158434" y="3017825"/>
              <a:ext cx="925500" cy="2634300"/>
            </a:xfrm>
            <a:prstGeom prst="roundRect">
              <a:avLst>
                <a:gd name="adj" fmla="val 16667"/>
              </a:avLst>
            </a:prstGeom>
            <a:solidFill>
              <a:srgbClr val="F2F2F2"/>
            </a:solidFill>
            <a:ln w="12700" cap="flat" cmpd="sng">
              <a:solidFill>
                <a:schemeClr val="dk2"/>
              </a:solidFill>
              <a:prstDash val="solid"/>
              <a:miter lim="8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20" name="Google Shape;420;p37"/>
            <p:cNvSpPr/>
            <p:nvPr/>
          </p:nvSpPr>
          <p:spPr>
            <a:xfrm rot="5400000">
              <a:off x="1156784" y="1821523"/>
              <a:ext cx="925500" cy="2637600"/>
            </a:xfrm>
            <a:prstGeom prst="roundRect">
              <a:avLst>
                <a:gd name="adj" fmla="val 16667"/>
              </a:avLst>
            </a:prstGeom>
            <a:solidFill>
              <a:srgbClr val="F2F2F2"/>
            </a:solidFill>
            <a:ln w="12700" cap="flat" cmpd="sng">
              <a:solidFill>
                <a:schemeClr val="dk2"/>
              </a:solidFill>
              <a:prstDash val="solid"/>
              <a:miter lim="8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21" name="Google Shape;421;p37"/>
            <p:cNvSpPr/>
            <p:nvPr/>
          </p:nvSpPr>
          <p:spPr>
            <a:xfrm rot="5400000">
              <a:off x="1157539" y="628150"/>
              <a:ext cx="925500" cy="2636100"/>
            </a:xfrm>
            <a:prstGeom prst="roundRect">
              <a:avLst>
                <a:gd name="adj" fmla="val 16667"/>
              </a:avLst>
            </a:prstGeom>
            <a:solidFill>
              <a:srgbClr val="F2F2F2"/>
            </a:solidFill>
            <a:ln w="12700" cap="flat" cmpd="sng">
              <a:solidFill>
                <a:schemeClr val="dk2"/>
              </a:solidFill>
              <a:prstDash val="solid"/>
              <a:miter lim="8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22" name="Google Shape;422;p37"/>
            <p:cNvSpPr/>
            <p:nvPr/>
          </p:nvSpPr>
          <p:spPr>
            <a:xfrm>
              <a:off x="290914" y="1337000"/>
              <a:ext cx="600000" cy="3651300"/>
            </a:xfrm>
            <a:prstGeom prst="roundRect">
              <a:avLst>
                <a:gd name="adj" fmla="val 16667"/>
              </a:avLst>
            </a:prstGeom>
            <a:solidFill>
              <a:srgbClr val="F2F2F2"/>
            </a:solidFill>
            <a:ln w="12700" cap="flat" cmpd="sng">
              <a:solidFill>
                <a:schemeClr val="dk2"/>
              </a:solidFill>
              <a:prstDash val="solid"/>
              <a:miter lim="8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23" name="Google Shape;423;p37"/>
            <p:cNvSpPr/>
            <p:nvPr/>
          </p:nvSpPr>
          <p:spPr>
            <a:xfrm>
              <a:off x="293313" y="2872089"/>
              <a:ext cx="600000" cy="581100"/>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424" name="Google Shape;424;p37" descr="Test tubes with solid fill"/>
            <p:cNvPicPr preferRelativeResize="0"/>
            <p:nvPr/>
          </p:nvPicPr>
          <p:blipFill rotWithShape="1">
            <a:blip r:embed="rId3">
              <a:alphaModFix/>
            </a:blip>
            <a:srcRect/>
            <a:stretch/>
          </p:blipFill>
          <p:spPr>
            <a:xfrm>
              <a:off x="357315" y="2926655"/>
              <a:ext cx="471987" cy="471987"/>
            </a:xfrm>
            <a:prstGeom prst="rect">
              <a:avLst/>
            </a:prstGeom>
            <a:noFill/>
            <a:ln>
              <a:noFill/>
            </a:ln>
          </p:spPr>
        </p:pic>
        <p:sp>
          <p:nvSpPr>
            <p:cNvPr id="425" name="Google Shape;425;p37"/>
            <p:cNvSpPr/>
            <p:nvPr/>
          </p:nvSpPr>
          <p:spPr>
            <a:xfrm>
              <a:off x="293313" y="1696345"/>
              <a:ext cx="600000" cy="581100"/>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426" name="Google Shape;426;p37" descr="Classroom with solid fill"/>
            <p:cNvPicPr preferRelativeResize="0"/>
            <p:nvPr/>
          </p:nvPicPr>
          <p:blipFill rotWithShape="1">
            <a:blip r:embed="rId4">
              <a:alphaModFix/>
            </a:blip>
            <a:srcRect/>
            <a:stretch/>
          </p:blipFill>
          <p:spPr>
            <a:xfrm>
              <a:off x="357322" y="1739560"/>
              <a:ext cx="471987" cy="471987"/>
            </a:xfrm>
            <a:prstGeom prst="rect">
              <a:avLst/>
            </a:prstGeom>
            <a:noFill/>
            <a:ln>
              <a:noFill/>
            </a:ln>
          </p:spPr>
        </p:pic>
        <p:sp>
          <p:nvSpPr>
            <p:cNvPr id="427" name="Google Shape;427;p37"/>
            <p:cNvSpPr/>
            <p:nvPr/>
          </p:nvSpPr>
          <p:spPr>
            <a:xfrm>
              <a:off x="293313" y="4026402"/>
              <a:ext cx="600000" cy="581100"/>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428" name="Google Shape;428;p37" descr="Bullseye with solid fill"/>
            <p:cNvPicPr preferRelativeResize="0"/>
            <p:nvPr/>
          </p:nvPicPr>
          <p:blipFill rotWithShape="1">
            <a:blip r:embed="rId5">
              <a:alphaModFix/>
            </a:blip>
            <a:srcRect/>
            <a:stretch/>
          </p:blipFill>
          <p:spPr>
            <a:xfrm>
              <a:off x="357316" y="4068385"/>
              <a:ext cx="471987" cy="471987"/>
            </a:xfrm>
            <a:prstGeom prst="rect">
              <a:avLst/>
            </a:prstGeom>
            <a:noFill/>
            <a:ln>
              <a:noFill/>
            </a:ln>
          </p:spPr>
        </p:pic>
        <p:sp>
          <p:nvSpPr>
            <p:cNvPr id="429" name="Google Shape;429;p37"/>
            <p:cNvSpPr txBox="1"/>
            <p:nvPr/>
          </p:nvSpPr>
          <p:spPr>
            <a:xfrm>
              <a:off x="965264" y="1655650"/>
              <a:ext cx="1916400" cy="581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0" i="0" u="none" strike="noStrike" cap="none">
                  <a:solidFill>
                    <a:schemeClr val="accent1"/>
                  </a:solidFill>
                  <a:latin typeface="Lato"/>
                  <a:ea typeface="Lato"/>
                  <a:cs typeface="Lato"/>
                  <a:sym typeface="Lato"/>
                </a:rPr>
                <a:t>Aim and objectives of research</a:t>
              </a:r>
              <a:endParaRPr sz="1400" b="0" i="0" u="none" strike="noStrike" cap="none">
                <a:solidFill>
                  <a:schemeClr val="accent1"/>
                </a:solidFill>
                <a:latin typeface="Lato"/>
                <a:ea typeface="Lato"/>
                <a:cs typeface="Lato"/>
                <a:sym typeface="Lato"/>
              </a:endParaRPr>
            </a:p>
          </p:txBody>
        </p:sp>
        <p:sp>
          <p:nvSpPr>
            <p:cNvPr id="430" name="Google Shape;430;p37"/>
            <p:cNvSpPr txBox="1"/>
            <p:nvPr/>
          </p:nvSpPr>
          <p:spPr>
            <a:xfrm>
              <a:off x="863339" y="2827075"/>
              <a:ext cx="1916400" cy="581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0" i="0" u="none" strike="noStrike" cap="none">
                  <a:solidFill>
                    <a:schemeClr val="accent1"/>
                  </a:solidFill>
                  <a:latin typeface="Lato"/>
                  <a:ea typeface="Lato"/>
                  <a:cs typeface="Lato"/>
                  <a:sym typeface="Lato"/>
                </a:rPr>
                <a:t>Materials and methods</a:t>
              </a:r>
              <a:endParaRPr sz="1400" b="0" i="0" u="none" strike="noStrike" cap="none">
                <a:solidFill>
                  <a:schemeClr val="accent1"/>
                </a:solidFill>
                <a:latin typeface="Lato"/>
                <a:ea typeface="Lato"/>
                <a:cs typeface="Lato"/>
                <a:sym typeface="Lato"/>
              </a:endParaRPr>
            </a:p>
          </p:txBody>
        </p:sp>
        <p:sp>
          <p:nvSpPr>
            <p:cNvPr id="431" name="Google Shape;431;p37"/>
            <p:cNvSpPr txBox="1"/>
            <p:nvPr/>
          </p:nvSpPr>
          <p:spPr>
            <a:xfrm>
              <a:off x="863332" y="4148578"/>
              <a:ext cx="1916400" cy="581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0" i="0" u="none" strike="noStrike" cap="none">
                  <a:solidFill>
                    <a:schemeClr val="accent1"/>
                  </a:solidFill>
                  <a:latin typeface="Lato"/>
                  <a:ea typeface="Lato"/>
                  <a:cs typeface="Lato"/>
                  <a:sym typeface="Lato"/>
                </a:rPr>
                <a:t>Results</a:t>
              </a:r>
              <a:endParaRPr sz="1400" b="0" i="0" u="none" strike="noStrike" cap="none">
                <a:solidFill>
                  <a:schemeClr val="accent1"/>
                </a:solidFill>
                <a:latin typeface="Lato"/>
                <a:ea typeface="Lato"/>
                <a:cs typeface="Lato"/>
                <a:sym typeface="Lato"/>
              </a:endParaRPr>
            </a:p>
          </p:txBody>
        </p:sp>
      </p:grpSp>
      <p:sp>
        <p:nvSpPr>
          <p:cNvPr id="19" name="Google Shape;156;p21"/>
          <p:cNvSpPr txBox="1">
            <a:spLocks/>
          </p:cNvSpPr>
          <p:nvPr/>
        </p:nvSpPr>
        <p:spPr>
          <a:xfrm>
            <a:off x="669745" y="-12425"/>
            <a:ext cx="7804511" cy="49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9pPr>
          </a:lstStyle>
          <a:p>
            <a:pPr algn="ctr">
              <a:buSzPts val="990"/>
            </a:pPr>
            <a:r>
              <a:rPr lang="en-US" sz="2020" b="0" i="1" dirty="0">
                <a:solidFill>
                  <a:srgbClr val="666666"/>
                </a:solidFill>
              </a:rPr>
              <a:t>Novel food and alternative proteins in a sustainable food system</a:t>
            </a:r>
            <a:br>
              <a:rPr lang="en-US" sz="2020" b="0" i="1" dirty="0">
                <a:solidFill>
                  <a:srgbClr val="666666"/>
                </a:solidFill>
              </a:rPr>
            </a:br>
            <a:r>
              <a:rPr lang="en-US" sz="2020" b="0" i="1" dirty="0">
                <a:solidFill>
                  <a:srgbClr val="666666"/>
                </a:solidFill>
              </a:rPr>
              <a:t> </a:t>
            </a:r>
          </a:p>
        </p:txBody>
      </p:sp>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18"/>
                                        </p:tgtEl>
                                        <p:attrNameLst>
                                          <p:attrName>style.visibility</p:attrName>
                                        </p:attrNameLst>
                                      </p:cBhvr>
                                      <p:to>
                                        <p:strVal val="visible"/>
                                      </p:to>
                                    </p:set>
                                    <p:anim calcmode="lin" valueType="num">
                                      <p:cBhvr additive="base">
                                        <p:cTn id="7" dur="500"/>
                                        <p:tgtEl>
                                          <p:spTgt spid="418"/>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38"/>
          <p:cNvSpPr txBox="1">
            <a:spLocks noGrp="1"/>
          </p:cNvSpPr>
          <p:nvPr>
            <p:ph type="title"/>
          </p:nvPr>
        </p:nvSpPr>
        <p:spPr>
          <a:xfrm>
            <a:off x="681950" y="402853"/>
            <a:ext cx="8265600" cy="797400"/>
          </a:xfrm>
          <a:prstGeom prst="rect">
            <a:avLst/>
          </a:prstGeom>
          <a:noFill/>
          <a:ln>
            <a:noFill/>
          </a:ln>
        </p:spPr>
        <p:txBody>
          <a:bodyPr spcFirstLastPara="1" wrap="square" lIns="91425" tIns="91425" rIns="91425" bIns="91425" anchor="t" anchorCtr="0">
            <a:normAutofit fontScale="90000"/>
          </a:bodyPr>
          <a:lstStyle/>
          <a:p>
            <a:pPr lvl="0">
              <a:buSzPct val="111111"/>
            </a:pPr>
            <a:r>
              <a:rPr lang="hr" dirty="0"/>
              <a:t>Case study: Sugar beet pulp valorisation with </a:t>
            </a:r>
            <a:r>
              <a:rPr lang="hr" i="1" dirty="0"/>
              <a:t>Ganoderma lucidum</a:t>
            </a:r>
            <a:endParaRPr i="1" dirty="0"/>
          </a:p>
        </p:txBody>
      </p:sp>
      <p:grpSp>
        <p:nvGrpSpPr>
          <p:cNvPr id="438" name="Google Shape;438;p38"/>
          <p:cNvGrpSpPr/>
          <p:nvPr/>
        </p:nvGrpSpPr>
        <p:grpSpPr>
          <a:xfrm>
            <a:off x="290914" y="1337000"/>
            <a:ext cx="2647425" cy="3651300"/>
            <a:chOff x="290914" y="1337000"/>
            <a:chExt cx="2647425" cy="3651300"/>
          </a:xfrm>
        </p:grpSpPr>
        <p:sp>
          <p:nvSpPr>
            <p:cNvPr id="439" name="Google Shape;439;p38"/>
            <p:cNvSpPr/>
            <p:nvPr/>
          </p:nvSpPr>
          <p:spPr>
            <a:xfrm rot="5400000">
              <a:off x="1157539" y="628150"/>
              <a:ext cx="925500" cy="2636100"/>
            </a:xfrm>
            <a:prstGeom prst="roundRect">
              <a:avLst>
                <a:gd name="adj" fmla="val 16667"/>
              </a:avLst>
            </a:prstGeom>
            <a:solidFill>
              <a:srgbClr val="F2F2F2"/>
            </a:solidFill>
            <a:ln w="12700" cap="flat" cmpd="sng">
              <a:solidFill>
                <a:schemeClr val="dk2"/>
              </a:solidFill>
              <a:prstDash val="solid"/>
              <a:miter lim="8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40" name="Google Shape;440;p38"/>
            <p:cNvSpPr/>
            <p:nvPr/>
          </p:nvSpPr>
          <p:spPr>
            <a:xfrm>
              <a:off x="290914" y="1337000"/>
              <a:ext cx="600000" cy="3651300"/>
            </a:xfrm>
            <a:prstGeom prst="roundRect">
              <a:avLst>
                <a:gd name="adj" fmla="val 16667"/>
              </a:avLst>
            </a:prstGeom>
            <a:solidFill>
              <a:srgbClr val="F2F2F2"/>
            </a:solidFill>
            <a:ln w="12700" cap="flat" cmpd="sng">
              <a:solidFill>
                <a:schemeClr val="dk2"/>
              </a:solidFill>
              <a:prstDash val="solid"/>
              <a:miter lim="8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441" name="Google Shape;441;p38" descr="Test tubes with solid fill"/>
            <p:cNvPicPr preferRelativeResize="0"/>
            <p:nvPr/>
          </p:nvPicPr>
          <p:blipFill rotWithShape="1">
            <a:blip r:embed="rId3">
              <a:alphaModFix/>
            </a:blip>
            <a:srcRect/>
            <a:stretch/>
          </p:blipFill>
          <p:spPr>
            <a:xfrm>
              <a:off x="357315" y="2926655"/>
              <a:ext cx="471987" cy="471987"/>
            </a:xfrm>
            <a:prstGeom prst="rect">
              <a:avLst/>
            </a:prstGeom>
            <a:noFill/>
            <a:ln>
              <a:noFill/>
            </a:ln>
          </p:spPr>
        </p:pic>
        <p:sp>
          <p:nvSpPr>
            <p:cNvPr id="442" name="Google Shape;442;p38"/>
            <p:cNvSpPr/>
            <p:nvPr/>
          </p:nvSpPr>
          <p:spPr>
            <a:xfrm>
              <a:off x="293313" y="1696345"/>
              <a:ext cx="600000" cy="581100"/>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443" name="Google Shape;443;p38" descr="Classroom with solid fill"/>
            <p:cNvPicPr preferRelativeResize="0"/>
            <p:nvPr/>
          </p:nvPicPr>
          <p:blipFill rotWithShape="1">
            <a:blip r:embed="rId4">
              <a:alphaModFix/>
            </a:blip>
            <a:srcRect/>
            <a:stretch/>
          </p:blipFill>
          <p:spPr>
            <a:xfrm>
              <a:off x="357322" y="1739560"/>
              <a:ext cx="471987" cy="471987"/>
            </a:xfrm>
            <a:prstGeom prst="rect">
              <a:avLst/>
            </a:prstGeom>
            <a:noFill/>
            <a:ln>
              <a:noFill/>
            </a:ln>
          </p:spPr>
        </p:pic>
        <p:pic>
          <p:nvPicPr>
            <p:cNvPr id="444" name="Google Shape;444;p38" descr="Bullseye with solid fill"/>
            <p:cNvPicPr preferRelativeResize="0"/>
            <p:nvPr/>
          </p:nvPicPr>
          <p:blipFill rotWithShape="1">
            <a:blip r:embed="rId5">
              <a:alphaModFix/>
            </a:blip>
            <a:srcRect/>
            <a:stretch/>
          </p:blipFill>
          <p:spPr>
            <a:xfrm>
              <a:off x="357316" y="4068385"/>
              <a:ext cx="471987" cy="471987"/>
            </a:xfrm>
            <a:prstGeom prst="rect">
              <a:avLst/>
            </a:prstGeom>
            <a:noFill/>
            <a:ln>
              <a:noFill/>
            </a:ln>
          </p:spPr>
        </p:pic>
        <p:sp>
          <p:nvSpPr>
            <p:cNvPr id="445" name="Google Shape;445;p38"/>
            <p:cNvSpPr txBox="1"/>
            <p:nvPr/>
          </p:nvSpPr>
          <p:spPr>
            <a:xfrm>
              <a:off x="965264" y="1655650"/>
              <a:ext cx="1916400" cy="581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0" i="0" u="none" strike="noStrike" cap="none">
                  <a:solidFill>
                    <a:schemeClr val="accent1"/>
                  </a:solidFill>
                  <a:latin typeface="Lato"/>
                  <a:ea typeface="Lato"/>
                  <a:cs typeface="Lato"/>
                  <a:sym typeface="Lato"/>
                </a:rPr>
                <a:t>Aim and objectives of research</a:t>
              </a:r>
              <a:endParaRPr sz="1400" b="0" i="0" u="none" strike="noStrike" cap="none">
                <a:solidFill>
                  <a:schemeClr val="accent1"/>
                </a:solidFill>
                <a:latin typeface="Lato"/>
                <a:ea typeface="Lato"/>
                <a:cs typeface="Lato"/>
                <a:sym typeface="Lato"/>
              </a:endParaRPr>
            </a:p>
          </p:txBody>
        </p:sp>
      </p:grpSp>
      <p:sp>
        <p:nvSpPr>
          <p:cNvPr id="446" name="Google Shape;446;p38"/>
          <p:cNvSpPr txBox="1"/>
          <p:nvPr/>
        </p:nvSpPr>
        <p:spPr>
          <a:xfrm>
            <a:off x="3182294" y="1645579"/>
            <a:ext cx="5392800" cy="636600"/>
          </a:xfrm>
          <a:prstGeom prst="rect">
            <a:avLst/>
          </a:prstGeom>
          <a:solidFill>
            <a:srgbClr val="FEDBC8"/>
          </a:solidFill>
          <a:ln w="9525" cap="flat" cmpd="sng">
            <a:solidFill>
              <a:srgbClr val="FEDBC8"/>
            </a:solidFill>
            <a:prstDash val="solid"/>
            <a:round/>
            <a:headEnd type="none" w="sm" len="sm"/>
            <a:tailEnd type="none" w="sm" len="sm"/>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hr" sz="1600" b="0" i="0" u="none" strike="noStrike" cap="none">
                <a:solidFill>
                  <a:schemeClr val="accent1"/>
                </a:solidFill>
                <a:latin typeface="Lato"/>
                <a:ea typeface="Lato"/>
                <a:cs typeface="Lato"/>
                <a:sym typeface="Lato"/>
              </a:rPr>
              <a:t>Can a sugar-industry side stream become a nutritionally improved food ingredient through fungal fermentation?</a:t>
            </a:r>
            <a:endParaRPr sz="1600" b="0" i="0" u="none" strike="noStrike" cap="none">
              <a:solidFill>
                <a:schemeClr val="accent1"/>
              </a:solidFill>
              <a:latin typeface="Lato"/>
              <a:ea typeface="Lato"/>
              <a:cs typeface="Lato"/>
              <a:sym typeface="Lato"/>
            </a:endParaRPr>
          </a:p>
        </p:txBody>
      </p:sp>
      <p:sp>
        <p:nvSpPr>
          <p:cNvPr id="447" name="Google Shape;447;p38"/>
          <p:cNvSpPr txBox="1"/>
          <p:nvPr/>
        </p:nvSpPr>
        <p:spPr>
          <a:xfrm>
            <a:off x="1160050" y="2408950"/>
            <a:ext cx="7659000" cy="1107900"/>
          </a:xfrm>
          <a:prstGeom prst="rect">
            <a:avLst/>
          </a:prstGeom>
          <a:noFill/>
          <a:ln>
            <a:noFill/>
          </a:ln>
        </p:spPr>
        <p:txBody>
          <a:bodyPr spcFirstLastPara="1" wrap="square" lIns="91425" tIns="91425" rIns="91425" bIns="91425" anchor="t" anchorCtr="0">
            <a:noAutofit/>
          </a:bodyPr>
          <a:lstStyle/>
          <a:p>
            <a:pPr marL="457200" marR="0" lvl="0" indent="-304800" algn="l" rtl="0">
              <a:lnSpc>
                <a:spcPct val="150000"/>
              </a:lnSpc>
              <a:spcBef>
                <a:spcPts val="0"/>
              </a:spcBef>
              <a:spcAft>
                <a:spcPts val="0"/>
              </a:spcAft>
              <a:buClr>
                <a:schemeClr val="accent1"/>
              </a:buClr>
              <a:buSzPts val="1200"/>
              <a:buFont typeface="Lato"/>
              <a:buChar char="➔"/>
            </a:pPr>
            <a:r>
              <a:rPr lang="hr" sz="1200" b="1" i="0" u="none" strike="noStrike" cap="none" dirty="0">
                <a:solidFill>
                  <a:schemeClr val="accent1"/>
                </a:solidFill>
                <a:latin typeface="Lato"/>
                <a:ea typeface="Lato"/>
                <a:cs typeface="Lato"/>
                <a:sym typeface="Lato"/>
              </a:rPr>
              <a:t>Research aim</a:t>
            </a:r>
            <a:endParaRPr sz="1200" b="1" i="0" u="none" strike="noStrike" cap="none" dirty="0">
              <a:solidFill>
                <a:schemeClr val="accent1"/>
              </a:solidFill>
              <a:latin typeface="Lato"/>
              <a:ea typeface="Lato"/>
              <a:cs typeface="Lato"/>
              <a:sym typeface="Lato"/>
            </a:endParaRPr>
          </a:p>
          <a:p>
            <a:pPr marL="0" marR="0" lvl="0" indent="0" algn="l" rtl="0">
              <a:lnSpc>
                <a:spcPct val="100000"/>
              </a:lnSpc>
              <a:spcBef>
                <a:spcPts val="0"/>
              </a:spcBef>
              <a:spcAft>
                <a:spcPts val="0"/>
              </a:spcAft>
              <a:buClr>
                <a:srgbClr val="000000"/>
              </a:buClr>
              <a:buSzPts val="1400"/>
              <a:buFont typeface="Arial"/>
              <a:buNone/>
            </a:pPr>
            <a:r>
              <a:rPr lang="hr" sz="1400" b="0" i="0" u="none" strike="noStrike" cap="none" dirty="0">
                <a:solidFill>
                  <a:schemeClr val="accent1"/>
                </a:solidFill>
                <a:latin typeface="Lato"/>
                <a:ea typeface="Lato"/>
                <a:cs typeface="Lato"/>
                <a:sym typeface="Lato"/>
              </a:rPr>
              <a:t>Development of a biotechnological process for the production of fermented sugar beet pulp enriched with mycoproteins from </a:t>
            </a:r>
            <a:r>
              <a:rPr lang="hr" sz="1400" b="0" i="1" u="none" strike="noStrike" cap="none" dirty="0">
                <a:solidFill>
                  <a:schemeClr val="accent1"/>
                </a:solidFill>
                <a:latin typeface="Lato"/>
                <a:ea typeface="Lato"/>
                <a:cs typeface="Lato"/>
                <a:sym typeface="Lato"/>
              </a:rPr>
              <a:t>Ganoderma lucidum</a:t>
            </a:r>
            <a:r>
              <a:rPr lang="hr" sz="1400" b="0" i="0" u="none" strike="noStrike" cap="none" dirty="0">
                <a:solidFill>
                  <a:schemeClr val="accent1"/>
                </a:solidFill>
                <a:latin typeface="Lato"/>
                <a:ea typeface="Lato"/>
                <a:cs typeface="Lato"/>
                <a:sym typeface="Lato"/>
              </a:rPr>
              <a:t>.</a:t>
            </a:r>
            <a:endParaRPr sz="1400" b="0" i="0" u="none" strike="noStrike" cap="none" dirty="0">
              <a:solidFill>
                <a:schemeClr val="accent1"/>
              </a:solidFill>
              <a:latin typeface="Lato"/>
              <a:ea typeface="Lato"/>
              <a:cs typeface="Lato"/>
              <a:sym typeface="Lato"/>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accent1"/>
              </a:solidFill>
              <a:latin typeface="Lato"/>
              <a:ea typeface="Lato"/>
              <a:cs typeface="Lato"/>
              <a:sym typeface="Lato"/>
            </a:endParaRPr>
          </a:p>
        </p:txBody>
      </p:sp>
      <p:sp>
        <p:nvSpPr>
          <p:cNvPr id="448" name="Google Shape;448;p38"/>
          <p:cNvSpPr txBox="1"/>
          <p:nvPr/>
        </p:nvSpPr>
        <p:spPr>
          <a:xfrm>
            <a:off x="1160050" y="3218986"/>
            <a:ext cx="7787400" cy="1173529"/>
          </a:xfrm>
          <a:prstGeom prst="rect">
            <a:avLst/>
          </a:prstGeom>
          <a:noFill/>
          <a:ln>
            <a:noFill/>
          </a:ln>
        </p:spPr>
        <p:txBody>
          <a:bodyPr spcFirstLastPara="1" wrap="square" lIns="91425" tIns="91425" rIns="91425" bIns="91425" anchor="t" anchorCtr="0">
            <a:noAutofit/>
          </a:bodyPr>
          <a:lstStyle/>
          <a:p>
            <a:pPr marL="457200" marR="0" lvl="0" indent="-304800" algn="l" rtl="0">
              <a:lnSpc>
                <a:spcPct val="150000"/>
              </a:lnSpc>
              <a:spcBef>
                <a:spcPts val="0"/>
              </a:spcBef>
              <a:spcAft>
                <a:spcPts val="0"/>
              </a:spcAft>
              <a:buClr>
                <a:schemeClr val="accent1"/>
              </a:buClr>
              <a:buSzPts val="1200"/>
              <a:buFont typeface="Lato"/>
              <a:buChar char="➔"/>
            </a:pPr>
            <a:r>
              <a:rPr lang="hr" sz="1400" b="1" i="0" u="none" strike="noStrike" cap="none" dirty="0">
                <a:solidFill>
                  <a:schemeClr val="accent1"/>
                </a:solidFill>
                <a:latin typeface="Lato"/>
                <a:ea typeface="Lato"/>
                <a:cs typeface="Lato"/>
                <a:sym typeface="Lato"/>
              </a:rPr>
              <a:t>Research specific objectives</a:t>
            </a:r>
            <a:endParaRPr sz="1400" b="1" i="0" u="none" strike="noStrike" cap="none" dirty="0">
              <a:solidFill>
                <a:schemeClr val="accent1"/>
              </a:solidFill>
              <a:latin typeface="Lato"/>
              <a:ea typeface="Lato"/>
              <a:cs typeface="Lato"/>
              <a:sym typeface="Lato"/>
            </a:endParaRPr>
          </a:p>
          <a:p>
            <a:pPr marL="285750" marR="0" lvl="0" indent="-285750" algn="l" rtl="0">
              <a:lnSpc>
                <a:spcPct val="100000"/>
              </a:lnSpc>
              <a:spcBef>
                <a:spcPts val="0"/>
              </a:spcBef>
              <a:spcAft>
                <a:spcPts val="0"/>
              </a:spcAft>
              <a:buClr>
                <a:srgbClr val="000000"/>
              </a:buClr>
              <a:buSzPts val="1400"/>
              <a:buFont typeface="Arial"/>
              <a:buAutoNum type="romanLcPeriod"/>
            </a:pPr>
            <a:r>
              <a:rPr lang="hr" sz="1400" b="0" i="0" u="none" strike="noStrike" cap="none" dirty="0">
                <a:solidFill>
                  <a:schemeClr val="accent1"/>
                </a:solidFill>
                <a:latin typeface="Lato"/>
                <a:ea typeface="Lato"/>
                <a:cs typeface="Lato"/>
                <a:sym typeface="Lato"/>
              </a:rPr>
              <a:t>Optimization of the biotechnological process of cultivating </a:t>
            </a:r>
            <a:r>
              <a:rPr lang="hr" sz="1400" b="0" i="1" u="none" strike="noStrike" cap="none" dirty="0">
                <a:solidFill>
                  <a:schemeClr val="accent1"/>
                </a:solidFill>
                <a:latin typeface="Lato"/>
                <a:ea typeface="Lato"/>
                <a:cs typeface="Lato"/>
                <a:sym typeface="Lato"/>
              </a:rPr>
              <a:t>Ganoderma lucidum </a:t>
            </a:r>
            <a:r>
              <a:rPr lang="hr" sz="1400" b="0" i="0" u="none" strike="noStrike" cap="none" dirty="0">
                <a:solidFill>
                  <a:schemeClr val="accent1"/>
                </a:solidFill>
                <a:latin typeface="Lato"/>
                <a:ea typeface="Lato"/>
                <a:cs typeface="Lato"/>
                <a:sym typeface="Lato"/>
              </a:rPr>
              <a:t>on beet pulp with the aim of increasing the protein content.</a:t>
            </a:r>
            <a:endParaRPr sz="1400" b="0" i="0" u="none" strike="noStrike" cap="none" dirty="0">
              <a:solidFill>
                <a:schemeClr val="accent1"/>
              </a:solidFill>
              <a:latin typeface="Lato"/>
              <a:ea typeface="Lato"/>
              <a:cs typeface="Lato"/>
              <a:sym typeface="Lato"/>
            </a:endParaRPr>
          </a:p>
          <a:p>
            <a:pPr marL="285750" marR="0" lvl="0" indent="-285750" algn="l" rtl="0">
              <a:lnSpc>
                <a:spcPct val="100000"/>
              </a:lnSpc>
              <a:spcBef>
                <a:spcPts val="0"/>
              </a:spcBef>
              <a:spcAft>
                <a:spcPts val="0"/>
              </a:spcAft>
              <a:buClr>
                <a:srgbClr val="000000"/>
              </a:buClr>
              <a:buSzPts val="1400"/>
              <a:buFont typeface="Arial"/>
              <a:buAutoNum type="romanLcPeriod"/>
            </a:pPr>
            <a:r>
              <a:rPr lang="hr" sz="1400" b="0" i="0" u="none" strike="noStrike" cap="none" dirty="0">
                <a:solidFill>
                  <a:schemeClr val="accent1"/>
                </a:solidFill>
                <a:latin typeface="Lato"/>
                <a:ea typeface="Lato"/>
                <a:cs typeface="Lato"/>
                <a:sym typeface="Lato"/>
              </a:rPr>
              <a:t>Conduction of the detailed chemical and nutritional characterization of beet pulp, fermented beet pulp.</a:t>
            </a:r>
            <a:endParaRPr sz="1400" b="0" i="0" u="none" strike="noStrike" cap="none" dirty="0">
              <a:solidFill>
                <a:schemeClr val="accent1"/>
              </a:solidFill>
              <a:latin typeface="Lato"/>
              <a:ea typeface="Lato"/>
              <a:cs typeface="Lato"/>
              <a:sym typeface="Lato"/>
            </a:endParaRPr>
          </a:p>
          <a:p>
            <a:pPr marL="285750" marR="0" lvl="0" indent="-285750" algn="l" rtl="0">
              <a:lnSpc>
                <a:spcPct val="100000"/>
              </a:lnSpc>
              <a:spcBef>
                <a:spcPts val="0"/>
              </a:spcBef>
              <a:spcAft>
                <a:spcPts val="0"/>
              </a:spcAft>
              <a:buClr>
                <a:srgbClr val="000000"/>
              </a:buClr>
              <a:buSzPts val="1400"/>
              <a:buFont typeface="Arial"/>
              <a:buAutoNum type="romanLcPeriod"/>
            </a:pPr>
            <a:r>
              <a:rPr lang="hr" sz="1400" b="0" i="0" u="none" strike="noStrike" cap="none" dirty="0">
                <a:solidFill>
                  <a:schemeClr val="accent1"/>
                </a:solidFill>
                <a:latin typeface="Lato"/>
                <a:ea typeface="Lato"/>
                <a:cs typeface="Lato"/>
                <a:sym typeface="Lato"/>
              </a:rPr>
              <a:t>Assess the microbiological safety and quality of fermented beet pulp.</a:t>
            </a:r>
            <a:endParaRPr sz="1400" b="0" i="0" u="none" strike="noStrike" cap="none" dirty="0">
              <a:solidFill>
                <a:schemeClr val="accent1"/>
              </a:solidFill>
              <a:latin typeface="Lato"/>
              <a:ea typeface="Lato"/>
              <a:cs typeface="Lato"/>
              <a:sym typeface="Lato"/>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accent1"/>
              </a:solidFill>
              <a:latin typeface="Lato"/>
              <a:ea typeface="Lato"/>
              <a:cs typeface="Lato"/>
              <a:sym typeface="Lato"/>
            </a:endParaRPr>
          </a:p>
        </p:txBody>
      </p:sp>
      <p:sp>
        <p:nvSpPr>
          <p:cNvPr id="15" name="Google Shape;156;p21"/>
          <p:cNvSpPr txBox="1">
            <a:spLocks/>
          </p:cNvSpPr>
          <p:nvPr/>
        </p:nvSpPr>
        <p:spPr>
          <a:xfrm>
            <a:off x="669745" y="-12425"/>
            <a:ext cx="7804511" cy="49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9pPr>
          </a:lstStyle>
          <a:p>
            <a:pPr algn="ctr">
              <a:buSzPts val="990"/>
            </a:pPr>
            <a:r>
              <a:rPr lang="en-US" sz="2020" b="0" i="1" dirty="0">
                <a:solidFill>
                  <a:srgbClr val="666666"/>
                </a:solidFill>
              </a:rPr>
              <a:t>Novel food and alternative proteins in a sustainable food system</a:t>
            </a:r>
            <a:br>
              <a:rPr lang="en-US" sz="2020" b="0" i="1" dirty="0">
                <a:solidFill>
                  <a:srgbClr val="666666"/>
                </a:solidFill>
              </a:rPr>
            </a:br>
            <a:r>
              <a:rPr lang="en-US" sz="2020" b="0" i="1" dirty="0">
                <a:solidFill>
                  <a:srgbClr val="666666"/>
                </a:solidFill>
              </a:rPr>
              <a:t> </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46"/>
                                        </p:tgtEl>
                                        <p:attrNameLst>
                                          <p:attrName>style.visibility</p:attrName>
                                        </p:attrNameLst>
                                      </p:cBhvr>
                                      <p:to>
                                        <p:strVal val="visible"/>
                                      </p:to>
                                    </p:set>
                                    <p:anim calcmode="lin" valueType="num">
                                      <p:cBhvr additive="base">
                                        <p:cTn id="7" dur="500"/>
                                        <p:tgtEl>
                                          <p:spTgt spid="446"/>
                                        </p:tgtEl>
                                        <p:attrNameLst>
                                          <p:attrName>ppt_w</p:attrName>
                                        </p:attrNameLst>
                                      </p:cBhvr>
                                      <p:tavLst>
                                        <p:tav tm="0">
                                          <p:val>
                                            <p:strVal val="0"/>
                                          </p:val>
                                        </p:tav>
                                        <p:tav tm="100000">
                                          <p:val>
                                            <p:strVal val="#ppt_w"/>
                                          </p:val>
                                        </p:tav>
                                      </p:tavLst>
                                    </p:anim>
                                    <p:anim calcmode="lin" valueType="num">
                                      <p:cBhvr additive="base">
                                        <p:cTn id="8" dur="500"/>
                                        <p:tgtEl>
                                          <p:spTgt spid="446"/>
                                        </p:tgtEl>
                                        <p:attrNameLst>
                                          <p:attrName>ppt_h</p:attrName>
                                        </p:attrNameLst>
                                      </p:cBhvr>
                                      <p:tavLst>
                                        <p:tav tm="0">
                                          <p:val>
                                            <p:strVal val="0"/>
                                          </p:val>
                                        </p:tav>
                                        <p:tav tm="100000">
                                          <p:val>
                                            <p:strVal val="#ppt_h"/>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47"/>
                                        </p:tgtEl>
                                        <p:attrNameLst>
                                          <p:attrName>style.visibility</p:attrName>
                                        </p:attrNameLst>
                                      </p:cBhvr>
                                      <p:to>
                                        <p:strVal val="visible"/>
                                      </p:to>
                                    </p:set>
                                    <p:animEffect transition="in" filter="fade">
                                      <p:cBhvr>
                                        <p:cTn id="12" dur="1000"/>
                                        <p:tgtEl>
                                          <p:spTgt spid="447"/>
                                        </p:tgtEl>
                                      </p:cBhvr>
                                    </p:animEffect>
                                  </p:childTnLst>
                                </p:cTn>
                              </p:par>
                            </p:childTnLst>
                          </p:cTn>
                        </p:par>
                        <p:par>
                          <p:cTn id="13" fill="hold">
                            <p:stCondLst>
                              <p:cond delay="1500"/>
                            </p:stCondLst>
                            <p:childTnLst>
                              <p:par>
                                <p:cTn id="14" presetID="10" presetClass="entr" presetSubtype="0" fill="hold" nodeType="afterEffect">
                                  <p:stCondLst>
                                    <p:cond delay="0"/>
                                  </p:stCondLst>
                                  <p:childTnLst>
                                    <p:set>
                                      <p:cBhvr>
                                        <p:cTn id="15" dur="1" fill="hold">
                                          <p:stCondLst>
                                            <p:cond delay="0"/>
                                          </p:stCondLst>
                                        </p:cTn>
                                        <p:tgtEl>
                                          <p:spTgt spid="448"/>
                                        </p:tgtEl>
                                        <p:attrNameLst>
                                          <p:attrName>style.visibility</p:attrName>
                                        </p:attrNameLst>
                                      </p:cBhvr>
                                      <p:to>
                                        <p:strVal val="visible"/>
                                      </p:to>
                                    </p:set>
                                    <p:animEffect transition="in" filter="fade">
                                      <p:cBhvr>
                                        <p:cTn id="16" dur="1000"/>
                                        <p:tgtEl>
                                          <p:spTgt spid="4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3" name="Google Shape;453;p39"/>
          <p:cNvSpPr txBox="1">
            <a:spLocks noGrp="1"/>
          </p:cNvSpPr>
          <p:nvPr>
            <p:ph type="title"/>
          </p:nvPr>
        </p:nvSpPr>
        <p:spPr>
          <a:xfrm>
            <a:off x="681950" y="402853"/>
            <a:ext cx="8265600" cy="797400"/>
          </a:xfrm>
          <a:prstGeom prst="rect">
            <a:avLst/>
          </a:prstGeom>
          <a:noFill/>
          <a:ln>
            <a:noFill/>
          </a:ln>
        </p:spPr>
        <p:txBody>
          <a:bodyPr spcFirstLastPara="1" wrap="square" lIns="91425" tIns="91425" rIns="91425" bIns="91425" anchor="t" anchorCtr="0">
            <a:normAutofit fontScale="90000"/>
          </a:bodyPr>
          <a:lstStyle/>
          <a:p>
            <a:pPr lvl="0">
              <a:buSzPct val="111111"/>
            </a:pPr>
            <a:r>
              <a:rPr lang="hr" dirty="0"/>
              <a:t>Case study: Sugar beet pulp valorisation with </a:t>
            </a:r>
            <a:r>
              <a:rPr lang="hr" i="1" dirty="0"/>
              <a:t>Ganoderma lucidum</a:t>
            </a:r>
            <a:endParaRPr i="1" dirty="0"/>
          </a:p>
        </p:txBody>
      </p:sp>
      <p:grpSp>
        <p:nvGrpSpPr>
          <p:cNvPr id="455" name="Google Shape;455;p39"/>
          <p:cNvGrpSpPr/>
          <p:nvPr/>
        </p:nvGrpSpPr>
        <p:grpSpPr>
          <a:xfrm>
            <a:off x="290914" y="1337000"/>
            <a:ext cx="2647420" cy="3651300"/>
            <a:chOff x="290914" y="1337000"/>
            <a:chExt cx="2647420" cy="3651300"/>
          </a:xfrm>
        </p:grpSpPr>
        <p:sp>
          <p:nvSpPr>
            <p:cNvPr id="456" name="Google Shape;456;p39"/>
            <p:cNvSpPr/>
            <p:nvPr/>
          </p:nvSpPr>
          <p:spPr>
            <a:xfrm rot="5400000">
              <a:off x="1156784" y="1832999"/>
              <a:ext cx="925500" cy="2637600"/>
            </a:xfrm>
            <a:prstGeom prst="roundRect">
              <a:avLst>
                <a:gd name="adj" fmla="val 16667"/>
              </a:avLst>
            </a:prstGeom>
            <a:solidFill>
              <a:srgbClr val="F2F2F2"/>
            </a:solidFill>
            <a:ln w="12700" cap="flat" cmpd="sng">
              <a:solidFill>
                <a:schemeClr val="dk2"/>
              </a:solidFill>
              <a:prstDash val="solid"/>
              <a:miter lim="8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57" name="Google Shape;457;p39"/>
            <p:cNvSpPr/>
            <p:nvPr/>
          </p:nvSpPr>
          <p:spPr>
            <a:xfrm>
              <a:off x="290914" y="1337000"/>
              <a:ext cx="600000" cy="3651300"/>
            </a:xfrm>
            <a:prstGeom prst="roundRect">
              <a:avLst>
                <a:gd name="adj" fmla="val 16667"/>
              </a:avLst>
            </a:prstGeom>
            <a:solidFill>
              <a:srgbClr val="F2F2F2"/>
            </a:solidFill>
            <a:ln w="12700" cap="flat" cmpd="sng">
              <a:solidFill>
                <a:schemeClr val="dk2"/>
              </a:solidFill>
              <a:prstDash val="solid"/>
              <a:miter lim="8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58" name="Google Shape;458;p39"/>
            <p:cNvSpPr/>
            <p:nvPr/>
          </p:nvSpPr>
          <p:spPr>
            <a:xfrm>
              <a:off x="293313" y="2872089"/>
              <a:ext cx="600000" cy="581100"/>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459" name="Google Shape;459;p39" descr="Test tubes with solid fill"/>
            <p:cNvPicPr preferRelativeResize="0"/>
            <p:nvPr/>
          </p:nvPicPr>
          <p:blipFill rotWithShape="1">
            <a:blip r:embed="rId3">
              <a:alphaModFix/>
            </a:blip>
            <a:srcRect/>
            <a:stretch/>
          </p:blipFill>
          <p:spPr>
            <a:xfrm>
              <a:off x="357315" y="2926655"/>
              <a:ext cx="471987" cy="471987"/>
            </a:xfrm>
            <a:prstGeom prst="rect">
              <a:avLst/>
            </a:prstGeom>
            <a:noFill/>
            <a:ln>
              <a:noFill/>
            </a:ln>
          </p:spPr>
        </p:pic>
        <p:pic>
          <p:nvPicPr>
            <p:cNvPr id="460" name="Google Shape;460;p39" descr="Classroom with solid fill"/>
            <p:cNvPicPr preferRelativeResize="0"/>
            <p:nvPr/>
          </p:nvPicPr>
          <p:blipFill rotWithShape="1">
            <a:blip r:embed="rId4">
              <a:alphaModFix/>
            </a:blip>
            <a:srcRect/>
            <a:stretch/>
          </p:blipFill>
          <p:spPr>
            <a:xfrm>
              <a:off x="357322" y="1739560"/>
              <a:ext cx="471987" cy="471987"/>
            </a:xfrm>
            <a:prstGeom prst="rect">
              <a:avLst/>
            </a:prstGeom>
            <a:noFill/>
            <a:ln>
              <a:noFill/>
            </a:ln>
          </p:spPr>
        </p:pic>
        <p:pic>
          <p:nvPicPr>
            <p:cNvPr id="461" name="Google Shape;461;p39" descr="Bullseye with solid fill"/>
            <p:cNvPicPr preferRelativeResize="0"/>
            <p:nvPr/>
          </p:nvPicPr>
          <p:blipFill rotWithShape="1">
            <a:blip r:embed="rId5">
              <a:alphaModFix/>
            </a:blip>
            <a:srcRect/>
            <a:stretch/>
          </p:blipFill>
          <p:spPr>
            <a:xfrm>
              <a:off x="357316" y="4068385"/>
              <a:ext cx="471987" cy="471987"/>
            </a:xfrm>
            <a:prstGeom prst="rect">
              <a:avLst/>
            </a:prstGeom>
            <a:noFill/>
            <a:ln>
              <a:noFill/>
            </a:ln>
          </p:spPr>
        </p:pic>
        <p:sp>
          <p:nvSpPr>
            <p:cNvPr id="462" name="Google Shape;462;p39"/>
            <p:cNvSpPr txBox="1"/>
            <p:nvPr/>
          </p:nvSpPr>
          <p:spPr>
            <a:xfrm>
              <a:off x="863339" y="2838551"/>
              <a:ext cx="1916400" cy="581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0" i="0" u="none" strike="noStrike" cap="none">
                  <a:solidFill>
                    <a:schemeClr val="accent1"/>
                  </a:solidFill>
                  <a:latin typeface="Lato"/>
                  <a:ea typeface="Lato"/>
                  <a:cs typeface="Lato"/>
                  <a:sym typeface="Lato"/>
                </a:rPr>
                <a:t>Materials and methods</a:t>
              </a:r>
              <a:endParaRPr sz="1400" b="0" i="0" u="none" strike="noStrike" cap="none">
                <a:solidFill>
                  <a:schemeClr val="accent1"/>
                </a:solidFill>
                <a:latin typeface="Lato"/>
                <a:ea typeface="Lato"/>
                <a:cs typeface="Lato"/>
                <a:sym typeface="Lato"/>
              </a:endParaRPr>
            </a:p>
          </p:txBody>
        </p:sp>
      </p:grpSp>
      <p:sp>
        <p:nvSpPr>
          <p:cNvPr id="463" name="Google Shape;463;p39"/>
          <p:cNvSpPr/>
          <p:nvPr/>
        </p:nvSpPr>
        <p:spPr>
          <a:xfrm rot="5400000">
            <a:off x="2261811" y="2165300"/>
            <a:ext cx="3406800" cy="1937700"/>
          </a:xfrm>
          <a:prstGeom prst="roundRect">
            <a:avLst>
              <a:gd name="adj" fmla="val 16667"/>
            </a:avLst>
          </a:prstGeom>
          <a:noFill/>
          <a:ln w="952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4" name="Google Shape;464;p39"/>
          <p:cNvSpPr/>
          <p:nvPr/>
        </p:nvSpPr>
        <p:spPr>
          <a:xfrm>
            <a:off x="3096143" y="1256950"/>
            <a:ext cx="1735200" cy="492000"/>
          </a:xfrm>
          <a:prstGeom prst="roundRect">
            <a:avLst>
              <a:gd name="adj" fmla="val 16667"/>
            </a:avLst>
          </a:prstGeom>
          <a:solidFill>
            <a:srgbClr val="F6B26B"/>
          </a:solidFill>
          <a:ln w="9525" cap="flat" cmpd="sng">
            <a:solidFill>
              <a:srgbClr val="F6B26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1" i="0" u="none" strike="noStrike" cap="none">
                <a:solidFill>
                  <a:srgbClr val="FFFFFF"/>
                </a:solidFill>
                <a:latin typeface="Calibri"/>
                <a:ea typeface="Calibri"/>
                <a:cs typeface="Calibri"/>
                <a:sym typeface="Calibri"/>
              </a:rPr>
              <a:t>Substrate</a:t>
            </a:r>
            <a:endParaRPr sz="1400" b="0" i="0" u="none" strike="noStrike" cap="none">
              <a:solidFill>
                <a:srgbClr val="000000"/>
              </a:solidFill>
              <a:latin typeface="Arial"/>
              <a:ea typeface="Arial"/>
              <a:cs typeface="Arial"/>
              <a:sym typeface="Arial"/>
            </a:endParaRPr>
          </a:p>
        </p:txBody>
      </p:sp>
      <p:sp>
        <p:nvSpPr>
          <p:cNvPr id="465" name="Google Shape;465;p39"/>
          <p:cNvSpPr/>
          <p:nvPr/>
        </p:nvSpPr>
        <p:spPr>
          <a:xfrm rot="5400000">
            <a:off x="4339285" y="2171869"/>
            <a:ext cx="3406800" cy="1937700"/>
          </a:xfrm>
          <a:prstGeom prst="roundRect">
            <a:avLst>
              <a:gd name="adj" fmla="val 16667"/>
            </a:avLst>
          </a:prstGeom>
          <a:noFill/>
          <a:ln w="952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6" name="Google Shape;466;p39"/>
          <p:cNvSpPr/>
          <p:nvPr/>
        </p:nvSpPr>
        <p:spPr>
          <a:xfrm>
            <a:off x="5173617" y="1263519"/>
            <a:ext cx="1735200" cy="492000"/>
          </a:xfrm>
          <a:prstGeom prst="roundRect">
            <a:avLst>
              <a:gd name="adj" fmla="val 16667"/>
            </a:avLst>
          </a:prstGeom>
          <a:solidFill>
            <a:srgbClr val="F6B26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1" i="0" u="none" strike="noStrike" cap="none">
                <a:solidFill>
                  <a:srgbClr val="FFFFFF"/>
                </a:solidFill>
                <a:latin typeface="Calibri"/>
                <a:ea typeface="Calibri"/>
                <a:cs typeface="Calibri"/>
                <a:sym typeface="Calibri"/>
              </a:rPr>
              <a:t>Microorganism</a:t>
            </a:r>
            <a:endParaRPr sz="1400" b="0" i="0" u="none" strike="noStrike" cap="none">
              <a:solidFill>
                <a:srgbClr val="000000"/>
              </a:solidFill>
              <a:latin typeface="Arial"/>
              <a:ea typeface="Arial"/>
              <a:cs typeface="Arial"/>
              <a:sym typeface="Arial"/>
            </a:endParaRPr>
          </a:p>
        </p:txBody>
      </p:sp>
      <p:sp>
        <p:nvSpPr>
          <p:cNvPr id="467" name="Google Shape;467;p39"/>
          <p:cNvSpPr/>
          <p:nvPr/>
        </p:nvSpPr>
        <p:spPr>
          <a:xfrm rot="5400000">
            <a:off x="6391744" y="2165300"/>
            <a:ext cx="3406800" cy="1937700"/>
          </a:xfrm>
          <a:prstGeom prst="roundRect">
            <a:avLst>
              <a:gd name="adj" fmla="val 16667"/>
            </a:avLst>
          </a:prstGeom>
          <a:noFill/>
          <a:ln w="952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8" name="Google Shape;468;p39"/>
          <p:cNvSpPr/>
          <p:nvPr/>
        </p:nvSpPr>
        <p:spPr>
          <a:xfrm>
            <a:off x="7226076" y="1256950"/>
            <a:ext cx="1735200" cy="492000"/>
          </a:xfrm>
          <a:prstGeom prst="roundRect">
            <a:avLst>
              <a:gd name="adj" fmla="val 16667"/>
            </a:avLst>
          </a:prstGeom>
          <a:solidFill>
            <a:srgbClr val="F6B26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1" i="0" u="none" strike="noStrike" cap="none">
                <a:solidFill>
                  <a:srgbClr val="FFFFFF"/>
                </a:solidFill>
                <a:latin typeface="Calibri"/>
                <a:ea typeface="Calibri"/>
                <a:cs typeface="Calibri"/>
                <a:sym typeface="Calibri"/>
              </a:rPr>
              <a:t>Process</a:t>
            </a:r>
            <a:endParaRPr sz="1400" b="0" i="0" u="none" strike="noStrike" cap="none">
              <a:solidFill>
                <a:srgbClr val="000000"/>
              </a:solidFill>
              <a:latin typeface="Arial"/>
              <a:ea typeface="Arial"/>
              <a:cs typeface="Arial"/>
              <a:sym typeface="Arial"/>
            </a:endParaRPr>
          </a:p>
        </p:txBody>
      </p:sp>
      <p:sp>
        <p:nvSpPr>
          <p:cNvPr id="19" name="Google Shape;156;p21"/>
          <p:cNvSpPr txBox="1">
            <a:spLocks/>
          </p:cNvSpPr>
          <p:nvPr/>
        </p:nvSpPr>
        <p:spPr>
          <a:xfrm>
            <a:off x="669745" y="-12425"/>
            <a:ext cx="7804511" cy="49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9pPr>
          </a:lstStyle>
          <a:p>
            <a:pPr algn="ctr">
              <a:buSzPts val="990"/>
            </a:pPr>
            <a:r>
              <a:rPr lang="en-US" sz="2020" b="0" i="1" dirty="0">
                <a:solidFill>
                  <a:srgbClr val="666666"/>
                </a:solidFill>
              </a:rPr>
              <a:t>Novel food and alternative proteins in a sustainable food system</a:t>
            </a:r>
            <a:br>
              <a:rPr lang="en-US" sz="2020" b="0" i="1" dirty="0">
                <a:solidFill>
                  <a:srgbClr val="666666"/>
                </a:solidFill>
              </a:rPr>
            </a:br>
            <a:r>
              <a:rPr lang="en-US" sz="2020" b="0" i="1" dirty="0">
                <a:solidFill>
                  <a:srgbClr val="666666"/>
                </a:solidFill>
              </a:rPr>
              <a:t> </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3"/>
                                        </p:tgtEl>
                                        <p:attrNameLst>
                                          <p:attrName>style.visibility</p:attrName>
                                        </p:attrNameLst>
                                      </p:cBhvr>
                                      <p:to>
                                        <p:strVal val="visible"/>
                                      </p:to>
                                    </p:set>
                                    <p:animEffect transition="in" filter="fade">
                                      <p:cBhvr>
                                        <p:cTn id="7" dur="500"/>
                                        <p:tgtEl>
                                          <p:spTgt spid="463"/>
                                        </p:tgtEl>
                                      </p:cBhvr>
                                    </p:animEffect>
                                  </p:childTnLst>
                                </p:cTn>
                              </p:par>
                              <p:par>
                                <p:cTn id="8" presetID="10" presetClass="entr" presetSubtype="0" fill="hold" nodeType="withEffect">
                                  <p:stCondLst>
                                    <p:cond delay="0"/>
                                  </p:stCondLst>
                                  <p:childTnLst>
                                    <p:set>
                                      <p:cBhvr>
                                        <p:cTn id="9" dur="1" fill="hold">
                                          <p:stCondLst>
                                            <p:cond delay="0"/>
                                          </p:stCondLst>
                                        </p:cTn>
                                        <p:tgtEl>
                                          <p:spTgt spid="464"/>
                                        </p:tgtEl>
                                        <p:attrNameLst>
                                          <p:attrName>style.visibility</p:attrName>
                                        </p:attrNameLst>
                                      </p:cBhvr>
                                      <p:to>
                                        <p:strVal val="visible"/>
                                      </p:to>
                                    </p:set>
                                    <p:animEffect transition="in" filter="fade">
                                      <p:cBhvr>
                                        <p:cTn id="10" dur="500"/>
                                        <p:tgtEl>
                                          <p:spTgt spid="464"/>
                                        </p:tgtEl>
                                      </p:cBhvr>
                                    </p:animEffect>
                                  </p:childTnLst>
                                </p:cTn>
                              </p:par>
                              <p:par>
                                <p:cTn id="11" presetID="10" presetClass="entr" presetSubtype="0" fill="hold" nodeType="withEffect">
                                  <p:stCondLst>
                                    <p:cond delay="0"/>
                                  </p:stCondLst>
                                  <p:childTnLst>
                                    <p:set>
                                      <p:cBhvr>
                                        <p:cTn id="12" dur="1" fill="hold">
                                          <p:stCondLst>
                                            <p:cond delay="0"/>
                                          </p:stCondLst>
                                        </p:cTn>
                                        <p:tgtEl>
                                          <p:spTgt spid="466"/>
                                        </p:tgtEl>
                                        <p:attrNameLst>
                                          <p:attrName>style.visibility</p:attrName>
                                        </p:attrNameLst>
                                      </p:cBhvr>
                                      <p:to>
                                        <p:strVal val="visible"/>
                                      </p:to>
                                    </p:set>
                                    <p:animEffect transition="in" filter="fade">
                                      <p:cBhvr>
                                        <p:cTn id="13" dur="500"/>
                                        <p:tgtEl>
                                          <p:spTgt spid="466"/>
                                        </p:tgtEl>
                                      </p:cBhvr>
                                    </p:animEffect>
                                  </p:childTnLst>
                                </p:cTn>
                              </p:par>
                              <p:par>
                                <p:cTn id="14" presetID="10" presetClass="entr" presetSubtype="0" fill="hold" nodeType="withEffect">
                                  <p:stCondLst>
                                    <p:cond delay="0"/>
                                  </p:stCondLst>
                                  <p:childTnLst>
                                    <p:set>
                                      <p:cBhvr>
                                        <p:cTn id="15" dur="1" fill="hold">
                                          <p:stCondLst>
                                            <p:cond delay="0"/>
                                          </p:stCondLst>
                                        </p:cTn>
                                        <p:tgtEl>
                                          <p:spTgt spid="465"/>
                                        </p:tgtEl>
                                        <p:attrNameLst>
                                          <p:attrName>style.visibility</p:attrName>
                                        </p:attrNameLst>
                                      </p:cBhvr>
                                      <p:to>
                                        <p:strVal val="visible"/>
                                      </p:to>
                                    </p:set>
                                    <p:animEffect transition="in" filter="fade">
                                      <p:cBhvr>
                                        <p:cTn id="16" dur="500"/>
                                        <p:tgtEl>
                                          <p:spTgt spid="465"/>
                                        </p:tgtEl>
                                      </p:cBhvr>
                                    </p:animEffect>
                                  </p:childTnLst>
                                </p:cTn>
                              </p:par>
                              <p:par>
                                <p:cTn id="17" presetID="10" presetClass="entr" presetSubtype="0" fill="hold" nodeType="withEffect">
                                  <p:stCondLst>
                                    <p:cond delay="0"/>
                                  </p:stCondLst>
                                  <p:childTnLst>
                                    <p:set>
                                      <p:cBhvr>
                                        <p:cTn id="18" dur="1" fill="hold">
                                          <p:stCondLst>
                                            <p:cond delay="0"/>
                                          </p:stCondLst>
                                        </p:cTn>
                                        <p:tgtEl>
                                          <p:spTgt spid="468"/>
                                        </p:tgtEl>
                                        <p:attrNameLst>
                                          <p:attrName>style.visibility</p:attrName>
                                        </p:attrNameLst>
                                      </p:cBhvr>
                                      <p:to>
                                        <p:strVal val="visible"/>
                                      </p:to>
                                    </p:set>
                                    <p:animEffect transition="in" filter="fade">
                                      <p:cBhvr>
                                        <p:cTn id="19" dur="500"/>
                                        <p:tgtEl>
                                          <p:spTgt spid="468"/>
                                        </p:tgtEl>
                                      </p:cBhvr>
                                    </p:animEffect>
                                  </p:childTnLst>
                                </p:cTn>
                              </p:par>
                              <p:par>
                                <p:cTn id="20" presetID="10" presetClass="entr" presetSubtype="0" fill="hold" nodeType="withEffect">
                                  <p:stCondLst>
                                    <p:cond delay="0"/>
                                  </p:stCondLst>
                                  <p:childTnLst>
                                    <p:set>
                                      <p:cBhvr>
                                        <p:cTn id="21" dur="1" fill="hold">
                                          <p:stCondLst>
                                            <p:cond delay="0"/>
                                          </p:stCondLst>
                                        </p:cTn>
                                        <p:tgtEl>
                                          <p:spTgt spid="467"/>
                                        </p:tgtEl>
                                        <p:attrNameLst>
                                          <p:attrName>style.visibility</p:attrName>
                                        </p:attrNameLst>
                                      </p:cBhvr>
                                      <p:to>
                                        <p:strVal val="visible"/>
                                      </p:to>
                                    </p:set>
                                    <p:animEffect transition="in" filter="fade">
                                      <p:cBhvr>
                                        <p:cTn id="22" dur="500"/>
                                        <p:tgtEl>
                                          <p:spTgt spid="4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p40"/>
          <p:cNvSpPr txBox="1">
            <a:spLocks noGrp="1"/>
          </p:cNvSpPr>
          <p:nvPr>
            <p:ph type="title"/>
          </p:nvPr>
        </p:nvSpPr>
        <p:spPr>
          <a:xfrm>
            <a:off x="681950" y="402853"/>
            <a:ext cx="8265600" cy="797400"/>
          </a:xfrm>
          <a:prstGeom prst="rect">
            <a:avLst/>
          </a:prstGeom>
          <a:noFill/>
          <a:ln>
            <a:noFill/>
          </a:ln>
        </p:spPr>
        <p:txBody>
          <a:bodyPr spcFirstLastPara="1" wrap="square" lIns="91425" tIns="91425" rIns="91425" bIns="91425" anchor="t" anchorCtr="0">
            <a:normAutofit fontScale="90000"/>
          </a:bodyPr>
          <a:lstStyle/>
          <a:p>
            <a:pPr lvl="0">
              <a:buSzPct val="111111"/>
            </a:pPr>
            <a:r>
              <a:rPr lang="hr" dirty="0"/>
              <a:t>Case study: Sugar beet pulp valorisation with </a:t>
            </a:r>
            <a:r>
              <a:rPr lang="hr" i="1" dirty="0"/>
              <a:t>Ganoderma lucidum</a:t>
            </a:r>
            <a:endParaRPr i="1" dirty="0"/>
          </a:p>
        </p:txBody>
      </p:sp>
      <p:grpSp>
        <p:nvGrpSpPr>
          <p:cNvPr id="475" name="Google Shape;475;p40"/>
          <p:cNvGrpSpPr/>
          <p:nvPr/>
        </p:nvGrpSpPr>
        <p:grpSpPr>
          <a:xfrm>
            <a:off x="290914" y="1337000"/>
            <a:ext cx="2647420" cy="3651300"/>
            <a:chOff x="290914" y="1337000"/>
            <a:chExt cx="2647420" cy="3651300"/>
          </a:xfrm>
        </p:grpSpPr>
        <p:sp>
          <p:nvSpPr>
            <p:cNvPr id="476" name="Google Shape;476;p40"/>
            <p:cNvSpPr/>
            <p:nvPr/>
          </p:nvSpPr>
          <p:spPr>
            <a:xfrm rot="5400000">
              <a:off x="1156784" y="1832999"/>
              <a:ext cx="925500" cy="2637600"/>
            </a:xfrm>
            <a:prstGeom prst="roundRect">
              <a:avLst>
                <a:gd name="adj" fmla="val 16667"/>
              </a:avLst>
            </a:prstGeom>
            <a:solidFill>
              <a:srgbClr val="F2F2F2"/>
            </a:solidFill>
            <a:ln w="12700" cap="flat" cmpd="sng">
              <a:solidFill>
                <a:schemeClr val="dk2"/>
              </a:solidFill>
              <a:prstDash val="solid"/>
              <a:miter lim="8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77" name="Google Shape;477;p40"/>
            <p:cNvSpPr/>
            <p:nvPr/>
          </p:nvSpPr>
          <p:spPr>
            <a:xfrm>
              <a:off x="290914" y="1337000"/>
              <a:ext cx="600000" cy="3651300"/>
            </a:xfrm>
            <a:prstGeom prst="roundRect">
              <a:avLst>
                <a:gd name="adj" fmla="val 16667"/>
              </a:avLst>
            </a:prstGeom>
            <a:solidFill>
              <a:srgbClr val="F2F2F2"/>
            </a:solidFill>
            <a:ln w="12700" cap="flat" cmpd="sng">
              <a:solidFill>
                <a:schemeClr val="dk2"/>
              </a:solidFill>
              <a:prstDash val="solid"/>
              <a:miter lim="8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78" name="Google Shape;478;p40"/>
            <p:cNvSpPr/>
            <p:nvPr/>
          </p:nvSpPr>
          <p:spPr>
            <a:xfrm>
              <a:off x="293313" y="2872089"/>
              <a:ext cx="600000" cy="581100"/>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479" name="Google Shape;479;p40" descr="Test tubes with solid fill"/>
            <p:cNvPicPr preferRelativeResize="0"/>
            <p:nvPr/>
          </p:nvPicPr>
          <p:blipFill rotWithShape="1">
            <a:blip r:embed="rId3">
              <a:alphaModFix/>
            </a:blip>
            <a:srcRect/>
            <a:stretch/>
          </p:blipFill>
          <p:spPr>
            <a:xfrm>
              <a:off x="357315" y="2926655"/>
              <a:ext cx="471987" cy="471987"/>
            </a:xfrm>
            <a:prstGeom prst="rect">
              <a:avLst/>
            </a:prstGeom>
            <a:noFill/>
            <a:ln>
              <a:noFill/>
            </a:ln>
          </p:spPr>
        </p:pic>
        <p:pic>
          <p:nvPicPr>
            <p:cNvPr id="480" name="Google Shape;480;p40" descr="Classroom with solid fill"/>
            <p:cNvPicPr preferRelativeResize="0"/>
            <p:nvPr/>
          </p:nvPicPr>
          <p:blipFill rotWithShape="1">
            <a:blip r:embed="rId4">
              <a:alphaModFix/>
            </a:blip>
            <a:srcRect/>
            <a:stretch/>
          </p:blipFill>
          <p:spPr>
            <a:xfrm>
              <a:off x="357322" y="1739560"/>
              <a:ext cx="471987" cy="471987"/>
            </a:xfrm>
            <a:prstGeom prst="rect">
              <a:avLst/>
            </a:prstGeom>
            <a:noFill/>
            <a:ln>
              <a:noFill/>
            </a:ln>
          </p:spPr>
        </p:pic>
        <p:pic>
          <p:nvPicPr>
            <p:cNvPr id="481" name="Google Shape;481;p40" descr="Bullseye with solid fill"/>
            <p:cNvPicPr preferRelativeResize="0"/>
            <p:nvPr/>
          </p:nvPicPr>
          <p:blipFill rotWithShape="1">
            <a:blip r:embed="rId5">
              <a:alphaModFix/>
            </a:blip>
            <a:srcRect/>
            <a:stretch/>
          </p:blipFill>
          <p:spPr>
            <a:xfrm>
              <a:off x="357316" y="4068385"/>
              <a:ext cx="471987" cy="471987"/>
            </a:xfrm>
            <a:prstGeom prst="rect">
              <a:avLst/>
            </a:prstGeom>
            <a:noFill/>
            <a:ln>
              <a:noFill/>
            </a:ln>
          </p:spPr>
        </p:pic>
        <p:sp>
          <p:nvSpPr>
            <p:cNvPr id="482" name="Google Shape;482;p40"/>
            <p:cNvSpPr txBox="1"/>
            <p:nvPr/>
          </p:nvSpPr>
          <p:spPr>
            <a:xfrm>
              <a:off x="863339" y="2838551"/>
              <a:ext cx="1916400" cy="581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0" i="0" u="none" strike="noStrike" cap="none">
                  <a:solidFill>
                    <a:schemeClr val="accent1"/>
                  </a:solidFill>
                  <a:latin typeface="Lato"/>
                  <a:ea typeface="Lato"/>
                  <a:cs typeface="Lato"/>
                  <a:sym typeface="Lato"/>
                </a:rPr>
                <a:t>Materials and methods</a:t>
              </a:r>
              <a:endParaRPr sz="1400" b="0" i="0" u="none" strike="noStrike" cap="none">
                <a:solidFill>
                  <a:schemeClr val="accent1"/>
                </a:solidFill>
                <a:latin typeface="Lato"/>
                <a:ea typeface="Lato"/>
                <a:cs typeface="Lato"/>
                <a:sym typeface="Lato"/>
              </a:endParaRPr>
            </a:p>
          </p:txBody>
        </p:sp>
      </p:grpSp>
      <p:sp>
        <p:nvSpPr>
          <p:cNvPr id="483" name="Google Shape;483;p40"/>
          <p:cNvSpPr/>
          <p:nvPr/>
        </p:nvSpPr>
        <p:spPr>
          <a:xfrm rot="5400000">
            <a:off x="2261811" y="2165300"/>
            <a:ext cx="3406800" cy="1937700"/>
          </a:xfrm>
          <a:prstGeom prst="roundRect">
            <a:avLst>
              <a:gd name="adj" fmla="val 16667"/>
            </a:avLst>
          </a:prstGeom>
          <a:noFill/>
          <a:ln w="952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4" name="Google Shape;484;p40"/>
          <p:cNvSpPr/>
          <p:nvPr/>
        </p:nvSpPr>
        <p:spPr>
          <a:xfrm>
            <a:off x="3096143" y="1256950"/>
            <a:ext cx="1735200" cy="492000"/>
          </a:xfrm>
          <a:prstGeom prst="roundRect">
            <a:avLst>
              <a:gd name="adj" fmla="val 16667"/>
            </a:avLst>
          </a:prstGeom>
          <a:solidFill>
            <a:srgbClr val="F6B26B"/>
          </a:solidFill>
          <a:ln w="9525" cap="flat" cmpd="sng">
            <a:solidFill>
              <a:srgbClr val="F6B26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1" i="0" u="none" strike="noStrike" cap="none">
                <a:solidFill>
                  <a:srgbClr val="FFFFFF"/>
                </a:solidFill>
                <a:latin typeface="Calibri"/>
                <a:ea typeface="Calibri"/>
                <a:cs typeface="Calibri"/>
                <a:sym typeface="Calibri"/>
              </a:rPr>
              <a:t>Substrate</a:t>
            </a:r>
            <a:endParaRPr sz="1400" b="0" i="0" u="none" strike="noStrike" cap="none">
              <a:solidFill>
                <a:srgbClr val="000000"/>
              </a:solidFill>
              <a:latin typeface="Arial"/>
              <a:ea typeface="Arial"/>
              <a:cs typeface="Arial"/>
              <a:sym typeface="Arial"/>
            </a:endParaRPr>
          </a:p>
        </p:txBody>
      </p:sp>
      <p:sp>
        <p:nvSpPr>
          <p:cNvPr id="485" name="Google Shape;485;p40"/>
          <p:cNvSpPr txBox="1"/>
          <p:nvPr/>
        </p:nvSpPr>
        <p:spPr>
          <a:xfrm>
            <a:off x="3102122" y="1696266"/>
            <a:ext cx="1838183" cy="581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hr" sz="1300" b="1" i="0" u="none" strike="noStrike" cap="none">
                <a:solidFill>
                  <a:srgbClr val="434343"/>
                </a:solidFill>
                <a:latin typeface="Lato"/>
                <a:ea typeface="Lato"/>
                <a:cs typeface="Lato"/>
                <a:sym typeface="Lato"/>
              </a:rPr>
              <a:t>Sugar beet pulp (SBP)</a:t>
            </a:r>
            <a:endParaRPr sz="1300" b="1" i="0" u="none" strike="noStrike" cap="none">
              <a:solidFill>
                <a:srgbClr val="434343"/>
              </a:solidFill>
              <a:latin typeface="Lato"/>
              <a:ea typeface="Lato"/>
              <a:cs typeface="Lato"/>
              <a:sym typeface="Lato"/>
            </a:endParaRPr>
          </a:p>
        </p:txBody>
      </p:sp>
      <p:sp>
        <p:nvSpPr>
          <p:cNvPr id="486" name="Google Shape;486;p40"/>
          <p:cNvSpPr txBox="1"/>
          <p:nvPr/>
        </p:nvSpPr>
        <p:spPr>
          <a:xfrm>
            <a:off x="2990116" y="1983904"/>
            <a:ext cx="1986900" cy="2666100"/>
          </a:xfrm>
          <a:prstGeom prst="rect">
            <a:avLst/>
          </a:prstGeom>
          <a:noFill/>
          <a:ln>
            <a:noFill/>
          </a:ln>
        </p:spPr>
        <p:txBody>
          <a:bodyPr spcFirstLastPara="1" wrap="square" lIns="91425" tIns="91425" rIns="91425" bIns="91425" anchor="t" anchorCtr="0">
            <a:noAutofit/>
          </a:bodyPr>
          <a:lstStyle/>
          <a:p>
            <a:pPr marL="172800" marR="0" lvl="0" indent="-168951" algn="l" rtl="0">
              <a:lnSpc>
                <a:spcPct val="100000"/>
              </a:lnSpc>
              <a:spcBef>
                <a:spcPts val="0"/>
              </a:spcBef>
              <a:spcAft>
                <a:spcPts val="0"/>
              </a:spcAft>
              <a:buClr>
                <a:srgbClr val="434343"/>
              </a:buClr>
              <a:buSzPts val="1300"/>
              <a:buFont typeface="Lato"/>
              <a:buChar char="●"/>
            </a:pPr>
            <a:r>
              <a:rPr lang="hr" sz="1300" b="0" i="0" u="none" strike="noStrike" cap="none">
                <a:solidFill>
                  <a:srgbClr val="434343"/>
                </a:solidFill>
                <a:latin typeface="Lato"/>
                <a:ea typeface="Lato"/>
                <a:cs typeface="Lato"/>
                <a:sym typeface="Lato"/>
              </a:rPr>
              <a:t>lignocellulosic by-product of sugar industry</a:t>
            </a:r>
            <a:endParaRPr sz="1300" b="0" i="0" u="none" strike="noStrike" cap="none">
              <a:solidFill>
                <a:srgbClr val="434343"/>
              </a:solidFill>
              <a:latin typeface="Lato"/>
              <a:ea typeface="Lato"/>
              <a:cs typeface="Lato"/>
              <a:sym typeface="Lato"/>
            </a:endParaRPr>
          </a:p>
          <a:p>
            <a:pPr marL="172800" marR="0" lvl="0" indent="-168951" algn="l" rtl="0">
              <a:lnSpc>
                <a:spcPct val="100000"/>
              </a:lnSpc>
              <a:spcBef>
                <a:spcPts val="0"/>
              </a:spcBef>
              <a:spcAft>
                <a:spcPts val="0"/>
              </a:spcAft>
              <a:buClr>
                <a:srgbClr val="434343"/>
              </a:buClr>
              <a:buSzPts val="1300"/>
              <a:buFont typeface="Lato"/>
              <a:buChar char="●"/>
            </a:pPr>
            <a:r>
              <a:rPr lang="hr" sz="1300" b="0" i="0" u="none" strike="noStrike" cap="none">
                <a:solidFill>
                  <a:srgbClr val="434343"/>
                </a:solidFill>
                <a:latin typeface="Lato"/>
                <a:ea typeface="Lato"/>
                <a:cs typeface="Lato"/>
                <a:sym typeface="Lato"/>
              </a:rPr>
              <a:t>about 10.4 million tons produced annually in the European Union</a:t>
            </a:r>
            <a:endParaRPr sz="1300" b="0" i="0" u="none" strike="noStrike" cap="none">
              <a:solidFill>
                <a:srgbClr val="434343"/>
              </a:solidFill>
              <a:latin typeface="Lato"/>
              <a:ea typeface="Lato"/>
              <a:cs typeface="Lato"/>
              <a:sym typeface="Lato"/>
            </a:endParaRPr>
          </a:p>
          <a:p>
            <a:pPr marL="172800" marR="0" lvl="0" indent="-168951" algn="l" rtl="0">
              <a:lnSpc>
                <a:spcPct val="100000"/>
              </a:lnSpc>
              <a:spcBef>
                <a:spcPts val="0"/>
              </a:spcBef>
              <a:spcAft>
                <a:spcPts val="0"/>
              </a:spcAft>
              <a:buClr>
                <a:srgbClr val="434343"/>
              </a:buClr>
              <a:buSzPts val="1300"/>
              <a:buFont typeface="Lato"/>
              <a:buChar char="●"/>
            </a:pPr>
            <a:r>
              <a:rPr lang="hr" sz="1300" b="0" i="0" u="none" strike="noStrike" cap="none">
                <a:solidFill>
                  <a:srgbClr val="434343"/>
                </a:solidFill>
                <a:latin typeface="Lato"/>
                <a:ea typeface="Lato"/>
                <a:cs typeface="Lato"/>
                <a:sym typeface="Lato"/>
              </a:rPr>
              <a:t>potential use in: fuels, polymers, waste water treatment, value-added products (chemicals…), feed and food</a:t>
            </a:r>
            <a:endParaRPr sz="1300" b="0" i="0" u="none" strike="noStrike" cap="none">
              <a:solidFill>
                <a:srgbClr val="434343"/>
              </a:solidFill>
              <a:latin typeface="Lato"/>
              <a:ea typeface="Lato"/>
              <a:cs typeface="Lato"/>
              <a:sym typeface="Lato"/>
            </a:endParaRPr>
          </a:p>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434343"/>
              </a:solidFill>
              <a:latin typeface="Lato"/>
              <a:ea typeface="Lato"/>
              <a:cs typeface="Lato"/>
              <a:sym typeface="Lato"/>
            </a:endParaRPr>
          </a:p>
        </p:txBody>
      </p:sp>
      <p:sp>
        <p:nvSpPr>
          <p:cNvPr id="487" name="Google Shape;487;p40"/>
          <p:cNvSpPr/>
          <p:nvPr/>
        </p:nvSpPr>
        <p:spPr>
          <a:xfrm rot="5400000">
            <a:off x="4339285" y="2171869"/>
            <a:ext cx="3406800" cy="1937700"/>
          </a:xfrm>
          <a:prstGeom prst="roundRect">
            <a:avLst>
              <a:gd name="adj" fmla="val 16667"/>
            </a:avLst>
          </a:prstGeom>
          <a:noFill/>
          <a:ln w="952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8" name="Google Shape;488;p40"/>
          <p:cNvSpPr/>
          <p:nvPr/>
        </p:nvSpPr>
        <p:spPr>
          <a:xfrm>
            <a:off x="5173617" y="1263519"/>
            <a:ext cx="1735200" cy="492000"/>
          </a:xfrm>
          <a:prstGeom prst="roundRect">
            <a:avLst>
              <a:gd name="adj" fmla="val 16667"/>
            </a:avLst>
          </a:prstGeom>
          <a:solidFill>
            <a:srgbClr val="F6B26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1" i="0" u="none" strike="noStrike" cap="none">
                <a:solidFill>
                  <a:srgbClr val="FFFFFF"/>
                </a:solidFill>
                <a:latin typeface="Calibri"/>
                <a:ea typeface="Calibri"/>
                <a:cs typeface="Calibri"/>
                <a:sym typeface="Calibri"/>
              </a:rPr>
              <a:t>Microorganism</a:t>
            </a:r>
            <a:endParaRPr sz="1400" b="0" i="0" u="none" strike="noStrike" cap="none">
              <a:solidFill>
                <a:srgbClr val="000000"/>
              </a:solidFill>
              <a:latin typeface="Arial"/>
              <a:ea typeface="Arial"/>
              <a:cs typeface="Arial"/>
              <a:sym typeface="Arial"/>
            </a:endParaRPr>
          </a:p>
        </p:txBody>
      </p:sp>
      <p:sp>
        <p:nvSpPr>
          <p:cNvPr id="489" name="Google Shape;489;p40"/>
          <p:cNvSpPr/>
          <p:nvPr/>
        </p:nvSpPr>
        <p:spPr>
          <a:xfrm rot="5400000">
            <a:off x="6391744" y="2165300"/>
            <a:ext cx="3406800" cy="1937700"/>
          </a:xfrm>
          <a:prstGeom prst="roundRect">
            <a:avLst>
              <a:gd name="adj" fmla="val 16667"/>
            </a:avLst>
          </a:prstGeom>
          <a:noFill/>
          <a:ln w="952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0" name="Google Shape;490;p40"/>
          <p:cNvSpPr/>
          <p:nvPr/>
        </p:nvSpPr>
        <p:spPr>
          <a:xfrm>
            <a:off x="7226076" y="1256950"/>
            <a:ext cx="1735200" cy="492000"/>
          </a:xfrm>
          <a:prstGeom prst="roundRect">
            <a:avLst>
              <a:gd name="adj" fmla="val 16667"/>
            </a:avLst>
          </a:prstGeom>
          <a:solidFill>
            <a:srgbClr val="F6B26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1" i="0" u="none" strike="noStrike" cap="none">
                <a:solidFill>
                  <a:srgbClr val="FFFFFF"/>
                </a:solidFill>
                <a:latin typeface="Calibri"/>
                <a:ea typeface="Calibri"/>
                <a:cs typeface="Calibri"/>
                <a:sym typeface="Calibri"/>
              </a:rPr>
              <a:t>Process</a:t>
            </a:r>
            <a:endParaRPr sz="1400" b="0" i="0" u="none" strike="noStrike" cap="none">
              <a:solidFill>
                <a:srgbClr val="000000"/>
              </a:solidFill>
              <a:latin typeface="Arial"/>
              <a:ea typeface="Arial"/>
              <a:cs typeface="Arial"/>
              <a:sym typeface="Arial"/>
            </a:endParaRPr>
          </a:p>
        </p:txBody>
      </p:sp>
      <p:sp>
        <p:nvSpPr>
          <p:cNvPr id="491" name="Google Shape;491;p40"/>
          <p:cNvSpPr/>
          <p:nvPr/>
        </p:nvSpPr>
        <p:spPr>
          <a:xfrm>
            <a:off x="3097519" y="1255775"/>
            <a:ext cx="1735200" cy="492000"/>
          </a:xfrm>
          <a:prstGeom prst="roundRect">
            <a:avLst>
              <a:gd name="adj" fmla="val 16667"/>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1" i="0" u="none" strike="noStrike" cap="none">
                <a:solidFill>
                  <a:srgbClr val="FFFFFF"/>
                </a:solidFill>
                <a:latin typeface="Calibri"/>
                <a:ea typeface="Calibri"/>
                <a:cs typeface="Calibri"/>
                <a:sym typeface="Calibri"/>
              </a:rPr>
              <a:t>Substrate</a:t>
            </a:r>
            <a:endParaRPr sz="1400" b="0" i="0" u="none" strike="noStrike" cap="none">
              <a:solidFill>
                <a:srgbClr val="000000"/>
              </a:solidFill>
              <a:latin typeface="Arial"/>
              <a:ea typeface="Arial"/>
              <a:cs typeface="Arial"/>
              <a:sym typeface="Arial"/>
            </a:endParaRPr>
          </a:p>
        </p:txBody>
      </p:sp>
      <p:pic>
        <p:nvPicPr>
          <p:cNvPr id="492" name="Google Shape;492;p40"/>
          <p:cNvPicPr preferRelativeResize="0"/>
          <p:nvPr/>
        </p:nvPicPr>
        <p:blipFill rotWithShape="1">
          <a:blip r:embed="rId6">
            <a:alphaModFix/>
          </a:blip>
          <a:srcRect l="8463" t="5125" r="7156" b="4483"/>
          <a:stretch/>
        </p:blipFill>
        <p:spPr>
          <a:xfrm>
            <a:off x="952277" y="3638872"/>
            <a:ext cx="1424753" cy="1015075"/>
          </a:xfrm>
          <a:prstGeom prst="rect">
            <a:avLst/>
          </a:prstGeom>
          <a:noFill/>
          <a:ln>
            <a:noFill/>
          </a:ln>
        </p:spPr>
      </p:pic>
      <p:pic>
        <p:nvPicPr>
          <p:cNvPr id="493" name="Google Shape;493;p40"/>
          <p:cNvPicPr preferRelativeResize="0"/>
          <p:nvPr/>
        </p:nvPicPr>
        <p:blipFill rotWithShape="1">
          <a:blip r:embed="rId7">
            <a:alphaModFix/>
          </a:blip>
          <a:srcRect l="7568" t="27032" r="14647" b="20844"/>
          <a:stretch/>
        </p:blipFill>
        <p:spPr>
          <a:xfrm>
            <a:off x="2126713" y="4160191"/>
            <a:ext cx="1136079" cy="1015076"/>
          </a:xfrm>
          <a:prstGeom prst="rect">
            <a:avLst/>
          </a:prstGeom>
          <a:noFill/>
          <a:ln>
            <a:noFill/>
          </a:ln>
        </p:spPr>
      </p:pic>
      <p:sp>
        <p:nvSpPr>
          <p:cNvPr id="24" name="Google Shape;156;p21"/>
          <p:cNvSpPr txBox="1">
            <a:spLocks/>
          </p:cNvSpPr>
          <p:nvPr/>
        </p:nvSpPr>
        <p:spPr>
          <a:xfrm>
            <a:off x="669745" y="-12425"/>
            <a:ext cx="7804511" cy="49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9pPr>
          </a:lstStyle>
          <a:p>
            <a:pPr algn="ctr">
              <a:buSzPts val="990"/>
            </a:pPr>
            <a:r>
              <a:rPr lang="en-US" sz="2020" b="0" i="1" dirty="0">
                <a:solidFill>
                  <a:srgbClr val="666666"/>
                </a:solidFill>
              </a:rPr>
              <a:t>Novel food and alternative proteins in a sustainable food system</a:t>
            </a:r>
            <a:br>
              <a:rPr lang="en-US" sz="2020" b="0" i="1" dirty="0">
                <a:solidFill>
                  <a:srgbClr val="666666"/>
                </a:solidFill>
              </a:rPr>
            </a:br>
            <a:r>
              <a:rPr lang="en-US" sz="2020" b="0" i="1" dirty="0">
                <a:solidFill>
                  <a:srgbClr val="666666"/>
                </a:solidFill>
              </a:rPr>
              <a:t>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485"/>
                                        </p:tgtEl>
                                        <p:attrNameLst>
                                          <p:attrName>style.visibility</p:attrName>
                                        </p:attrNameLst>
                                      </p:cBhvr>
                                      <p:to>
                                        <p:strVal val="visible"/>
                                      </p:to>
                                    </p:set>
                                    <p:animEffect transition="in" filter="fade">
                                      <p:cBhvr>
                                        <p:cTn id="7" dur="500"/>
                                        <p:tgtEl>
                                          <p:spTgt spid="485"/>
                                        </p:tgtEl>
                                      </p:cBhvr>
                                    </p:animEffect>
                                  </p:childTnLst>
                                </p:cTn>
                              </p:par>
                              <p:par>
                                <p:cTn id="8" presetID="10" presetClass="entr" presetSubtype="0" fill="hold" nodeType="withEffect">
                                  <p:stCondLst>
                                    <p:cond delay="250"/>
                                  </p:stCondLst>
                                  <p:childTnLst>
                                    <p:set>
                                      <p:cBhvr>
                                        <p:cTn id="9" dur="1" fill="hold">
                                          <p:stCondLst>
                                            <p:cond delay="0"/>
                                          </p:stCondLst>
                                        </p:cTn>
                                        <p:tgtEl>
                                          <p:spTgt spid="486"/>
                                        </p:tgtEl>
                                        <p:attrNameLst>
                                          <p:attrName>style.visibility</p:attrName>
                                        </p:attrNameLst>
                                      </p:cBhvr>
                                      <p:to>
                                        <p:strVal val="visible"/>
                                      </p:to>
                                    </p:set>
                                    <p:animEffect transition="in" filter="fade">
                                      <p:cBhvr>
                                        <p:cTn id="10" dur="500"/>
                                        <p:tgtEl>
                                          <p:spTgt spid="486"/>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492"/>
                                        </p:tgtEl>
                                        <p:attrNameLst>
                                          <p:attrName>style.visibility</p:attrName>
                                        </p:attrNameLst>
                                      </p:cBhvr>
                                      <p:to>
                                        <p:strVal val="visible"/>
                                      </p:to>
                                    </p:set>
                                    <p:animEffect transition="in" filter="fade">
                                      <p:cBhvr>
                                        <p:cTn id="14" dur="500"/>
                                        <p:tgtEl>
                                          <p:spTgt spid="492"/>
                                        </p:tgtEl>
                                      </p:cBhvr>
                                    </p:animEffect>
                                  </p:childTnLst>
                                </p:cTn>
                              </p:par>
                              <p:par>
                                <p:cTn id="15" presetID="10" presetClass="entr" presetSubtype="0" fill="hold" nodeType="withEffect">
                                  <p:stCondLst>
                                    <p:cond delay="0"/>
                                  </p:stCondLst>
                                  <p:childTnLst>
                                    <p:set>
                                      <p:cBhvr>
                                        <p:cTn id="16" dur="1" fill="hold">
                                          <p:stCondLst>
                                            <p:cond delay="0"/>
                                          </p:stCondLst>
                                        </p:cTn>
                                        <p:tgtEl>
                                          <p:spTgt spid="493"/>
                                        </p:tgtEl>
                                        <p:attrNameLst>
                                          <p:attrName>style.visibility</p:attrName>
                                        </p:attrNameLst>
                                      </p:cBhvr>
                                      <p:to>
                                        <p:strVal val="visible"/>
                                      </p:to>
                                    </p:set>
                                    <p:animEffect transition="in" filter="fade">
                                      <p:cBhvr>
                                        <p:cTn id="17" dur="500"/>
                                        <p:tgtEl>
                                          <p:spTgt spid="4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41"/>
          <p:cNvSpPr/>
          <p:nvPr/>
        </p:nvSpPr>
        <p:spPr>
          <a:xfrm rot="5400000">
            <a:off x="1156784" y="1832999"/>
            <a:ext cx="925500" cy="2637600"/>
          </a:xfrm>
          <a:prstGeom prst="roundRect">
            <a:avLst>
              <a:gd name="adj" fmla="val 16667"/>
            </a:avLst>
          </a:prstGeom>
          <a:solidFill>
            <a:srgbClr val="F2F2F2"/>
          </a:solidFill>
          <a:ln w="12700" cap="flat" cmpd="sng">
            <a:solidFill>
              <a:schemeClr val="dk2"/>
            </a:solidFill>
            <a:prstDash val="solid"/>
            <a:miter lim="8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99" name="Google Shape;499;p41"/>
          <p:cNvSpPr txBox="1">
            <a:spLocks noGrp="1"/>
          </p:cNvSpPr>
          <p:nvPr>
            <p:ph type="title"/>
          </p:nvPr>
        </p:nvSpPr>
        <p:spPr>
          <a:xfrm>
            <a:off x="681950" y="402853"/>
            <a:ext cx="8265600" cy="797400"/>
          </a:xfrm>
          <a:prstGeom prst="rect">
            <a:avLst/>
          </a:prstGeom>
          <a:noFill/>
          <a:ln>
            <a:noFill/>
          </a:ln>
        </p:spPr>
        <p:txBody>
          <a:bodyPr spcFirstLastPara="1" wrap="square" lIns="91425" tIns="91425" rIns="91425" bIns="91425" anchor="t" anchorCtr="0">
            <a:normAutofit fontScale="90000"/>
          </a:bodyPr>
          <a:lstStyle/>
          <a:p>
            <a:pPr lvl="0">
              <a:buSzPct val="111111"/>
            </a:pPr>
            <a:r>
              <a:rPr lang="hr" dirty="0"/>
              <a:t>Case study: Sugar beet pulp valorisation with </a:t>
            </a:r>
            <a:r>
              <a:rPr lang="hr" i="1" dirty="0"/>
              <a:t>Ganoderma lucidum</a:t>
            </a:r>
            <a:endParaRPr i="1" dirty="0"/>
          </a:p>
        </p:txBody>
      </p:sp>
      <p:sp>
        <p:nvSpPr>
          <p:cNvPr id="501" name="Google Shape;501;p41"/>
          <p:cNvSpPr/>
          <p:nvPr/>
        </p:nvSpPr>
        <p:spPr>
          <a:xfrm>
            <a:off x="290914" y="1337000"/>
            <a:ext cx="600000" cy="3651300"/>
          </a:xfrm>
          <a:prstGeom prst="roundRect">
            <a:avLst>
              <a:gd name="adj" fmla="val 16667"/>
            </a:avLst>
          </a:prstGeom>
          <a:solidFill>
            <a:srgbClr val="F2F2F2"/>
          </a:solidFill>
          <a:ln w="12700" cap="flat" cmpd="sng">
            <a:solidFill>
              <a:schemeClr val="dk2"/>
            </a:solidFill>
            <a:prstDash val="solid"/>
            <a:miter lim="8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02" name="Google Shape;502;p41"/>
          <p:cNvSpPr/>
          <p:nvPr/>
        </p:nvSpPr>
        <p:spPr>
          <a:xfrm>
            <a:off x="293313" y="2872089"/>
            <a:ext cx="600000" cy="581100"/>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503" name="Google Shape;503;p41" descr="Test tubes with solid fill"/>
          <p:cNvPicPr preferRelativeResize="0"/>
          <p:nvPr/>
        </p:nvPicPr>
        <p:blipFill rotWithShape="1">
          <a:blip r:embed="rId3">
            <a:alphaModFix/>
          </a:blip>
          <a:srcRect/>
          <a:stretch/>
        </p:blipFill>
        <p:spPr>
          <a:xfrm>
            <a:off x="357315" y="2926655"/>
            <a:ext cx="471987" cy="471987"/>
          </a:xfrm>
          <a:prstGeom prst="rect">
            <a:avLst/>
          </a:prstGeom>
          <a:noFill/>
          <a:ln>
            <a:noFill/>
          </a:ln>
        </p:spPr>
      </p:pic>
      <p:pic>
        <p:nvPicPr>
          <p:cNvPr id="504" name="Google Shape;504;p41" descr="Classroom with solid fill"/>
          <p:cNvPicPr preferRelativeResize="0"/>
          <p:nvPr/>
        </p:nvPicPr>
        <p:blipFill rotWithShape="1">
          <a:blip r:embed="rId4">
            <a:alphaModFix/>
          </a:blip>
          <a:srcRect/>
          <a:stretch/>
        </p:blipFill>
        <p:spPr>
          <a:xfrm>
            <a:off x="357322" y="1739560"/>
            <a:ext cx="471987" cy="471987"/>
          </a:xfrm>
          <a:prstGeom prst="rect">
            <a:avLst/>
          </a:prstGeom>
          <a:noFill/>
          <a:ln>
            <a:noFill/>
          </a:ln>
        </p:spPr>
      </p:pic>
      <p:pic>
        <p:nvPicPr>
          <p:cNvPr id="505" name="Google Shape;505;p41" descr="Bullseye with solid fill"/>
          <p:cNvPicPr preferRelativeResize="0"/>
          <p:nvPr/>
        </p:nvPicPr>
        <p:blipFill rotWithShape="1">
          <a:blip r:embed="rId5">
            <a:alphaModFix/>
          </a:blip>
          <a:srcRect/>
          <a:stretch/>
        </p:blipFill>
        <p:spPr>
          <a:xfrm>
            <a:off x="357316" y="4068385"/>
            <a:ext cx="471987" cy="471987"/>
          </a:xfrm>
          <a:prstGeom prst="rect">
            <a:avLst/>
          </a:prstGeom>
          <a:noFill/>
          <a:ln>
            <a:noFill/>
          </a:ln>
        </p:spPr>
      </p:pic>
      <p:sp>
        <p:nvSpPr>
          <p:cNvPr id="506" name="Google Shape;506;p41"/>
          <p:cNvSpPr txBox="1"/>
          <p:nvPr/>
        </p:nvSpPr>
        <p:spPr>
          <a:xfrm>
            <a:off x="863339" y="2838551"/>
            <a:ext cx="1916400" cy="581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0" i="0" u="none" strike="noStrike" cap="none">
                <a:solidFill>
                  <a:schemeClr val="accent1"/>
                </a:solidFill>
                <a:latin typeface="Lato"/>
                <a:ea typeface="Lato"/>
                <a:cs typeface="Lato"/>
                <a:sym typeface="Lato"/>
              </a:rPr>
              <a:t>Materials and methods</a:t>
            </a:r>
            <a:endParaRPr sz="1400" b="0" i="0" u="none" strike="noStrike" cap="none">
              <a:solidFill>
                <a:schemeClr val="accent1"/>
              </a:solidFill>
              <a:latin typeface="Lato"/>
              <a:ea typeface="Lato"/>
              <a:cs typeface="Lato"/>
              <a:sym typeface="Lato"/>
            </a:endParaRPr>
          </a:p>
        </p:txBody>
      </p:sp>
      <p:sp>
        <p:nvSpPr>
          <p:cNvPr id="507" name="Google Shape;507;p41"/>
          <p:cNvSpPr/>
          <p:nvPr/>
        </p:nvSpPr>
        <p:spPr>
          <a:xfrm rot="5400000">
            <a:off x="2191300" y="2235800"/>
            <a:ext cx="3547800" cy="1937700"/>
          </a:xfrm>
          <a:prstGeom prst="roundRect">
            <a:avLst>
              <a:gd name="adj" fmla="val 16667"/>
            </a:avLst>
          </a:prstGeom>
          <a:noFill/>
          <a:ln w="952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8" name="Google Shape;508;p41"/>
          <p:cNvSpPr/>
          <p:nvPr/>
        </p:nvSpPr>
        <p:spPr>
          <a:xfrm>
            <a:off x="3096143" y="1256950"/>
            <a:ext cx="1735200" cy="492000"/>
          </a:xfrm>
          <a:prstGeom prst="roundRect">
            <a:avLst>
              <a:gd name="adj" fmla="val 16667"/>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1" i="0" u="none" strike="noStrike" cap="none">
                <a:solidFill>
                  <a:srgbClr val="FFFFFF"/>
                </a:solidFill>
                <a:latin typeface="Calibri"/>
                <a:ea typeface="Calibri"/>
                <a:cs typeface="Calibri"/>
                <a:sym typeface="Calibri"/>
              </a:rPr>
              <a:t>Substrate</a:t>
            </a:r>
            <a:endParaRPr sz="1400" b="0" i="0" u="none" strike="noStrike" cap="none">
              <a:solidFill>
                <a:srgbClr val="000000"/>
              </a:solidFill>
              <a:latin typeface="Arial"/>
              <a:ea typeface="Arial"/>
              <a:cs typeface="Arial"/>
              <a:sym typeface="Arial"/>
            </a:endParaRPr>
          </a:p>
        </p:txBody>
      </p:sp>
      <p:sp>
        <p:nvSpPr>
          <p:cNvPr id="509" name="Google Shape;509;p41"/>
          <p:cNvSpPr txBox="1"/>
          <p:nvPr/>
        </p:nvSpPr>
        <p:spPr>
          <a:xfrm>
            <a:off x="2990116" y="1983904"/>
            <a:ext cx="1986900" cy="2666100"/>
          </a:xfrm>
          <a:prstGeom prst="rect">
            <a:avLst/>
          </a:prstGeom>
          <a:noFill/>
          <a:ln>
            <a:noFill/>
          </a:ln>
        </p:spPr>
        <p:txBody>
          <a:bodyPr spcFirstLastPara="1" wrap="square" lIns="91425" tIns="91425" rIns="91425" bIns="91425" anchor="t" anchorCtr="0">
            <a:noAutofit/>
          </a:bodyPr>
          <a:lstStyle/>
          <a:p>
            <a:pPr marL="172800" marR="0" lvl="0" indent="-168951" algn="l" rtl="0">
              <a:lnSpc>
                <a:spcPct val="100000"/>
              </a:lnSpc>
              <a:spcBef>
                <a:spcPts val="0"/>
              </a:spcBef>
              <a:spcAft>
                <a:spcPts val="0"/>
              </a:spcAft>
              <a:buClr>
                <a:srgbClr val="434343"/>
              </a:buClr>
              <a:buSzPts val="1300"/>
              <a:buFont typeface="Lato"/>
              <a:buChar char="●"/>
            </a:pPr>
            <a:r>
              <a:rPr lang="hr" sz="1300" b="0" i="0" u="none" strike="noStrike" cap="none">
                <a:solidFill>
                  <a:srgbClr val="434343"/>
                </a:solidFill>
                <a:latin typeface="Lato"/>
                <a:ea typeface="Lato"/>
                <a:cs typeface="Lato"/>
                <a:sym typeface="Lato"/>
              </a:rPr>
              <a:t>lignocellulosic by-product of sugar industry</a:t>
            </a:r>
            <a:endParaRPr sz="1300" b="0" i="0" u="none" strike="noStrike" cap="none">
              <a:solidFill>
                <a:srgbClr val="434343"/>
              </a:solidFill>
              <a:latin typeface="Lato"/>
              <a:ea typeface="Lato"/>
              <a:cs typeface="Lato"/>
              <a:sym typeface="Lato"/>
            </a:endParaRPr>
          </a:p>
          <a:p>
            <a:pPr marL="172800" marR="0" lvl="0" indent="-168951" algn="l" rtl="0">
              <a:lnSpc>
                <a:spcPct val="100000"/>
              </a:lnSpc>
              <a:spcBef>
                <a:spcPts val="0"/>
              </a:spcBef>
              <a:spcAft>
                <a:spcPts val="0"/>
              </a:spcAft>
              <a:buClr>
                <a:srgbClr val="434343"/>
              </a:buClr>
              <a:buSzPts val="1300"/>
              <a:buFont typeface="Lato"/>
              <a:buChar char="●"/>
            </a:pPr>
            <a:r>
              <a:rPr lang="hr" sz="1300" b="0" i="0" u="none" strike="noStrike" cap="none">
                <a:solidFill>
                  <a:srgbClr val="434343"/>
                </a:solidFill>
                <a:latin typeface="Lato"/>
                <a:ea typeface="Lato"/>
                <a:cs typeface="Lato"/>
                <a:sym typeface="Lato"/>
              </a:rPr>
              <a:t>about 10.4 million tons produced annually in the European Union</a:t>
            </a:r>
            <a:endParaRPr sz="1300" b="0" i="0" u="none" strike="noStrike" cap="none">
              <a:solidFill>
                <a:srgbClr val="434343"/>
              </a:solidFill>
              <a:latin typeface="Lato"/>
              <a:ea typeface="Lato"/>
              <a:cs typeface="Lato"/>
              <a:sym typeface="Lato"/>
            </a:endParaRPr>
          </a:p>
          <a:p>
            <a:pPr marL="172800" marR="0" lvl="0" indent="-168951" algn="l" rtl="0">
              <a:lnSpc>
                <a:spcPct val="100000"/>
              </a:lnSpc>
              <a:spcBef>
                <a:spcPts val="0"/>
              </a:spcBef>
              <a:spcAft>
                <a:spcPts val="0"/>
              </a:spcAft>
              <a:buClr>
                <a:srgbClr val="434343"/>
              </a:buClr>
              <a:buSzPts val="1300"/>
              <a:buFont typeface="Lato"/>
              <a:buChar char="●"/>
            </a:pPr>
            <a:r>
              <a:rPr lang="hr" sz="1300" b="0" i="0" u="none" strike="noStrike" cap="none">
                <a:solidFill>
                  <a:srgbClr val="434343"/>
                </a:solidFill>
                <a:latin typeface="Lato"/>
                <a:ea typeface="Lato"/>
                <a:cs typeface="Lato"/>
                <a:sym typeface="Lato"/>
              </a:rPr>
              <a:t>potential use in: fuels, polymers, waste water treatment, value-added products (chemicals…), feed and food</a:t>
            </a:r>
            <a:endParaRPr sz="1300" b="0" i="0" u="none" strike="noStrike" cap="none">
              <a:solidFill>
                <a:srgbClr val="434343"/>
              </a:solidFill>
              <a:latin typeface="Lato"/>
              <a:ea typeface="Lato"/>
              <a:cs typeface="Lato"/>
              <a:sym typeface="Lato"/>
            </a:endParaRPr>
          </a:p>
          <a:p>
            <a:pPr marL="0" marR="0" lvl="0" indent="0" algn="l" rtl="0">
              <a:lnSpc>
                <a:spcPct val="100000"/>
              </a:lnSpc>
              <a:spcBef>
                <a:spcPts val="0"/>
              </a:spcBef>
              <a:spcAft>
                <a:spcPts val="0"/>
              </a:spcAft>
              <a:buClr>
                <a:srgbClr val="000000"/>
              </a:buClr>
              <a:buSzPts val="1300"/>
              <a:buFont typeface="Arial"/>
              <a:buNone/>
            </a:pPr>
            <a:endParaRPr sz="1300" b="0" i="0" u="none" strike="noStrike" cap="none">
              <a:solidFill>
                <a:srgbClr val="434343"/>
              </a:solidFill>
              <a:latin typeface="Lato"/>
              <a:ea typeface="Lato"/>
              <a:cs typeface="Lato"/>
              <a:sym typeface="Lato"/>
            </a:endParaRPr>
          </a:p>
        </p:txBody>
      </p:sp>
      <p:pic>
        <p:nvPicPr>
          <p:cNvPr id="510" name="Google Shape;510;p41"/>
          <p:cNvPicPr preferRelativeResize="0"/>
          <p:nvPr/>
        </p:nvPicPr>
        <p:blipFill rotWithShape="1">
          <a:blip r:embed="rId6">
            <a:alphaModFix/>
          </a:blip>
          <a:srcRect l="8463" t="5125" r="7156" b="4483"/>
          <a:stretch/>
        </p:blipFill>
        <p:spPr>
          <a:xfrm>
            <a:off x="952277" y="3638872"/>
            <a:ext cx="1424753" cy="1015075"/>
          </a:xfrm>
          <a:prstGeom prst="rect">
            <a:avLst/>
          </a:prstGeom>
          <a:noFill/>
          <a:ln>
            <a:noFill/>
          </a:ln>
        </p:spPr>
      </p:pic>
      <p:pic>
        <p:nvPicPr>
          <p:cNvPr id="511" name="Google Shape;511;p41"/>
          <p:cNvPicPr preferRelativeResize="0"/>
          <p:nvPr/>
        </p:nvPicPr>
        <p:blipFill rotWithShape="1">
          <a:blip r:embed="rId7">
            <a:alphaModFix/>
          </a:blip>
          <a:srcRect l="7568" t="27032" r="14647" b="20844"/>
          <a:stretch/>
        </p:blipFill>
        <p:spPr>
          <a:xfrm>
            <a:off x="2126713" y="4160191"/>
            <a:ext cx="1136079" cy="1015076"/>
          </a:xfrm>
          <a:prstGeom prst="rect">
            <a:avLst/>
          </a:prstGeom>
          <a:noFill/>
          <a:ln>
            <a:noFill/>
          </a:ln>
        </p:spPr>
      </p:pic>
      <p:sp>
        <p:nvSpPr>
          <p:cNvPr id="512" name="Google Shape;512;p41"/>
          <p:cNvSpPr/>
          <p:nvPr/>
        </p:nvSpPr>
        <p:spPr>
          <a:xfrm rot="5400000">
            <a:off x="4272075" y="2239075"/>
            <a:ext cx="3541200" cy="1937700"/>
          </a:xfrm>
          <a:prstGeom prst="roundRect">
            <a:avLst>
              <a:gd name="adj" fmla="val 16667"/>
            </a:avLst>
          </a:prstGeom>
          <a:noFill/>
          <a:ln w="952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3" name="Google Shape;513;p41"/>
          <p:cNvSpPr/>
          <p:nvPr/>
        </p:nvSpPr>
        <p:spPr>
          <a:xfrm>
            <a:off x="5173617" y="1263519"/>
            <a:ext cx="1735200" cy="492000"/>
          </a:xfrm>
          <a:prstGeom prst="roundRect">
            <a:avLst>
              <a:gd name="adj" fmla="val 16667"/>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1" i="0" u="none" strike="noStrike" cap="none">
                <a:solidFill>
                  <a:srgbClr val="FFFFFF"/>
                </a:solidFill>
                <a:latin typeface="Calibri"/>
                <a:ea typeface="Calibri"/>
                <a:cs typeface="Calibri"/>
                <a:sym typeface="Calibri"/>
              </a:rPr>
              <a:t>Microorganism</a:t>
            </a:r>
            <a:endParaRPr sz="1400" b="0" i="0" u="none" strike="noStrike" cap="none">
              <a:solidFill>
                <a:srgbClr val="000000"/>
              </a:solidFill>
              <a:latin typeface="Arial"/>
              <a:ea typeface="Arial"/>
              <a:cs typeface="Arial"/>
              <a:sym typeface="Arial"/>
            </a:endParaRPr>
          </a:p>
        </p:txBody>
      </p:sp>
      <p:sp>
        <p:nvSpPr>
          <p:cNvPr id="514" name="Google Shape;514;p41"/>
          <p:cNvSpPr/>
          <p:nvPr/>
        </p:nvSpPr>
        <p:spPr>
          <a:xfrm rot="5400000">
            <a:off x="6391744" y="2165300"/>
            <a:ext cx="3406800" cy="1937700"/>
          </a:xfrm>
          <a:prstGeom prst="roundRect">
            <a:avLst>
              <a:gd name="adj" fmla="val 16667"/>
            </a:avLst>
          </a:prstGeom>
          <a:noFill/>
          <a:ln w="952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5" name="Google Shape;515;p41"/>
          <p:cNvSpPr/>
          <p:nvPr/>
        </p:nvSpPr>
        <p:spPr>
          <a:xfrm>
            <a:off x="7226076" y="1256950"/>
            <a:ext cx="1735200" cy="492000"/>
          </a:xfrm>
          <a:prstGeom prst="roundRect">
            <a:avLst>
              <a:gd name="adj" fmla="val 16667"/>
            </a:avLst>
          </a:prstGeom>
          <a:solidFill>
            <a:srgbClr val="F6B26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1" i="0" u="none" strike="noStrike" cap="none">
                <a:solidFill>
                  <a:srgbClr val="FFFFFF"/>
                </a:solidFill>
                <a:latin typeface="Calibri"/>
                <a:ea typeface="Calibri"/>
                <a:cs typeface="Calibri"/>
                <a:sym typeface="Calibri"/>
              </a:rPr>
              <a:t>Process</a:t>
            </a:r>
            <a:endParaRPr sz="1400" b="0" i="0" u="none" strike="noStrike" cap="none">
              <a:solidFill>
                <a:srgbClr val="000000"/>
              </a:solidFill>
              <a:latin typeface="Arial"/>
              <a:ea typeface="Arial"/>
              <a:cs typeface="Arial"/>
              <a:sym typeface="Arial"/>
            </a:endParaRPr>
          </a:p>
        </p:txBody>
      </p:sp>
      <p:sp>
        <p:nvSpPr>
          <p:cNvPr id="516" name="Google Shape;516;p41"/>
          <p:cNvSpPr txBox="1"/>
          <p:nvPr/>
        </p:nvSpPr>
        <p:spPr>
          <a:xfrm>
            <a:off x="5269606" y="1696466"/>
            <a:ext cx="1759200" cy="581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hr" sz="1300" b="1" i="1" u="none" strike="noStrike" cap="none">
                <a:solidFill>
                  <a:srgbClr val="434343"/>
                </a:solidFill>
                <a:latin typeface="Lato"/>
                <a:ea typeface="Lato"/>
                <a:cs typeface="Lato"/>
                <a:sym typeface="Lato"/>
              </a:rPr>
              <a:t>Ganoderma lucidum</a:t>
            </a:r>
            <a:endParaRPr sz="1300" b="1" i="1" u="none" strike="noStrike" cap="none">
              <a:solidFill>
                <a:srgbClr val="434343"/>
              </a:solidFill>
              <a:latin typeface="Lato"/>
              <a:ea typeface="Lato"/>
              <a:cs typeface="Lato"/>
              <a:sym typeface="Lato"/>
            </a:endParaRPr>
          </a:p>
        </p:txBody>
      </p:sp>
      <p:sp>
        <p:nvSpPr>
          <p:cNvPr id="517" name="Google Shape;517;p41"/>
          <p:cNvSpPr txBox="1"/>
          <p:nvPr/>
        </p:nvSpPr>
        <p:spPr>
          <a:xfrm>
            <a:off x="5047525" y="1987125"/>
            <a:ext cx="2078700" cy="1992900"/>
          </a:xfrm>
          <a:prstGeom prst="rect">
            <a:avLst/>
          </a:prstGeom>
          <a:noFill/>
          <a:ln>
            <a:noFill/>
          </a:ln>
        </p:spPr>
        <p:txBody>
          <a:bodyPr spcFirstLastPara="1" wrap="square" lIns="91425" tIns="91425" rIns="91425" bIns="91425" anchor="t" anchorCtr="0">
            <a:noAutofit/>
          </a:bodyPr>
          <a:lstStyle/>
          <a:p>
            <a:pPr marL="172800" marR="0" lvl="0" indent="-168951" algn="l" rtl="0">
              <a:lnSpc>
                <a:spcPct val="100000"/>
              </a:lnSpc>
              <a:spcBef>
                <a:spcPts val="0"/>
              </a:spcBef>
              <a:spcAft>
                <a:spcPts val="0"/>
              </a:spcAft>
              <a:buClr>
                <a:srgbClr val="434343"/>
              </a:buClr>
              <a:buSzPts val="1300"/>
              <a:buFont typeface="Lato"/>
              <a:buChar char="●"/>
            </a:pPr>
            <a:r>
              <a:rPr lang="hr" sz="1300" b="0" i="0" u="none" strike="noStrike" cap="none">
                <a:solidFill>
                  <a:srgbClr val="434343"/>
                </a:solidFill>
                <a:latin typeface="Lato"/>
                <a:ea typeface="Lato"/>
                <a:cs typeface="Lato"/>
                <a:sym typeface="Lato"/>
              </a:rPr>
              <a:t>filamentous fungi; medicinal mushroom (Reishi/ Lingzi )</a:t>
            </a:r>
            <a:endParaRPr sz="1300" b="0" i="0" u="none" strike="noStrike" cap="none">
              <a:solidFill>
                <a:srgbClr val="434343"/>
              </a:solidFill>
              <a:latin typeface="Lato"/>
              <a:ea typeface="Lato"/>
              <a:cs typeface="Lato"/>
              <a:sym typeface="Lato"/>
            </a:endParaRPr>
          </a:p>
          <a:p>
            <a:pPr marL="172800" marR="0" lvl="0" indent="-168951" algn="l" rtl="0">
              <a:lnSpc>
                <a:spcPct val="100000"/>
              </a:lnSpc>
              <a:spcBef>
                <a:spcPts val="0"/>
              </a:spcBef>
              <a:spcAft>
                <a:spcPts val="0"/>
              </a:spcAft>
              <a:buClr>
                <a:srgbClr val="434343"/>
              </a:buClr>
              <a:buSzPts val="1300"/>
              <a:buFont typeface="Lato"/>
              <a:buChar char="●"/>
            </a:pPr>
            <a:r>
              <a:rPr lang="hr" sz="1300" b="0" i="0" u="none" strike="noStrike" cap="none">
                <a:solidFill>
                  <a:srgbClr val="434343"/>
                </a:solidFill>
                <a:latin typeface="Lato"/>
                <a:ea typeface="Lato"/>
                <a:cs typeface="Lato"/>
                <a:sym typeface="Lato"/>
              </a:rPr>
              <a:t>bioactive components: triterpenoids (ganoderic acid), polysaccharides (B-D- glucans), proteins (ganodermin), phenols</a:t>
            </a:r>
            <a:endParaRPr sz="1300" b="0" i="0" u="none" strike="noStrike" cap="none">
              <a:solidFill>
                <a:srgbClr val="434343"/>
              </a:solidFill>
              <a:latin typeface="Lato"/>
              <a:ea typeface="Lato"/>
              <a:cs typeface="Lato"/>
              <a:sym typeface="Lato"/>
            </a:endParaRPr>
          </a:p>
        </p:txBody>
      </p:sp>
      <p:pic>
        <p:nvPicPr>
          <p:cNvPr id="518" name="Google Shape;518;p41"/>
          <p:cNvPicPr preferRelativeResize="0"/>
          <p:nvPr/>
        </p:nvPicPr>
        <p:blipFill rotWithShape="1">
          <a:blip r:embed="rId8">
            <a:alphaModFix/>
          </a:blip>
          <a:srcRect l="12056" t="8665" r="15580" b="3361"/>
          <a:stretch/>
        </p:blipFill>
        <p:spPr>
          <a:xfrm rot="274018">
            <a:off x="5974399" y="3938681"/>
            <a:ext cx="1183056" cy="1187889"/>
          </a:xfrm>
          <a:prstGeom prst="ellipse">
            <a:avLst/>
          </a:prstGeom>
          <a:noFill/>
          <a:ln>
            <a:noFill/>
          </a:ln>
        </p:spPr>
      </p:pic>
      <p:pic>
        <p:nvPicPr>
          <p:cNvPr id="519" name="Google Shape;519;p41"/>
          <p:cNvPicPr preferRelativeResize="0"/>
          <p:nvPr/>
        </p:nvPicPr>
        <p:blipFill rotWithShape="1">
          <a:blip r:embed="rId9">
            <a:alphaModFix/>
          </a:blip>
          <a:srcRect l="11800" r="34416"/>
          <a:stretch/>
        </p:blipFill>
        <p:spPr>
          <a:xfrm>
            <a:off x="4979948" y="3923454"/>
            <a:ext cx="1133222" cy="1181911"/>
          </a:xfrm>
          <a:prstGeom prst="rect">
            <a:avLst/>
          </a:prstGeom>
          <a:noFill/>
          <a:ln>
            <a:noFill/>
          </a:ln>
        </p:spPr>
      </p:pic>
      <p:sp>
        <p:nvSpPr>
          <p:cNvPr id="520" name="Google Shape;520;p41"/>
          <p:cNvSpPr txBox="1"/>
          <p:nvPr/>
        </p:nvSpPr>
        <p:spPr>
          <a:xfrm>
            <a:off x="3102122" y="1696266"/>
            <a:ext cx="1838183" cy="581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hr" sz="1300" b="1" i="0" u="none" strike="noStrike" cap="none">
                <a:solidFill>
                  <a:srgbClr val="434343"/>
                </a:solidFill>
                <a:latin typeface="Lato"/>
                <a:ea typeface="Lato"/>
                <a:cs typeface="Lato"/>
                <a:sym typeface="Lato"/>
              </a:rPr>
              <a:t>Sugar beet pulp (SBP)</a:t>
            </a:r>
            <a:endParaRPr sz="1300" b="1" i="0" u="none" strike="noStrike" cap="none">
              <a:solidFill>
                <a:srgbClr val="434343"/>
              </a:solidFill>
              <a:latin typeface="Lato"/>
              <a:ea typeface="Lato"/>
              <a:cs typeface="Lato"/>
              <a:sym typeface="Lato"/>
            </a:endParaRPr>
          </a:p>
        </p:txBody>
      </p:sp>
      <p:sp>
        <p:nvSpPr>
          <p:cNvPr id="26" name="Google Shape;156;p21"/>
          <p:cNvSpPr txBox="1">
            <a:spLocks/>
          </p:cNvSpPr>
          <p:nvPr/>
        </p:nvSpPr>
        <p:spPr>
          <a:xfrm>
            <a:off x="669745" y="-12425"/>
            <a:ext cx="7804511" cy="49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9pPr>
          </a:lstStyle>
          <a:p>
            <a:pPr algn="ctr">
              <a:buSzPts val="990"/>
            </a:pPr>
            <a:r>
              <a:rPr lang="en-US" sz="2020" b="0" i="1" dirty="0">
                <a:solidFill>
                  <a:srgbClr val="666666"/>
                </a:solidFill>
              </a:rPr>
              <a:t>Novel food and alternative proteins in a sustainable food system</a:t>
            </a:r>
            <a:br>
              <a:rPr lang="en-US" sz="2020" b="0" i="1" dirty="0">
                <a:solidFill>
                  <a:srgbClr val="666666"/>
                </a:solidFill>
              </a:rPr>
            </a:br>
            <a:r>
              <a:rPr lang="en-US" sz="2020" b="0" i="1" dirty="0">
                <a:solidFill>
                  <a:srgbClr val="666666"/>
                </a:solidFill>
              </a:rPr>
              <a:t>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16"/>
                                        </p:tgtEl>
                                        <p:attrNameLst>
                                          <p:attrName>style.visibility</p:attrName>
                                        </p:attrNameLst>
                                      </p:cBhvr>
                                      <p:to>
                                        <p:strVal val="visible"/>
                                      </p:to>
                                    </p:set>
                                    <p:animEffect transition="in" filter="fade">
                                      <p:cBhvr>
                                        <p:cTn id="7" dur="500"/>
                                        <p:tgtEl>
                                          <p:spTgt spid="516"/>
                                        </p:tgtEl>
                                      </p:cBhvr>
                                    </p:animEffect>
                                  </p:childTnLst>
                                </p:cTn>
                              </p:par>
                              <p:par>
                                <p:cTn id="8" presetID="10" presetClass="entr" presetSubtype="0" fill="hold" nodeType="withEffect">
                                  <p:stCondLst>
                                    <p:cond delay="250"/>
                                  </p:stCondLst>
                                  <p:childTnLst>
                                    <p:set>
                                      <p:cBhvr>
                                        <p:cTn id="9" dur="1" fill="hold">
                                          <p:stCondLst>
                                            <p:cond delay="0"/>
                                          </p:stCondLst>
                                        </p:cTn>
                                        <p:tgtEl>
                                          <p:spTgt spid="517"/>
                                        </p:tgtEl>
                                        <p:attrNameLst>
                                          <p:attrName>style.visibility</p:attrName>
                                        </p:attrNameLst>
                                      </p:cBhvr>
                                      <p:to>
                                        <p:strVal val="visible"/>
                                      </p:to>
                                    </p:set>
                                    <p:animEffect transition="in" filter="fade">
                                      <p:cBhvr>
                                        <p:cTn id="10" dur="500"/>
                                        <p:tgtEl>
                                          <p:spTgt spid="517"/>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519"/>
                                        </p:tgtEl>
                                        <p:attrNameLst>
                                          <p:attrName>style.visibility</p:attrName>
                                        </p:attrNameLst>
                                      </p:cBhvr>
                                      <p:to>
                                        <p:strVal val="visible"/>
                                      </p:to>
                                    </p:set>
                                    <p:animEffect transition="in" filter="fade">
                                      <p:cBhvr>
                                        <p:cTn id="14" dur="500"/>
                                        <p:tgtEl>
                                          <p:spTgt spid="519"/>
                                        </p:tgtEl>
                                      </p:cBhvr>
                                    </p:animEffect>
                                  </p:childTnLst>
                                </p:cTn>
                              </p:par>
                              <p:par>
                                <p:cTn id="15" presetID="10" presetClass="entr" presetSubtype="0" fill="hold" nodeType="withEffect">
                                  <p:stCondLst>
                                    <p:cond delay="0"/>
                                  </p:stCondLst>
                                  <p:childTnLst>
                                    <p:set>
                                      <p:cBhvr>
                                        <p:cTn id="16" dur="1" fill="hold">
                                          <p:stCondLst>
                                            <p:cond delay="0"/>
                                          </p:stCondLst>
                                        </p:cTn>
                                        <p:tgtEl>
                                          <p:spTgt spid="518"/>
                                        </p:tgtEl>
                                        <p:attrNameLst>
                                          <p:attrName>style.visibility</p:attrName>
                                        </p:attrNameLst>
                                      </p:cBhvr>
                                      <p:to>
                                        <p:strVal val="visible"/>
                                      </p:to>
                                    </p:set>
                                    <p:animEffect transition="in" filter="fade">
                                      <p:cBhvr>
                                        <p:cTn id="17" dur="500"/>
                                        <p:tgtEl>
                                          <p:spTgt spid="5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28" name="Google Shape;156;p21"/>
          <p:cNvSpPr txBox="1">
            <a:spLocks/>
          </p:cNvSpPr>
          <p:nvPr/>
        </p:nvSpPr>
        <p:spPr>
          <a:xfrm>
            <a:off x="669745" y="-12425"/>
            <a:ext cx="7804511" cy="49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9pPr>
          </a:lstStyle>
          <a:p>
            <a:pPr algn="ctr">
              <a:buSzPts val="990"/>
            </a:pPr>
            <a:r>
              <a:rPr lang="en-US" sz="2020" b="0" i="1" dirty="0">
                <a:solidFill>
                  <a:srgbClr val="666666"/>
                </a:solidFill>
              </a:rPr>
              <a:t>Novel food and alternative proteins in a sustainable food system</a:t>
            </a:r>
            <a:br>
              <a:rPr lang="en-US" sz="2020" b="0" i="1" dirty="0">
                <a:solidFill>
                  <a:srgbClr val="666666"/>
                </a:solidFill>
              </a:rPr>
            </a:br>
            <a:r>
              <a:rPr lang="en-US" sz="2020" b="0" i="1" dirty="0">
                <a:solidFill>
                  <a:srgbClr val="666666"/>
                </a:solidFill>
              </a:rPr>
              <a:t> </a:t>
            </a:r>
          </a:p>
        </p:txBody>
      </p:sp>
      <p:sp>
        <p:nvSpPr>
          <p:cNvPr id="525" name="Google Shape;525;p42"/>
          <p:cNvSpPr/>
          <p:nvPr/>
        </p:nvSpPr>
        <p:spPr>
          <a:xfrm rot="5400000">
            <a:off x="1156784" y="1832999"/>
            <a:ext cx="925500" cy="2637600"/>
          </a:xfrm>
          <a:prstGeom prst="roundRect">
            <a:avLst>
              <a:gd name="adj" fmla="val 16667"/>
            </a:avLst>
          </a:prstGeom>
          <a:solidFill>
            <a:srgbClr val="F2F2F2"/>
          </a:solidFill>
          <a:ln w="12700" cap="flat" cmpd="sng">
            <a:solidFill>
              <a:schemeClr val="dk2"/>
            </a:solidFill>
            <a:prstDash val="solid"/>
            <a:miter lim="8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26" name="Google Shape;526;p42"/>
          <p:cNvSpPr txBox="1">
            <a:spLocks noGrp="1"/>
          </p:cNvSpPr>
          <p:nvPr>
            <p:ph type="title"/>
          </p:nvPr>
        </p:nvSpPr>
        <p:spPr>
          <a:xfrm>
            <a:off x="681950" y="402853"/>
            <a:ext cx="8265600" cy="797400"/>
          </a:xfrm>
          <a:prstGeom prst="rect">
            <a:avLst/>
          </a:prstGeom>
          <a:noFill/>
          <a:ln>
            <a:noFill/>
          </a:ln>
        </p:spPr>
        <p:txBody>
          <a:bodyPr spcFirstLastPara="1" wrap="square" lIns="91425" tIns="91425" rIns="91425" bIns="91425" anchor="t" anchorCtr="0">
            <a:normAutofit fontScale="90000"/>
          </a:bodyPr>
          <a:lstStyle/>
          <a:p>
            <a:pPr lvl="0">
              <a:buSzPct val="111111"/>
            </a:pPr>
            <a:r>
              <a:rPr lang="hr" dirty="0"/>
              <a:t>Case study: Sugar beet pulp valorisation with </a:t>
            </a:r>
            <a:r>
              <a:rPr lang="hr" i="1" dirty="0"/>
              <a:t>Ganoderma lucidum</a:t>
            </a:r>
            <a:r>
              <a:rPr lang="hr-HR" i="1" dirty="0"/>
              <a:t/>
            </a:r>
            <a:br>
              <a:rPr lang="hr-HR" i="1" dirty="0"/>
            </a:br>
            <a:endParaRPr i="1" dirty="0"/>
          </a:p>
        </p:txBody>
      </p:sp>
      <p:sp>
        <p:nvSpPr>
          <p:cNvPr id="528" name="Google Shape;528;p42"/>
          <p:cNvSpPr/>
          <p:nvPr/>
        </p:nvSpPr>
        <p:spPr>
          <a:xfrm>
            <a:off x="290914" y="1337000"/>
            <a:ext cx="600000" cy="3651300"/>
          </a:xfrm>
          <a:prstGeom prst="roundRect">
            <a:avLst>
              <a:gd name="adj" fmla="val 16667"/>
            </a:avLst>
          </a:prstGeom>
          <a:solidFill>
            <a:srgbClr val="F2F2F2"/>
          </a:solidFill>
          <a:ln w="12700" cap="flat" cmpd="sng">
            <a:solidFill>
              <a:schemeClr val="dk2"/>
            </a:solidFill>
            <a:prstDash val="solid"/>
            <a:miter lim="8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29" name="Google Shape;529;p42"/>
          <p:cNvSpPr/>
          <p:nvPr/>
        </p:nvSpPr>
        <p:spPr>
          <a:xfrm>
            <a:off x="293313" y="2872089"/>
            <a:ext cx="600000" cy="581100"/>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530" name="Google Shape;530;p42" descr="Test tubes with solid fill"/>
          <p:cNvPicPr preferRelativeResize="0"/>
          <p:nvPr/>
        </p:nvPicPr>
        <p:blipFill rotWithShape="1">
          <a:blip r:embed="rId3">
            <a:alphaModFix/>
          </a:blip>
          <a:srcRect/>
          <a:stretch/>
        </p:blipFill>
        <p:spPr>
          <a:xfrm>
            <a:off x="357315" y="2926655"/>
            <a:ext cx="471987" cy="471987"/>
          </a:xfrm>
          <a:prstGeom prst="rect">
            <a:avLst/>
          </a:prstGeom>
          <a:noFill/>
          <a:ln>
            <a:noFill/>
          </a:ln>
        </p:spPr>
      </p:pic>
      <p:pic>
        <p:nvPicPr>
          <p:cNvPr id="531" name="Google Shape;531;p42" descr="Classroom with solid fill"/>
          <p:cNvPicPr preferRelativeResize="0"/>
          <p:nvPr/>
        </p:nvPicPr>
        <p:blipFill rotWithShape="1">
          <a:blip r:embed="rId4">
            <a:alphaModFix/>
          </a:blip>
          <a:srcRect/>
          <a:stretch/>
        </p:blipFill>
        <p:spPr>
          <a:xfrm>
            <a:off x="357322" y="1739560"/>
            <a:ext cx="471987" cy="471987"/>
          </a:xfrm>
          <a:prstGeom prst="rect">
            <a:avLst/>
          </a:prstGeom>
          <a:noFill/>
          <a:ln>
            <a:noFill/>
          </a:ln>
        </p:spPr>
      </p:pic>
      <p:pic>
        <p:nvPicPr>
          <p:cNvPr id="532" name="Google Shape;532;p42" descr="Bullseye with solid fill"/>
          <p:cNvPicPr preferRelativeResize="0"/>
          <p:nvPr/>
        </p:nvPicPr>
        <p:blipFill rotWithShape="1">
          <a:blip r:embed="rId5">
            <a:alphaModFix/>
          </a:blip>
          <a:srcRect/>
          <a:stretch/>
        </p:blipFill>
        <p:spPr>
          <a:xfrm>
            <a:off x="357316" y="4068385"/>
            <a:ext cx="471987" cy="471987"/>
          </a:xfrm>
          <a:prstGeom prst="rect">
            <a:avLst/>
          </a:prstGeom>
          <a:noFill/>
          <a:ln>
            <a:noFill/>
          </a:ln>
        </p:spPr>
      </p:pic>
      <p:sp>
        <p:nvSpPr>
          <p:cNvPr id="533" name="Google Shape;533;p42"/>
          <p:cNvSpPr txBox="1"/>
          <p:nvPr/>
        </p:nvSpPr>
        <p:spPr>
          <a:xfrm>
            <a:off x="863339" y="2838551"/>
            <a:ext cx="1916400" cy="581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0" i="0" u="none" strike="noStrike" cap="none" dirty="0">
                <a:solidFill>
                  <a:schemeClr val="accent1"/>
                </a:solidFill>
                <a:latin typeface="Lato"/>
                <a:ea typeface="Lato"/>
                <a:cs typeface="Lato"/>
                <a:sym typeface="Lato"/>
              </a:rPr>
              <a:t>Materials and methods</a:t>
            </a:r>
            <a:endParaRPr sz="1400" b="0" i="0" u="none" strike="noStrike" cap="none" dirty="0">
              <a:solidFill>
                <a:schemeClr val="accent1"/>
              </a:solidFill>
              <a:latin typeface="Lato"/>
              <a:ea typeface="Lato"/>
              <a:cs typeface="Lato"/>
              <a:sym typeface="Lato"/>
            </a:endParaRPr>
          </a:p>
        </p:txBody>
      </p:sp>
      <p:sp>
        <p:nvSpPr>
          <p:cNvPr id="534" name="Google Shape;534;p42"/>
          <p:cNvSpPr/>
          <p:nvPr/>
        </p:nvSpPr>
        <p:spPr>
          <a:xfrm rot="5400000">
            <a:off x="2191300" y="2235800"/>
            <a:ext cx="3547800" cy="1937700"/>
          </a:xfrm>
          <a:prstGeom prst="roundRect">
            <a:avLst>
              <a:gd name="adj" fmla="val 16667"/>
            </a:avLst>
          </a:prstGeom>
          <a:noFill/>
          <a:ln w="952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5" name="Google Shape;535;p42"/>
          <p:cNvSpPr/>
          <p:nvPr/>
        </p:nvSpPr>
        <p:spPr>
          <a:xfrm>
            <a:off x="3096143" y="1256950"/>
            <a:ext cx="1735200" cy="492000"/>
          </a:xfrm>
          <a:prstGeom prst="roundRect">
            <a:avLst>
              <a:gd name="adj" fmla="val 16667"/>
            </a:avLst>
          </a:prstGeom>
          <a:solidFill>
            <a:schemeClr val="accent3"/>
          </a:solidFill>
          <a:ln w="952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1" i="0" u="none" strike="noStrike" cap="none">
                <a:solidFill>
                  <a:srgbClr val="FFFFFF"/>
                </a:solidFill>
                <a:latin typeface="Calibri"/>
                <a:ea typeface="Calibri"/>
                <a:cs typeface="Calibri"/>
                <a:sym typeface="Calibri"/>
              </a:rPr>
              <a:t>Substrate</a:t>
            </a:r>
            <a:endParaRPr sz="1400" b="0" i="0" u="none" strike="noStrike" cap="none">
              <a:solidFill>
                <a:srgbClr val="000000"/>
              </a:solidFill>
              <a:latin typeface="Arial"/>
              <a:ea typeface="Arial"/>
              <a:cs typeface="Arial"/>
              <a:sym typeface="Arial"/>
            </a:endParaRPr>
          </a:p>
        </p:txBody>
      </p:sp>
      <p:sp>
        <p:nvSpPr>
          <p:cNvPr id="536" name="Google Shape;536;p42"/>
          <p:cNvSpPr txBox="1"/>
          <p:nvPr/>
        </p:nvSpPr>
        <p:spPr>
          <a:xfrm>
            <a:off x="3102122" y="1696266"/>
            <a:ext cx="1779541" cy="581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hr" sz="1300" b="1" i="0" u="none" strike="noStrike" cap="none" dirty="0">
                <a:solidFill>
                  <a:srgbClr val="434343"/>
                </a:solidFill>
                <a:latin typeface="Lato"/>
                <a:ea typeface="Lato"/>
                <a:cs typeface="Lato"/>
                <a:sym typeface="Lato"/>
              </a:rPr>
              <a:t>Sugar beet pulp (SBP)</a:t>
            </a:r>
            <a:endParaRPr sz="1300" b="1" i="0" u="none" strike="noStrike" cap="none" dirty="0">
              <a:solidFill>
                <a:srgbClr val="434343"/>
              </a:solidFill>
              <a:latin typeface="Lato"/>
              <a:ea typeface="Lato"/>
              <a:cs typeface="Lato"/>
              <a:sym typeface="Lato"/>
            </a:endParaRPr>
          </a:p>
        </p:txBody>
      </p:sp>
      <p:sp>
        <p:nvSpPr>
          <p:cNvPr id="537" name="Google Shape;537;p42"/>
          <p:cNvSpPr txBox="1"/>
          <p:nvPr/>
        </p:nvSpPr>
        <p:spPr>
          <a:xfrm>
            <a:off x="2990116" y="1983904"/>
            <a:ext cx="1986900" cy="2666100"/>
          </a:xfrm>
          <a:prstGeom prst="rect">
            <a:avLst/>
          </a:prstGeom>
          <a:noFill/>
          <a:ln>
            <a:noFill/>
          </a:ln>
        </p:spPr>
        <p:txBody>
          <a:bodyPr spcFirstLastPara="1" wrap="square" lIns="91425" tIns="91425" rIns="91425" bIns="91425" anchor="t" anchorCtr="0">
            <a:noAutofit/>
          </a:bodyPr>
          <a:lstStyle/>
          <a:p>
            <a:pPr marL="172800" marR="0" lvl="0" indent="-168951" algn="l" rtl="0">
              <a:lnSpc>
                <a:spcPct val="100000"/>
              </a:lnSpc>
              <a:spcBef>
                <a:spcPts val="0"/>
              </a:spcBef>
              <a:spcAft>
                <a:spcPts val="0"/>
              </a:spcAft>
              <a:buClr>
                <a:srgbClr val="434343"/>
              </a:buClr>
              <a:buSzPts val="1300"/>
              <a:buFont typeface="Lato"/>
              <a:buChar char="●"/>
            </a:pPr>
            <a:r>
              <a:rPr lang="hr" sz="1300" b="0" i="0" u="none" strike="noStrike" cap="none" dirty="0">
                <a:solidFill>
                  <a:srgbClr val="434343"/>
                </a:solidFill>
                <a:latin typeface="Lato"/>
                <a:ea typeface="Lato"/>
                <a:cs typeface="Lato"/>
                <a:sym typeface="Lato"/>
              </a:rPr>
              <a:t>lignocellulosic by-product of sugar industry</a:t>
            </a:r>
            <a:endParaRPr sz="1300" b="0" i="0" u="none" strike="noStrike" cap="none" dirty="0">
              <a:solidFill>
                <a:srgbClr val="434343"/>
              </a:solidFill>
              <a:latin typeface="Lato"/>
              <a:ea typeface="Lato"/>
              <a:cs typeface="Lato"/>
              <a:sym typeface="Lato"/>
            </a:endParaRPr>
          </a:p>
          <a:p>
            <a:pPr marL="172800" marR="0" lvl="0" indent="-168951" algn="l" rtl="0">
              <a:lnSpc>
                <a:spcPct val="100000"/>
              </a:lnSpc>
              <a:spcBef>
                <a:spcPts val="0"/>
              </a:spcBef>
              <a:spcAft>
                <a:spcPts val="0"/>
              </a:spcAft>
              <a:buClr>
                <a:srgbClr val="434343"/>
              </a:buClr>
              <a:buSzPts val="1300"/>
              <a:buFont typeface="Lato"/>
              <a:buChar char="●"/>
            </a:pPr>
            <a:r>
              <a:rPr lang="hr" sz="1300" b="0" i="0" u="none" strike="noStrike" cap="none" dirty="0">
                <a:solidFill>
                  <a:srgbClr val="434343"/>
                </a:solidFill>
                <a:latin typeface="Lato"/>
                <a:ea typeface="Lato"/>
                <a:cs typeface="Lato"/>
                <a:sym typeface="Lato"/>
              </a:rPr>
              <a:t>about 10.4 million tons produced annually in the European Union</a:t>
            </a:r>
            <a:endParaRPr sz="1300" b="0" i="0" u="none" strike="noStrike" cap="none" dirty="0">
              <a:solidFill>
                <a:srgbClr val="434343"/>
              </a:solidFill>
              <a:latin typeface="Lato"/>
              <a:ea typeface="Lato"/>
              <a:cs typeface="Lato"/>
              <a:sym typeface="Lato"/>
            </a:endParaRPr>
          </a:p>
          <a:p>
            <a:pPr marL="172800" marR="0" lvl="0" indent="-168951" algn="l" rtl="0">
              <a:lnSpc>
                <a:spcPct val="100000"/>
              </a:lnSpc>
              <a:spcBef>
                <a:spcPts val="0"/>
              </a:spcBef>
              <a:spcAft>
                <a:spcPts val="0"/>
              </a:spcAft>
              <a:buClr>
                <a:srgbClr val="434343"/>
              </a:buClr>
              <a:buSzPts val="1300"/>
              <a:buFont typeface="Lato"/>
              <a:buChar char="●"/>
            </a:pPr>
            <a:r>
              <a:rPr lang="hr" sz="1300" b="0" i="0" u="none" strike="noStrike" cap="none" dirty="0">
                <a:solidFill>
                  <a:srgbClr val="434343"/>
                </a:solidFill>
                <a:latin typeface="Lato"/>
                <a:ea typeface="Lato"/>
                <a:cs typeface="Lato"/>
                <a:sym typeface="Lato"/>
              </a:rPr>
              <a:t>potential use in: fuels, polymers, waste water treatment, value-added products (chemicals…), feed and food</a:t>
            </a:r>
            <a:endParaRPr sz="1300" b="0" i="0" u="none" strike="noStrike" cap="none" dirty="0">
              <a:solidFill>
                <a:srgbClr val="434343"/>
              </a:solidFill>
              <a:latin typeface="Lato"/>
              <a:ea typeface="Lato"/>
              <a:cs typeface="Lato"/>
              <a:sym typeface="Lato"/>
            </a:endParaRPr>
          </a:p>
          <a:p>
            <a:pPr marL="0" marR="0" lvl="0" indent="0" algn="l" rtl="0">
              <a:lnSpc>
                <a:spcPct val="100000"/>
              </a:lnSpc>
              <a:spcBef>
                <a:spcPts val="0"/>
              </a:spcBef>
              <a:spcAft>
                <a:spcPts val="0"/>
              </a:spcAft>
              <a:buClr>
                <a:srgbClr val="000000"/>
              </a:buClr>
              <a:buSzPts val="1300"/>
              <a:buFont typeface="Arial"/>
              <a:buNone/>
            </a:pPr>
            <a:endParaRPr sz="1300" b="0" i="0" u="none" strike="noStrike" cap="none" dirty="0">
              <a:solidFill>
                <a:srgbClr val="434343"/>
              </a:solidFill>
              <a:latin typeface="Lato"/>
              <a:ea typeface="Lato"/>
              <a:cs typeface="Lato"/>
              <a:sym typeface="Lato"/>
            </a:endParaRPr>
          </a:p>
        </p:txBody>
      </p:sp>
      <p:pic>
        <p:nvPicPr>
          <p:cNvPr id="538" name="Google Shape;538;p42"/>
          <p:cNvPicPr preferRelativeResize="0"/>
          <p:nvPr/>
        </p:nvPicPr>
        <p:blipFill rotWithShape="1">
          <a:blip r:embed="rId6">
            <a:alphaModFix/>
          </a:blip>
          <a:srcRect l="8463" t="5125" r="7156" b="4483"/>
          <a:stretch/>
        </p:blipFill>
        <p:spPr>
          <a:xfrm>
            <a:off x="952277" y="3638872"/>
            <a:ext cx="1424753" cy="1015075"/>
          </a:xfrm>
          <a:prstGeom prst="rect">
            <a:avLst/>
          </a:prstGeom>
          <a:noFill/>
          <a:ln>
            <a:noFill/>
          </a:ln>
        </p:spPr>
      </p:pic>
      <p:pic>
        <p:nvPicPr>
          <p:cNvPr id="539" name="Google Shape;539;p42"/>
          <p:cNvPicPr preferRelativeResize="0"/>
          <p:nvPr/>
        </p:nvPicPr>
        <p:blipFill rotWithShape="1">
          <a:blip r:embed="rId7">
            <a:alphaModFix/>
          </a:blip>
          <a:srcRect l="7568" t="27032" r="14647" b="20844"/>
          <a:stretch/>
        </p:blipFill>
        <p:spPr>
          <a:xfrm>
            <a:off x="2126713" y="4160191"/>
            <a:ext cx="1136079" cy="1015076"/>
          </a:xfrm>
          <a:prstGeom prst="rect">
            <a:avLst/>
          </a:prstGeom>
          <a:noFill/>
          <a:ln>
            <a:noFill/>
          </a:ln>
        </p:spPr>
      </p:pic>
      <p:sp>
        <p:nvSpPr>
          <p:cNvPr id="540" name="Google Shape;540;p42"/>
          <p:cNvSpPr/>
          <p:nvPr/>
        </p:nvSpPr>
        <p:spPr>
          <a:xfrm rot="5400000">
            <a:off x="4272075" y="2239075"/>
            <a:ext cx="3541200" cy="1937700"/>
          </a:xfrm>
          <a:prstGeom prst="roundRect">
            <a:avLst>
              <a:gd name="adj" fmla="val 16667"/>
            </a:avLst>
          </a:prstGeom>
          <a:noFill/>
          <a:ln w="952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1" name="Google Shape;541;p42"/>
          <p:cNvSpPr/>
          <p:nvPr/>
        </p:nvSpPr>
        <p:spPr>
          <a:xfrm>
            <a:off x="5173617" y="1263519"/>
            <a:ext cx="1735200" cy="492000"/>
          </a:xfrm>
          <a:prstGeom prst="roundRect">
            <a:avLst>
              <a:gd name="adj" fmla="val 16667"/>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1" i="0" u="none" strike="noStrike" cap="none">
                <a:solidFill>
                  <a:srgbClr val="FFFFFF"/>
                </a:solidFill>
                <a:latin typeface="Calibri"/>
                <a:ea typeface="Calibri"/>
                <a:cs typeface="Calibri"/>
                <a:sym typeface="Calibri"/>
              </a:rPr>
              <a:t>Microorganism</a:t>
            </a:r>
            <a:endParaRPr sz="1400" b="0" i="0" u="none" strike="noStrike" cap="none">
              <a:solidFill>
                <a:srgbClr val="000000"/>
              </a:solidFill>
              <a:latin typeface="Arial"/>
              <a:ea typeface="Arial"/>
              <a:cs typeface="Arial"/>
              <a:sym typeface="Arial"/>
            </a:endParaRPr>
          </a:p>
        </p:txBody>
      </p:sp>
      <p:sp>
        <p:nvSpPr>
          <p:cNvPr id="542" name="Google Shape;542;p42"/>
          <p:cNvSpPr/>
          <p:nvPr/>
        </p:nvSpPr>
        <p:spPr>
          <a:xfrm rot="5400000">
            <a:off x="6391744" y="2165300"/>
            <a:ext cx="3406800" cy="1937700"/>
          </a:xfrm>
          <a:prstGeom prst="roundRect">
            <a:avLst>
              <a:gd name="adj" fmla="val 16667"/>
            </a:avLst>
          </a:prstGeom>
          <a:noFill/>
          <a:ln w="9525"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3" name="Google Shape;543;p42"/>
          <p:cNvSpPr/>
          <p:nvPr/>
        </p:nvSpPr>
        <p:spPr>
          <a:xfrm>
            <a:off x="7226076" y="1256950"/>
            <a:ext cx="1735200" cy="492000"/>
          </a:xfrm>
          <a:prstGeom prst="roundRect">
            <a:avLst>
              <a:gd name="adj" fmla="val 16667"/>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1" i="0" u="none" strike="noStrike" cap="none">
                <a:solidFill>
                  <a:srgbClr val="FFFFFF"/>
                </a:solidFill>
                <a:latin typeface="Calibri"/>
                <a:ea typeface="Calibri"/>
                <a:cs typeface="Calibri"/>
                <a:sym typeface="Calibri"/>
              </a:rPr>
              <a:t>Process</a:t>
            </a:r>
            <a:endParaRPr sz="1400" b="0" i="0" u="none" strike="noStrike" cap="none">
              <a:solidFill>
                <a:srgbClr val="000000"/>
              </a:solidFill>
              <a:latin typeface="Arial"/>
              <a:ea typeface="Arial"/>
              <a:cs typeface="Arial"/>
              <a:sym typeface="Arial"/>
            </a:endParaRPr>
          </a:p>
        </p:txBody>
      </p:sp>
      <p:sp>
        <p:nvSpPr>
          <p:cNvPr id="544" name="Google Shape;544;p42"/>
          <p:cNvSpPr txBox="1"/>
          <p:nvPr/>
        </p:nvSpPr>
        <p:spPr>
          <a:xfrm>
            <a:off x="5269606" y="1696466"/>
            <a:ext cx="1759200" cy="581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hr" sz="1300" b="1" i="1" u="none" strike="noStrike" cap="none">
                <a:solidFill>
                  <a:srgbClr val="434343"/>
                </a:solidFill>
                <a:latin typeface="Lato"/>
                <a:ea typeface="Lato"/>
                <a:cs typeface="Lato"/>
                <a:sym typeface="Lato"/>
              </a:rPr>
              <a:t>Ganoderma lucidum</a:t>
            </a:r>
            <a:endParaRPr sz="1300" b="1" i="1" u="none" strike="noStrike" cap="none">
              <a:solidFill>
                <a:srgbClr val="434343"/>
              </a:solidFill>
              <a:latin typeface="Lato"/>
              <a:ea typeface="Lato"/>
              <a:cs typeface="Lato"/>
              <a:sym typeface="Lato"/>
            </a:endParaRPr>
          </a:p>
        </p:txBody>
      </p:sp>
      <p:sp>
        <p:nvSpPr>
          <p:cNvPr id="545" name="Google Shape;545;p42"/>
          <p:cNvSpPr txBox="1"/>
          <p:nvPr/>
        </p:nvSpPr>
        <p:spPr>
          <a:xfrm>
            <a:off x="5047525" y="1987125"/>
            <a:ext cx="2078700" cy="1992900"/>
          </a:xfrm>
          <a:prstGeom prst="rect">
            <a:avLst/>
          </a:prstGeom>
          <a:noFill/>
          <a:ln>
            <a:noFill/>
          </a:ln>
        </p:spPr>
        <p:txBody>
          <a:bodyPr spcFirstLastPara="1" wrap="square" lIns="91425" tIns="91425" rIns="91425" bIns="91425" anchor="t" anchorCtr="0">
            <a:noAutofit/>
          </a:bodyPr>
          <a:lstStyle/>
          <a:p>
            <a:pPr marL="172800" marR="0" lvl="0" indent="-168951" algn="l" rtl="0">
              <a:lnSpc>
                <a:spcPct val="100000"/>
              </a:lnSpc>
              <a:spcBef>
                <a:spcPts val="0"/>
              </a:spcBef>
              <a:spcAft>
                <a:spcPts val="0"/>
              </a:spcAft>
              <a:buClr>
                <a:srgbClr val="434343"/>
              </a:buClr>
              <a:buSzPts val="1300"/>
              <a:buFont typeface="Lato"/>
              <a:buChar char="●"/>
            </a:pPr>
            <a:r>
              <a:rPr lang="hr" sz="1300" b="0" i="0" u="none" strike="noStrike" cap="none">
                <a:solidFill>
                  <a:srgbClr val="434343"/>
                </a:solidFill>
                <a:latin typeface="Lato"/>
                <a:ea typeface="Lato"/>
                <a:cs typeface="Lato"/>
                <a:sym typeface="Lato"/>
              </a:rPr>
              <a:t>filamentous fungi; medicinal mushroom (Reishi/ Lingzi )</a:t>
            </a:r>
            <a:endParaRPr sz="1300" b="0" i="0" u="none" strike="noStrike" cap="none">
              <a:solidFill>
                <a:srgbClr val="434343"/>
              </a:solidFill>
              <a:latin typeface="Lato"/>
              <a:ea typeface="Lato"/>
              <a:cs typeface="Lato"/>
              <a:sym typeface="Lato"/>
            </a:endParaRPr>
          </a:p>
          <a:p>
            <a:pPr marL="172800" marR="0" lvl="0" indent="-168951" algn="l" rtl="0">
              <a:lnSpc>
                <a:spcPct val="100000"/>
              </a:lnSpc>
              <a:spcBef>
                <a:spcPts val="0"/>
              </a:spcBef>
              <a:spcAft>
                <a:spcPts val="0"/>
              </a:spcAft>
              <a:buClr>
                <a:srgbClr val="434343"/>
              </a:buClr>
              <a:buSzPts val="1300"/>
              <a:buFont typeface="Lato"/>
              <a:buChar char="●"/>
            </a:pPr>
            <a:r>
              <a:rPr lang="hr" sz="1300" b="0" i="0" u="none" strike="noStrike" cap="none">
                <a:solidFill>
                  <a:srgbClr val="434343"/>
                </a:solidFill>
                <a:latin typeface="Lato"/>
                <a:ea typeface="Lato"/>
                <a:cs typeface="Lato"/>
                <a:sym typeface="Lato"/>
              </a:rPr>
              <a:t>bioactive components: triterpenoids (ganoderic acid), polysaccharides (B-D- glucans), proteins (ganodermin), phenols</a:t>
            </a:r>
            <a:endParaRPr sz="1300" b="0" i="0" u="none" strike="noStrike" cap="none">
              <a:solidFill>
                <a:srgbClr val="434343"/>
              </a:solidFill>
              <a:latin typeface="Lato"/>
              <a:ea typeface="Lato"/>
              <a:cs typeface="Lato"/>
              <a:sym typeface="Lato"/>
            </a:endParaRPr>
          </a:p>
        </p:txBody>
      </p:sp>
      <p:pic>
        <p:nvPicPr>
          <p:cNvPr id="546" name="Google Shape;546;p42"/>
          <p:cNvPicPr preferRelativeResize="0"/>
          <p:nvPr/>
        </p:nvPicPr>
        <p:blipFill rotWithShape="1">
          <a:blip r:embed="rId8">
            <a:alphaModFix/>
          </a:blip>
          <a:srcRect l="12056" t="8665" r="15580" b="3361"/>
          <a:stretch/>
        </p:blipFill>
        <p:spPr>
          <a:xfrm rot="274018">
            <a:off x="5974399" y="3938681"/>
            <a:ext cx="1183056" cy="1187889"/>
          </a:xfrm>
          <a:prstGeom prst="ellipse">
            <a:avLst/>
          </a:prstGeom>
          <a:noFill/>
          <a:ln>
            <a:noFill/>
          </a:ln>
        </p:spPr>
      </p:pic>
      <p:pic>
        <p:nvPicPr>
          <p:cNvPr id="547" name="Google Shape;547;p42"/>
          <p:cNvPicPr preferRelativeResize="0"/>
          <p:nvPr/>
        </p:nvPicPr>
        <p:blipFill rotWithShape="1">
          <a:blip r:embed="rId9">
            <a:alphaModFix/>
          </a:blip>
          <a:srcRect l="11800" r="34416"/>
          <a:stretch/>
        </p:blipFill>
        <p:spPr>
          <a:xfrm>
            <a:off x="4979948" y="3923454"/>
            <a:ext cx="1133222" cy="1181911"/>
          </a:xfrm>
          <a:prstGeom prst="rect">
            <a:avLst/>
          </a:prstGeom>
          <a:noFill/>
          <a:ln>
            <a:noFill/>
          </a:ln>
        </p:spPr>
      </p:pic>
      <p:sp>
        <p:nvSpPr>
          <p:cNvPr id="548" name="Google Shape;548;p42"/>
          <p:cNvSpPr txBox="1"/>
          <p:nvPr/>
        </p:nvSpPr>
        <p:spPr>
          <a:xfrm>
            <a:off x="6967855" y="1690875"/>
            <a:ext cx="2262000" cy="581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300"/>
              <a:buFont typeface="Arial"/>
              <a:buNone/>
            </a:pPr>
            <a:r>
              <a:rPr lang="hr" sz="1300" b="1" i="0" u="none" strike="noStrike" cap="none">
                <a:solidFill>
                  <a:srgbClr val="434343"/>
                </a:solidFill>
                <a:latin typeface="Lato"/>
                <a:ea typeface="Lato"/>
                <a:cs typeface="Lato"/>
                <a:sym typeface="Lato"/>
              </a:rPr>
              <a:t>Solid-state fermentation (SSF)</a:t>
            </a:r>
            <a:endParaRPr sz="1300" b="1" i="0" u="none" strike="noStrike" cap="none">
              <a:solidFill>
                <a:srgbClr val="434343"/>
              </a:solidFill>
              <a:latin typeface="Lato"/>
              <a:ea typeface="Lato"/>
              <a:cs typeface="Lato"/>
              <a:sym typeface="Lato"/>
            </a:endParaRPr>
          </a:p>
        </p:txBody>
      </p:sp>
      <p:sp>
        <p:nvSpPr>
          <p:cNvPr id="549" name="Google Shape;549;p42"/>
          <p:cNvSpPr txBox="1"/>
          <p:nvPr/>
        </p:nvSpPr>
        <p:spPr>
          <a:xfrm>
            <a:off x="7108316" y="2104755"/>
            <a:ext cx="1986900" cy="2666100"/>
          </a:xfrm>
          <a:prstGeom prst="rect">
            <a:avLst/>
          </a:prstGeom>
          <a:noFill/>
          <a:ln>
            <a:noFill/>
          </a:ln>
        </p:spPr>
        <p:txBody>
          <a:bodyPr spcFirstLastPara="1" wrap="square" lIns="91425" tIns="91425" rIns="91425" bIns="91425" anchor="t" anchorCtr="0">
            <a:noAutofit/>
          </a:bodyPr>
          <a:lstStyle/>
          <a:p>
            <a:pPr marL="172800" marR="0" lvl="0" indent="-168951" algn="l" rtl="0">
              <a:lnSpc>
                <a:spcPct val="100000"/>
              </a:lnSpc>
              <a:spcBef>
                <a:spcPts val="0"/>
              </a:spcBef>
              <a:spcAft>
                <a:spcPts val="0"/>
              </a:spcAft>
              <a:buClr>
                <a:srgbClr val="434343"/>
              </a:buClr>
              <a:buSzPts val="1300"/>
              <a:buFont typeface="Lato"/>
              <a:buChar char="●"/>
            </a:pPr>
            <a:r>
              <a:rPr lang="hr" sz="1300" b="0" i="0" u="none" strike="noStrike" cap="none">
                <a:solidFill>
                  <a:srgbClr val="434343"/>
                </a:solidFill>
                <a:latin typeface="Lato"/>
                <a:ea typeface="Lato"/>
                <a:cs typeface="Lato"/>
                <a:sym typeface="Lato"/>
              </a:rPr>
              <a:t>biological degradation method</a:t>
            </a:r>
            <a:endParaRPr sz="1300" b="0" i="0" u="none" strike="noStrike" cap="none">
              <a:solidFill>
                <a:srgbClr val="434343"/>
              </a:solidFill>
              <a:latin typeface="Lato"/>
              <a:ea typeface="Lato"/>
              <a:cs typeface="Lato"/>
              <a:sym typeface="Lato"/>
            </a:endParaRPr>
          </a:p>
          <a:p>
            <a:pPr marL="172800" marR="0" lvl="0" indent="-168951" algn="l" rtl="0">
              <a:lnSpc>
                <a:spcPct val="100000"/>
              </a:lnSpc>
              <a:spcBef>
                <a:spcPts val="0"/>
              </a:spcBef>
              <a:spcAft>
                <a:spcPts val="0"/>
              </a:spcAft>
              <a:buClr>
                <a:srgbClr val="434343"/>
              </a:buClr>
              <a:buSzPts val="1300"/>
              <a:buFont typeface="Lato"/>
              <a:buChar char="●"/>
            </a:pPr>
            <a:r>
              <a:rPr lang="hr" sz="1300" b="0" i="0" u="none" strike="noStrike" cap="none">
                <a:solidFill>
                  <a:srgbClr val="434343"/>
                </a:solidFill>
                <a:latin typeface="Lato"/>
                <a:ea typeface="Lato"/>
                <a:cs typeface="Lato"/>
                <a:sym typeface="Lato"/>
              </a:rPr>
              <a:t>cultivation of microorganisms on solid substrates without the presence of free water </a:t>
            </a:r>
            <a:endParaRPr sz="1300" b="0" i="0" u="none" strike="noStrike" cap="none">
              <a:solidFill>
                <a:srgbClr val="434343"/>
              </a:solidFill>
              <a:latin typeface="Lato"/>
              <a:ea typeface="Lato"/>
              <a:cs typeface="Lato"/>
              <a:sym typeface="Lato"/>
            </a:endParaRPr>
          </a:p>
          <a:p>
            <a:pPr marL="172800" marR="0" lvl="0" indent="-168951" algn="l" rtl="0">
              <a:lnSpc>
                <a:spcPct val="100000"/>
              </a:lnSpc>
              <a:spcBef>
                <a:spcPts val="0"/>
              </a:spcBef>
              <a:spcAft>
                <a:spcPts val="0"/>
              </a:spcAft>
              <a:buClr>
                <a:srgbClr val="434343"/>
              </a:buClr>
              <a:buSzPts val="1300"/>
              <a:buFont typeface="Lato"/>
              <a:buChar char="●"/>
            </a:pPr>
            <a:r>
              <a:rPr lang="hr" sz="1300" b="0" i="0" u="none" strike="noStrike" cap="none">
                <a:solidFill>
                  <a:srgbClr val="434343"/>
                </a:solidFill>
                <a:latin typeface="Lato"/>
                <a:ea typeface="Lato"/>
                <a:cs typeface="Lato"/>
                <a:sym typeface="Lato"/>
              </a:rPr>
              <a:t>complex enzymatic system for depolymerization and degradation of the lignocellulosic biomass</a:t>
            </a:r>
            <a:endParaRPr sz="1300" b="0" i="0" u="none" strike="noStrike" cap="none">
              <a:solidFill>
                <a:srgbClr val="434343"/>
              </a:solidFill>
              <a:latin typeface="Lato"/>
              <a:ea typeface="Lato"/>
              <a:cs typeface="Lato"/>
              <a:sym typeface="Lato"/>
            </a:endParaRPr>
          </a:p>
        </p:txBody>
      </p:sp>
      <p:pic>
        <p:nvPicPr>
          <p:cNvPr id="550" name="Google Shape;550;p42"/>
          <p:cNvPicPr preferRelativeResize="0"/>
          <p:nvPr/>
        </p:nvPicPr>
        <p:blipFill rotWithShape="1">
          <a:blip r:embed="rId10">
            <a:alphaModFix/>
          </a:blip>
          <a:srcRect/>
          <a:stretch/>
        </p:blipFill>
        <p:spPr>
          <a:xfrm>
            <a:off x="7251099" y="50300"/>
            <a:ext cx="1849367" cy="138702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00"/>
                                  </p:stCondLst>
                                  <p:childTnLst>
                                    <p:set>
                                      <p:cBhvr>
                                        <p:cTn id="6" dur="1" fill="hold">
                                          <p:stCondLst>
                                            <p:cond delay="0"/>
                                          </p:stCondLst>
                                        </p:cTn>
                                        <p:tgtEl>
                                          <p:spTgt spid="548"/>
                                        </p:tgtEl>
                                        <p:attrNameLst>
                                          <p:attrName>style.visibility</p:attrName>
                                        </p:attrNameLst>
                                      </p:cBhvr>
                                      <p:to>
                                        <p:strVal val="visible"/>
                                      </p:to>
                                    </p:set>
                                    <p:animEffect transition="in" filter="fade">
                                      <p:cBhvr>
                                        <p:cTn id="7" dur="500"/>
                                        <p:tgtEl>
                                          <p:spTgt spid="54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49"/>
                                        </p:tgtEl>
                                        <p:attrNameLst>
                                          <p:attrName>style.visibility</p:attrName>
                                        </p:attrNameLst>
                                      </p:cBhvr>
                                      <p:to>
                                        <p:strVal val="visible"/>
                                      </p:to>
                                    </p:set>
                                    <p:animEffect transition="in" filter="fade">
                                      <p:cBhvr>
                                        <p:cTn id="11" dur="500"/>
                                        <p:tgtEl>
                                          <p:spTgt spid="549"/>
                                        </p:tgtEl>
                                      </p:cBhvr>
                                    </p:animEffect>
                                  </p:childTnLst>
                                </p:cTn>
                              </p:par>
                            </p:childTnLst>
                          </p:cTn>
                        </p:par>
                        <p:par>
                          <p:cTn id="12" fill="hold">
                            <p:stCondLst>
                              <p:cond delay="1000"/>
                            </p:stCondLst>
                            <p:childTnLst>
                              <p:par>
                                <p:cTn id="13" presetID="10" presetClass="entr" presetSubtype="0" fill="hold" nodeType="afterEffect">
                                  <p:stCondLst>
                                    <p:cond delay="500"/>
                                  </p:stCondLst>
                                  <p:childTnLst>
                                    <p:set>
                                      <p:cBhvr>
                                        <p:cTn id="14" dur="1" fill="hold">
                                          <p:stCondLst>
                                            <p:cond delay="0"/>
                                          </p:stCondLst>
                                        </p:cTn>
                                        <p:tgtEl>
                                          <p:spTgt spid="550"/>
                                        </p:tgtEl>
                                        <p:attrNameLst>
                                          <p:attrName>style.visibility</p:attrName>
                                        </p:attrNameLst>
                                      </p:cBhvr>
                                      <p:to>
                                        <p:strVal val="visible"/>
                                      </p:to>
                                    </p:set>
                                    <p:animEffect transition="in" filter="fade">
                                      <p:cBhvr>
                                        <p:cTn id="15" dur="500"/>
                                        <p:tgtEl>
                                          <p:spTgt spid="5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p43"/>
          <p:cNvSpPr txBox="1">
            <a:spLocks noGrp="1"/>
          </p:cNvSpPr>
          <p:nvPr>
            <p:ph type="title"/>
          </p:nvPr>
        </p:nvSpPr>
        <p:spPr>
          <a:xfrm>
            <a:off x="681950" y="402853"/>
            <a:ext cx="8265600" cy="7974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hr"/>
              <a:t>Case study: Sugar beet pulp valorisation with </a:t>
            </a:r>
            <a:r>
              <a:rPr lang="hr" i="1"/>
              <a:t>Ganoderma lucidum</a:t>
            </a:r>
            <a:endParaRPr i="1"/>
          </a:p>
        </p:txBody>
      </p:sp>
      <p:grpSp>
        <p:nvGrpSpPr>
          <p:cNvPr id="557" name="Google Shape;557;p43"/>
          <p:cNvGrpSpPr/>
          <p:nvPr/>
        </p:nvGrpSpPr>
        <p:grpSpPr>
          <a:xfrm>
            <a:off x="290914" y="1337000"/>
            <a:ext cx="2647420" cy="3651300"/>
            <a:chOff x="290914" y="1337000"/>
            <a:chExt cx="2647420" cy="3651300"/>
          </a:xfrm>
        </p:grpSpPr>
        <p:sp>
          <p:nvSpPr>
            <p:cNvPr id="558" name="Google Shape;558;p43"/>
            <p:cNvSpPr/>
            <p:nvPr/>
          </p:nvSpPr>
          <p:spPr>
            <a:xfrm rot="5400000">
              <a:off x="1158434" y="2956865"/>
              <a:ext cx="925500" cy="2634300"/>
            </a:xfrm>
            <a:prstGeom prst="roundRect">
              <a:avLst>
                <a:gd name="adj" fmla="val 16667"/>
              </a:avLst>
            </a:prstGeom>
            <a:solidFill>
              <a:srgbClr val="F2F2F2"/>
            </a:solidFill>
            <a:ln w="12700" cap="flat" cmpd="sng">
              <a:solidFill>
                <a:schemeClr val="dk2"/>
              </a:solidFill>
              <a:prstDash val="solid"/>
              <a:miter lim="8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59" name="Google Shape;559;p43"/>
            <p:cNvSpPr/>
            <p:nvPr/>
          </p:nvSpPr>
          <p:spPr>
            <a:xfrm>
              <a:off x="290914" y="1337000"/>
              <a:ext cx="600000" cy="3651300"/>
            </a:xfrm>
            <a:prstGeom prst="roundRect">
              <a:avLst>
                <a:gd name="adj" fmla="val 16667"/>
              </a:avLst>
            </a:prstGeom>
            <a:solidFill>
              <a:srgbClr val="F2F2F2"/>
            </a:solidFill>
            <a:ln w="12700" cap="flat" cmpd="sng">
              <a:solidFill>
                <a:schemeClr val="dk2"/>
              </a:solidFill>
              <a:prstDash val="solid"/>
              <a:miter lim="8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560" name="Google Shape;560;p43" descr="Test tubes with solid fill"/>
            <p:cNvPicPr preferRelativeResize="0"/>
            <p:nvPr/>
          </p:nvPicPr>
          <p:blipFill rotWithShape="1">
            <a:blip r:embed="rId3">
              <a:alphaModFix/>
            </a:blip>
            <a:srcRect/>
            <a:stretch/>
          </p:blipFill>
          <p:spPr>
            <a:xfrm>
              <a:off x="357315" y="2926655"/>
              <a:ext cx="471987" cy="471987"/>
            </a:xfrm>
            <a:prstGeom prst="rect">
              <a:avLst/>
            </a:prstGeom>
            <a:noFill/>
            <a:ln>
              <a:noFill/>
            </a:ln>
          </p:spPr>
        </p:pic>
        <p:pic>
          <p:nvPicPr>
            <p:cNvPr id="561" name="Google Shape;561;p43" descr="Classroom with solid fill"/>
            <p:cNvPicPr preferRelativeResize="0"/>
            <p:nvPr/>
          </p:nvPicPr>
          <p:blipFill rotWithShape="1">
            <a:blip r:embed="rId4">
              <a:alphaModFix/>
            </a:blip>
            <a:srcRect/>
            <a:stretch/>
          </p:blipFill>
          <p:spPr>
            <a:xfrm>
              <a:off x="357322" y="1739560"/>
              <a:ext cx="471987" cy="471987"/>
            </a:xfrm>
            <a:prstGeom prst="rect">
              <a:avLst/>
            </a:prstGeom>
            <a:noFill/>
            <a:ln>
              <a:noFill/>
            </a:ln>
          </p:spPr>
        </p:pic>
        <p:sp>
          <p:nvSpPr>
            <p:cNvPr id="562" name="Google Shape;562;p43"/>
            <p:cNvSpPr/>
            <p:nvPr/>
          </p:nvSpPr>
          <p:spPr>
            <a:xfrm>
              <a:off x="293313" y="4026402"/>
              <a:ext cx="600000" cy="581100"/>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563" name="Google Shape;563;p43" descr="Bullseye with solid fill"/>
            <p:cNvPicPr preferRelativeResize="0"/>
            <p:nvPr/>
          </p:nvPicPr>
          <p:blipFill rotWithShape="1">
            <a:blip r:embed="rId5">
              <a:alphaModFix/>
            </a:blip>
            <a:srcRect/>
            <a:stretch/>
          </p:blipFill>
          <p:spPr>
            <a:xfrm>
              <a:off x="357316" y="4068385"/>
              <a:ext cx="471987" cy="471987"/>
            </a:xfrm>
            <a:prstGeom prst="rect">
              <a:avLst/>
            </a:prstGeom>
            <a:noFill/>
            <a:ln>
              <a:noFill/>
            </a:ln>
          </p:spPr>
        </p:pic>
        <p:sp>
          <p:nvSpPr>
            <p:cNvPr id="564" name="Google Shape;564;p43"/>
            <p:cNvSpPr txBox="1"/>
            <p:nvPr/>
          </p:nvSpPr>
          <p:spPr>
            <a:xfrm>
              <a:off x="863332" y="4148578"/>
              <a:ext cx="1916400" cy="581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1" i="0" u="none" strike="noStrike" cap="none">
                  <a:solidFill>
                    <a:schemeClr val="accent1"/>
                  </a:solidFill>
                  <a:latin typeface="Lato"/>
                  <a:ea typeface="Lato"/>
                  <a:cs typeface="Lato"/>
                  <a:sym typeface="Lato"/>
                </a:rPr>
                <a:t>Results</a:t>
              </a:r>
              <a:endParaRPr sz="1400" b="1" i="0" u="none" strike="noStrike" cap="none">
                <a:solidFill>
                  <a:schemeClr val="accent1"/>
                </a:solidFill>
                <a:latin typeface="Lato"/>
                <a:ea typeface="Lato"/>
                <a:cs typeface="Lato"/>
                <a:sym typeface="Lato"/>
              </a:endParaRPr>
            </a:p>
          </p:txBody>
        </p:sp>
      </p:grpSp>
      <p:sp>
        <p:nvSpPr>
          <p:cNvPr id="13" name="Google Shape;156;p21"/>
          <p:cNvSpPr txBox="1">
            <a:spLocks/>
          </p:cNvSpPr>
          <p:nvPr/>
        </p:nvSpPr>
        <p:spPr>
          <a:xfrm>
            <a:off x="669745" y="-12425"/>
            <a:ext cx="7804511" cy="49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9pPr>
          </a:lstStyle>
          <a:p>
            <a:pPr algn="ctr">
              <a:buSzPts val="990"/>
            </a:pPr>
            <a:r>
              <a:rPr lang="en-US" sz="2020" b="0" i="1" dirty="0">
                <a:solidFill>
                  <a:srgbClr val="666666"/>
                </a:solidFill>
              </a:rPr>
              <a:t>Novel food and alternative proteins in a sustainable food system</a:t>
            </a:r>
            <a:br>
              <a:rPr lang="en-US" sz="2020" b="0" i="1" dirty="0">
                <a:solidFill>
                  <a:srgbClr val="666666"/>
                </a:solidFill>
              </a:rPr>
            </a:br>
            <a:r>
              <a:rPr lang="en-US" sz="2020" b="0" i="1" dirty="0">
                <a:solidFill>
                  <a:srgbClr val="666666"/>
                </a:solidFill>
              </a:rPr>
              <a:t> </a:t>
            </a:r>
          </a:p>
        </p:txBody>
      </p:sp>
    </p:spTree>
  </p:cSld>
  <p:clrMapOvr>
    <a:masterClrMapping/>
  </p:clrMapOvr>
  <p:transition spd="slow">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sp>
        <p:nvSpPr>
          <p:cNvPr id="569" name="Google Shape;569;p44"/>
          <p:cNvSpPr/>
          <p:nvPr/>
        </p:nvSpPr>
        <p:spPr>
          <a:xfrm rot="5400000">
            <a:off x="3042600" y="-1055975"/>
            <a:ext cx="3036300" cy="8534700"/>
          </a:xfrm>
          <a:prstGeom prst="roundRect">
            <a:avLst>
              <a:gd name="adj" fmla="val 16667"/>
            </a:avLst>
          </a:prstGeom>
          <a:solidFill>
            <a:srgbClr val="F2F2F2"/>
          </a:solidFill>
          <a:ln w="12700" cap="flat" cmpd="sng">
            <a:solidFill>
              <a:schemeClr val="dk2"/>
            </a:solidFill>
            <a:prstDash val="solid"/>
            <a:miter lim="8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70" name="Google Shape;570;p44"/>
          <p:cNvSpPr txBox="1">
            <a:spLocks noGrp="1"/>
          </p:cNvSpPr>
          <p:nvPr>
            <p:ph type="title"/>
          </p:nvPr>
        </p:nvSpPr>
        <p:spPr>
          <a:xfrm>
            <a:off x="681950" y="402853"/>
            <a:ext cx="8265600" cy="7974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hr"/>
              <a:t>Case study: Sugar beet pulp valorisation with </a:t>
            </a:r>
            <a:r>
              <a:rPr lang="hr" i="1"/>
              <a:t>Ganoderma lucidum</a:t>
            </a:r>
            <a:endParaRPr i="1"/>
          </a:p>
        </p:txBody>
      </p:sp>
      <p:sp>
        <p:nvSpPr>
          <p:cNvPr id="572" name="Google Shape;572;p44"/>
          <p:cNvSpPr/>
          <p:nvPr/>
        </p:nvSpPr>
        <p:spPr>
          <a:xfrm>
            <a:off x="290914" y="1337000"/>
            <a:ext cx="600000" cy="3651300"/>
          </a:xfrm>
          <a:prstGeom prst="roundRect">
            <a:avLst>
              <a:gd name="adj" fmla="val 16667"/>
            </a:avLst>
          </a:prstGeom>
          <a:solidFill>
            <a:srgbClr val="F2F2F2"/>
          </a:solidFill>
          <a:ln w="12700" cap="flat" cmpd="sng">
            <a:solidFill>
              <a:schemeClr val="dk2"/>
            </a:solidFill>
            <a:prstDash val="solid"/>
            <a:miter lim="8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573" name="Google Shape;573;p44" descr="Test tubes with solid fill"/>
          <p:cNvPicPr preferRelativeResize="0"/>
          <p:nvPr/>
        </p:nvPicPr>
        <p:blipFill rotWithShape="1">
          <a:blip r:embed="rId3">
            <a:alphaModFix/>
          </a:blip>
          <a:srcRect/>
          <a:stretch/>
        </p:blipFill>
        <p:spPr>
          <a:xfrm>
            <a:off x="357315" y="2926655"/>
            <a:ext cx="471987" cy="471987"/>
          </a:xfrm>
          <a:prstGeom prst="rect">
            <a:avLst/>
          </a:prstGeom>
          <a:noFill/>
          <a:ln>
            <a:noFill/>
          </a:ln>
        </p:spPr>
      </p:pic>
      <p:pic>
        <p:nvPicPr>
          <p:cNvPr id="574" name="Google Shape;574;p44" descr="Classroom with solid fill"/>
          <p:cNvPicPr preferRelativeResize="0"/>
          <p:nvPr/>
        </p:nvPicPr>
        <p:blipFill rotWithShape="1">
          <a:blip r:embed="rId4">
            <a:alphaModFix/>
          </a:blip>
          <a:srcRect/>
          <a:stretch/>
        </p:blipFill>
        <p:spPr>
          <a:xfrm>
            <a:off x="357322" y="1739560"/>
            <a:ext cx="471987" cy="471987"/>
          </a:xfrm>
          <a:prstGeom prst="rect">
            <a:avLst/>
          </a:prstGeom>
          <a:noFill/>
          <a:ln>
            <a:noFill/>
          </a:ln>
        </p:spPr>
      </p:pic>
      <p:sp>
        <p:nvSpPr>
          <p:cNvPr id="575" name="Google Shape;575;p44"/>
          <p:cNvSpPr/>
          <p:nvPr/>
        </p:nvSpPr>
        <p:spPr>
          <a:xfrm>
            <a:off x="293313" y="4026402"/>
            <a:ext cx="600000" cy="581100"/>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576" name="Google Shape;576;p44" descr="Bullseye with solid fill"/>
          <p:cNvPicPr preferRelativeResize="0"/>
          <p:nvPr/>
        </p:nvPicPr>
        <p:blipFill rotWithShape="1">
          <a:blip r:embed="rId5">
            <a:alphaModFix/>
          </a:blip>
          <a:srcRect/>
          <a:stretch/>
        </p:blipFill>
        <p:spPr>
          <a:xfrm>
            <a:off x="357316" y="4068385"/>
            <a:ext cx="471987" cy="471987"/>
          </a:xfrm>
          <a:prstGeom prst="rect">
            <a:avLst/>
          </a:prstGeom>
          <a:noFill/>
          <a:ln>
            <a:noFill/>
          </a:ln>
        </p:spPr>
      </p:pic>
      <p:grpSp>
        <p:nvGrpSpPr>
          <p:cNvPr id="577" name="Google Shape;577;p44"/>
          <p:cNvGrpSpPr/>
          <p:nvPr/>
        </p:nvGrpSpPr>
        <p:grpSpPr>
          <a:xfrm>
            <a:off x="1288425" y="1874091"/>
            <a:ext cx="2191800" cy="665700"/>
            <a:chOff x="1288425" y="1874091"/>
            <a:chExt cx="2191800" cy="665700"/>
          </a:xfrm>
        </p:grpSpPr>
        <p:sp>
          <p:nvSpPr>
            <p:cNvPr id="578" name="Google Shape;578;p44"/>
            <p:cNvSpPr/>
            <p:nvPr/>
          </p:nvSpPr>
          <p:spPr>
            <a:xfrm>
              <a:off x="1288425" y="1874091"/>
              <a:ext cx="2191800" cy="665700"/>
            </a:xfrm>
            <a:prstGeom prst="chevron">
              <a:avLst>
                <a:gd name="adj"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sp>
          <p:nvSpPr>
            <p:cNvPr id="579" name="Google Shape;579;p44"/>
            <p:cNvSpPr txBox="1"/>
            <p:nvPr/>
          </p:nvSpPr>
          <p:spPr>
            <a:xfrm>
              <a:off x="1426125" y="2002791"/>
              <a:ext cx="1916400" cy="408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0" i="0" u="none" strike="noStrike" cap="none">
                  <a:solidFill>
                    <a:schemeClr val="accent1"/>
                  </a:solidFill>
                  <a:latin typeface="Lato"/>
                  <a:ea typeface="Lato"/>
                  <a:cs typeface="Lato"/>
                  <a:sym typeface="Lato"/>
                </a:rPr>
                <a:t>Optimisation</a:t>
              </a:r>
              <a:endParaRPr sz="1400" b="0" i="0" u="none" strike="noStrike" cap="none">
                <a:solidFill>
                  <a:schemeClr val="accent1"/>
                </a:solidFill>
                <a:latin typeface="Lato"/>
                <a:ea typeface="Lato"/>
                <a:cs typeface="Lato"/>
                <a:sym typeface="Lato"/>
              </a:endParaRPr>
            </a:p>
          </p:txBody>
        </p:sp>
      </p:grpSp>
      <p:grpSp>
        <p:nvGrpSpPr>
          <p:cNvPr id="580" name="Google Shape;580;p44"/>
          <p:cNvGrpSpPr/>
          <p:nvPr/>
        </p:nvGrpSpPr>
        <p:grpSpPr>
          <a:xfrm>
            <a:off x="3569663" y="1874091"/>
            <a:ext cx="2191800" cy="725551"/>
            <a:chOff x="3569663" y="1874091"/>
            <a:chExt cx="2191800" cy="725551"/>
          </a:xfrm>
        </p:grpSpPr>
        <p:sp>
          <p:nvSpPr>
            <p:cNvPr id="581" name="Google Shape;581;p44"/>
            <p:cNvSpPr/>
            <p:nvPr/>
          </p:nvSpPr>
          <p:spPr>
            <a:xfrm>
              <a:off x="3569663" y="1874091"/>
              <a:ext cx="2191800" cy="665700"/>
            </a:xfrm>
            <a:prstGeom prst="chevron">
              <a:avLst>
                <a:gd name="adj"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sp>
          <p:nvSpPr>
            <p:cNvPr id="582" name="Google Shape;582;p44"/>
            <p:cNvSpPr txBox="1"/>
            <p:nvPr/>
          </p:nvSpPr>
          <p:spPr>
            <a:xfrm>
              <a:off x="3822125" y="1933942"/>
              <a:ext cx="1916400" cy="665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0" i="0" u="none" strike="noStrike" cap="none">
                  <a:solidFill>
                    <a:schemeClr val="accent1"/>
                  </a:solidFill>
                  <a:latin typeface="Lato"/>
                  <a:ea typeface="Lato"/>
                  <a:cs typeface="Lato"/>
                  <a:sym typeface="Lato"/>
                </a:rPr>
                <a:t>Chemical composition analysis</a:t>
              </a:r>
              <a:endParaRPr sz="1400" b="0" i="0" u="none" strike="noStrike" cap="none">
                <a:solidFill>
                  <a:schemeClr val="accent1"/>
                </a:solidFill>
                <a:latin typeface="Lato"/>
                <a:ea typeface="Lato"/>
                <a:cs typeface="Lato"/>
                <a:sym typeface="Lato"/>
              </a:endParaRPr>
            </a:p>
          </p:txBody>
        </p:sp>
      </p:grpSp>
      <p:grpSp>
        <p:nvGrpSpPr>
          <p:cNvPr id="583" name="Google Shape;583;p44"/>
          <p:cNvGrpSpPr/>
          <p:nvPr/>
        </p:nvGrpSpPr>
        <p:grpSpPr>
          <a:xfrm>
            <a:off x="5868057" y="1877305"/>
            <a:ext cx="2191800" cy="665700"/>
            <a:chOff x="5868057" y="1877305"/>
            <a:chExt cx="2191800" cy="665700"/>
          </a:xfrm>
        </p:grpSpPr>
        <p:sp>
          <p:nvSpPr>
            <p:cNvPr id="584" name="Google Shape;584;p44"/>
            <p:cNvSpPr/>
            <p:nvPr/>
          </p:nvSpPr>
          <p:spPr>
            <a:xfrm>
              <a:off x="5868057" y="1877305"/>
              <a:ext cx="2191800" cy="665700"/>
            </a:xfrm>
            <a:prstGeom prst="chevron">
              <a:avLst>
                <a:gd name="adj"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sp>
          <p:nvSpPr>
            <p:cNvPr id="585" name="Google Shape;585;p44"/>
            <p:cNvSpPr txBox="1"/>
            <p:nvPr/>
          </p:nvSpPr>
          <p:spPr>
            <a:xfrm>
              <a:off x="6080425" y="1995147"/>
              <a:ext cx="1916400" cy="408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0" i="0" u="none" strike="noStrike" cap="none">
                  <a:solidFill>
                    <a:schemeClr val="accent1"/>
                  </a:solidFill>
                  <a:latin typeface="Lato"/>
                  <a:ea typeface="Lato"/>
                  <a:cs typeface="Lato"/>
                  <a:sym typeface="Lato"/>
                </a:rPr>
                <a:t>Safety analysis</a:t>
              </a:r>
              <a:endParaRPr sz="1400" b="0" i="0" u="none" strike="noStrike" cap="none">
                <a:solidFill>
                  <a:schemeClr val="accent1"/>
                </a:solidFill>
                <a:latin typeface="Lato"/>
                <a:ea typeface="Lato"/>
                <a:cs typeface="Lato"/>
                <a:sym typeface="Lato"/>
              </a:endParaRPr>
            </a:p>
          </p:txBody>
        </p:sp>
      </p:grpSp>
      <p:sp>
        <p:nvSpPr>
          <p:cNvPr id="586" name="Google Shape;586;p44"/>
          <p:cNvSpPr txBox="1"/>
          <p:nvPr/>
        </p:nvSpPr>
        <p:spPr>
          <a:xfrm>
            <a:off x="1375392" y="2500124"/>
            <a:ext cx="1916400" cy="1375200"/>
          </a:xfrm>
          <a:prstGeom prst="rect">
            <a:avLst/>
          </a:prstGeom>
          <a:noFill/>
          <a:ln>
            <a:noFill/>
          </a:ln>
        </p:spPr>
        <p:txBody>
          <a:bodyPr spcFirstLastPara="1" wrap="square" lIns="91425" tIns="91425" rIns="91425" bIns="91425" anchor="t" anchorCtr="0">
            <a:noAutofit/>
          </a:bodyPr>
          <a:lstStyle/>
          <a:p>
            <a:pPr marL="172800" marR="0" lvl="0" indent="-172800" algn="l" rtl="0">
              <a:lnSpc>
                <a:spcPct val="100000"/>
              </a:lnSpc>
              <a:spcBef>
                <a:spcPts val="0"/>
              </a:spcBef>
              <a:spcAft>
                <a:spcPts val="0"/>
              </a:spcAft>
              <a:buClr>
                <a:schemeClr val="accent1"/>
              </a:buClr>
              <a:buSzPts val="1400"/>
              <a:buFont typeface="Lato"/>
              <a:buChar char="●"/>
            </a:pPr>
            <a:r>
              <a:rPr lang="hr" sz="1400" b="0" i="0" u="none" strike="noStrike" cap="none">
                <a:solidFill>
                  <a:schemeClr val="accent1"/>
                </a:solidFill>
                <a:latin typeface="Lato"/>
                <a:ea typeface="Lato"/>
                <a:cs typeface="Lato"/>
                <a:sym typeface="Lato"/>
              </a:rPr>
              <a:t>optimisation of the SSF process</a:t>
            </a:r>
            <a:endParaRPr sz="1400" b="0" i="0" u="none" strike="noStrike" cap="none">
              <a:solidFill>
                <a:schemeClr val="accent1"/>
              </a:solidFill>
              <a:latin typeface="Lato"/>
              <a:ea typeface="Lato"/>
              <a:cs typeface="Lato"/>
              <a:sym typeface="Lato"/>
            </a:endParaRPr>
          </a:p>
          <a:p>
            <a:pPr marL="172800" marR="0" lvl="0" indent="-172800" algn="l" rtl="0">
              <a:lnSpc>
                <a:spcPct val="100000"/>
              </a:lnSpc>
              <a:spcBef>
                <a:spcPts val="0"/>
              </a:spcBef>
              <a:spcAft>
                <a:spcPts val="0"/>
              </a:spcAft>
              <a:buClr>
                <a:schemeClr val="accent1"/>
              </a:buClr>
              <a:buSzPts val="1400"/>
              <a:buFont typeface="Lato"/>
              <a:buChar char="●"/>
            </a:pPr>
            <a:r>
              <a:rPr lang="hr" sz="1400" b="0" i="0" u="none" strike="noStrike" cap="none">
                <a:solidFill>
                  <a:schemeClr val="accent1"/>
                </a:solidFill>
                <a:latin typeface="Lato"/>
                <a:ea typeface="Lato"/>
                <a:cs typeface="Lato"/>
                <a:sym typeface="Lato"/>
              </a:rPr>
              <a:t>optimisation of post-fermentation processing method </a:t>
            </a:r>
            <a:endParaRPr sz="1400" b="0" i="0" u="none" strike="noStrike" cap="none">
              <a:solidFill>
                <a:schemeClr val="accent1"/>
              </a:solidFill>
              <a:latin typeface="Lato"/>
              <a:ea typeface="Lato"/>
              <a:cs typeface="Lato"/>
              <a:sym typeface="Lato"/>
            </a:endParaRPr>
          </a:p>
        </p:txBody>
      </p:sp>
      <p:sp>
        <p:nvSpPr>
          <p:cNvPr id="587" name="Google Shape;587;p44"/>
          <p:cNvSpPr txBox="1"/>
          <p:nvPr/>
        </p:nvSpPr>
        <p:spPr>
          <a:xfrm>
            <a:off x="3707375" y="2500250"/>
            <a:ext cx="1916400" cy="1429200"/>
          </a:xfrm>
          <a:prstGeom prst="rect">
            <a:avLst/>
          </a:prstGeom>
          <a:noFill/>
          <a:ln>
            <a:noFill/>
          </a:ln>
        </p:spPr>
        <p:txBody>
          <a:bodyPr spcFirstLastPara="1" wrap="square" lIns="91425" tIns="91425" rIns="91425" bIns="91425" anchor="t" anchorCtr="0">
            <a:noAutofit/>
          </a:bodyPr>
          <a:lstStyle/>
          <a:p>
            <a:pPr marL="172800" marR="0" lvl="0" indent="-172800" algn="l" rtl="0">
              <a:lnSpc>
                <a:spcPct val="100000"/>
              </a:lnSpc>
              <a:spcBef>
                <a:spcPts val="0"/>
              </a:spcBef>
              <a:spcAft>
                <a:spcPts val="0"/>
              </a:spcAft>
              <a:buClr>
                <a:schemeClr val="accent1"/>
              </a:buClr>
              <a:buSzPts val="1400"/>
              <a:buFont typeface="Lato"/>
              <a:buChar char="●"/>
            </a:pPr>
            <a:r>
              <a:rPr lang="hr" sz="1400" b="0" i="0" u="none" strike="noStrike" cap="none">
                <a:solidFill>
                  <a:schemeClr val="accent1"/>
                </a:solidFill>
                <a:latin typeface="Lato"/>
                <a:ea typeface="Lato"/>
                <a:cs typeface="Lato"/>
                <a:sym typeface="Lato"/>
              </a:rPr>
              <a:t>protein content</a:t>
            </a:r>
            <a:endParaRPr sz="1400" b="0" i="0" u="none" strike="noStrike" cap="none">
              <a:solidFill>
                <a:schemeClr val="accent1"/>
              </a:solidFill>
              <a:latin typeface="Lato"/>
              <a:ea typeface="Lato"/>
              <a:cs typeface="Lato"/>
              <a:sym typeface="Lato"/>
            </a:endParaRPr>
          </a:p>
          <a:p>
            <a:pPr marL="172800" marR="0" lvl="0" indent="-172800" algn="l" rtl="0">
              <a:lnSpc>
                <a:spcPct val="100000"/>
              </a:lnSpc>
              <a:spcBef>
                <a:spcPts val="0"/>
              </a:spcBef>
              <a:spcAft>
                <a:spcPts val="0"/>
              </a:spcAft>
              <a:buClr>
                <a:schemeClr val="accent1"/>
              </a:buClr>
              <a:buSzPts val="1400"/>
              <a:buFont typeface="Lato"/>
              <a:buChar char="●"/>
            </a:pPr>
            <a:r>
              <a:rPr lang="hr" sz="1400" b="0" i="0" u="none" strike="noStrike" cap="none">
                <a:solidFill>
                  <a:schemeClr val="accent1"/>
                </a:solidFill>
                <a:latin typeface="Lato"/>
                <a:ea typeface="Lato"/>
                <a:cs typeface="Lato"/>
                <a:sym typeface="Lato"/>
              </a:rPr>
              <a:t>amino acid profile </a:t>
            </a:r>
            <a:endParaRPr sz="1400" b="0" i="0" u="none" strike="noStrike" cap="none">
              <a:solidFill>
                <a:schemeClr val="accent1"/>
              </a:solidFill>
              <a:latin typeface="Lato"/>
              <a:ea typeface="Lato"/>
              <a:cs typeface="Lato"/>
              <a:sym typeface="Lato"/>
            </a:endParaRPr>
          </a:p>
          <a:p>
            <a:pPr marL="172800" marR="0" lvl="0" indent="-172800" algn="l" rtl="0">
              <a:lnSpc>
                <a:spcPct val="100000"/>
              </a:lnSpc>
              <a:spcBef>
                <a:spcPts val="0"/>
              </a:spcBef>
              <a:spcAft>
                <a:spcPts val="0"/>
              </a:spcAft>
              <a:buClr>
                <a:schemeClr val="accent1"/>
              </a:buClr>
              <a:buSzPts val="1400"/>
              <a:buFont typeface="Lato"/>
              <a:buChar char="●"/>
            </a:pPr>
            <a:r>
              <a:rPr lang="hr" sz="1400" b="0" i="0" u="none" strike="noStrike" cap="none">
                <a:solidFill>
                  <a:schemeClr val="accent1"/>
                </a:solidFill>
                <a:latin typeface="Lato"/>
                <a:ea typeface="Lato"/>
                <a:cs typeface="Lato"/>
                <a:sym typeface="Lato"/>
              </a:rPr>
              <a:t>dietary fiber</a:t>
            </a:r>
            <a:endParaRPr sz="1400" b="0" i="0" u="none" strike="noStrike" cap="none">
              <a:solidFill>
                <a:schemeClr val="accent1"/>
              </a:solidFill>
              <a:latin typeface="Lato"/>
              <a:ea typeface="Lato"/>
              <a:cs typeface="Lato"/>
              <a:sym typeface="Lato"/>
            </a:endParaRPr>
          </a:p>
          <a:p>
            <a:pPr marL="172800" marR="0" lvl="0" indent="-172800" algn="l" rtl="0">
              <a:lnSpc>
                <a:spcPct val="100000"/>
              </a:lnSpc>
              <a:spcBef>
                <a:spcPts val="0"/>
              </a:spcBef>
              <a:spcAft>
                <a:spcPts val="0"/>
              </a:spcAft>
              <a:buClr>
                <a:schemeClr val="accent1"/>
              </a:buClr>
              <a:buSzPts val="1400"/>
              <a:buFont typeface="Lato"/>
              <a:buChar char="●"/>
            </a:pPr>
            <a:r>
              <a:rPr lang="hr" sz="1400" b="0" i="0" u="none" strike="noStrike" cap="none">
                <a:solidFill>
                  <a:schemeClr val="accent1"/>
                </a:solidFill>
                <a:latin typeface="Lato"/>
                <a:ea typeface="Lato"/>
                <a:cs typeface="Lato"/>
                <a:sym typeface="Lato"/>
              </a:rPr>
              <a:t>sugars</a:t>
            </a:r>
            <a:endParaRPr sz="1400" b="0" i="0" u="none" strike="noStrike" cap="none">
              <a:solidFill>
                <a:schemeClr val="accent1"/>
              </a:solidFill>
              <a:latin typeface="Lato"/>
              <a:ea typeface="Lato"/>
              <a:cs typeface="Lato"/>
              <a:sym typeface="Lato"/>
            </a:endParaRPr>
          </a:p>
          <a:p>
            <a:pPr marL="172800" marR="0" lvl="0" indent="-172800" algn="l" rtl="0">
              <a:lnSpc>
                <a:spcPct val="100000"/>
              </a:lnSpc>
              <a:spcBef>
                <a:spcPts val="0"/>
              </a:spcBef>
              <a:spcAft>
                <a:spcPts val="0"/>
              </a:spcAft>
              <a:buClr>
                <a:schemeClr val="accent1"/>
              </a:buClr>
              <a:buSzPts val="1400"/>
              <a:buFont typeface="Lato"/>
              <a:buChar char="●"/>
            </a:pPr>
            <a:r>
              <a:rPr lang="hr" sz="1400" b="0" i="0" u="none" strike="noStrike" cap="none">
                <a:solidFill>
                  <a:schemeClr val="accent1"/>
                </a:solidFill>
                <a:latin typeface="Lato"/>
                <a:ea typeface="Lato"/>
                <a:cs typeface="Lato"/>
                <a:sym typeface="Lato"/>
              </a:rPr>
              <a:t>fats</a:t>
            </a:r>
            <a:endParaRPr sz="1400" b="0" i="0" u="none" strike="noStrike" cap="none">
              <a:solidFill>
                <a:schemeClr val="accent1"/>
              </a:solidFill>
              <a:latin typeface="Lato"/>
              <a:ea typeface="Lato"/>
              <a:cs typeface="Lato"/>
              <a:sym typeface="Lato"/>
            </a:endParaRPr>
          </a:p>
          <a:p>
            <a:pPr marL="172800" marR="0" lvl="0" indent="-172800" algn="l" rtl="0">
              <a:lnSpc>
                <a:spcPct val="100000"/>
              </a:lnSpc>
              <a:spcBef>
                <a:spcPts val="0"/>
              </a:spcBef>
              <a:spcAft>
                <a:spcPts val="0"/>
              </a:spcAft>
              <a:buClr>
                <a:schemeClr val="accent1"/>
              </a:buClr>
              <a:buSzPts val="1400"/>
              <a:buFont typeface="Lato"/>
              <a:buChar char="●"/>
            </a:pPr>
            <a:r>
              <a:rPr lang="hr" sz="1400" b="0" i="0" u="none" strike="noStrike" cap="none">
                <a:solidFill>
                  <a:schemeClr val="accent1"/>
                </a:solidFill>
                <a:latin typeface="Lato"/>
                <a:ea typeface="Lato"/>
                <a:cs typeface="Lato"/>
                <a:sym typeface="Lato"/>
              </a:rPr>
              <a:t>ash</a:t>
            </a:r>
            <a:endParaRPr sz="1400" b="0" i="0" u="none" strike="noStrike" cap="none">
              <a:solidFill>
                <a:schemeClr val="accent1"/>
              </a:solidFill>
              <a:latin typeface="Lato"/>
              <a:ea typeface="Lato"/>
              <a:cs typeface="Lato"/>
              <a:sym typeface="Lato"/>
            </a:endParaRPr>
          </a:p>
        </p:txBody>
      </p:sp>
      <p:sp>
        <p:nvSpPr>
          <p:cNvPr id="588" name="Google Shape;588;p44"/>
          <p:cNvSpPr txBox="1"/>
          <p:nvPr/>
        </p:nvSpPr>
        <p:spPr>
          <a:xfrm>
            <a:off x="5980898" y="2500249"/>
            <a:ext cx="1916400" cy="1956000"/>
          </a:xfrm>
          <a:prstGeom prst="rect">
            <a:avLst/>
          </a:prstGeom>
          <a:noFill/>
          <a:ln>
            <a:noFill/>
          </a:ln>
        </p:spPr>
        <p:txBody>
          <a:bodyPr spcFirstLastPara="1" wrap="square" lIns="91425" tIns="91425" rIns="91425" bIns="91425" anchor="t" anchorCtr="0">
            <a:noAutofit/>
          </a:bodyPr>
          <a:lstStyle/>
          <a:p>
            <a:pPr marL="172800" marR="0" lvl="0" indent="-172800" algn="l" rtl="0">
              <a:lnSpc>
                <a:spcPct val="100000"/>
              </a:lnSpc>
              <a:spcBef>
                <a:spcPts val="0"/>
              </a:spcBef>
              <a:spcAft>
                <a:spcPts val="0"/>
              </a:spcAft>
              <a:buClr>
                <a:schemeClr val="accent1"/>
              </a:buClr>
              <a:buSzPts val="1400"/>
              <a:buFont typeface="Lato"/>
              <a:buChar char="●"/>
            </a:pPr>
            <a:r>
              <a:rPr lang="hr" sz="1400" b="0" i="0" u="none" strike="noStrike" cap="none" dirty="0">
                <a:solidFill>
                  <a:schemeClr val="accent1"/>
                </a:solidFill>
                <a:latin typeface="Lato"/>
                <a:ea typeface="Lato"/>
                <a:cs typeface="Lato"/>
                <a:sym typeface="Lato"/>
              </a:rPr>
              <a:t>heavy metals</a:t>
            </a:r>
            <a:endParaRPr sz="1400" b="0" i="0" u="none" strike="noStrike" cap="none" dirty="0">
              <a:solidFill>
                <a:schemeClr val="accent1"/>
              </a:solidFill>
              <a:latin typeface="Lato"/>
              <a:ea typeface="Lato"/>
              <a:cs typeface="Lato"/>
              <a:sym typeface="Lato"/>
            </a:endParaRPr>
          </a:p>
          <a:p>
            <a:pPr marL="172800" marR="0" lvl="0" indent="-172800" algn="l" rtl="0">
              <a:lnSpc>
                <a:spcPct val="100000"/>
              </a:lnSpc>
              <a:spcBef>
                <a:spcPts val="0"/>
              </a:spcBef>
              <a:spcAft>
                <a:spcPts val="0"/>
              </a:spcAft>
              <a:buClr>
                <a:schemeClr val="accent1"/>
              </a:buClr>
              <a:buSzPts val="1400"/>
              <a:buFont typeface="Lato"/>
              <a:buChar char="●"/>
            </a:pPr>
            <a:r>
              <a:rPr lang="hr" sz="1400" b="0" i="0" u="none" strike="noStrike" cap="none" dirty="0">
                <a:solidFill>
                  <a:schemeClr val="accent1"/>
                </a:solidFill>
                <a:latin typeface="Lato"/>
                <a:ea typeface="Lato"/>
                <a:cs typeface="Lato"/>
                <a:sym typeface="Lato"/>
              </a:rPr>
              <a:t>toxins </a:t>
            </a:r>
            <a:endParaRPr sz="1400" b="0" i="0" u="none" strike="noStrike" cap="none" dirty="0">
              <a:solidFill>
                <a:schemeClr val="accent1"/>
              </a:solidFill>
              <a:latin typeface="Lato"/>
              <a:ea typeface="Lato"/>
              <a:cs typeface="Lato"/>
              <a:sym typeface="Lato"/>
            </a:endParaRPr>
          </a:p>
          <a:p>
            <a:pPr marL="172800" marR="0" lvl="0" indent="-172800" algn="l" rtl="0">
              <a:lnSpc>
                <a:spcPct val="100000"/>
              </a:lnSpc>
              <a:spcBef>
                <a:spcPts val="0"/>
              </a:spcBef>
              <a:spcAft>
                <a:spcPts val="0"/>
              </a:spcAft>
              <a:buClr>
                <a:schemeClr val="accent1"/>
              </a:buClr>
              <a:buSzPts val="1400"/>
              <a:buFont typeface="Lato"/>
              <a:buChar char="●"/>
            </a:pPr>
            <a:r>
              <a:rPr lang="hr" sz="1400" b="0" i="0" u="none" strike="noStrike" cap="none" dirty="0">
                <a:solidFill>
                  <a:schemeClr val="accent1"/>
                </a:solidFill>
                <a:latin typeface="Lato"/>
                <a:ea typeface="Lato"/>
                <a:cs typeface="Lato"/>
                <a:sym typeface="Lato"/>
              </a:rPr>
              <a:t>polycyclic aromatic hydrocarbons (PAHs)</a:t>
            </a:r>
            <a:endParaRPr sz="1400" b="0" i="0" u="none" strike="noStrike" cap="none" dirty="0">
              <a:solidFill>
                <a:schemeClr val="accent1"/>
              </a:solidFill>
              <a:latin typeface="Lato"/>
              <a:ea typeface="Lato"/>
              <a:cs typeface="Lato"/>
              <a:sym typeface="Lato"/>
            </a:endParaRPr>
          </a:p>
          <a:p>
            <a:pPr marL="172800" marR="0" lvl="0" indent="-172800" algn="l" rtl="0">
              <a:lnSpc>
                <a:spcPct val="100000"/>
              </a:lnSpc>
              <a:spcBef>
                <a:spcPts val="0"/>
              </a:spcBef>
              <a:spcAft>
                <a:spcPts val="0"/>
              </a:spcAft>
              <a:buClr>
                <a:schemeClr val="accent1"/>
              </a:buClr>
              <a:buSzPts val="1400"/>
              <a:buFont typeface="Lato"/>
              <a:buChar char="●"/>
            </a:pPr>
            <a:r>
              <a:rPr lang="hr" sz="1400" b="0" i="0" u="none" strike="noStrike" cap="none" dirty="0">
                <a:solidFill>
                  <a:schemeClr val="accent1"/>
                </a:solidFill>
                <a:latin typeface="Lato"/>
                <a:ea typeface="Lato"/>
                <a:cs typeface="Lato"/>
                <a:sym typeface="Lato"/>
              </a:rPr>
              <a:t>polychlorinated biphenyls (PCBs)</a:t>
            </a:r>
            <a:endParaRPr sz="1400" b="0" i="0" u="none" strike="noStrike" cap="none" dirty="0">
              <a:solidFill>
                <a:schemeClr val="accent1"/>
              </a:solidFill>
              <a:latin typeface="Lato"/>
              <a:ea typeface="Lato"/>
              <a:cs typeface="Lato"/>
              <a:sym typeface="Lato"/>
            </a:endParaRPr>
          </a:p>
          <a:p>
            <a:pPr marL="172800" marR="0" lvl="0" indent="-172800" algn="l" rtl="0">
              <a:lnSpc>
                <a:spcPct val="100000"/>
              </a:lnSpc>
              <a:spcBef>
                <a:spcPts val="0"/>
              </a:spcBef>
              <a:spcAft>
                <a:spcPts val="0"/>
              </a:spcAft>
              <a:buClr>
                <a:schemeClr val="accent1"/>
              </a:buClr>
              <a:buSzPts val="1400"/>
              <a:buFont typeface="Lato"/>
              <a:buChar char="●"/>
            </a:pPr>
            <a:r>
              <a:rPr lang="hr" sz="1400" b="0" i="0" u="none" strike="noStrike" cap="none" dirty="0">
                <a:solidFill>
                  <a:schemeClr val="accent1"/>
                </a:solidFill>
                <a:latin typeface="Lato"/>
                <a:ea typeface="Lato"/>
                <a:cs typeface="Lato"/>
                <a:sym typeface="Lato"/>
              </a:rPr>
              <a:t>ergot and tropane alkaloids</a:t>
            </a:r>
            <a:endParaRPr sz="1400" b="0" i="0" u="none" strike="noStrike" cap="none" dirty="0">
              <a:solidFill>
                <a:schemeClr val="accent1"/>
              </a:solidFill>
              <a:latin typeface="Lato"/>
              <a:ea typeface="Lato"/>
              <a:cs typeface="Lato"/>
              <a:sym typeface="Lato"/>
            </a:endParaRPr>
          </a:p>
        </p:txBody>
      </p:sp>
      <p:sp>
        <p:nvSpPr>
          <p:cNvPr id="589" name="Google Shape;589;p44"/>
          <p:cNvSpPr txBox="1"/>
          <p:nvPr/>
        </p:nvSpPr>
        <p:spPr>
          <a:xfrm>
            <a:off x="863332" y="4148578"/>
            <a:ext cx="1916400" cy="581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1" i="0" u="none" strike="noStrike" cap="none">
                <a:solidFill>
                  <a:schemeClr val="accent1"/>
                </a:solidFill>
                <a:latin typeface="Lato"/>
                <a:ea typeface="Lato"/>
                <a:cs typeface="Lato"/>
                <a:sym typeface="Lato"/>
              </a:rPr>
              <a:t>Results</a:t>
            </a:r>
            <a:endParaRPr sz="1400" b="1" i="0" u="none" strike="noStrike" cap="none">
              <a:solidFill>
                <a:schemeClr val="accent1"/>
              </a:solidFill>
              <a:latin typeface="Lato"/>
              <a:ea typeface="Lato"/>
              <a:cs typeface="Lato"/>
              <a:sym typeface="Lato"/>
            </a:endParaRPr>
          </a:p>
        </p:txBody>
      </p:sp>
      <p:sp>
        <p:nvSpPr>
          <p:cNvPr id="24" name="Google Shape;156;p21"/>
          <p:cNvSpPr txBox="1">
            <a:spLocks/>
          </p:cNvSpPr>
          <p:nvPr/>
        </p:nvSpPr>
        <p:spPr>
          <a:xfrm>
            <a:off x="669745" y="-12425"/>
            <a:ext cx="7804511" cy="49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9pPr>
          </a:lstStyle>
          <a:p>
            <a:pPr algn="ctr">
              <a:buSzPts val="990"/>
            </a:pPr>
            <a:r>
              <a:rPr lang="en-US" sz="2020" b="0" i="1" dirty="0">
                <a:solidFill>
                  <a:srgbClr val="666666"/>
                </a:solidFill>
              </a:rPr>
              <a:t>Novel food and alternative proteins in a sustainable food system</a:t>
            </a:r>
            <a:br>
              <a:rPr lang="en-US" sz="2020" b="0" i="1" dirty="0">
                <a:solidFill>
                  <a:srgbClr val="666666"/>
                </a:solidFill>
              </a:rPr>
            </a:br>
            <a:r>
              <a:rPr lang="en-US" sz="2020" b="0" i="1" dirty="0">
                <a:solidFill>
                  <a:srgbClr val="666666"/>
                </a:solidFill>
              </a:rPr>
              <a:t> </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77"/>
                                        </p:tgtEl>
                                        <p:attrNameLst>
                                          <p:attrName>style.visibility</p:attrName>
                                        </p:attrNameLst>
                                      </p:cBhvr>
                                      <p:to>
                                        <p:strVal val="visible"/>
                                      </p:to>
                                    </p:set>
                                    <p:animEffect transition="in" filter="fade">
                                      <p:cBhvr>
                                        <p:cTn id="7" dur="1000"/>
                                        <p:tgtEl>
                                          <p:spTgt spid="577"/>
                                        </p:tgtEl>
                                      </p:cBhvr>
                                    </p:animEffect>
                                  </p:childTnLst>
                                </p:cTn>
                              </p:par>
                              <p:par>
                                <p:cTn id="8" presetID="10" presetClass="entr" presetSubtype="0" fill="hold" nodeType="withEffect">
                                  <p:stCondLst>
                                    <p:cond delay="250"/>
                                  </p:stCondLst>
                                  <p:childTnLst>
                                    <p:set>
                                      <p:cBhvr>
                                        <p:cTn id="9" dur="1" fill="hold">
                                          <p:stCondLst>
                                            <p:cond delay="0"/>
                                          </p:stCondLst>
                                        </p:cTn>
                                        <p:tgtEl>
                                          <p:spTgt spid="586"/>
                                        </p:tgtEl>
                                        <p:attrNameLst>
                                          <p:attrName>style.visibility</p:attrName>
                                        </p:attrNameLst>
                                      </p:cBhvr>
                                      <p:to>
                                        <p:strVal val="visible"/>
                                      </p:to>
                                    </p:set>
                                    <p:animEffect transition="in" filter="fade">
                                      <p:cBhvr>
                                        <p:cTn id="10" dur="1000"/>
                                        <p:tgtEl>
                                          <p:spTgt spid="58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80"/>
                                        </p:tgtEl>
                                        <p:attrNameLst>
                                          <p:attrName>style.visibility</p:attrName>
                                        </p:attrNameLst>
                                      </p:cBhvr>
                                      <p:to>
                                        <p:strVal val="visible"/>
                                      </p:to>
                                    </p:set>
                                    <p:animEffect transition="in" filter="fade">
                                      <p:cBhvr>
                                        <p:cTn id="15" dur="1000"/>
                                        <p:tgtEl>
                                          <p:spTgt spid="580"/>
                                        </p:tgtEl>
                                      </p:cBhvr>
                                    </p:animEffect>
                                  </p:childTnLst>
                                </p:cTn>
                              </p:par>
                              <p:par>
                                <p:cTn id="16" presetID="10" presetClass="entr" presetSubtype="0" fill="hold" nodeType="withEffect">
                                  <p:stCondLst>
                                    <p:cond delay="250"/>
                                  </p:stCondLst>
                                  <p:childTnLst>
                                    <p:set>
                                      <p:cBhvr>
                                        <p:cTn id="17" dur="1" fill="hold">
                                          <p:stCondLst>
                                            <p:cond delay="0"/>
                                          </p:stCondLst>
                                        </p:cTn>
                                        <p:tgtEl>
                                          <p:spTgt spid="587"/>
                                        </p:tgtEl>
                                        <p:attrNameLst>
                                          <p:attrName>style.visibility</p:attrName>
                                        </p:attrNameLst>
                                      </p:cBhvr>
                                      <p:to>
                                        <p:strVal val="visible"/>
                                      </p:to>
                                    </p:set>
                                    <p:animEffect transition="in" filter="fade">
                                      <p:cBhvr>
                                        <p:cTn id="18" dur="1000"/>
                                        <p:tgtEl>
                                          <p:spTgt spid="58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83"/>
                                        </p:tgtEl>
                                        <p:attrNameLst>
                                          <p:attrName>style.visibility</p:attrName>
                                        </p:attrNameLst>
                                      </p:cBhvr>
                                      <p:to>
                                        <p:strVal val="visible"/>
                                      </p:to>
                                    </p:set>
                                    <p:animEffect transition="in" filter="fade">
                                      <p:cBhvr>
                                        <p:cTn id="23" dur="1000"/>
                                        <p:tgtEl>
                                          <p:spTgt spid="583"/>
                                        </p:tgtEl>
                                      </p:cBhvr>
                                    </p:animEffect>
                                  </p:childTnLst>
                                </p:cTn>
                              </p:par>
                              <p:par>
                                <p:cTn id="24" presetID="10" presetClass="entr" presetSubtype="0" fill="hold" nodeType="withEffect">
                                  <p:stCondLst>
                                    <p:cond delay="250"/>
                                  </p:stCondLst>
                                  <p:childTnLst>
                                    <p:set>
                                      <p:cBhvr>
                                        <p:cTn id="25" dur="1" fill="hold">
                                          <p:stCondLst>
                                            <p:cond delay="0"/>
                                          </p:stCondLst>
                                        </p:cTn>
                                        <p:tgtEl>
                                          <p:spTgt spid="588"/>
                                        </p:tgtEl>
                                        <p:attrNameLst>
                                          <p:attrName>style.visibility</p:attrName>
                                        </p:attrNameLst>
                                      </p:cBhvr>
                                      <p:to>
                                        <p:strVal val="visible"/>
                                      </p:to>
                                    </p:set>
                                    <p:animEffect transition="in" filter="fade">
                                      <p:cBhvr>
                                        <p:cTn id="26" dur="1000"/>
                                        <p:tgtEl>
                                          <p:spTgt spid="5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sp>
        <p:nvSpPr>
          <p:cNvPr id="594" name="Google Shape;594;p45"/>
          <p:cNvSpPr txBox="1">
            <a:spLocks noGrp="1"/>
          </p:cNvSpPr>
          <p:nvPr>
            <p:ph type="title"/>
          </p:nvPr>
        </p:nvSpPr>
        <p:spPr>
          <a:xfrm>
            <a:off x="681950" y="402853"/>
            <a:ext cx="8265600" cy="7974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hr" dirty="0"/>
              <a:t>Case study: Sugar beet pulp valorisation with </a:t>
            </a:r>
            <a:r>
              <a:rPr lang="hr" i="1" dirty="0"/>
              <a:t>Ganoderma lucidum</a:t>
            </a:r>
            <a:endParaRPr dirty="0"/>
          </a:p>
        </p:txBody>
      </p:sp>
      <p:sp>
        <p:nvSpPr>
          <p:cNvPr id="596" name="Google Shape;596;p45"/>
          <p:cNvSpPr/>
          <p:nvPr/>
        </p:nvSpPr>
        <p:spPr>
          <a:xfrm>
            <a:off x="1279863" y="1327438"/>
            <a:ext cx="2372400" cy="522000"/>
          </a:xfrm>
          <a:prstGeom prst="chevron">
            <a:avLst>
              <a:gd name="adj"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sp>
        <p:nvSpPr>
          <p:cNvPr id="597" name="Google Shape;597;p45"/>
          <p:cNvSpPr txBox="1"/>
          <p:nvPr/>
        </p:nvSpPr>
        <p:spPr>
          <a:xfrm>
            <a:off x="1418238" y="1384288"/>
            <a:ext cx="1916400" cy="408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0" i="0" u="none" strike="noStrike" cap="none">
                <a:solidFill>
                  <a:schemeClr val="accent1"/>
                </a:solidFill>
                <a:latin typeface="Lato"/>
                <a:ea typeface="Lato"/>
                <a:cs typeface="Lato"/>
                <a:sym typeface="Lato"/>
              </a:rPr>
              <a:t>Optimisation</a:t>
            </a:r>
            <a:endParaRPr sz="1400" b="0" i="0" u="none" strike="noStrike" cap="none">
              <a:solidFill>
                <a:schemeClr val="accent1"/>
              </a:solidFill>
              <a:latin typeface="Lato"/>
              <a:ea typeface="Lato"/>
              <a:cs typeface="Lato"/>
              <a:sym typeface="Lato"/>
            </a:endParaRPr>
          </a:p>
        </p:txBody>
      </p:sp>
      <p:sp>
        <p:nvSpPr>
          <p:cNvPr id="598" name="Google Shape;598;p45"/>
          <p:cNvSpPr/>
          <p:nvPr/>
        </p:nvSpPr>
        <p:spPr>
          <a:xfrm>
            <a:off x="3561101" y="1327438"/>
            <a:ext cx="2372400" cy="522000"/>
          </a:xfrm>
          <a:prstGeom prst="chevron">
            <a:avLst>
              <a:gd name="adj"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sp>
        <p:nvSpPr>
          <p:cNvPr id="599" name="Google Shape;599;p45"/>
          <p:cNvSpPr txBox="1"/>
          <p:nvPr/>
        </p:nvSpPr>
        <p:spPr>
          <a:xfrm>
            <a:off x="3745066" y="1268014"/>
            <a:ext cx="1916400" cy="665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0" i="0" u="none" strike="noStrike" cap="none">
                <a:solidFill>
                  <a:schemeClr val="accent1"/>
                </a:solidFill>
                <a:latin typeface="Lato"/>
                <a:ea typeface="Lato"/>
                <a:cs typeface="Lato"/>
                <a:sym typeface="Lato"/>
              </a:rPr>
              <a:t>Chemical composition analysis</a:t>
            </a:r>
            <a:endParaRPr sz="1400" b="0" i="0" u="none" strike="noStrike" cap="none">
              <a:solidFill>
                <a:schemeClr val="accent1"/>
              </a:solidFill>
              <a:latin typeface="Lato"/>
              <a:ea typeface="Lato"/>
              <a:cs typeface="Lato"/>
              <a:sym typeface="Lato"/>
            </a:endParaRPr>
          </a:p>
        </p:txBody>
      </p:sp>
      <p:sp>
        <p:nvSpPr>
          <p:cNvPr id="600" name="Google Shape;600;p45"/>
          <p:cNvSpPr/>
          <p:nvPr/>
        </p:nvSpPr>
        <p:spPr>
          <a:xfrm>
            <a:off x="5834647" y="1330651"/>
            <a:ext cx="2372400" cy="522000"/>
          </a:xfrm>
          <a:prstGeom prst="chevron">
            <a:avLst>
              <a:gd name="adj"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sp>
        <p:nvSpPr>
          <p:cNvPr id="601" name="Google Shape;601;p45"/>
          <p:cNvSpPr txBox="1"/>
          <p:nvPr/>
        </p:nvSpPr>
        <p:spPr>
          <a:xfrm>
            <a:off x="6047040" y="1384293"/>
            <a:ext cx="1916400" cy="408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0" i="0" u="none" strike="noStrike" cap="none">
                <a:solidFill>
                  <a:schemeClr val="accent1"/>
                </a:solidFill>
                <a:latin typeface="Lato"/>
                <a:ea typeface="Lato"/>
                <a:cs typeface="Lato"/>
                <a:sym typeface="Lato"/>
              </a:rPr>
              <a:t>Safety analysis</a:t>
            </a:r>
            <a:endParaRPr sz="1400" b="0" i="0" u="none" strike="noStrike" cap="none">
              <a:solidFill>
                <a:schemeClr val="accent1"/>
              </a:solidFill>
              <a:latin typeface="Lato"/>
              <a:ea typeface="Lato"/>
              <a:cs typeface="Lato"/>
              <a:sym typeface="Lato"/>
            </a:endParaRPr>
          </a:p>
        </p:txBody>
      </p:sp>
      <p:grpSp>
        <p:nvGrpSpPr>
          <p:cNvPr id="602" name="Google Shape;602;p45"/>
          <p:cNvGrpSpPr/>
          <p:nvPr/>
        </p:nvGrpSpPr>
        <p:grpSpPr>
          <a:xfrm>
            <a:off x="1215412" y="1323030"/>
            <a:ext cx="7020000" cy="540000"/>
            <a:chOff x="1215412" y="1323030"/>
            <a:chExt cx="7020000" cy="540000"/>
          </a:xfrm>
        </p:grpSpPr>
        <p:sp>
          <p:nvSpPr>
            <p:cNvPr id="603" name="Google Shape;603;p45"/>
            <p:cNvSpPr/>
            <p:nvPr/>
          </p:nvSpPr>
          <p:spPr>
            <a:xfrm>
              <a:off x="1215412" y="1323030"/>
              <a:ext cx="7020000" cy="540000"/>
            </a:xfrm>
            <a:prstGeom prst="chevron">
              <a:avLst>
                <a:gd name="adj"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sp>
          <p:nvSpPr>
            <p:cNvPr id="604" name="Google Shape;604;p45"/>
            <p:cNvSpPr txBox="1"/>
            <p:nvPr/>
          </p:nvSpPr>
          <p:spPr>
            <a:xfrm>
              <a:off x="1578451" y="1396726"/>
              <a:ext cx="5838000" cy="408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0" i="0" u="none" strike="noStrike" cap="none">
                  <a:solidFill>
                    <a:schemeClr val="accent1"/>
                  </a:solidFill>
                  <a:latin typeface="Lato"/>
                  <a:ea typeface="Lato"/>
                  <a:cs typeface="Lato"/>
                  <a:sym typeface="Lato"/>
                </a:rPr>
                <a:t>Optimisation of the SSF process</a:t>
              </a:r>
              <a:endParaRPr sz="1400" b="0" i="0" u="none" strike="noStrike" cap="none">
                <a:solidFill>
                  <a:schemeClr val="accent1"/>
                </a:solidFill>
                <a:latin typeface="Lato"/>
                <a:ea typeface="Lato"/>
                <a:cs typeface="Lato"/>
                <a:sym typeface="Lato"/>
              </a:endParaRPr>
            </a:p>
          </p:txBody>
        </p:sp>
      </p:grpSp>
      <p:pic>
        <p:nvPicPr>
          <p:cNvPr id="605" name="Google Shape;605;p45" title="1bfe4c25-dddb-400d-a416-51bcfce5c69d.png"/>
          <p:cNvPicPr preferRelativeResize="0"/>
          <p:nvPr/>
        </p:nvPicPr>
        <p:blipFill rotWithShape="1">
          <a:blip r:embed="rId3">
            <a:alphaModFix/>
          </a:blip>
          <a:srcRect t="15666" r="66942" b="7352"/>
          <a:stretch/>
        </p:blipFill>
        <p:spPr>
          <a:xfrm>
            <a:off x="788962" y="1933725"/>
            <a:ext cx="2372401" cy="3109200"/>
          </a:xfrm>
          <a:prstGeom prst="rect">
            <a:avLst/>
          </a:prstGeom>
          <a:noFill/>
          <a:ln>
            <a:noFill/>
          </a:ln>
        </p:spPr>
      </p:pic>
      <p:pic>
        <p:nvPicPr>
          <p:cNvPr id="606" name="Google Shape;606;p45" title="1bfe4c25-dddb-400d-a416-51bcfce5c69d.png"/>
          <p:cNvPicPr preferRelativeResize="0"/>
          <p:nvPr/>
        </p:nvPicPr>
        <p:blipFill rotWithShape="1">
          <a:blip r:embed="rId3">
            <a:alphaModFix/>
          </a:blip>
          <a:srcRect l="36285" t="15666" r="35323" b="7352"/>
          <a:stretch/>
        </p:blipFill>
        <p:spPr>
          <a:xfrm>
            <a:off x="3511120" y="1933725"/>
            <a:ext cx="2037625" cy="3109200"/>
          </a:xfrm>
          <a:prstGeom prst="rect">
            <a:avLst/>
          </a:prstGeom>
          <a:noFill/>
          <a:ln>
            <a:noFill/>
          </a:ln>
        </p:spPr>
      </p:pic>
      <p:pic>
        <p:nvPicPr>
          <p:cNvPr id="607" name="Google Shape;607;p45" title="1bfe4c25-dddb-400d-a416-51bcfce5c69d.png"/>
          <p:cNvPicPr preferRelativeResize="0"/>
          <p:nvPr/>
        </p:nvPicPr>
        <p:blipFill rotWithShape="1">
          <a:blip r:embed="rId3">
            <a:alphaModFix/>
          </a:blip>
          <a:srcRect l="67511" t="15666" b="7352"/>
          <a:stretch/>
        </p:blipFill>
        <p:spPr>
          <a:xfrm>
            <a:off x="5933500" y="1924286"/>
            <a:ext cx="2331575" cy="3109200"/>
          </a:xfrm>
          <a:prstGeom prst="rect">
            <a:avLst/>
          </a:prstGeom>
          <a:noFill/>
          <a:ln>
            <a:noFill/>
          </a:ln>
        </p:spPr>
      </p:pic>
      <p:sp>
        <p:nvSpPr>
          <p:cNvPr id="17" name="Google Shape;156;p21"/>
          <p:cNvSpPr txBox="1">
            <a:spLocks/>
          </p:cNvSpPr>
          <p:nvPr/>
        </p:nvSpPr>
        <p:spPr>
          <a:xfrm>
            <a:off x="669745" y="-12425"/>
            <a:ext cx="7804511" cy="49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9pPr>
          </a:lstStyle>
          <a:p>
            <a:pPr algn="ctr">
              <a:buSzPts val="990"/>
            </a:pPr>
            <a:r>
              <a:rPr lang="en-US" sz="2020" b="0" i="1" dirty="0">
                <a:solidFill>
                  <a:srgbClr val="666666"/>
                </a:solidFill>
              </a:rPr>
              <a:t>Novel food and alternative proteins in a sustainable food system</a:t>
            </a:r>
            <a:br>
              <a:rPr lang="en-US" sz="2020" b="0" i="1" dirty="0">
                <a:solidFill>
                  <a:srgbClr val="666666"/>
                </a:solidFill>
              </a:rPr>
            </a:br>
            <a:r>
              <a:rPr lang="en-US" sz="2020" b="0" i="1" dirty="0">
                <a:solidFill>
                  <a:srgbClr val="666666"/>
                </a:solidFill>
              </a:rPr>
              <a:t> </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02"/>
                                        </p:tgtEl>
                                        <p:attrNameLst>
                                          <p:attrName>style.visibility</p:attrName>
                                        </p:attrNameLst>
                                      </p:cBhvr>
                                      <p:to>
                                        <p:strVal val="visible"/>
                                      </p:to>
                                    </p:set>
                                    <p:anim calcmode="lin" valueType="num">
                                      <p:cBhvr additive="base">
                                        <p:cTn id="7" dur="500"/>
                                        <p:tgtEl>
                                          <p:spTgt spid="602"/>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05"/>
                                        </p:tgtEl>
                                        <p:attrNameLst>
                                          <p:attrName>style.visibility</p:attrName>
                                        </p:attrNameLst>
                                      </p:cBhvr>
                                      <p:to>
                                        <p:strVal val="visible"/>
                                      </p:to>
                                    </p:set>
                                    <p:anim calcmode="lin" valueType="num">
                                      <p:cBhvr additive="base">
                                        <p:cTn id="12" dur="500"/>
                                        <p:tgtEl>
                                          <p:spTgt spid="605"/>
                                        </p:tgtEl>
                                        <p:attrNameLst>
                                          <p:attrName>ppt_y</p:attrName>
                                        </p:attrNameLst>
                                      </p:cBhvr>
                                      <p:tavLst>
                                        <p:tav tm="0">
                                          <p:val>
                                            <p:strVal val="#ppt_y+1"/>
                                          </p:val>
                                        </p:tav>
                                        <p:tav tm="100000">
                                          <p:val>
                                            <p:strVal val="#ppt_y"/>
                                          </p:val>
                                        </p:tav>
                                      </p:tavLst>
                                    </p:anim>
                                  </p:childTnLst>
                                </p:cTn>
                              </p:par>
                              <p:par>
                                <p:cTn id="13" presetID="2" presetClass="entr" presetSubtype="4" fill="hold" nodeType="withEffect">
                                  <p:stCondLst>
                                    <p:cond delay="250"/>
                                  </p:stCondLst>
                                  <p:childTnLst>
                                    <p:set>
                                      <p:cBhvr>
                                        <p:cTn id="14" dur="1" fill="hold">
                                          <p:stCondLst>
                                            <p:cond delay="0"/>
                                          </p:stCondLst>
                                        </p:cTn>
                                        <p:tgtEl>
                                          <p:spTgt spid="606"/>
                                        </p:tgtEl>
                                        <p:attrNameLst>
                                          <p:attrName>style.visibility</p:attrName>
                                        </p:attrNameLst>
                                      </p:cBhvr>
                                      <p:to>
                                        <p:strVal val="visible"/>
                                      </p:to>
                                    </p:set>
                                    <p:anim calcmode="lin" valueType="num">
                                      <p:cBhvr additive="base">
                                        <p:cTn id="15" dur="500"/>
                                        <p:tgtEl>
                                          <p:spTgt spid="606"/>
                                        </p:tgtEl>
                                        <p:attrNameLst>
                                          <p:attrName>ppt_y</p:attrName>
                                        </p:attrNameLst>
                                      </p:cBhvr>
                                      <p:tavLst>
                                        <p:tav tm="0">
                                          <p:val>
                                            <p:strVal val="#ppt_y+1"/>
                                          </p:val>
                                        </p:tav>
                                        <p:tav tm="100000">
                                          <p:val>
                                            <p:strVal val="#ppt_y"/>
                                          </p:val>
                                        </p:tav>
                                      </p:tavLst>
                                    </p:anim>
                                  </p:childTnLst>
                                </p:cTn>
                              </p:par>
                              <p:par>
                                <p:cTn id="16" presetID="2" presetClass="entr" presetSubtype="4" fill="hold" nodeType="withEffect">
                                  <p:stCondLst>
                                    <p:cond delay="500"/>
                                  </p:stCondLst>
                                  <p:childTnLst>
                                    <p:set>
                                      <p:cBhvr>
                                        <p:cTn id="17" dur="1" fill="hold">
                                          <p:stCondLst>
                                            <p:cond delay="0"/>
                                          </p:stCondLst>
                                        </p:cTn>
                                        <p:tgtEl>
                                          <p:spTgt spid="607"/>
                                        </p:tgtEl>
                                        <p:attrNameLst>
                                          <p:attrName>style.visibility</p:attrName>
                                        </p:attrNameLst>
                                      </p:cBhvr>
                                      <p:to>
                                        <p:strVal val="visible"/>
                                      </p:to>
                                    </p:set>
                                    <p:anim calcmode="lin" valueType="num">
                                      <p:cBhvr additive="base">
                                        <p:cTn id="18" dur="500"/>
                                        <p:tgtEl>
                                          <p:spTgt spid="60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sp>
        <p:nvSpPr>
          <p:cNvPr id="612" name="Google Shape;612;p46"/>
          <p:cNvSpPr/>
          <p:nvPr/>
        </p:nvSpPr>
        <p:spPr>
          <a:xfrm>
            <a:off x="1279863" y="1327438"/>
            <a:ext cx="2372400" cy="522000"/>
          </a:xfrm>
          <a:prstGeom prst="chevron">
            <a:avLst>
              <a:gd name="adj"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sp>
        <p:nvSpPr>
          <p:cNvPr id="613" name="Google Shape;613;p46"/>
          <p:cNvSpPr txBox="1"/>
          <p:nvPr/>
        </p:nvSpPr>
        <p:spPr>
          <a:xfrm>
            <a:off x="1418238" y="1384288"/>
            <a:ext cx="1916400" cy="408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0" i="0" u="none" strike="noStrike" cap="none">
                <a:solidFill>
                  <a:schemeClr val="accent1"/>
                </a:solidFill>
                <a:latin typeface="Lato"/>
                <a:ea typeface="Lato"/>
                <a:cs typeface="Lato"/>
                <a:sym typeface="Lato"/>
              </a:rPr>
              <a:t>Optimisation</a:t>
            </a:r>
            <a:endParaRPr sz="1400" b="0" i="0" u="none" strike="noStrike" cap="none">
              <a:solidFill>
                <a:schemeClr val="accent1"/>
              </a:solidFill>
              <a:latin typeface="Lato"/>
              <a:ea typeface="Lato"/>
              <a:cs typeface="Lato"/>
              <a:sym typeface="Lato"/>
            </a:endParaRPr>
          </a:p>
        </p:txBody>
      </p:sp>
      <p:sp>
        <p:nvSpPr>
          <p:cNvPr id="614" name="Google Shape;614;p46"/>
          <p:cNvSpPr/>
          <p:nvPr/>
        </p:nvSpPr>
        <p:spPr>
          <a:xfrm>
            <a:off x="3561101" y="1327438"/>
            <a:ext cx="2372400" cy="522000"/>
          </a:xfrm>
          <a:prstGeom prst="chevron">
            <a:avLst>
              <a:gd name="adj"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sp>
        <p:nvSpPr>
          <p:cNvPr id="615" name="Google Shape;615;p46"/>
          <p:cNvSpPr txBox="1"/>
          <p:nvPr/>
        </p:nvSpPr>
        <p:spPr>
          <a:xfrm>
            <a:off x="3745066" y="1268014"/>
            <a:ext cx="1916400" cy="665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0" i="0" u="none" strike="noStrike" cap="none">
                <a:solidFill>
                  <a:schemeClr val="accent1"/>
                </a:solidFill>
                <a:latin typeface="Lato"/>
                <a:ea typeface="Lato"/>
                <a:cs typeface="Lato"/>
                <a:sym typeface="Lato"/>
              </a:rPr>
              <a:t>Chemical composition analysis</a:t>
            </a:r>
            <a:endParaRPr sz="1400" b="0" i="0" u="none" strike="noStrike" cap="none">
              <a:solidFill>
                <a:schemeClr val="accent1"/>
              </a:solidFill>
              <a:latin typeface="Lato"/>
              <a:ea typeface="Lato"/>
              <a:cs typeface="Lato"/>
              <a:sym typeface="Lato"/>
            </a:endParaRPr>
          </a:p>
        </p:txBody>
      </p:sp>
      <p:sp>
        <p:nvSpPr>
          <p:cNvPr id="616" name="Google Shape;616;p46"/>
          <p:cNvSpPr/>
          <p:nvPr/>
        </p:nvSpPr>
        <p:spPr>
          <a:xfrm>
            <a:off x="5834647" y="1330651"/>
            <a:ext cx="2372400" cy="522000"/>
          </a:xfrm>
          <a:prstGeom prst="chevron">
            <a:avLst>
              <a:gd name="adj"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sp>
        <p:nvSpPr>
          <p:cNvPr id="617" name="Google Shape;617;p46"/>
          <p:cNvSpPr txBox="1"/>
          <p:nvPr/>
        </p:nvSpPr>
        <p:spPr>
          <a:xfrm>
            <a:off x="6047040" y="1384293"/>
            <a:ext cx="1916400" cy="408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0" i="0" u="none" strike="noStrike" cap="none">
                <a:solidFill>
                  <a:schemeClr val="accent1"/>
                </a:solidFill>
                <a:latin typeface="Lato"/>
                <a:ea typeface="Lato"/>
                <a:cs typeface="Lato"/>
                <a:sym typeface="Lato"/>
              </a:rPr>
              <a:t>Safety analysis</a:t>
            </a:r>
            <a:endParaRPr sz="1400" b="0" i="0" u="none" strike="noStrike" cap="none">
              <a:solidFill>
                <a:schemeClr val="accent1"/>
              </a:solidFill>
              <a:latin typeface="Lato"/>
              <a:ea typeface="Lato"/>
              <a:cs typeface="Lato"/>
              <a:sym typeface="Lato"/>
            </a:endParaRPr>
          </a:p>
        </p:txBody>
      </p:sp>
      <p:sp>
        <p:nvSpPr>
          <p:cNvPr id="618" name="Google Shape;618;p46"/>
          <p:cNvSpPr txBox="1">
            <a:spLocks noGrp="1"/>
          </p:cNvSpPr>
          <p:nvPr>
            <p:ph type="title"/>
          </p:nvPr>
        </p:nvSpPr>
        <p:spPr>
          <a:xfrm>
            <a:off x="681950" y="402853"/>
            <a:ext cx="8265600" cy="7974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hr" dirty="0"/>
              <a:t>Case study: Sugar beet pulp valorisation with </a:t>
            </a:r>
            <a:r>
              <a:rPr lang="hr" i="1" dirty="0"/>
              <a:t>Ganoderma lucidum</a:t>
            </a:r>
            <a:endParaRPr dirty="0"/>
          </a:p>
        </p:txBody>
      </p:sp>
      <p:grpSp>
        <p:nvGrpSpPr>
          <p:cNvPr id="621" name="Google Shape;621;p46"/>
          <p:cNvGrpSpPr/>
          <p:nvPr/>
        </p:nvGrpSpPr>
        <p:grpSpPr>
          <a:xfrm>
            <a:off x="1237301" y="1315864"/>
            <a:ext cx="7020000" cy="540000"/>
            <a:chOff x="1187047" y="667956"/>
            <a:chExt cx="7020000" cy="540000"/>
          </a:xfrm>
        </p:grpSpPr>
        <p:sp>
          <p:nvSpPr>
            <p:cNvPr id="622" name="Google Shape;622;p46"/>
            <p:cNvSpPr/>
            <p:nvPr/>
          </p:nvSpPr>
          <p:spPr>
            <a:xfrm>
              <a:off x="1187047" y="667956"/>
              <a:ext cx="7020000" cy="540000"/>
            </a:xfrm>
            <a:prstGeom prst="chevron">
              <a:avLst>
                <a:gd name="adj"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sp>
          <p:nvSpPr>
            <p:cNvPr id="623" name="Google Shape;623;p46"/>
            <p:cNvSpPr txBox="1"/>
            <p:nvPr/>
          </p:nvSpPr>
          <p:spPr>
            <a:xfrm>
              <a:off x="1653000" y="740599"/>
              <a:ext cx="5838000" cy="408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0" i="0" u="none" strike="noStrike" cap="none">
                  <a:solidFill>
                    <a:schemeClr val="accent1"/>
                  </a:solidFill>
                  <a:latin typeface="Lato"/>
                  <a:ea typeface="Lato"/>
                  <a:cs typeface="Lato"/>
                  <a:sym typeface="Lato"/>
                </a:rPr>
                <a:t>Optimisation of post-fermentation processing method</a:t>
              </a:r>
              <a:endParaRPr sz="1400" b="0" i="0" u="none" strike="noStrike" cap="none">
                <a:solidFill>
                  <a:schemeClr val="accent1"/>
                </a:solidFill>
                <a:latin typeface="Lato"/>
                <a:ea typeface="Lato"/>
                <a:cs typeface="Lato"/>
                <a:sym typeface="Lato"/>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accent1"/>
                </a:solidFill>
                <a:latin typeface="Lato"/>
                <a:ea typeface="Lato"/>
                <a:cs typeface="Lato"/>
                <a:sym typeface="Lato"/>
              </a:endParaRPr>
            </a:p>
          </p:txBody>
        </p:sp>
      </p:grpSp>
      <p:pic>
        <p:nvPicPr>
          <p:cNvPr id="2" name="Slika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67" y="1971475"/>
            <a:ext cx="7021773" cy="2633165"/>
          </a:xfrm>
          <a:prstGeom prst="rect">
            <a:avLst/>
          </a:prstGeom>
        </p:spPr>
      </p:pic>
      <p:sp>
        <p:nvSpPr>
          <p:cNvPr id="15" name="Google Shape;156;p21"/>
          <p:cNvSpPr txBox="1">
            <a:spLocks/>
          </p:cNvSpPr>
          <p:nvPr/>
        </p:nvSpPr>
        <p:spPr>
          <a:xfrm>
            <a:off x="669745" y="-12425"/>
            <a:ext cx="7804511" cy="49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9pPr>
          </a:lstStyle>
          <a:p>
            <a:pPr algn="ctr">
              <a:buSzPts val="990"/>
            </a:pPr>
            <a:r>
              <a:rPr lang="en-US" sz="2020" b="0" i="1" dirty="0">
                <a:solidFill>
                  <a:srgbClr val="666666"/>
                </a:solidFill>
              </a:rPr>
              <a:t>Novel food and alternative proteins in a sustainable food system</a:t>
            </a:r>
            <a:br>
              <a:rPr lang="en-US" sz="2020" b="0" i="1" dirty="0">
                <a:solidFill>
                  <a:srgbClr val="666666"/>
                </a:solidFill>
              </a:rPr>
            </a:br>
            <a:r>
              <a:rPr lang="en-US" sz="2020" b="0" i="1" dirty="0">
                <a:solidFill>
                  <a:srgbClr val="666666"/>
                </a:solidFill>
              </a:rPr>
              <a:t> </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21"/>
                                        </p:tgtEl>
                                        <p:attrNameLst>
                                          <p:attrName>style.visibility</p:attrName>
                                        </p:attrNameLst>
                                      </p:cBhvr>
                                      <p:to>
                                        <p:strVal val="visible"/>
                                      </p:to>
                                    </p:set>
                                    <p:anim calcmode="lin" valueType="num">
                                      <p:cBhvr additive="base">
                                        <p:cTn id="7" dur="500"/>
                                        <p:tgtEl>
                                          <p:spTgt spid="621"/>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Google Shape;628;p47"/>
          <p:cNvSpPr/>
          <p:nvPr/>
        </p:nvSpPr>
        <p:spPr>
          <a:xfrm>
            <a:off x="1279863" y="1327438"/>
            <a:ext cx="2372400" cy="522000"/>
          </a:xfrm>
          <a:prstGeom prst="chevron">
            <a:avLst>
              <a:gd name="adj"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sp>
        <p:nvSpPr>
          <p:cNvPr id="629" name="Google Shape;629;p47"/>
          <p:cNvSpPr txBox="1"/>
          <p:nvPr/>
        </p:nvSpPr>
        <p:spPr>
          <a:xfrm>
            <a:off x="1418238" y="1384288"/>
            <a:ext cx="1916400" cy="408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0" i="0" u="none" strike="noStrike" cap="none">
                <a:solidFill>
                  <a:schemeClr val="accent1"/>
                </a:solidFill>
                <a:latin typeface="Lato"/>
                <a:ea typeface="Lato"/>
                <a:cs typeface="Lato"/>
                <a:sym typeface="Lato"/>
              </a:rPr>
              <a:t>Optimisation</a:t>
            </a:r>
            <a:endParaRPr sz="1400" b="0" i="0" u="none" strike="noStrike" cap="none">
              <a:solidFill>
                <a:schemeClr val="accent1"/>
              </a:solidFill>
              <a:latin typeface="Lato"/>
              <a:ea typeface="Lato"/>
              <a:cs typeface="Lato"/>
              <a:sym typeface="Lato"/>
            </a:endParaRPr>
          </a:p>
        </p:txBody>
      </p:sp>
      <p:sp>
        <p:nvSpPr>
          <p:cNvPr id="630" name="Google Shape;630;p47"/>
          <p:cNvSpPr/>
          <p:nvPr/>
        </p:nvSpPr>
        <p:spPr>
          <a:xfrm>
            <a:off x="3561101" y="1327438"/>
            <a:ext cx="2372400" cy="522000"/>
          </a:xfrm>
          <a:prstGeom prst="chevron">
            <a:avLst>
              <a:gd name="adj"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sp>
        <p:nvSpPr>
          <p:cNvPr id="631" name="Google Shape;631;p47"/>
          <p:cNvSpPr txBox="1"/>
          <p:nvPr/>
        </p:nvSpPr>
        <p:spPr>
          <a:xfrm>
            <a:off x="3745066" y="1268014"/>
            <a:ext cx="1916400" cy="665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0" i="0" u="none" strike="noStrike" cap="none">
                <a:solidFill>
                  <a:schemeClr val="accent1"/>
                </a:solidFill>
                <a:latin typeface="Lato"/>
                <a:ea typeface="Lato"/>
                <a:cs typeface="Lato"/>
                <a:sym typeface="Lato"/>
              </a:rPr>
              <a:t>Chemical composition analysis</a:t>
            </a:r>
            <a:endParaRPr sz="1400" b="0" i="0" u="none" strike="noStrike" cap="none">
              <a:solidFill>
                <a:schemeClr val="accent1"/>
              </a:solidFill>
              <a:latin typeface="Lato"/>
              <a:ea typeface="Lato"/>
              <a:cs typeface="Lato"/>
              <a:sym typeface="Lato"/>
            </a:endParaRPr>
          </a:p>
        </p:txBody>
      </p:sp>
      <p:sp>
        <p:nvSpPr>
          <p:cNvPr id="632" name="Google Shape;632;p47"/>
          <p:cNvSpPr/>
          <p:nvPr/>
        </p:nvSpPr>
        <p:spPr>
          <a:xfrm>
            <a:off x="5834647" y="1330651"/>
            <a:ext cx="2372400" cy="522000"/>
          </a:xfrm>
          <a:prstGeom prst="chevron">
            <a:avLst>
              <a:gd name="adj"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sp>
        <p:nvSpPr>
          <p:cNvPr id="633" name="Google Shape;633;p47"/>
          <p:cNvSpPr txBox="1"/>
          <p:nvPr/>
        </p:nvSpPr>
        <p:spPr>
          <a:xfrm>
            <a:off x="6047040" y="1384293"/>
            <a:ext cx="1916400" cy="408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0" i="0" u="none" strike="noStrike" cap="none">
                <a:solidFill>
                  <a:schemeClr val="accent1"/>
                </a:solidFill>
                <a:latin typeface="Lato"/>
                <a:ea typeface="Lato"/>
                <a:cs typeface="Lato"/>
                <a:sym typeface="Lato"/>
              </a:rPr>
              <a:t>Safety analysis</a:t>
            </a:r>
            <a:endParaRPr sz="1400" b="0" i="0" u="none" strike="noStrike" cap="none">
              <a:solidFill>
                <a:schemeClr val="accent1"/>
              </a:solidFill>
              <a:latin typeface="Lato"/>
              <a:ea typeface="Lato"/>
              <a:cs typeface="Lato"/>
              <a:sym typeface="Lato"/>
            </a:endParaRPr>
          </a:p>
        </p:txBody>
      </p:sp>
      <p:sp>
        <p:nvSpPr>
          <p:cNvPr id="634" name="Google Shape;634;p47"/>
          <p:cNvSpPr txBox="1">
            <a:spLocks noGrp="1"/>
          </p:cNvSpPr>
          <p:nvPr>
            <p:ph type="title"/>
          </p:nvPr>
        </p:nvSpPr>
        <p:spPr>
          <a:xfrm>
            <a:off x="681950" y="402853"/>
            <a:ext cx="8265600" cy="7974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hr" dirty="0"/>
              <a:t>Case study: Sugar beet pulp valorisation with </a:t>
            </a:r>
            <a:r>
              <a:rPr lang="hr" i="1" dirty="0"/>
              <a:t>Ganoderma lucidum</a:t>
            </a:r>
            <a:endParaRPr dirty="0"/>
          </a:p>
        </p:txBody>
      </p:sp>
      <p:grpSp>
        <p:nvGrpSpPr>
          <p:cNvPr id="636" name="Google Shape;636;p47"/>
          <p:cNvGrpSpPr/>
          <p:nvPr/>
        </p:nvGrpSpPr>
        <p:grpSpPr>
          <a:xfrm>
            <a:off x="1207792" y="1323030"/>
            <a:ext cx="7020000" cy="540000"/>
            <a:chOff x="1207792" y="1323030"/>
            <a:chExt cx="7020000" cy="540000"/>
          </a:xfrm>
        </p:grpSpPr>
        <p:sp>
          <p:nvSpPr>
            <p:cNvPr id="637" name="Google Shape;637;p47"/>
            <p:cNvSpPr/>
            <p:nvPr/>
          </p:nvSpPr>
          <p:spPr>
            <a:xfrm>
              <a:off x="1207792" y="1323030"/>
              <a:ext cx="7020000" cy="540000"/>
            </a:xfrm>
            <a:prstGeom prst="chevron">
              <a:avLst>
                <a:gd name="adj"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sp>
          <p:nvSpPr>
            <p:cNvPr id="638" name="Google Shape;638;p47"/>
            <p:cNvSpPr txBox="1"/>
            <p:nvPr/>
          </p:nvSpPr>
          <p:spPr>
            <a:xfrm>
              <a:off x="1578451" y="1396726"/>
              <a:ext cx="5838000" cy="408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0" i="0" u="none" strike="noStrike" cap="none">
                  <a:solidFill>
                    <a:schemeClr val="accent1"/>
                  </a:solidFill>
                  <a:latin typeface="Lato"/>
                  <a:ea typeface="Lato"/>
                  <a:cs typeface="Lato"/>
                  <a:sym typeface="Lato"/>
                </a:rPr>
                <a:t>Chemical composition analysis</a:t>
              </a:r>
              <a:endParaRPr sz="1400" b="0" i="0" u="none" strike="noStrike" cap="none">
                <a:solidFill>
                  <a:schemeClr val="accent1"/>
                </a:solidFill>
                <a:latin typeface="Lato"/>
                <a:ea typeface="Lato"/>
                <a:cs typeface="Lato"/>
                <a:sym typeface="Lato"/>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accent1"/>
                </a:solidFill>
                <a:latin typeface="Lato"/>
                <a:ea typeface="Lato"/>
                <a:cs typeface="Lato"/>
                <a:sym typeface="Lato"/>
              </a:endParaRPr>
            </a:p>
          </p:txBody>
        </p:sp>
      </p:grpSp>
      <p:graphicFrame>
        <p:nvGraphicFramePr>
          <p:cNvPr id="639" name="Google Shape;639;p47"/>
          <p:cNvGraphicFramePr/>
          <p:nvPr>
            <p:extLst>
              <p:ext uri="{D42A27DB-BD31-4B8C-83A1-F6EECF244321}">
                <p14:modId xmlns:p14="http://schemas.microsoft.com/office/powerpoint/2010/main" val="4208328626"/>
              </p:ext>
            </p:extLst>
          </p:nvPr>
        </p:nvGraphicFramePr>
        <p:xfrm>
          <a:off x="2320200" y="1997444"/>
          <a:ext cx="4503600" cy="2718454"/>
        </p:xfrm>
        <a:graphic>
          <a:graphicData uri="http://schemas.openxmlformats.org/drawingml/2006/table">
            <a:tbl>
              <a:tblPr firstRow="1" bandRow="1">
                <a:noFill/>
                <a:tableStyleId>{C099E7BD-B04D-40BF-B327-1141FB06DEC3}</a:tableStyleId>
              </a:tblPr>
              <a:tblGrid>
                <a:gridCol w="1218600">
                  <a:extLst>
                    <a:ext uri="{9D8B030D-6E8A-4147-A177-3AD203B41FA5}">
                      <a16:colId xmlns:a16="http://schemas.microsoft.com/office/drawing/2014/main" val="20000"/>
                    </a:ext>
                  </a:extLst>
                </a:gridCol>
                <a:gridCol w="785850">
                  <a:extLst>
                    <a:ext uri="{9D8B030D-6E8A-4147-A177-3AD203B41FA5}">
                      <a16:colId xmlns:a16="http://schemas.microsoft.com/office/drawing/2014/main" val="20001"/>
                    </a:ext>
                  </a:extLst>
                </a:gridCol>
                <a:gridCol w="842525">
                  <a:extLst>
                    <a:ext uri="{9D8B030D-6E8A-4147-A177-3AD203B41FA5}">
                      <a16:colId xmlns:a16="http://schemas.microsoft.com/office/drawing/2014/main" val="20002"/>
                    </a:ext>
                  </a:extLst>
                </a:gridCol>
                <a:gridCol w="811475">
                  <a:extLst>
                    <a:ext uri="{9D8B030D-6E8A-4147-A177-3AD203B41FA5}">
                      <a16:colId xmlns:a16="http://schemas.microsoft.com/office/drawing/2014/main" val="20003"/>
                    </a:ext>
                  </a:extLst>
                </a:gridCol>
                <a:gridCol w="845150">
                  <a:extLst>
                    <a:ext uri="{9D8B030D-6E8A-4147-A177-3AD203B41FA5}">
                      <a16:colId xmlns:a16="http://schemas.microsoft.com/office/drawing/2014/main" val="20004"/>
                    </a:ext>
                  </a:extLst>
                </a:gridCol>
              </a:tblGrid>
              <a:tr h="346129">
                <a:tc>
                  <a:txBody>
                    <a:bodyPr/>
                    <a:lstStyle/>
                    <a:p>
                      <a:pPr marL="0" marR="0" lvl="0" indent="0" algn="ctr" rtl="0">
                        <a:lnSpc>
                          <a:spcPct val="100000"/>
                        </a:lnSpc>
                        <a:spcBef>
                          <a:spcPts val="0"/>
                        </a:spcBef>
                        <a:spcAft>
                          <a:spcPts val="0"/>
                        </a:spcAft>
                        <a:buClr>
                          <a:srgbClr val="000000"/>
                        </a:buClr>
                        <a:buSzPts val="1100"/>
                        <a:buFont typeface="Arial"/>
                        <a:buNone/>
                      </a:pPr>
                      <a:r>
                        <a:rPr lang="hr" sz="1000" b="0" u="none" strike="noStrike" cap="none">
                          <a:latin typeface="Lato"/>
                          <a:ea typeface="Lato"/>
                          <a:cs typeface="Lato"/>
                          <a:sym typeface="Lato"/>
                        </a:rPr>
                        <a:t>Compound</a:t>
                      </a:r>
                      <a:endParaRPr sz="1000" b="0" u="none" strike="noStrike" cap="none">
                        <a:solidFill>
                          <a:srgbClr val="000000"/>
                        </a:solidFill>
                        <a:latin typeface="Lato"/>
                        <a:ea typeface="Lato"/>
                        <a:cs typeface="Lato"/>
                        <a:sym typeface="Lato"/>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D9581"/>
                    </a:solidFill>
                  </a:tcPr>
                </a:tc>
                <a:tc>
                  <a:txBody>
                    <a:bodyPr/>
                    <a:lstStyle/>
                    <a:p>
                      <a:pPr marL="0" marR="0" lvl="0" indent="0" algn="ctr" rtl="0">
                        <a:lnSpc>
                          <a:spcPct val="100000"/>
                        </a:lnSpc>
                        <a:spcBef>
                          <a:spcPts val="0"/>
                        </a:spcBef>
                        <a:spcAft>
                          <a:spcPts val="0"/>
                        </a:spcAft>
                        <a:buClr>
                          <a:srgbClr val="000000"/>
                        </a:buClr>
                        <a:buSzPts val="1600"/>
                        <a:buFont typeface="Calibri"/>
                        <a:buNone/>
                      </a:pPr>
                      <a:r>
                        <a:rPr lang="hr" sz="1000" b="0" u="none" strike="noStrike" cap="none" dirty="0">
                          <a:latin typeface="Lato"/>
                          <a:ea typeface="Lato"/>
                          <a:cs typeface="Lato"/>
                          <a:sym typeface="Lato"/>
                        </a:rPr>
                        <a:t>RAW SBP</a:t>
                      </a:r>
                      <a:endParaRPr sz="1000" b="0" u="none" strike="noStrike" cap="none" baseline="30000" dirty="0">
                        <a:solidFill>
                          <a:srgbClr val="000000"/>
                        </a:solidFill>
                        <a:latin typeface="Lato"/>
                        <a:ea typeface="Lato"/>
                        <a:cs typeface="Lato"/>
                        <a:sym typeface="Lato"/>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D958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hr" sz="1000" b="0" u="none" strike="noStrike" cap="none">
                          <a:latin typeface="Lato"/>
                          <a:ea typeface="Lato"/>
                          <a:cs typeface="Lato"/>
                          <a:sym typeface="Lato"/>
                        </a:rPr>
                        <a:t>ST</a:t>
                      </a:r>
                      <a:endParaRPr sz="1000" b="0" u="none" strike="noStrike" cap="none" baseline="30000">
                        <a:solidFill>
                          <a:srgbClr val="000000"/>
                        </a:solidFill>
                        <a:latin typeface="Lato"/>
                        <a:ea typeface="Lato"/>
                        <a:cs typeface="Lato"/>
                        <a:sym typeface="Lato"/>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D9581"/>
                    </a:solidFill>
                  </a:tcPr>
                </a:tc>
                <a:tc>
                  <a:txBody>
                    <a:bodyPr/>
                    <a:lstStyle/>
                    <a:p>
                      <a:pPr marL="0" marR="0" lvl="0" indent="0" algn="ctr" rtl="0">
                        <a:lnSpc>
                          <a:spcPct val="100000"/>
                        </a:lnSpc>
                        <a:spcBef>
                          <a:spcPts val="0"/>
                        </a:spcBef>
                        <a:spcAft>
                          <a:spcPts val="0"/>
                        </a:spcAft>
                        <a:buClr>
                          <a:srgbClr val="000000"/>
                        </a:buClr>
                        <a:buSzPts val="1600"/>
                        <a:buFont typeface="Calibri"/>
                        <a:buNone/>
                      </a:pPr>
                      <a:r>
                        <a:rPr lang="hr" sz="1000" b="0" u="none" strike="noStrike" cap="none">
                          <a:latin typeface="Lato"/>
                          <a:ea typeface="Lato"/>
                          <a:cs typeface="Lato"/>
                          <a:sym typeface="Lato"/>
                        </a:rPr>
                        <a:t>D</a:t>
                      </a:r>
                      <a:endParaRPr sz="1000" b="0" u="none" strike="noStrike" cap="none" baseline="30000">
                        <a:solidFill>
                          <a:srgbClr val="000000"/>
                        </a:solidFill>
                        <a:latin typeface="Lato"/>
                        <a:ea typeface="Lato"/>
                        <a:cs typeface="Lato"/>
                        <a:sym typeface="Lato"/>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D9581"/>
                    </a:solidFill>
                  </a:tcPr>
                </a:tc>
                <a:tc>
                  <a:txBody>
                    <a:bodyPr/>
                    <a:lstStyle/>
                    <a:p>
                      <a:pPr marL="0" marR="0" lvl="0" indent="0" algn="ctr" rtl="0">
                        <a:lnSpc>
                          <a:spcPct val="100000"/>
                        </a:lnSpc>
                        <a:spcBef>
                          <a:spcPts val="0"/>
                        </a:spcBef>
                        <a:spcAft>
                          <a:spcPts val="0"/>
                        </a:spcAft>
                        <a:buClr>
                          <a:srgbClr val="000000"/>
                        </a:buClr>
                        <a:buSzPts val="1600"/>
                        <a:buFont typeface="Calibri"/>
                        <a:buNone/>
                      </a:pPr>
                      <a:r>
                        <a:rPr lang="hr" sz="1000" b="0" u="none" strike="noStrike" cap="none">
                          <a:latin typeface="Lato"/>
                          <a:ea typeface="Lato"/>
                          <a:cs typeface="Lato"/>
                          <a:sym typeface="Lato"/>
                        </a:rPr>
                        <a:t>L</a:t>
                      </a:r>
                      <a:endParaRPr sz="1000" b="0" u="none" strike="noStrike" cap="none" baseline="30000">
                        <a:solidFill>
                          <a:srgbClr val="000000"/>
                        </a:solidFill>
                        <a:latin typeface="Lato"/>
                        <a:ea typeface="Lato"/>
                        <a:cs typeface="Lato"/>
                        <a:sym typeface="Lato"/>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CD9581"/>
                    </a:solidFill>
                  </a:tcPr>
                </a:tc>
                <a:extLst>
                  <a:ext uri="{0D108BD9-81ED-4DB2-BD59-A6C34878D82A}">
                    <a16:rowId xmlns:a16="http://schemas.microsoft.com/office/drawing/2014/main" val="10000"/>
                  </a:ext>
                </a:extLst>
              </a:tr>
              <a:tr h="274400">
                <a:tc>
                  <a:txBody>
                    <a:bodyPr/>
                    <a:lstStyle/>
                    <a:p>
                      <a:pPr marL="0" marR="0" lvl="0" indent="0" algn="ctr" rtl="0">
                        <a:lnSpc>
                          <a:spcPct val="100000"/>
                        </a:lnSpc>
                        <a:spcBef>
                          <a:spcPts val="0"/>
                        </a:spcBef>
                        <a:spcAft>
                          <a:spcPts val="0"/>
                        </a:spcAft>
                        <a:buClr>
                          <a:srgbClr val="000000"/>
                        </a:buClr>
                        <a:buSzPts val="1100"/>
                        <a:buFont typeface="Arial"/>
                        <a:buNone/>
                      </a:pPr>
                      <a:r>
                        <a:rPr lang="hr" sz="1000" u="none" strike="noStrike" cap="none" dirty="0">
                          <a:latin typeface="Lato"/>
                          <a:ea typeface="Lato"/>
                          <a:cs typeface="Lato"/>
                          <a:sym typeface="Lato"/>
                        </a:rPr>
                        <a:t>Protein [%</a:t>
                      </a:r>
                      <a:r>
                        <a:rPr lang="hr" sz="1000" u="none" strike="noStrike" cap="none" baseline="-25000" dirty="0">
                          <a:latin typeface="Lato"/>
                          <a:ea typeface="Lato"/>
                          <a:cs typeface="Lato"/>
                          <a:sym typeface="Lato"/>
                        </a:rPr>
                        <a:t>db</a:t>
                      </a:r>
                      <a:r>
                        <a:rPr lang="hr" sz="1000" u="none" strike="noStrike" cap="none" dirty="0">
                          <a:latin typeface="Lato"/>
                          <a:ea typeface="Lato"/>
                          <a:cs typeface="Lato"/>
                          <a:sym typeface="Lato"/>
                        </a:rPr>
                        <a:t>]</a:t>
                      </a:r>
                      <a:endParaRPr sz="1000" u="none" strike="noStrike" cap="none" baseline="30000" dirty="0">
                        <a:solidFill>
                          <a:srgbClr val="000000"/>
                        </a:solidFill>
                        <a:latin typeface="Lato"/>
                        <a:ea typeface="Lato"/>
                        <a:cs typeface="Lato"/>
                        <a:sym typeface="Lato"/>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hr" sz="1000" u="none" strike="noStrike" cap="none">
                          <a:solidFill>
                            <a:srgbClr val="000000"/>
                          </a:solidFill>
                          <a:latin typeface="Lato"/>
                          <a:ea typeface="Lato"/>
                          <a:cs typeface="Lato"/>
                          <a:sym typeface="Lato"/>
                        </a:rPr>
                        <a:t>9.14</a:t>
                      </a:r>
                      <a:endParaRPr sz="1000" u="none" strike="noStrike" cap="none">
                        <a:latin typeface="Lato"/>
                        <a:ea typeface="Lato"/>
                        <a:cs typeface="Lato"/>
                        <a:sym typeface="Lato"/>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hr" sz="1000" u="none" strike="noStrike" cap="none">
                          <a:latin typeface="Lato"/>
                          <a:ea typeface="Lato"/>
                          <a:cs typeface="Lato"/>
                          <a:sym typeface="Lato"/>
                        </a:rPr>
                        <a:t>13.02</a:t>
                      </a:r>
                      <a:endParaRPr sz="1000" u="none" strike="noStrike" cap="none">
                        <a:latin typeface="Lato"/>
                        <a:ea typeface="Lato"/>
                        <a:cs typeface="Lato"/>
                        <a:sym typeface="Lato"/>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hr" sz="1000" u="none" strike="noStrike" cap="none">
                          <a:solidFill>
                            <a:srgbClr val="000000"/>
                          </a:solidFill>
                          <a:latin typeface="Lato"/>
                          <a:ea typeface="Lato"/>
                          <a:cs typeface="Lato"/>
                          <a:sym typeface="Lato"/>
                        </a:rPr>
                        <a:t>13.86</a:t>
                      </a:r>
                      <a:endParaRPr sz="1000" u="none" strike="noStrike" cap="none">
                        <a:latin typeface="Lato"/>
                        <a:ea typeface="Lato"/>
                        <a:cs typeface="Lato"/>
                        <a:sym typeface="Lato"/>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hr" sz="1000" u="none" strike="noStrike" cap="none">
                          <a:solidFill>
                            <a:srgbClr val="000000"/>
                          </a:solidFill>
                          <a:latin typeface="Lato"/>
                          <a:ea typeface="Lato"/>
                          <a:cs typeface="Lato"/>
                          <a:sym typeface="Lato"/>
                        </a:rPr>
                        <a:t>14.50</a:t>
                      </a:r>
                      <a:endParaRPr sz="1000" u="none" strike="noStrike" cap="none">
                        <a:latin typeface="Lato"/>
                        <a:ea typeface="Lato"/>
                        <a:cs typeface="Lato"/>
                        <a:sym typeface="Lato"/>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274400">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hr" sz="1000" dirty="0">
                          <a:latin typeface="Lato"/>
                          <a:ea typeface="Lato"/>
                          <a:cs typeface="Lato"/>
                          <a:sym typeface="Lato"/>
                        </a:rPr>
                        <a:t>Fats </a:t>
                      </a:r>
                      <a:r>
                        <a:rPr lang="hr-HR" sz="1000" u="none" strike="noStrike" cap="none" dirty="0">
                          <a:latin typeface="Lato"/>
                          <a:ea typeface="Lato"/>
                          <a:cs typeface="Lato"/>
                          <a:sym typeface="Lato"/>
                        </a:rPr>
                        <a:t>[%</a:t>
                      </a:r>
                      <a:r>
                        <a:rPr lang="hr-HR" sz="1000" u="none" strike="noStrike" cap="none" baseline="-25000" dirty="0" err="1">
                          <a:latin typeface="Lato"/>
                          <a:ea typeface="Lato"/>
                          <a:cs typeface="Lato"/>
                          <a:sym typeface="Lato"/>
                        </a:rPr>
                        <a:t>db</a:t>
                      </a:r>
                      <a:r>
                        <a:rPr lang="hr-HR" sz="1000" u="none" strike="noStrike" cap="none" dirty="0">
                          <a:latin typeface="Lato"/>
                          <a:ea typeface="Lato"/>
                          <a:cs typeface="Lato"/>
                          <a:sym typeface="Lato"/>
                        </a:rPr>
                        <a:t>]</a:t>
                      </a:r>
                      <a:endParaRPr lang="hr-HR" sz="1000" u="none" strike="noStrike" cap="none" baseline="30000" dirty="0">
                        <a:solidFill>
                          <a:srgbClr val="000000"/>
                        </a:solidFill>
                        <a:latin typeface="Lato"/>
                        <a:ea typeface="Lato"/>
                        <a:cs typeface="Lato"/>
                        <a:sym typeface="Lato"/>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hr-HR" sz="1000" u="none" strike="noStrike" cap="none" dirty="0">
                          <a:solidFill>
                            <a:srgbClr val="000000"/>
                          </a:solidFill>
                          <a:latin typeface="Lato"/>
                          <a:ea typeface="Lato"/>
                          <a:cs typeface="Lato"/>
                          <a:sym typeface="Lato"/>
                        </a:rPr>
                        <a:t>0.600</a:t>
                      </a: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hr-HR" sz="1000" u="none" strike="noStrike" cap="none" dirty="0">
                          <a:latin typeface="Lato"/>
                          <a:ea typeface="Lato"/>
                          <a:cs typeface="Lato"/>
                          <a:sym typeface="Lato"/>
                        </a:rPr>
                        <a:t>0.610</a:t>
                      </a: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hr-HR" sz="1000" u="none" strike="noStrike" cap="none" dirty="0">
                          <a:latin typeface="Lato"/>
                          <a:ea typeface="Lato"/>
                          <a:cs typeface="Lato"/>
                          <a:sym typeface="Lato"/>
                        </a:rPr>
                        <a:t>0.694</a:t>
                      </a: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hr-HR" sz="1000" u="none" strike="noStrike" cap="none" dirty="0">
                          <a:latin typeface="Lato"/>
                          <a:ea typeface="Lato"/>
                          <a:cs typeface="Lato"/>
                          <a:sym typeface="Lato"/>
                        </a:rPr>
                        <a:t>0.766</a:t>
                      </a: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r h="329675">
                <a:tc>
                  <a:txBody>
                    <a:bodyPr/>
                    <a:lstStyle/>
                    <a:p>
                      <a:pPr marL="0" marR="0" lvl="0" indent="0" algn="ctr" rtl="0">
                        <a:lnSpc>
                          <a:spcPct val="100000"/>
                        </a:lnSpc>
                        <a:spcBef>
                          <a:spcPts val="0"/>
                        </a:spcBef>
                        <a:spcAft>
                          <a:spcPts val="0"/>
                        </a:spcAft>
                        <a:buClr>
                          <a:srgbClr val="000000"/>
                        </a:buClr>
                        <a:buSzPts val="1100"/>
                        <a:buFont typeface="Arial"/>
                        <a:buNone/>
                      </a:pPr>
                      <a:r>
                        <a:rPr lang="hr" sz="1000">
                          <a:latin typeface="Lato"/>
                          <a:ea typeface="Lato"/>
                          <a:cs typeface="Lato"/>
                          <a:sym typeface="Lato"/>
                        </a:rPr>
                        <a:t>Dietary fiber (%)</a:t>
                      </a:r>
                      <a:endParaRPr sz="1000">
                        <a:latin typeface="Lato"/>
                        <a:ea typeface="Lato"/>
                        <a:cs typeface="Lato"/>
                        <a:sym typeface="Lato"/>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endParaRPr sz="1000" u="none" strike="noStrike" cap="none">
                        <a:solidFill>
                          <a:srgbClr val="000000"/>
                        </a:solidFill>
                        <a:latin typeface="Lato"/>
                        <a:ea typeface="Lato"/>
                        <a:cs typeface="Lato"/>
                        <a:sym typeface="Lato"/>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endParaRPr sz="1000" u="none" strike="noStrike" cap="none">
                        <a:solidFill>
                          <a:srgbClr val="000000"/>
                        </a:solidFill>
                        <a:latin typeface="Lato"/>
                        <a:ea typeface="Lato"/>
                        <a:cs typeface="Lato"/>
                        <a:sym typeface="Lato"/>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endParaRPr sz="1000" u="none" strike="noStrike" cap="none">
                        <a:solidFill>
                          <a:srgbClr val="000000"/>
                        </a:solidFill>
                        <a:latin typeface="Lato"/>
                        <a:ea typeface="Lato"/>
                        <a:cs typeface="Lato"/>
                        <a:sym typeface="Lato"/>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Calibri"/>
                        <a:buNone/>
                      </a:pPr>
                      <a:endParaRPr sz="1000" u="none" strike="noStrike" cap="none">
                        <a:solidFill>
                          <a:srgbClr val="000000"/>
                        </a:solidFill>
                        <a:latin typeface="Lato"/>
                        <a:ea typeface="Lato"/>
                        <a:cs typeface="Lato"/>
                        <a:sym typeface="Lato"/>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r h="274400">
                <a:tc>
                  <a:txBody>
                    <a:bodyPr/>
                    <a:lstStyle/>
                    <a:p>
                      <a:pPr marL="0" marR="0" lvl="0" indent="0" algn="ctr" rtl="0">
                        <a:spcBef>
                          <a:spcPts val="0"/>
                        </a:spcBef>
                        <a:spcAft>
                          <a:spcPts val="0"/>
                        </a:spcAft>
                        <a:buNone/>
                      </a:pPr>
                      <a:r>
                        <a:rPr lang="hr" sz="1000">
                          <a:solidFill>
                            <a:srgbClr val="000000"/>
                          </a:solidFill>
                          <a:latin typeface="Lato"/>
                          <a:ea typeface="Lato"/>
                          <a:cs typeface="Lato"/>
                          <a:sym typeface="Lato"/>
                        </a:rPr>
                        <a:t>Total</a:t>
                      </a:r>
                      <a:endParaRPr sz="1000">
                        <a:latin typeface="Lato"/>
                        <a:ea typeface="Lato"/>
                        <a:cs typeface="Lato"/>
                        <a:sym typeface="Lato"/>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hr" sz="1000">
                          <a:solidFill>
                            <a:srgbClr val="000000"/>
                          </a:solidFill>
                          <a:latin typeface="Lato"/>
                          <a:ea typeface="Lato"/>
                          <a:cs typeface="Lato"/>
                          <a:sym typeface="Lato"/>
                        </a:rPr>
                        <a:t>72,49</a:t>
                      </a:r>
                      <a:endParaRPr sz="1000">
                        <a:latin typeface="Lato"/>
                        <a:ea typeface="Lato"/>
                        <a:cs typeface="Lato"/>
                        <a:sym typeface="Lato"/>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hr" sz="1000">
                          <a:solidFill>
                            <a:srgbClr val="000000"/>
                          </a:solidFill>
                          <a:latin typeface="Lato"/>
                          <a:ea typeface="Lato"/>
                          <a:cs typeface="Lato"/>
                          <a:sym typeface="Lato"/>
                        </a:rPr>
                        <a:t>43,98</a:t>
                      </a:r>
                      <a:endParaRPr sz="1000">
                        <a:latin typeface="Lato"/>
                        <a:ea typeface="Lato"/>
                        <a:cs typeface="Lato"/>
                        <a:sym typeface="Lato"/>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hr" sz="1000">
                          <a:solidFill>
                            <a:srgbClr val="000000"/>
                          </a:solidFill>
                          <a:latin typeface="Lato"/>
                          <a:ea typeface="Lato"/>
                          <a:cs typeface="Lato"/>
                          <a:sym typeface="Lato"/>
                        </a:rPr>
                        <a:t>48,82</a:t>
                      </a:r>
                      <a:endParaRPr sz="1000">
                        <a:latin typeface="Lato"/>
                        <a:ea typeface="Lato"/>
                        <a:cs typeface="Lato"/>
                        <a:sym typeface="Lato"/>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Calibri"/>
                        <a:buNone/>
                      </a:pPr>
                      <a:r>
                        <a:rPr lang="hr" sz="1000" dirty="0">
                          <a:solidFill>
                            <a:srgbClr val="000000"/>
                          </a:solidFill>
                          <a:latin typeface="Lato"/>
                          <a:ea typeface="Lato"/>
                          <a:cs typeface="Lato"/>
                          <a:sym typeface="Lato"/>
                        </a:rPr>
                        <a:t>46,02</a:t>
                      </a:r>
                      <a:endParaRPr sz="1000" dirty="0">
                        <a:latin typeface="Lato"/>
                        <a:ea typeface="Lato"/>
                        <a:cs typeface="Lato"/>
                        <a:sym typeface="Lato"/>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r h="274400">
                <a:tc>
                  <a:txBody>
                    <a:bodyPr/>
                    <a:lstStyle/>
                    <a:p>
                      <a:pPr marL="0" marR="0" lvl="0" indent="0" algn="ctr" rtl="0">
                        <a:lnSpc>
                          <a:spcPct val="100000"/>
                        </a:lnSpc>
                        <a:spcBef>
                          <a:spcPts val="0"/>
                        </a:spcBef>
                        <a:spcAft>
                          <a:spcPts val="0"/>
                        </a:spcAft>
                        <a:buClr>
                          <a:srgbClr val="000000"/>
                        </a:buClr>
                        <a:buSzPts val="1600"/>
                        <a:buFont typeface="Calibri"/>
                        <a:buNone/>
                      </a:pPr>
                      <a:r>
                        <a:rPr lang="hr" sz="1000">
                          <a:solidFill>
                            <a:srgbClr val="000000"/>
                          </a:solidFill>
                          <a:latin typeface="Lato"/>
                          <a:ea typeface="Lato"/>
                          <a:cs typeface="Lato"/>
                          <a:sym typeface="Lato"/>
                        </a:rPr>
                        <a:t>Insoluble</a:t>
                      </a:r>
                      <a:endParaRPr sz="1000">
                        <a:latin typeface="Lato"/>
                        <a:ea typeface="Lato"/>
                        <a:cs typeface="Lato"/>
                        <a:sym typeface="Lato"/>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hr" sz="1000">
                          <a:solidFill>
                            <a:srgbClr val="000000"/>
                          </a:solidFill>
                          <a:latin typeface="Lato"/>
                          <a:ea typeface="Lato"/>
                          <a:cs typeface="Lato"/>
                          <a:sym typeface="Lato"/>
                        </a:rPr>
                        <a:t>55,75</a:t>
                      </a:r>
                      <a:endParaRPr sz="1000">
                        <a:latin typeface="Lato"/>
                        <a:ea typeface="Lato"/>
                        <a:cs typeface="Lato"/>
                        <a:sym typeface="Lato"/>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hr" sz="1000">
                          <a:solidFill>
                            <a:srgbClr val="000000"/>
                          </a:solidFill>
                          <a:latin typeface="Lato"/>
                          <a:ea typeface="Lato"/>
                          <a:cs typeface="Lato"/>
                          <a:sym typeface="Lato"/>
                        </a:rPr>
                        <a:t>27,50</a:t>
                      </a:r>
                      <a:endParaRPr sz="1000">
                        <a:latin typeface="Lato"/>
                        <a:ea typeface="Lato"/>
                        <a:cs typeface="Lato"/>
                        <a:sym typeface="Lato"/>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hr" sz="1000">
                          <a:solidFill>
                            <a:srgbClr val="000000"/>
                          </a:solidFill>
                          <a:latin typeface="Lato"/>
                          <a:ea typeface="Lato"/>
                          <a:cs typeface="Lato"/>
                          <a:sym typeface="Lato"/>
                        </a:rPr>
                        <a:t>28,03</a:t>
                      </a:r>
                      <a:endParaRPr sz="1000">
                        <a:latin typeface="Lato"/>
                        <a:ea typeface="Lato"/>
                        <a:cs typeface="Lato"/>
                        <a:sym typeface="Lato"/>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Calibri"/>
                        <a:buNone/>
                      </a:pPr>
                      <a:r>
                        <a:rPr lang="hr" sz="1000" dirty="0">
                          <a:solidFill>
                            <a:srgbClr val="000000"/>
                          </a:solidFill>
                          <a:latin typeface="Lato"/>
                          <a:ea typeface="Lato"/>
                          <a:cs typeface="Lato"/>
                          <a:sym typeface="Lato"/>
                        </a:rPr>
                        <a:t>27,78</a:t>
                      </a:r>
                      <a:endParaRPr sz="1000" dirty="0">
                        <a:latin typeface="Lato"/>
                        <a:ea typeface="Lato"/>
                        <a:cs typeface="Lato"/>
                        <a:sym typeface="Lato"/>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5"/>
                  </a:ext>
                </a:extLst>
              </a:tr>
              <a:tr h="274400">
                <a:tc>
                  <a:txBody>
                    <a:bodyPr/>
                    <a:lstStyle/>
                    <a:p>
                      <a:pPr marL="0" marR="0" lvl="0" indent="0" algn="ctr" rtl="0">
                        <a:spcBef>
                          <a:spcPts val="0"/>
                        </a:spcBef>
                        <a:spcAft>
                          <a:spcPts val="0"/>
                        </a:spcAft>
                        <a:buNone/>
                      </a:pPr>
                      <a:r>
                        <a:rPr lang="hr" sz="1000">
                          <a:solidFill>
                            <a:srgbClr val="000000"/>
                          </a:solidFill>
                          <a:latin typeface="Lato"/>
                          <a:ea typeface="Lato"/>
                          <a:cs typeface="Lato"/>
                          <a:sym typeface="Lato"/>
                        </a:rPr>
                        <a:t>Soluble</a:t>
                      </a:r>
                      <a:endParaRPr sz="1000">
                        <a:latin typeface="Lato"/>
                        <a:ea typeface="Lato"/>
                        <a:cs typeface="Lato"/>
                        <a:sym typeface="Lato"/>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hr" sz="1000">
                          <a:solidFill>
                            <a:srgbClr val="000000"/>
                          </a:solidFill>
                          <a:latin typeface="Lato"/>
                          <a:ea typeface="Lato"/>
                          <a:cs typeface="Lato"/>
                          <a:sym typeface="Lato"/>
                        </a:rPr>
                        <a:t>16,73</a:t>
                      </a:r>
                      <a:endParaRPr sz="1000">
                        <a:latin typeface="Lato"/>
                        <a:ea typeface="Lato"/>
                        <a:cs typeface="Lato"/>
                        <a:sym typeface="Lato"/>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hr" sz="1000">
                          <a:solidFill>
                            <a:srgbClr val="000000"/>
                          </a:solidFill>
                          <a:latin typeface="Lato"/>
                          <a:ea typeface="Lato"/>
                          <a:cs typeface="Lato"/>
                          <a:sym typeface="Lato"/>
                        </a:rPr>
                        <a:t>16,49</a:t>
                      </a:r>
                      <a:endParaRPr sz="1000">
                        <a:latin typeface="Lato"/>
                        <a:ea typeface="Lato"/>
                        <a:cs typeface="Lato"/>
                        <a:sym typeface="Lato"/>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hr" sz="1000">
                          <a:solidFill>
                            <a:srgbClr val="000000"/>
                          </a:solidFill>
                          <a:latin typeface="Lato"/>
                          <a:ea typeface="Lato"/>
                          <a:cs typeface="Lato"/>
                          <a:sym typeface="Lato"/>
                        </a:rPr>
                        <a:t>20,79</a:t>
                      </a:r>
                      <a:endParaRPr sz="1000">
                        <a:latin typeface="Lato"/>
                        <a:ea typeface="Lato"/>
                        <a:cs typeface="Lato"/>
                        <a:sym typeface="Lato"/>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hr" sz="1000">
                          <a:solidFill>
                            <a:srgbClr val="000000"/>
                          </a:solidFill>
                          <a:latin typeface="Lato"/>
                          <a:ea typeface="Lato"/>
                          <a:cs typeface="Lato"/>
                          <a:sym typeface="Lato"/>
                        </a:rPr>
                        <a:t>18,24</a:t>
                      </a:r>
                      <a:endParaRPr sz="1000">
                        <a:latin typeface="Lato"/>
                        <a:ea typeface="Lato"/>
                        <a:cs typeface="Lato"/>
                        <a:sym typeface="Lato"/>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6"/>
                  </a:ext>
                </a:extLst>
              </a:tr>
              <a:tr h="274400">
                <a:tc>
                  <a:txBody>
                    <a:bodyPr/>
                    <a:lstStyle/>
                    <a:p>
                      <a:pPr marL="0" marR="0" lvl="0" indent="0" algn="ctr" rtl="0">
                        <a:spcBef>
                          <a:spcPts val="0"/>
                        </a:spcBef>
                        <a:spcAft>
                          <a:spcPts val="0"/>
                        </a:spcAft>
                        <a:buNone/>
                      </a:pPr>
                      <a:r>
                        <a:rPr lang="hr" sz="1000" dirty="0">
                          <a:latin typeface="Lato"/>
                          <a:ea typeface="Lato"/>
                          <a:cs typeface="Lato"/>
                          <a:sym typeface="Lato"/>
                        </a:rPr>
                        <a:t>Reducing sugars [mg glucose/g</a:t>
                      </a:r>
                      <a:r>
                        <a:rPr lang="hr" sz="1000" baseline="-25000" dirty="0">
                          <a:latin typeface="Lato"/>
                          <a:ea typeface="Lato"/>
                          <a:cs typeface="Lato"/>
                          <a:sym typeface="Lato"/>
                        </a:rPr>
                        <a:t>db</a:t>
                      </a:r>
                      <a:r>
                        <a:rPr lang="hr" sz="1000" dirty="0">
                          <a:latin typeface="Lato"/>
                          <a:ea typeface="Lato"/>
                          <a:cs typeface="Lato"/>
                          <a:sym typeface="Lato"/>
                        </a:rPr>
                        <a:t>]</a:t>
                      </a:r>
                      <a:endParaRPr sz="1000" dirty="0">
                        <a:latin typeface="Lato"/>
                        <a:ea typeface="Lato"/>
                        <a:cs typeface="Lato"/>
                        <a:sym typeface="Lato"/>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hr" sz="1000" dirty="0">
                          <a:latin typeface="Lato"/>
                          <a:ea typeface="Lato"/>
                          <a:cs typeface="Lato"/>
                          <a:sym typeface="Lato"/>
                        </a:rPr>
                        <a:t>5.879</a:t>
                      </a:r>
                      <a:endParaRPr sz="1000" dirty="0">
                        <a:solidFill>
                          <a:srgbClr val="000000"/>
                        </a:solidFill>
                        <a:latin typeface="Lato"/>
                        <a:ea typeface="Lato"/>
                        <a:cs typeface="Lato"/>
                        <a:sym typeface="Lato"/>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hr" sz="1000" dirty="0">
                          <a:latin typeface="Lato"/>
                          <a:ea typeface="Lato"/>
                          <a:cs typeface="Lato"/>
                          <a:sym typeface="Lato"/>
                        </a:rPr>
                        <a:t>225.324</a:t>
                      </a:r>
                      <a:endParaRPr sz="1000" dirty="0">
                        <a:latin typeface="Lato"/>
                        <a:ea typeface="Lato"/>
                        <a:cs typeface="Lato"/>
                        <a:sym typeface="Lato"/>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hr" sz="1000" dirty="0">
                          <a:latin typeface="Lato"/>
                          <a:ea typeface="Lato"/>
                          <a:cs typeface="Lato"/>
                          <a:sym typeface="Lato"/>
                        </a:rPr>
                        <a:t>182.814</a:t>
                      </a:r>
                      <a:endParaRPr sz="1000" dirty="0">
                        <a:solidFill>
                          <a:srgbClr val="000000"/>
                        </a:solidFill>
                        <a:latin typeface="Lato"/>
                        <a:ea typeface="Lato"/>
                        <a:cs typeface="Lato"/>
                        <a:sym typeface="Lato"/>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lvl="0" indent="0" algn="ctr" rtl="0">
                        <a:spcBef>
                          <a:spcPts val="0"/>
                        </a:spcBef>
                        <a:spcAft>
                          <a:spcPts val="0"/>
                        </a:spcAft>
                        <a:buNone/>
                      </a:pPr>
                      <a:r>
                        <a:rPr lang="hr" sz="1000" dirty="0">
                          <a:latin typeface="Lato"/>
                          <a:ea typeface="Lato"/>
                          <a:cs typeface="Lato"/>
                          <a:sym typeface="Lato"/>
                        </a:rPr>
                        <a:t>244.687</a:t>
                      </a:r>
                      <a:endParaRPr sz="1000" dirty="0">
                        <a:solidFill>
                          <a:srgbClr val="000000"/>
                        </a:solidFill>
                        <a:latin typeface="Lato"/>
                        <a:ea typeface="Lato"/>
                        <a:cs typeface="Lato"/>
                        <a:sym typeface="Lato"/>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7"/>
                  </a:ext>
                </a:extLst>
              </a:tr>
              <a:tr h="274400">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hr" sz="1000" dirty="0">
                          <a:latin typeface="Lato"/>
                          <a:ea typeface="Lato"/>
                          <a:cs typeface="Lato"/>
                          <a:sym typeface="Lato"/>
                        </a:rPr>
                        <a:t>Ash </a:t>
                      </a:r>
                      <a:r>
                        <a:rPr lang="hr-HR" sz="1000" u="none" strike="noStrike" cap="none" dirty="0">
                          <a:latin typeface="Lato"/>
                          <a:ea typeface="Lato"/>
                          <a:cs typeface="Lato"/>
                          <a:sym typeface="Lato"/>
                        </a:rPr>
                        <a:t>[%</a:t>
                      </a:r>
                      <a:r>
                        <a:rPr lang="hr-HR" sz="1000" u="none" strike="noStrike" cap="none" baseline="-25000" dirty="0" err="1">
                          <a:latin typeface="Lato"/>
                          <a:ea typeface="Lato"/>
                          <a:cs typeface="Lato"/>
                          <a:sym typeface="Lato"/>
                        </a:rPr>
                        <a:t>db</a:t>
                      </a:r>
                      <a:r>
                        <a:rPr lang="hr-HR" sz="1000" u="none" strike="noStrike" cap="none" dirty="0">
                          <a:latin typeface="Lato"/>
                          <a:ea typeface="Lato"/>
                          <a:cs typeface="Lato"/>
                          <a:sym typeface="Lato"/>
                        </a:rPr>
                        <a:t>]</a:t>
                      </a:r>
                      <a:endParaRPr lang="hr-HR" sz="1000" u="none" strike="noStrike" cap="none" baseline="30000" dirty="0">
                        <a:solidFill>
                          <a:srgbClr val="000000"/>
                        </a:solidFill>
                        <a:latin typeface="Lato"/>
                        <a:ea typeface="Lato"/>
                        <a:cs typeface="Lato"/>
                        <a:sym typeface="Lato"/>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hr-HR" sz="1000" dirty="0">
                          <a:solidFill>
                            <a:srgbClr val="000000"/>
                          </a:solidFill>
                          <a:latin typeface="Lato"/>
                          <a:ea typeface="Lato"/>
                          <a:cs typeface="Lato"/>
                          <a:sym typeface="Lato"/>
                        </a:rPr>
                        <a:t>5.095</a:t>
                      </a: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hr-HR" sz="1000" dirty="0">
                          <a:solidFill>
                            <a:srgbClr val="000000"/>
                          </a:solidFill>
                          <a:latin typeface="Lato"/>
                          <a:ea typeface="Lato"/>
                          <a:cs typeface="Lato"/>
                          <a:sym typeface="Lato"/>
                        </a:rPr>
                        <a:t>6.379</a:t>
                      </a:r>
                      <a:endParaRPr sz="1000" dirty="0">
                        <a:solidFill>
                          <a:srgbClr val="000000"/>
                        </a:solidFill>
                        <a:latin typeface="Lato"/>
                        <a:ea typeface="Lato"/>
                        <a:cs typeface="Lato"/>
                        <a:sym typeface="Lato"/>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hr-HR" sz="1000" dirty="0">
                          <a:solidFill>
                            <a:srgbClr val="000000"/>
                          </a:solidFill>
                          <a:latin typeface="Lato"/>
                          <a:ea typeface="Lato"/>
                          <a:cs typeface="Lato"/>
                          <a:sym typeface="Lato"/>
                        </a:rPr>
                        <a:t>6.502</a:t>
                      </a: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None/>
                      </a:pPr>
                      <a:r>
                        <a:rPr lang="hr-HR" sz="1000" dirty="0">
                          <a:solidFill>
                            <a:srgbClr val="000000"/>
                          </a:solidFill>
                          <a:latin typeface="Lato"/>
                          <a:ea typeface="Lato"/>
                          <a:cs typeface="Lato"/>
                          <a:sym typeface="Lato"/>
                        </a:rPr>
                        <a:t>6.054</a:t>
                      </a: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640" name="Google Shape;640;p47"/>
          <p:cNvSpPr txBox="1"/>
          <p:nvPr/>
        </p:nvSpPr>
        <p:spPr>
          <a:xfrm>
            <a:off x="64200" y="2185475"/>
            <a:ext cx="2154600" cy="751800"/>
          </a:xfrm>
          <a:prstGeom prst="rect">
            <a:avLst/>
          </a:prstGeom>
          <a:noFill/>
          <a:ln>
            <a:noFill/>
          </a:ln>
        </p:spPr>
        <p:txBody>
          <a:bodyPr spcFirstLastPara="1" wrap="square" lIns="91425" tIns="91425" rIns="91425" bIns="91425" anchor="t" anchorCtr="0">
            <a:noAutofit/>
          </a:bodyPr>
          <a:lstStyle/>
          <a:p>
            <a:pPr lvl="0">
              <a:buSzPts val="1300"/>
            </a:pPr>
            <a:r>
              <a:rPr lang="hr" sz="1300" b="1" dirty="0">
                <a:solidFill>
                  <a:srgbClr val="434343"/>
                </a:solidFill>
                <a:latin typeface="Lato"/>
                <a:ea typeface="Lato"/>
                <a:cs typeface="Lato"/>
                <a:sym typeface="Lato"/>
              </a:rPr>
              <a:t>Table 1. </a:t>
            </a:r>
            <a:r>
              <a:rPr lang="en-US" sz="1300" b="1" dirty="0">
                <a:solidFill>
                  <a:srgbClr val="434343"/>
                </a:solidFill>
                <a:latin typeface="Lato"/>
                <a:ea typeface="Lato"/>
                <a:cs typeface="Lato"/>
                <a:sym typeface="Lato"/>
              </a:rPr>
              <a:t>Chemical composition of sugar beet pulp before and after </a:t>
            </a:r>
            <a:r>
              <a:rPr lang="hr-HR" sz="1300" b="1" dirty="0">
                <a:solidFill>
                  <a:srgbClr val="434343"/>
                </a:solidFill>
                <a:latin typeface="Lato"/>
                <a:ea typeface="Lato"/>
                <a:cs typeface="Lato"/>
                <a:sym typeface="Lato"/>
              </a:rPr>
              <a:t>SSF</a:t>
            </a:r>
            <a:endParaRPr sz="1300" b="1" i="0" u="none" strike="noStrike" cap="none" dirty="0">
              <a:solidFill>
                <a:srgbClr val="434343"/>
              </a:solidFill>
              <a:latin typeface="Lato"/>
              <a:ea typeface="Lato"/>
              <a:cs typeface="Lato"/>
              <a:sym typeface="Lato"/>
            </a:endParaRPr>
          </a:p>
        </p:txBody>
      </p:sp>
      <p:sp>
        <p:nvSpPr>
          <p:cNvPr id="641" name="Google Shape;641;p47"/>
          <p:cNvSpPr txBox="1"/>
          <p:nvPr/>
        </p:nvSpPr>
        <p:spPr>
          <a:xfrm>
            <a:off x="64200" y="2937275"/>
            <a:ext cx="2154600" cy="855792"/>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hr" sz="1200" dirty="0">
                <a:solidFill>
                  <a:srgbClr val="434343"/>
                </a:solidFill>
                <a:latin typeface="Lato"/>
                <a:ea typeface="Lato"/>
                <a:cs typeface="Lato"/>
                <a:sym typeface="Lato"/>
              </a:rPr>
              <a:t>RAW SBP- untreated SBP</a:t>
            </a:r>
          </a:p>
          <a:p>
            <a:pPr marL="0" marR="0" lvl="0" indent="0" algn="l" rtl="0">
              <a:lnSpc>
                <a:spcPct val="100000"/>
              </a:lnSpc>
              <a:spcBef>
                <a:spcPts val="0"/>
              </a:spcBef>
              <a:spcAft>
                <a:spcPts val="0"/>
              </a:spcAft>
              <a:buClr>
                <a:srgbClr val="000000"/>
              </a:buClr>
              <a:buSzPts val="1300"/>
              <a:buFont typeface="Arial"/>
              <a:buNone/>
            </a:pPr>
            <a:r>
              <a:rPr lang="hr" sz="1200" dirty="0">
                <a:solidFill>
                  <a:srgbClr val="434343"/>
                </a:solidFill>
                <a:latin typeface="Lato"/>
                <a:ea typeface="Lato"/>
                <a:cs typeface="Lato"/>
                <a:sym typeface="Lato"/>
              </a:rPr>
              <a:t>ST- sterilised fermented SBP</a:t>
            </a:r>
            <a:endParaRPr sz="1200" dirty="0">
              <a:solidFill>
                <a:srgbClr val="434343"/>
              </a:solidFill>
              <a:latin typeface="Lato"/>
              <a:ea typeface="Lato"/>
              <a:cs typeface="Lato"/>
              <a:sym typeface="Lato"/>
            </a:endParaRPr>
          </a:p>
          <a:p>
            <a:pPr marL="0" marR="0" lvl="0" indent="0" algn="l" rtl="0">
              <a:lnSpc>
                <a:spcPct val="100000"/>
              </a:lnSpc>
              <a:spcBef>
                <a:spcPts val="0"/>
              </a:spcBef>
              <a:spcAft>
                <a:spcPts val="0"/>
              </a:spcAft>
              <a:buClr>
                <a:srgbClr val="000000"/>
              </a:buClr>
              <a:buSzPts val="1300"/>
              <a:buFont typeface="Arial"/>
              <a:buNone/>
            </a:pPr>
            <a:r>
              <a:rPr lang="hr" sz="1200" dirty="0">
                <a:solidFill>
                  <a:srgbClr val="434343"/>
                </a:solidFill>
                <a:latin typeface="Lato"/>
                <a:ea typeface="Lato"/>
                <a:cs typeface="Lato"/>
                <a:sym typeface="Lato"/>
              </a:rPr>
              <a:t>D- dried fermented SBP</a:t>
            </a:r>
            <a:endParaRPr sz="1200" dirty="0">
              <a:solidFill>
                <a:srgbClr val="434343"/>
              </a:solidFill>
              <a:latin typeface="Lato"/>
              <a:ea typeface="Lato"/>
              <a:cs typeface="Lato"/>
              <a:sym typeface="Lato"/>
            </a:endParaRPr>
          </a:p>
          <a:p>
            <a:pPr marL="0" marR="0" lvl="0" indent="0" algn="l" rtl="0">
              <a:lnSpc>
                <a:spcPct val="100000"/>
              </a:lnSpc>
              <a:spcBef>
                <a:spcPts val="0"/>
              </a:spcBef>
              <a:spcAft>
                <a:spcPts val="0"/>
              </a:spcAft>
              <a:buClr>
                <a:srgbClr val="000000"/>
              </a:buClr>
              <a:buSzPts val="1300"/>
              <a:buFont typeface="Arial"/>
              <a:buNone/>
            </a:pPr>
            <a:r>
              <a:rPr lang="hr" sz="1200" dirty="0">
                <a:solidFill>
                  <a:srgbClr val="434343"/>
                </a:solidFill>
                <a:latin typeface="Lato"/>
                <a:ea typeface="Lato"/>
                <a:cs typeface="Lato"/>
                <a:sym typeface="Lato"/>
              </a:rPr>
              <a:t>L- lyophilised fermented SBP</a:t>
            </a:r>
            <a:endParaRPr sz="1200" dirty="0">
              <a:solidFill>
                <a:srgbClr val="434343"/>
              </a:solidFill>
              <a:latin typeface="Lato"/>
              <a:ea typeface="Lato"/>
              <a:cs typeface="Lato"/>
              <a:sym typeface="Lato"/>
            </a:endParaRPr>
          </a:p>
        </p:txBody>
      </p:sp>
      <p:sp>
        <p:nvSpPr>
          <p:cNvPr id="2" name="Zaobljeni pravokutnik 1"/>
          <p:cNvSpPr/>
          <p:nvPr/>
        </p:nvSpPr>
        <p:spPr>
          <a:xfrm>
            <a:off x="4565650" y="2352674"/>
            <a:ext cx="2065025" cy="216000"/>
          </a:xfrm>
          <a:prstGeom prst="roundRect">
            <a:avLst/>
          </a:prstGeom>
          <a:noFill/>
          <a:ln>
            <a:solidFill>
              <a:srgbClr val="EB5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cxnSp>
        <p:nvCxnSpPr>
          <p:cNvPr id="4" name="Ravni poveznik sa strelicom 3"/>
          <p:cNvCxnSpPr/>
          <p:nvPr/>
        </p:nvCxnSpPr>
        <p:spPr>
          <a:xfrm flipV="1">
            <a:off x="6705600" y="2362199"/>
            <a:ext cx="1" cy="216000"/>
          </a:xfrm>
          <a:prstGeom prst="straightConnector1">
            <a:avLst/>
          </a:prstGeom>
          <a:ln w="19050">
            <a:solidFill>
              <a:srgbClr val="EB56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Ravni poveznik sa strelicom 22"/>
          <p:cNvCxnSpPr/>
          <p:nvPr/>
        </p:nvCxnSpPr>
        <p:spPr>
          <a:xfrm>
            <a:off x="6709500" y="3244421"/>
            <a:ext cx="1" cy="216000"/>
          </a:xfrm>
          <a:prstGeom prst="straightConnector1">
            <a:avLst/>
          </a:prstGeom>
          <a:ln w="19050">
            <a:solidFill>
              <a:srgbClr val="EB5600"/>
            </a:solidFill>
            <a:tailEnd type="triangle"/>
          </a:ln>
        </p:spPr>
        <p:style>
          <a:lnRef idx="1">
            <a:schemeClr val="accent1"/>
          </a:lnRef>
          <a:fillRef idx="0">
            <a:schemeClr val="accent1"/>
          </a:fillRef>
          <a:effectRef idx="0">
            <a:schemeClr val="accent1"/>
          </a:effectRef>
          <a:fontRef idx="minor">
            <a:schemeClr val="tx1"/>
          </a:fontRef>
        </p:style>
      </p:cxnSp>
      <p:sp>
        <p:nvSpPr>
          <p:cNvPr id="24" name="Zaobljeni pravokutnik 23"/>
          <p:cNvSpPr/>
          <p:nvPr/>
        </p:nvSpPr>
        <p:spPr>
          <a:xfrm>
            <a:off x="4506976" y="3234896"/>
            <a:ext cx="2124000" cy="216000"/>
          </a:xfrm>
          <a:prstGeom prst="roundRect">
            <a:avLst/>
          </a:prstGeom>
          <a:noFill/>
          <a:ln>
            <a:solidFill>
              <a:srgbClr val="EB5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cxnSp>
        <p:nvCxnSpPr>
          <p:cNvPr id="25" name="Ravni poveznik sa strelicom 24"/>
          <p:cNvCxnSpPr/>
          <p:nvPr/>
        </p:nvCxnSpPr>
        <p:spPr>
          <a:xfrm>
            <a:off x="6710363" y="3503794"/>
            <a:ext cx="1" cy="216000"/>
          </a:xfrm>
          <a:prstGeom prst="straightConnector1">
            <a:avLst/>
          </a:prstGeom>
          <a:ln w="19050">
            <a:solidFill>
              <a:srgbClr val="EB56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Ravni poveznik sa strelicom 25"/>
          <p:cNvCxnSpPr/>
          <p:nvPr/>
        </p:nvCxnSpPr>
        <p:spPr>
          <a:xfrm flipV="1">
            <a:off x="6710363" y="3793067"/>
            <a:ext cx="1" cy="216000"/>
          </a:xfrm>
          <a:prstGeom prst="straightConnector1">
            <a:avLst/>
          </a:prstGeom>
          <a:ln w="19050">
            <a:solidFill>
              <a:srgbClr val="EB56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Ravni poveznik sa strelicom 26"/>
          <p:cNvCxnSpPr/>
          <p:nvPr/>
        </p:nvCxnSpPr>
        <p:spPr>
          <a:xfrm flipV="1">
            <a:off x="6710361" y="4127432"/>
            <a:ext cx="1" cy="216000"/>
          </a:xfrm>
          <a:prstGeom prst="straightConnector1">
            <a:avLst/>
          </a:prstGeom>
          <a:ln w="19050">
            <a:solidFill>
              <a:srgbClr val="EB5600"/>
            </a:solidFill>
            <a:tailEnd type="triangle"/>
          </a:ln>
        </p:spPr>
        <p:style>
          <a:lnRef idx="1">
            <a:schemeClr val="accent1"/>
          </a:lnRef>
          <a:fillRef idx="0">
            <a:schemeClr val="accent1"/>
          </a:fillRef>
          <a:effectRef idx="0">
            <a:schemeClr val="accent1"/>
          </a:effectRef>
          <a:fontRef idx="minor">
            <a:schemeClr val="tx1"/>
          </a:fontRef>
        </p:style>
      </p:cxnSp>
      <p:sp>
        <p:nvSpPr>
          <p:cNvPr id="28" name="Zaobljeni pravokutnik 27"/>
          <p:cNvSpPr/>
          <p:nvPr/>
        </p:nvSpPr>
        <p:spPr>
          <a:xfrm>
            <a:off x="4470542" y="4121880"/>
            <a:ext cx="2196000" cy="216000"/>
          </a:xfrm>
          <a:prstGeom prst="roundRect">
            <a:avLst/>
          </a:prstGeom>
          <a:noFill/>
          <a:ln>
            <a:solidFill>
              <a:srgbClr val="EB5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29" name="Google Shape;156;p21"/>
          <p:cNvSpPr txBox="1">
            <a:spLocks/>
          </p:cNvSpPr>
          <p:nvPr/>
        </p:nvSpPr>
        <p:spPr>
          <a:xfrm>
            <a:off x="669745" y="-12425"/>
            <a:ext cx="7804511" cy="49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9pPr>
          </a:lstStyle>
          <a:p>
            <a:pPr algn="ctr">
              <a:buSzPts val="990"/>
            </a:pPr>
            <a:r>
              <a:rPr lang="en-US" sz="2020" b="0" i="1" dirty="0">
                <a:solidFill>
                  <a:srgbClr val="666666"/>
                </a:solidFill>
              </a:rPr>
              <a:t>Novel food and alternative proteins in a sustainable food system</a:t>
            </a:r>
            <a:br>
              <a:rPr lang="en-US" sz="2020" b="0" i="1" dirty="0">
                <a:solidFill>
                  <a:srgbClr val="666666"/>
                </a:solidFill>
              </a:rPr>
            </a:br>
            <a:r>
              <a:rPr lang="en-US" sz="2020" b="0" i="1" dirty="0">
                <a:solidFill>
                  <a:srgbClr val="666666"/>
                </a:solidFill>
              </a:rPr>
              <a:t> </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36"/>
                                        </p:tgtEl>
                                        <p:attrNameLst>
                                          <p:attrName>style.visibility</p:attrName>
                                        </p:attrNameLst>
                                      </p:cBhvr>
                                      <p:to>
                                        <p:strVal val="visible"/>
                                      </p:to>
                                    </p:set>
                                    <p:anim calcmode="lin" valueType="num">
                                      <p:cBhvr additive="base">
                                        <p:cTn id="7" dur="500"/>
                                        <p:tgtEl>
                                          <p:spTgt spid="636"/>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40"/>
                                        </p:tgtEl>
                                        <p:attrNameLst>
                                          <p:attrName>style.visibility</p:attrName>
                                        </p:attrNameLst>
                                      </p:cBhvr>
                                      <p:to>
                                        <p:strVal val="visible"/>
                                      </p:to>
                                    </p:set>
                                    <p:animEffect transition="in" filter="fade">
                                      <p:cBhvr>
                                        <p:cTn id="12" dur="1000"/>
                                        <p:tgtEl>
                                          <p:spTgt spid="640"/>
                                        </p:tgtEl>
                                      </p:cBhvr>
                                    </p:animEffect>
                                    <p:anim calcmode="lin" valueType="num">
                                      <p:cBhvr>
                                        <p:cTn id="13" dur="1000" fill="hold"/>
                                        <p:tgtEl>
                                          <p:spTgt spid="640"/>
                                        </p:tgtEl>
                                        <p:attrNameLst>
                                          <p:attrName>ppt_x</p:attrName>
                                        </p:attrNameLst>
                                      </p:cBhvr>
                                      <p:tavLst>
                                        <p:tav tm="0">
                                          <p:val>
                                            <p:strVal val="#ppt_x"/>
                                          </p:val>
                                        </p:tav>
                                        <p:tav tm="100000">
                                          <p:val>
                                            <p:strVal val="#ppt_x"/>
                                          </p:val>
                                        </p:tav>
                                      </p:tavLst>
                                    </p:anim>
                                    <p:anim calcmode="lin" valueType="num">
                                      <p:cBhvr>
                                        <p:cTn id="14" dur="1000" fill="hold"/>
                                        <p:tgtEl>
                                          <p:spTgt spid="64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41"/>
                                        </p:tgtEl>
                                        <p:attrNameLst>
                                          <p:attrName>style.visibility</p:attrName>
                                        </p:attrNameLst>
                                      </p:cBhvr>
                                      <p:to>
                                        <p:strVal val="visible"/>
                                      </p:to>
                                    </p:set>
                                    <p:animEffect transition="in" filter="fade">
                                      <p:cBhvr>
                                        <p:cTn id="17" dur="1000"/>
                                        <p:tgtEl>
                                          <p:spTgt spid="641"/>
                                        </p:tgtEl>
                                      </p:cBhvr>
                                    </p:animEffect>
                                    <p:anim calcmode="lin" valueType="num">
                                      <p:cBhvr>
                                        <p:cTn id="18" dur="1000" fill="hold"/>
                                        <p:tgtEl>
                                          <p:spTgt spid="641"/>
                                        </p:tgtEl>
                                        <p:attrNameLst>
                                          <p:attrName>ppt_x</p:attrName>
                                        </p:attrNameLst>
                                      </p:cBhvr>
                                      <p:tavLst>
                                        <p:tav tm="0">
                                          <p:val>
                                            <p:strVal val="#ppt_x"/>
                                          </p:val>
                                        </p:tav>
                                        <p:tav tm="100000">
                                          <p:val>
                                            <p:strVal val="#ppt_x"/>
                                          </p:val>
                                        </p:tav>
                                      </p:tavLst>
                                    </p:anim>
                                    <p:anim calcmode="lin" valueType="num">
                                      <p:cBhvr>
                                        <p:cTn id="19" dur="1000" fill="hold"/>
                                        <p:tgtEl>
                                          <p:spTgt spid="64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39"/>
                                        </p:tgtEl>
                                        <p:attrNameLst>
                                          <p:attrName>style.visibility</p:attrName>
                                        </p:attrNameLst>
                                      </p:cBhvr>
                                      <p:to>
                                        <p:strVal val="visible"/>
                                      </p:to>
                                    </p:set>
                                    <p:animEffect transition="in" filter="fade">
                                      <p:cBhvr>
                                        <p:cTn id="22" dur="1000"/>
                                        <p:tgtEl>
                                          <p:spTgt spid="639"/>
                                        </p:tgtEl>
                                      </p:cBhvr>
                                    </p:animEffect>
                                    <p:anim calcmode="lin" valueType="num">
                                      <p:cBhvr>
                                        <p:cTn id="23" dur="1000" fill="hold"/>
                                        <p:tgtEl>
                                          <p:spTgt spid="639"/>
                                        </p:tgtEl>
                                        <p:attrNameLst>
                                          <p:attrName>ppt_x</p:attrName>
                                        </p:attrNameLst>
                                      </p:cBhvr>
                                      <p:tavLst>
                                        <p:tav tm="0">
                                          <p:val>
                                            <p:strVal val="#ppt_x"/>
                                          </p:val>
                                        </p:tav>
                                        <p:tav tm="100000">
                                          <p:val>
                                            <p:strVal val="#ppt_x"/>
                                          </p:val>
                                        </p:tav>
                                      </p:tavLst>
                                    </p:anim>
                                    <p:anim calcmode="lin" valueType="num">
                                      <p:cBhvr>
                                        <p:cTn id="24" dur="1000" fill="hold"/>
                                        <p:tgtEl>
                                          <p:spTgt spid="63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1000"/>
                                        <p:tgtEl>
                                          <p:spTgt spid="2"/>
                                        </p:tgtEl>
                                      </p:cBhvr>
                                    </p:animEffect>
                                    <p:anim calcmode="lin" valueType="num">
                                      <p:cBhvr>
                                        <p:cTn id="30" dur="1000" fill="hold"/>
                                        <p:tgtEl>
                                          <p:spTgt spid="2"/>
                                        </p:tgtEl>
                                        <p:attrNameLst>
                                          <p:attrName>ppt_x</p:attrName>
                                        </p:attrNameLst>
                                      </p:cBhvr>
                                      <p:tavLst>
                                        <p:tav tm="0">
                                          <p:val>
                                            <p:strVal val="#ppt_x"/>
                                          </p:val>
                                        </p:tav>
                                        <p:tav tm="100000">
                                          <p:val>
                                            <p:strVal val="#ppt_x"/>
                                          </p:val>
                                        </p:tav>
                                      </p:tavLst>
                                    </p:anim>
                                    <p:anim calcmode="lin" valueType="num">
                                      <p:cBhvr>
                                        <p:cTn id="31" dur="1000" fill="hold"/>
                                        <p:tgtEl>
                                          <p:spTgt spid="2"/>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1000"/>
                                        <p:tgtEl>
                                          <p:spTgt spid="4"/>
                                        </p:tgtEl>
                                      </p:cBhvr>
                                    </p:animEffect>
                                    <p:anim calcmode="lin" valueType="num">
                                      <p:cBhvr>
                                        <p:cTn id="35" dur="1000" fill="hold"/>
                                        <p:tgtEl>
                                          <p:spTgt spid="4"/>
                                        </p:tgtEl>
                                        <p:attrNameLst>
                                          <p:attrName>ppt_x</p:attrName>
                                        </p:attrNameLst>
                                      </p:cBhvr>
                                      <p:tavLst>
                                        <p:tav tm="0">
                                          <p:val>
                                            <p:strVal val="#ppt_x"/>
                                          </p:val>
                                        </p:tav>
                                        <p:tav tm="100000">
                                          <p:val>
                                            <p:strVal val="#ppt_x"/>
                                          </p:val>
                                        </p:tav>
                                      </p:tavLst>
                                    </p:anim>
                                    <p:anim calcmode="lin" valueType="num">
                                      <p:cBhvr>
                                        <p:cTn id="3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1000"/>
                                        <p:tgtEl>
                                          <p:spTgt spid="24"/>
                                        </p:tgtEl>
                                      </p:cBhvr>
                                    </p:animEffect>
                                    <p:anim calcmode="lin" valueType="num">
                                      <p:cBhvr>
                                        <p:cTn id="42" dur="1000" fill="hold"/>
                                        <p:tgtEl>
                                          <p:spTgt spid="24"/>
                                        </p:tgtEl>
                                        <p:attrNameLst>
                                          <p:attrName>ppt_x</p:attrName>
                                        </p:attrNameLst>
                                      </p:cBhvr>
                                      <p:tavLst>
                                        <p:tav tm="0">
                                          <p:val>
                                            <p:strVal val="#ppt_x"/>
                                          </p:val>
                                        </p:tav>
                                        <p:tav tm="100000">
                                          <p:val>
                                            <p:strVal val="#ppt_x"/>
                                          </p:val>
                                        </p:tav>
                                      </p:tavLst>
                                    </p:anim>
                                    <p:anim calcmode="lin" valueType="num">
                                      <p:cBhvr>
                                        <p:cTn id="43" dur="1000" fill="hold"/>
                                        <p:tgtEl>
                                          <p:spTgt spid="24"/>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1000"/>
                                        <p:tgtEl>
                                          <p:spTgt spid="23"/>
                                        </p:tgtEl>
                                      </p:cBhvr>
                                    </p:animEffect>
                                    <p:anim calcmode="lin" valueType="num">
                                      <p:cBhvr>
                                        <p:cTn id="47" dur="1000" fill="hold"/>
                                        <p:tgtEl>
                                          <p:spTgt spid="23"/>
                                        </p:tgtEl>
                                        <p:attrNameLst>
                                          <p:attrName>ppt_x</p:attrName>
                                        </p:attrNameLst>
                                      </p:cBhvr>
                                      <p:tavLst>
                                        <p:tav tm="0">
                                          <p:val>
                                            <p:strVal val="#ppt_x"/>
                                          </p:val>
                                        </p:tav>
                                        <p:tav tm="100000">
                                          <p:val>
                                            <p:strVal val="#ppt_x"/>
                                          </p:val>
                                        </p:tav>
                                      </p:tavLst>
                                    </p:anim>
                                    <p:anim calcmode="lin" valueType="num">
                                      <p:cBhvr>
                                        <p:cTn id="48" dur="1000" fill="hold"/>
                                        <p:tgtEl>
                                          <p:spTgt spid="23"/>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1000"/>
                                        <p:tgtEl>
                                          <p:spTgt spid="25"/>
                                        </p:tgtEl>
                                      </p:cBhvr>
                                    </p:animEffect>
                                    <p:anim calcmode="lin" valueType="num">
                                      <p:cBhvr>
                                        <p:cTn id="52" dur="1000" fill="hold"/>
                                        <p:tgtEl>
                                          <p:spTgt spid="25"/>
                                        </p:tgtEl>
                                        <p:attrNameLst>
                                          <p:attrName>ppt_x</p:attrName>
                                        </p:attrNameLst>
                                      </p:cBhvr>
                                      <p:tavLst>
                                        <p:tav tm="0">
                                          <p:val>
                                            <p:strVal val="#ppt_x"/>
                                          </p:val>
                                        </p:tav>
                                        <p:tav tm="100000">
                                          <p:val>
                                            <p:strVal val="#ppt_x"/>
                                          </p:val>
                                        </p:tav>
                                      </p:tavLst>
                                    </p:anim>
                                    <p:anim calcmode="lin" valueType="num">
                                      <p:cBhvr>
                                        <p:cTn id="53" dur="1000" fill="hold"/>
                                        <p:tgtEl>
                                          <p:spTgt spid="25"/>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1000"/>
                                        <p:tgtEl>
                                          <p:spTgt spid="26"/>
                                        </p:tgtEl>
                                      </p:cBhvr>
                                    </p:animEffect>
                                    <p:anim calcmode="lin" valueType="num">
                                      <p:cBhvr>
                                        <p:cTn id="57" dur="1000" fill="hold"/>
                                        <p:tgtEl>
                                          <p:spTgt spid="26"/>
                                        </p:tgtEl>
                                        <p:attrNameLst>
                                          <p:attrName>ppt_x</p:attrName>
                                        </p:attrNameLst>
                                      </p:cBhvr>
                                      <p:tavLst>
                                        <p:tav tm="0">
                                          <p:val>
                                            <p:strVal val="#ppt_x"/>
                                          </p:val>
                                        </p:tav>
                                        <p:tav tm="100000">
                                          <p:val>
                                            <p:strVal val="#ppt_x"/>
                                          </p:val>
                                        </p:tav>
                                      </p:tavLst>
                                    </p:anim>
                                    <p:anim calcmode="lin" valueType="num">
                                      <p:cBhvr>
                                        <p:cTn id="5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fade">
                                      <p:cBhvr>
                                        <p:cTn id="63" dur="1000"/>
                                        <p:tgtEl>
                                          <p:spTgt spid="28"/>
                                        </p:tgtEl>
                                      </p:cBhvr>
                                    </p:animEffect>
                                    <p:anim calcmode="lin" valueType="num">
                                      <p:cBhvr>
                                        <p:cTn id="64" dur="1000" fill="hold"/>
                                        <p:tgtEl>
                                          <p:spTgt spid="28"/>
                                        </p:tgtEl>
                                        <p:attrNameLst>
                                          <p:attrName>ppt_x</p:attrName>
                                        </p:attrNameLst>
                                      </p:cBhvr>
                                      <p:tavLst>
                                        <p:tav tm="0">
                                          <p:val>
                                            <p:strVal val="#ppt_x"/>
                                          </p:val>
                                        </p:tav>
                                        <p:tav tm="100000">
                                          <p:val>
                                            <p:strVal val="#ppt_x"/>
                                          </p:val>
                                        </p:tav>
                                      </p:tavLst>
                                    </p:anim>
                                    <p:anim calcmode="lin" valueType="num">
                                      <p:cBhvr>
                                        <p:cTn id="65" dur="1000" fill="hold"/>
                                        <p:tgtEl>
                                          <p:spTgt spid="28"/>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fade">
                                      <p:cBhvr>
                                        <p:cTn id="68" dur="1000"/>
                                        <p:tgtEl>
                                          <p:spTgt spid="27"/>
                                        </p:tgtEl>
                                      </p:cBhvr>
                                    </p:animEffect>
                                    <p:anim calcmode="lin" valueType="num">
                                      <p:cBhvr>
                                        <p:cTn id="69" dur="1000" fill="hold"/>
                                        <p:tgtEl>
                                          <p:spTgt spid="27"/>
                                        </p:tgtEl>
                                        <p:attrNameLst>
                                          <p:attrName>ppt_x</p:attrName>
                                        </p:attrNameLst>
                                      </p:cBhvr>
                                      <p:tavLst>
                                        <p:tav tm="0">
                                          <p:val>
                                            <p:strVal val="#ppt_x"/>
                                          </p:val>
                                        </p:tav>
                                        <p:tav tm="100000">
                                          <p:val>
                                            <p:strVal val="#ppt_x"/>
                                          </p:val>
                                        </p:tav>
                                      </p:tavLst>
                                    </p:anim>
                                    <p:anim calcmode="lin" valueType="num">
                                      <p:cBhvr>
                                        <p:cTn id="7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0" grpId="0"/>
      <p:bldP spid="641" grpId="0"/>
      <p:bldP spid="2" grpId="0" animBg="1"/>
      <p:bldP spid="24" grpId="0" animBg="1"/>
      <p:bldP spid="2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sp>
        <p:nvSpPr>
          <p:cNvPr id="646" name="Google Shape;646;p48"/>
          <p:cNvSpPr/>
          <p:nvPr/>
        </p:nvSpPr>
        <p:spPr>
          <a:xfrm>
            <a:off x="1279863" y="1327438"/>
            <a:ext cx="2372400" cy="522000"/>
          </a:xfrm>
          <a:prstGeom prst="chevron">
            <a:avLst>
              <a:gd name="adj"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sp>
        <p:nvSpPr>
          <p:cNvPr id="647" name="Google Shape;647;p48"/>
          <p:cNvSpPr txBox="1"/>
          <p:nvPr/>
        </p:nvSpPr>
        <p:spPr>
          <a:xfrm>
            <a:off x="1418238" y="1384288"/>
            <a:ext cx="1916400" cy="408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0" i="0" u="none" strike="noStrike" cap="none">
                <a:solidFill>
                  <a:schemeClr val="accent1"/>
                </a:solidFill>
                <a:latin typeface="Lato"/>
                <a:ea typeface="Lato"/>
                <a:cs typeface="Lato"/>
                <a:sym typeface="Lato"/>
              </a:rPr>
              <a:t>Optimisation</a:t>
            </a:r>
            <a:endParaRPr sz="1400" b="0" i="0" u="none" strike="noStrike" cap="none">
              <a:solidFill>
                <a:schemeClr val="accent1"/>
              </a:solidFill>
              <a:latin typeface="Lato"/>
              <a:ea typeface="Lato"/>
              <a:cs typeface="Lato"/>
              <a:sym typeface="Lato"/>
            </a:endParaRPr>
          </a:p>
        </p:txBody>
      </p:sp>
      <p:sp>
        <p:nvSpPr>
          <p:cNvPr id="648" name="Google Shape;648;p48"/>
          <p:cNvSpPr/>
          <p:nvPr/>
        </p:nvSpPr>
        <p:spPr>
          <a:xfrm>
            <a:off x="3561101" y="1327438"/>
            <a:ext cx="2372400" cy="522000"/>
          </a:xfrm>
          <a:prstGeom prst="chevron">
            <a:avLst>
              <a:gd name="adj"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sp>
        <p:nvSpPr>
          <p:cNvPr id="649" name="Google Shape;649;p48"/>
          <p:cNvSpPr txBox="1"/>
          <p:nvPr/>
        </p:nvSpPr>
        <p:spPr>
          <a:xfrm>
            <a:off x="3745066" y="1268014"/>
            <a:ext cx="1916400" cy="665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0" i="0" u="none" strike="noStrike" cap="none">
                <a:solidFill>
                  <a:schemeClr val="accent1"/>
                </a:solidFill>
                <a:latin typeface="Lato"/>
                <a:ea typeface="Lato"/>
                <a:cs typeface="Lato"/>
                <a:sym typeface="Lato"/>
              </a:rPr>
              <a:t>Chemical composition analysis</a:t>
            </a:r>
            <a:endParaRPr sz="1400" b="0" i="0" u="none" strike="noStrike" cap="none">
              <a:solidFill>
                <a:schemeClr val="accent1"/>
              </a:solidFill>
              <a:latin typeface="Lato"/>
              <a:ea typeface="Lato"/>
              <a:cs typeface="Lato"/>
              <a:sym typeface="Lato"/>
            </a:endParaRPr>
          </a:p>
        </p:txBody>
      </p:sp>
      <p:sp>
        <p:nvSpPr>
          <p:cNvPr id="650" name="Google Shape;650;p48"/>
          <p:cNvSpPr/>
          <p:nvPr/>
        </p:nvSpPr>
        <p:spPr>
          <a:xfrm>
            <a:off x="5834647" y="1330651"/>
            <a:ext cx="2372400" cy="522000"/>
          </a:xfrm>
          <a:prstGeom prst="chevron">
            <a:avLst>
              <a:gd name="adj"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sp>
        <p:nvSpPr>
          <p:cNvPr id="651" name="Google Shape;651;p48"/>
          <p:cNvSpPr txBox="1"/>
          <p:nvPr/>
        </p:nvSpPr>
        <p:spPr>
          <a:xfrm>
            <a:off x="6047040" y="1384293"/>
            <a:ext cx="1916400" cy="408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0" i="0" u="none" strike="noStrike" cap="none">
                <a:solidFill>
                  <a:schemeClr val="accent1"/>
                </a:solidFill>
                <a:latin typeface="Lato"/>
                <a:ea typeface="Lato"/>
                <a:cs typeface="Lato"/>
                <a:sym typeface="Lato"/>
              </a:rPr>
              <a:t>Safety analysis</a:t>
            </a:r>
            <a:endParaRPr sz="1400" b="0" i="0" u="none" strike="noStrike" cap="none">
              <a:solidFill>
                <a:schemeClr val="accent1"/>
              </a:solidFill>
              <a:latin typeface="Lato"/>
              <a:ea typeface="Lato"/>
              <a:cs typeface="Lato"/>
              <a:sym typeface="Lato"/>
            </a:endParaRPr>
          </a:p>
        </p:txBody>
      </p:sp>
      <p:sp>
        <p:nvSpPr>
          <p:cNvPr id="652" name="Google Shape;652;p48"/>
          <p:cNvSpPr txBox="1">
            <a:spLocks noGrp="1"/>
          </p:cNvSpPr>
          <p:nvPr>
            <p:ph type="title"/>
          </p:nvPr>
        </p:nvSpPr>
        <p:spPr>
          <a:xfrm>
            <a:off x="681950" y="402853"/>
            <a:ext cx="8265600" cy="7974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hr" dirty="0"/>
              <a:t>Case study: Sugar beet pulp valorisation with </a:t>
            </a:r>
            <a:r>
              <a:rPr lang="hr" i="1" dirty="0"/>
              <a:t>Ganoderma lucidum</a:t>
            </a:r>
            <a:endParaRPr dirty="0"/>
          </a:p>
        </p:txBody>
      </p:sp>
      <p:grpSp>
        <p:nvGrpSpPr>
          <p:cNvPr id="654" name="Google Shape;654;p48"/>
          <p:cNvGrpSpPr/>
          <p:nvPr/>
        </p:nvGrpSpPr>
        <p:grpSpPr>
          <a:xfrm>
            <a:off x="1207792" y="1323030"/>
            <a:ext cx="7020000" cy="540000"/>
            <a:chOff x="1207792" y="1323030"/>
            <a:chExt cx="7020000" cy="540000"/>
          </a:xfrm>
        </p:grpSpPr>
        <p:sp>
          <p:nvSpPr>
            <p:cNvPr id="655" name="Google Shape;655;p48"/>
            <p:cNvSpPr/>
            <p:nvPr/>
          </p:nvSpPr>
          <p:spPr>
            <a:xfrm>
              <a:off x="1207792" y="1323030"/>
              <a:ext cx="7020000" cy="540000"/>
            </a:xfrm>
            <a:prstGeom prst="chevron">
              <a:avLst>
                <a:gd name="adj"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sp>
          <p:nvSpPr>
            <p:cNvPr id="656" name="Google Shape;656;p48"/>
            <p:cNvSpPr txBox="1"/>
            <p:nvPr/>
          </p:nvSpPr>
          <p:spPr>
            <a:xfrm>
              <a:off x="1578451" y="1396726"/>
              <a:ext cx="5838000" cy="408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0" i="0" u="none" strike="noStrike" cap="none">
                  <a:solidFill>
                    <a:schemeClr val="accent1"/>
                  </a:solidFill>
                  <a:latin typeface="Lato"/>
                  <a:ea typeface="Lato"/>
                  <a:cs typeface="Lato"/>
                  <a:sym typeface="Lato"/>
                </a:rPr>
                <a:t>Chemical composition analysis</a:t>
              </a:r>
              <a:endParaRPr sz="1400" b="0" i="0" u="none" strike="noStrike" cap="none">
                <a:solidFill>
                  <a:schemeClr val="accent1"/>
                </a:solidFill>
                <a:latin typeface="Lato"/>
                <a:ea typeface="Lato"/>
                <a:cs typeface="Lato"/>
                <a:sym typeface="Lato"/>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accent1"/>
                </a:solidFill>
                <a:latin typeface="Lato"/>
                <a:ea typeface="Lato"/>
                <a:cs typeface="Lato"/>
                <a:sym typeface="Lato"/>
              </a:endParaRPr>
            </a:p>
          </p:txBody>
        </p:sp>
      </p:grpSp>
      <p:graphicFrame>
        <p:nvGraphicFramePr>
          <p:cNvPr id="657" name="Google Shape;657;p48"/>
          <p:cNvGraphicFramePr/>
          <p:nvPr>
            <p:extLst>
              <p:ext uri="{D42A27DB-BD31-4B8C-83A1-F6EECF244321}">
                <p14:modId xmlns:p14="http://schemas.microsoft.com/office/powerpoint/2010/main" val="3414301416"/>
              </p:ext>
            </p:extLst>
          </p:nvPr>
        </p:nvGraphicFramePr>
        <p:xfrm>
          <a:off x="381638" y="2418225"/>
          <a:ext cx="8380725" cy="1811092"/>
        </p:xfrm>
        <a:graphic>
          <a:graphicData uri="http://schemas.openxmlformats.org/drawingml/2006/table">
            <a:tbl>
              <a:tblPr>
                <a:noFill/>
                <a:tableStyleId>{8E356D02-101B-4BB9-87DF-D6D92C9B9BD8}</a:tableStyleId>
              </a:tblPr>
              <a:tblGrid>
                <a:gridCol w="571900">
                  <a:extLst>
                    <a:ext uri="{9D8B030D-6E8A-4147-A177-3AD203B41FA5}">
                      <a16:colId xmlns:a16="http://schemas.microsoft.com/office/drawing/2014/main" val="20000"/>
                    </a:ext>
                  </a:extLst>
                </a:gridCol>
                <a:gridCol w="507775">
                  <a:extLst>
                    <a:ext uri="{9D8B030D-6E8A-4147-A177-3AD203B41FA5}">
                      <a16:colId xmlns:a16="http://schemas.microsoft.com/office/drawing/2014/main" val="20001"/>
                    </a:ext>
                  </a:extLst>
                </a:gridCol>
                <a:gridCol w="425950">
                  <a:extLst>
                    <a:ext uri="{9D8B030D-6E8A-4147-A177-3AD203B41FA5}">
                      <a16:colId xmlns:a16="http://schemas.microsoft.com/office/drawing/2014/main" val="20002"/>
                    </a:ext>
                  </a:extLst>
                </a:gridCol>
                <a:gridCol w="421100">
                  <a:extLst>
                    <a:ext uri="{9D8B030D-6E8A-4147-A177-3AD203B41FA5}">
                      <a16:colId xmlns:a16="http://schemas.microsoft.com/office/drawing/2014/main" val="20003"/>
                    </a:ext>
                  </a:extLst>
                </a:gridCol>
                <a:gridCol w="460975">
                  <a:extLst>
                    <a:ext uri="{9D8B030D-6E8A-4147-A177-3AD203B41FA5}">
                      <a16:colId xmlns:a16="http://schemas.microsoft.com/office/drawing/2014/main" val="20004"/>
                    </a:ext>
                  </a:extLst>
                </a:gridCol>
                <a:gridCol w="460975">
                  <a:extLst>
                    <a:ext uri="{9D8B030D-6E8A-4147-A177-3AD203B41FA5}">
                      <a16:colId xmlns:a16="http://schemas.microsoft.com/office/drawing/2014/main" val="20005"/>
                    </a:ext>
                  </a:extLst>
                </a:gridCol>
                <a:gridCol w="460975">
                  <a:extLst>
                    <a:ext uri="{9D8B030D-6E8A-4147-A177-3AD203B41FA5}">
                      <a16:colId xmlns:a16="http://schemas.microsoft.com/office/drawing/2014/main" val="20006"/>
                    </a:ext>
                  </a:extLst>
                </a:gridCol>
                <a:gridCol w="460975">
                  <a:extLst>
                    <a:ext uri="{9D8B030D-6E8A-4147-A177-3AD203B41FA5}">
                      <a16:colId xmlns:a16="http://schemas.microsoft.com/office/drawing/2014/main" val="20007"/>
                    </a:ext>
                  </a:extLst>
                </a:gridCol>
                <a:gridCol w="460975">
                  <a:extLst>
                    <a:ext uri="{9D8B030D-6E8A-4147-A177-3AD203B41FA5}">
                      <a16:colId xmlns:a16="http://schemas.microsoft.com/office/drawing/2014/main" val="20008"/>
                    </a:ext>
                  </a:extLst>
                </a:gridCol>
                <a:gridCol w="460975">
                  <a:extLst>
                    <a:ext uri="{9D8B030D-6E8A-4147-A177-3AD203B41FA5}">
                      <a16:colId xmlns:a16="http://schemas.microsoft.com/office/drawing/2014/main" val="20009"/>
                    </a:ext>
                  </a:extLst>
                </a:gridCol>
                <a:gridCol w="460975">
                  <a:extLst>
                    <a:ext uri="{9D8B030D-6E8A-4147-A177-3AD203B41FA5}">
                      <a16:colId xmlns:a16="http://schemas.microsoft.com/office/drawing/2014/main" val="20010"/>
                    </a:ext>
                  </a:extLst>
                </a:gridCol>
                <a:gridCol w="460975">
                  <a:extLst>
                    <a:ext uri="{9D8B030D-6E8A-4147-A177-3AD203B41FA5}">
                      <a16:colId xmlns:a16="http://schemas.microsoft.com/office/drawing/2014/main" val="20011"/>
                    </a:ext>
                  </a:extLst>
                </a:gridCol>
                <a:gridCol w="460975">
                  <a:extLst>
                    <a:ext uri="{9D8B030D-6E8A-4147-A177-3AD203B41FA5}">
                      <a16:colId xmlns:a16="http://schemas.microsoft.com/office/drawing/2014/main" val="20012"/>
                    </a:ext>
                  </a:extLst>
                </a:gridCol>
                <a:gridCol w="460975">
                  <a:extLst>
                    <a:ext uri="{9D8B030D-6E8A-4147-A177-3AD203B41FA5}">
                      <a16:colId xmlns:a16="http://schemas.microsoft.com/office/drawing/2014/main" val="20013"/>
                    </a:ext>
                  </a:extLst>
                </a:gridCol>
                <a:gridCol w="504450">
                  <a:extLst>
                    <a:ext uri="{9D8B030D-6E8A-4147-A177-3AD203B41FA5}">
                      <a16:colId xmlns:a16="http://schemas.microsoft.com/office/drawing/2014/main" val="20014"/>
                    </a:ext>
                  </a:extLst>
                </a:gridCol>
                <a:gridCol w="417850">
                  <a:extLst>
                    <a:ext uri="{9D8B030D-6E8A-4147-A177-3AD203B41FA5}">
                      <a16:colId xmlns:a16="http://schemas.microsoft.com/office/drawing/2014/main" val="20015"/>
                    </a:ext>
                  </a:extLst>
                </a:gridCol>
                <a:gridCol w="460975">
                  <a:extLst>
                    <a:ext uri="{9D8B030D-6E8A-4147-A177-3AD203B41FA5}">
                      <a16:colId xmlns:a16="http://schemas.microsoft.com/office/drawing/2014/main" val="20016"/>
                    </a:ext>
                  </a:extLst>
                </a:gridCol>
                <a:gridCol w="460975">
                  <a:extLst>
                    <a:ext uri="{9D8B030D-6E8A-4147-A177-3AD203B41FA5}">
                      <a16:colId xmlns:a16="http://schemas.microsoft.com/office/drawing/2014/main" val="20017"/>
                    </a:ext>
                  </a:extLst>
                </a:gridCol>
              </a:tblGrid>
              <a:tr h="311723">
                <a:tc>
                  <a:txBody>
                    <a:bodyPr/>
                    <a:lstStyle/>
                    <a:p>
                      <a:pPr marL="0" lvl="0" indent="0" algn="ctr" rtl="0">
                        <a:lnSpc>
                          <a:spcPct val="115000"/>
                        </a:lnSpc>
                        <a:spcBef>
                          <a:spcPts val="0"/>
                        </a:spcBef>
                        <a:spcAft>
                          <a:spcPts val="0"/>
                        </a:spcAft>
                        <a:buNone/>
                      </a:pPr>
                      <a:r>
                        <a:rPr lang="hr" sz="1000" dirty="0">
                          <a:latin typeface="Calibri"/>
                          <a:ea typeface="Calibri"/>
                          <a:cs typeface="Calibri"/>
                          <a:sym typeface="Calibri"/>
                        </a:rPr>
                        <a:t>Sample</a:t>
                      </a:r>
                      <a:endParaRPr sz="1000" dirty="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2700" cap="flat" cmpd="sng" algn="ctr">
                      <a:solidFill>
                        <a:schemeClr val="tx1"/>
                      </a:solidFill>
                      <a:prstDash val="solid"/>
                      <a:round/>
                      <a:headEnd type="none" w="med" len="med"/>
                      <a:tailEnd type="none" w="med" len="med"/>
                    </a:lnR>
                    <a:lnT w="114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ctr" rtl="0">
                        <a:lnSpc>
                          <a:spcPct val="115000"/>
                        </a:lnSpc>
                        <a:spcBef>
                          <a:spcPts val="0"/>
                        </a:spcBef>
                        <a:spcAft>
                          <a:spcPts val="0"/>
                        </a:spcAft>
                        <a:buNone/>
                      </a:pPr>
                      <a:r>
                        <a:rPr lang="hr" sz="1000" dirty="0">
                          <a:latin typeface="Calibri"/>
                          <a:ea typeface="Calibri"/>
                          <a:cs typeface="Calibri"/>
                          <a:sym typeface="Calibri"/>
                        </a:rPr>
                        <a:t>Lys</a:t>
                      </a:r>
                      <a:endParaRPr sz="1000" dirty="0">
                        <a:latin typeface="Calibri"/>
                        <a:ea typeface="Calibri"/>
                        <a:cs typeface="Calibri"/>
                        <a:sym typeface="Calibri"/>
                      </a:endParaRPr>
                    </a:p>
                  </a:txBody>
                  <a:tcPr marL="28575" marR="28575" marT="91425" marB="91425" anchor="ctr">
                    <a:lnL w="12700" cap="flat" cmpd="sng" algn="ctr">
                      <a:solidFill>
                        <a:schemeClr val="tx1"/>
                      </a:solidFill>
                      <a:prstDash val="solid"/>
                      <a:round/>
                      <a:headEnd type="none" w="med" len="med"/>
                      <a:tailEnd type="none" w="med" len="med"/>
                    </a:lnL>
                    <a:lnR w="11425" cap="flat" cmpd="sng">
                      <a:noFill/>
                      <a:prstDash val="solid"/>
                      <a:round/>
                      <a:headEnd type="none" w="sm" len="sm"/>
                      <a:tailEnd type="none" w="sm" len="sm"/>
                    </a:lnR>
                    <a:lnT w="114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dirty="0">
                          <a:latin typeface="Calibri"/>
                          <a:ea typeface="Calibri"/>
                          <a:cs typeface="Calibri"/>
                          <a:sym typeface="Calibri"/>
                        </a:rPr>
                        <a:t>His</a:t>
                      </a:r>
                      <a:endParaRPr sz="1000" dirty="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dirty="0">
                          <a:latin typeface="Calibri"/>
                          <a:ea typeface="Calibri"/>
                          <a:cs typeface="Calibri"/>
                          <a:sym typeface="Calibri"/>
                        </a:rPr>
                        <a:t>Cys</a:t>
                      </a:r>
                      <a:endParaRPr sz="1000" dirty="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dirty="0">
                          <a:latin typeface="Calibri"/>
                          <a:ea typeface="Calibri"/>
                          <a:cs typeface="Calibri"/>
                          <a:sym typeface="Calibri"/>
                        </a:rPr>
                        <a:t>Arg</a:t>
                      </a:r>
                      <a:endParaRPr sz="1000" dirty="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dirty="0">
                          <a:latin typeface="Calibri"/>
                          <a:ea typeface="Calibri"/>
                          <a:cs typeface="Calibri"/>
                          <a:sym typeface="Calibri"/>
                        </a:rPr>
                        <a:t>Gly</a:t>
                      </a:r>
                      <a:endParaRPr sz="1000" dirty="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dirty="0">
                          <a:latin typeface="Calibri"/>
                          <a:ea typeface="Calibri"/>
                          <a:cs typeface="Calibri"/>
                          <a:sym typeface="Calibri"/>
                        </a:rPr>
                        <a:t>Ser</a:t>
                      </a:r>
                      <a:endParaRPr sz="1000" dirty="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dirty="0">
                          <a:latin typeface="Calibri"/>
                          <a:ea typeface="Calibri"/>
                          <a:cs typeface="Calibri"/>
                          <a:sym typeface="Calibri"/>
                        </a:rPr>
                        <a:t>Asp</a:t>
                      </a:r>
                      <a:endParaRPr sz="1000" dirty="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dirty="0">
                          <a:latin typeface="Calibri"/>
                          <a:ea typeface="Calibri"/>
                          <a:cs typeface="Calibri"/>
                          <a:sym typeface="Calibri"/>
                        </a:rPr>
                        <a:t>Ala</a:t>
                      </a:r>
                      <a:endParaRPr sz="1000" dirty="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dirty="0">
                          <a:latin typeface="Calibri"/>
                          <a:ea typeface="Calibri"/>
                          <a:cs typeface="Calibri"/>
                          <a:sym typeface="Calibri"/>
                        </a:rPr>
                        <a:t>Glu</a:t>
                      </a:r>
                      <a:endParaRPr sz="1000" dirty="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dirty="0">
                          <a:latin typeface="Calibri"/>
                          <a:ea typeface="Calibri"/>
                          <a:cs typeface="Calibri"/>
                          <a:sym typeface="Calibri"/>
                        </a:rPr>
                        <a:t>Pro</a:t>
                      </a:r>
                      <a:endParaRPr sz="1000" dirty="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dirty="0">
                          <a:latin typeface="Calibri"/>
                          <a:ea typeface="Calibri"/>
                          <a:cs typeface="Calibri"/>
                          <a:sym typeface="Calibri"/>
                        </a:rPr>
                        <a:t>Val</a:t>
                      </a:r>
                      <a:endParaRPr sz="1000" dirty="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dirty="0">
                          <a:latin typeface="Calibri"/>
                          <a:ea typeface="Calibri"/>
                          <a:cs typeface="Calibri"/>
                          <a:sym typeface="Calibri"/>
                        </a:rPr>
                        <a:t>Met</a:t>
                      </a:r>
                      <a:endParaRPr sz="1000" dirty="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dirty="0">
                          <a:latin typeface="Calibri"/>
                          <a:ea typeface="Calibri"/>
                          <a:cs typeface="Calibri"/>
                          <a:sym typeface="Calibri"/>
                        </a:rPr>
                        <a:t>Ile</a:t>
                      </a:r>
                      <a:endParaRPr sz="1000" dirty="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dirty="0">
                          <a:latin typeface="Calibri"/>
                          <a:ea typeface="Calibri"/>
                          <a:cs typeface="Calibri"/>
                          <a:sym typeface="Calibri"/>
                        </a:rPr>
                        <a:t>Leu</a:t>
                      </a:r>
                      <a:endParaRPr sz="1000" dirty="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dirty="0">
                          <a:latin typeface="Calibri"/>
                          <a:ea typeface="Calibri"/>
                          <a:cs typeface="Calibri"/>
                          <a:sym typeface="Calibri"/>
                        </a:rPr>
                        <a:t>Tyr</a:t>
                      </a:r>
                      <a:endParaRPr sz="1000" dirty="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dirty="0">
                          <a:latin typeface="Calibri"/>
                          <a:ea typeface="Calibri"/>
                          <a:cs typeface="Calibri"/>
                          <a:sym typeface="Calibri"/>
                        </a:rPr>
                        <a:t>Phe</a:t>
                      </a:r>
                      <a:endParaRPr sz="1000" dirty="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dirty="0">
                          <a:latin typeface="Calibri"/>
                          <a:ea typeface="Calibri"/>
                          <a:cs typeface="Calibri"/>
                          <a:sym typeface="Calibri"/>
                        </a:rPr>
                        <a:t>Thr</a:t>
                      </a:r>
                      <a:endParaRPr sz="1000" dirty="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EEAF6"/>
                    </a:solidFill>
                  </a:tcPr>
                </a:tc>
                <a:extLst>
                  <a:ext uri="{0D108BD9-81ED-4DB2-BD59-A6C34878D82A}">
                    <a16:rowId xmlns:a16="http://schemas.microsoft.com/office/drawing/2014/main" val="10000"/>
                  </a:ext>
                </a:extLst>
              </a:tr>
              <a:tr h="419800">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RAW SBP</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1425" cap="flat" cmpd="sng">
                      <a:noFill/>
                      <a:prstDash val="solid"/>
                      <a:round/>
                      <a:headEnd type="none" w="sm" len="sm"/>
                      <a:tailEnd type="none" w="sm" len="sm"/>
                    </a:lnB>
                    <a:lnTlToBr w="12700" cmpd="sng">
                      <a:noFill/>
                      <a:prstDash val="solid"/>
                    </a:lnTlToBr>
                    <a:lnBlToTr w="12700" cmpd="sng">
                      <a:noFill/>
                      <a:prstDash val="solid"/>
                    </a:lnBlToTr>
                    <a:solidFill>
                      <a:srgbClr val="FFFFFF"/>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1.258</a:t>
                      </a:r>
                      <a:endParaRPr sz="1000">
                        <a:latin typeface="Calibri"/>
                        <a:ea typeface="Calibri"/>
                        <a:cs typeface="Calibri"/>
                        <a:sym typeface="Calibri"/>
                      </a:endParaRPr>
                    </a:p>
                  </a:txBody>
                  <a:tcPr marL="28575" marR="28575" marT="91425" marB="91425" anchor="ctr">
                    <a:lnL w="12700" cap="flat" cmpd="sng" algn="ctr">
                      <a:solidFill>
                        <a:schemeClr val="tx1"/>
                      </a:solidFill>
                      <a:prstDash val="solid"/>
                      <a:round/>
                      <a:headEnd type="none" w="med" len="med"/>
                      <a:tailEnd type="none" w="med" len="med"/>
                    </a:lnL>
                    <a:lnR w="114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0.531</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ND</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2.774</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dirty="0">
                          <a:latin typeface="Calibri"/>
                          <a:ea typeface="Calibri"/>
                          <a:cs typeface="Calibri"/>
                          <a:sym typeface="Calibri"/>
                        </a:rPr>
                        <a:t>ND</a:t>
                      </a:r>
                      <a:endParaRPr sz="1000" dirty="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0.673</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0.569</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2.24</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1.385</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0.346</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0.694</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ND</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0.753</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1.012</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2.173</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0.37</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0.456</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extLst>
                  <a:ext uri="{0D108BD9-81ED-4DB2-BD59-A6C34878D82A}">
                    <a16:rowId xmlns:a16="http://schemas.microsoft.com/office/drawing/2014/main" val="10001"/>
                  </a:ext>
                </a:extLst>
              </a:tr>
              <a:tr h="293325">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ST</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2700" cap="flat" cmpd="sng" algn="ctr">
                      <a:solidFill>
                        <a:schemeClr val="tx1"/>
                      </a:solidFill>
                      <a:prstDash val="solid"/>
                      <a:round/>
                      <a:headEnd type="none" w="med" len="med"/>
                      <a:tailEnd type="none" w="med" len="med"/>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FFFFFF"/>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3.799</a:t>
                      </a:r>
                      <a:endParaRPr sz="1000">
                        <a:latin typeface="Calibri"/>
                        <a:ea typeface="Calibri"/>
                        <a:cs typeface="Calibri"/>
                        <a:sym typeface="Calibri"/>
                      </a:endParaRPr>
                    </a:p>
                  </a:txBody>
                  <a:tcPr marL="28575" marR="28575" marT="91425" marB="91425" anchor="ctr">
                    <a:lnL w="12700" cap="flat" cmpd="sng" algn="ctr">
                      <a:solidFill>
                        <a:schemeClr val="tx1"/>
                      </a:solidFill>
                      <a:prstDash val="solid"/>
                      <a:round/>
                      <a:headEnd type="none" w="med" len="med"/>
                      <a:tailEnd type="none" w="med" len="med"/>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0.155</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ND</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7.898</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6.67</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3.652</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4.154</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4.361</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16.495</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2.272</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1.655</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0.291</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1.224</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2.989</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2.476</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1.816</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2.371</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extLst>
                  <a:ext uri="{0D108BD9-81ED-4DB2-BD59-A6C34878D82A}">
                    <a16:rowId xmlns:a16="http://schemas.microsoft.com/office/drawing/2014/main" val="10002"/>
                  </a:ext>
                </a:extLst>
              </a:tr>
              <a:tr h="293325">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D</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2700" cap="flat" cmpd="sng" algn="ctr">
                      <a:solidFill>
                        <a:schemeClr val="tx1"/>
                      </a:solidFill>
                      <a:prstDash val="solid"/>
                      <a:round/>
                      <a:headEnd type="none" w="med" len="med"/>
                      <a:tailEnd type="none" w="med" len="med"/>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FFFFFF"/>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13.786</a:t>
                      </a:r>
                      <a:endParaRPr sz="1000">
                        <a:latin typeface="Calibri"/>
                        <a:ea typeface="Calibri"/>
                        <a:cs typeface="Calibri"/>
                        <a:sym typeface="Calibri"/>
                      </a:endParaRPr>
                    </a:p>
                  </a:txBody>
                  <a:tcPr marL="28575" marR="28575" marT="91425" marB="91425" anchor="ctr">
                    <a:lnL w="12700" cap="flat" cmpd="sng" algn="ctr">
                      <a:solidFill>
                        <a:schemeClr val="tx1"/>
                      </a:solidFill>
                      <a:prstDash val="solid"/>
                      <a:round/>
                      <a:headEnd type="none" w="med" len="med"/>
                      <a:tailEnd type="none" w="med" len="med"/>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3.173</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ND</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24.2</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11.14</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15.961</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b="1" dirty="0">
                          <a:solidFill>
                            <a:srgbClr val="EB5600"/>
                          </a:solidFill>
                          <a:latin typeface="Calibri"/>
                          <a:ea typeface="Calibri"/>
                          <a:cs typeface="Calibri"/>
                          <a:sym typeface="Calibri"/>
                        </a:rPr>
                        <a:t>28.553</a:t>
                      </a:r>
                      <a:endParaRPr sz="1000" b="1" dirty="0">
                        <a:solidFill>
                          <a:srgbClr val="EB5600"/>
                        </a:solidFill>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b="1" dirty="0">
                          <a:solidFill>
                            <a:srgbClr val="EB5600"/>
                          </a:solidFill>
                          <a:latin typeface="Calibri"/>
                          <a:ea typeface="Calibri"/>
                          <a:cs typeface="Calibri"/>
                          <a:sym typeface="Calibri"/>
                        </a:rPr>
                        <a:t>25.425</a:t>
                      </a:r>
                      <a:endParaRPr sz="1000" b="1" dirty="0">
                        <a:solidFill>
                          <a:srgbClr val="EB5600"/>
                        </a:solidFill>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32.634</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14.58</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11.171</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6.914</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12.715</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46.639</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21.226</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24.493</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32.629</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extLst>
                  <a:ext uri="{0D108BD9-81ED-4DB2-BD59-A6C34878D82A}">
                    <a16:rowId xmlns:a16="http://schemas.microsoft.com/office/drawing/2014/main" val="10003"/>
                  </a:ext>
                </a:extLst>
              </a:tr>
              <a:tr h="293325">
                <a:tc>
                  <a:txBody>
                    <a:bodyPr/>
                    <a:lstStyle/>
                    <a:p>
                      <a:pPr marL="0" lvl="0" indent="0" algn="ctr" rtl="0">
                        <a:lnSpc>
                          <a:spcPct val="115000"/>
                        </a:lnSpc>
                        <a:spcBef>
                          <a:spcPts val="0"/>
                        </a:spcBef>
                        <a:spcAft>
                          <a:spcPts val="0"/>
                        </a:spcAft>
                        <a:buNone/>
                      </a:pPr>
                      <a:r>
                        <a:rPr lang="hr" sz="1000" dirty="0">
                          <a:latin typeface="Calibri"/>
                          <a:ea typeface="Calibri"/>
                          <a:cs typeface="Calibri"/>
                          <a:sym typeface="Calibri"/>
                        </a:rPr>
                        <a:t>L</a:t>
                      </a:r>
                      <a:endParaRPr sz="1000" dirty="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2700" cap="flat" cmpd="sng" algn="ctr">
                      <a:solidFill>
                        <a:schemeClr val="tx1"/>
                      </a:solidFill>
                      <a:prstDash val="solid"/>
                      <a:round/>
                      <a:headEnd type="none" w="med" len="med"/>
                      <a:tailEnd type="none" w="med" len="med"/>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FFFFFF"/>
                    </a:solidFill>
                  </a:tcPr>
                </a:tc>
                <a:tc>
                  <a:txBody>
                    <a:bodyPr/>
                    <a:lstStyle/>
                    <a:p>
                      <a:pPr marL="0" lvl="0" indent="0" algn="ctr" rtl="0">
                        <a:lnSpc>
                          <a:spcPct val="115000"/>
                        </a:lnSpc>
                        <a:spcBef>
                          <a:spcPts val="0"/>
                        </a:spcBef>
                        <a:spcAft>
                          <a:spcPts val="0"/>
                        </a:spcAft>
                        <a:buNone/>
                      </a:pPr>
                      <a:r>
                        <a:rPr lang="hr" sz="1000" b="1" dirty="0">
                          <a:solidFill>
                            <a:srgbClr val="EB5600"/>
                          </a:solidFill>
                          <a:latin typeface="Calibri"/>
                          <a:ea typeface="Calibri"/>
                          <a:cs typeface="Calibri"/>
                          <a:sym typeface="Calibri"/>
                        </a:rPr>
                        <a:t>25.345</a:t>
                      </a:r>
                      <a:endParaRPr sz="1000" b="1" dirty="0">
                        <a:solidFill>
                          <a:srgbClr val="EB5600"/>
                        </a:solidFill>
                        <a:latin typeface="Calibri"/>
                        <a:ea typeface="Calibri"/>
                        <a:cs typeface="Calibri"/>
                        <a:sym typeface="Calibri"/>
                      </a:endParaRPr>
                    </a:p>
                  </a:txBody>
                  <a:tcPr marL="28575" marR="28575" marT="91425" marB="91425" anchor="ctr">
                    <a:lnL w="12700" cap="flat" cmpd="sng" algn="ctr">
                      <a:solidFill>
                        <a:schemeClr val="tx1"/>
                      </a:solidFill>
                      <a:prstDash val="solid"/>
                      <a:round/>
                      <a:headEnd type="none" w="med" len="med"/>
                      <a:tailEnd type="none" w="med" len="med"/>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dirty="0">
                          <a:latin typeface="Calibri"/>
                          <a:ea typeface="Calibri"/>
                          <a:cs typeface="Calibri"/>
                          <a:sym typeface="Calibri"/>
                        </a:rPr>
                        <a:t>5.158</a:t>
                      </a:r>
                      <a:endParaRPr sz="1000" dirty="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ND</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b="1" dirty="0">
                          <a:solidFill>
                            <a:srgbClr val="EB5600"/>
                          </a:solidFill>
                          <a:latin typeface="Calibri"/>
                          <a:ea typeface="Calibri"/>
                          <a:cs typeface="Calibri"/>
                          <a:sym typeface="Calibri"/>
                        </a:rPr>
                        <a:t>41.028</a:t>
                      </a:r>
                      <a:endParaRPr sz="1000" b="1" dirty="0">
                        <a:solidFill>
                          <a:srgbClr val="EB5600"/>
                        </a:solidFill>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dirty="0">
                          <a:latin typeface="Calibri"/>
                          <a:ea typeface="Calibri"/>
                          <a:cs typeface="Calibri"/>
                          <a:sym typeface="Calibri"/>
                        </a:rPr>
                        <a:t>11.052</a:t>
                      </a:r>
                      <a:endParaRPr sz="1000" dirty="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19.131</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dirty="0">
                          <a:latin typeface="Calibri"/>
                          <a:ea typeface="Calibri"/>
                          <a:cs typeface="Calibri"/>
                          <a:sym typeface="Calibri"/>
                        </a:rPr>
                        <a:t>27.983</a:t>
                      </a:r>
                      <a:endParaRPr sz="1000" dirty="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24.554</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b="1" dirty="0">
                          <a:solidFill>
                            <a:srgbClr val="EB5600"/>
                          </a:solidFill>
                          <a:latin typeface="Calibri"/>
                          <a:ea typeface="Calibri"/>
                          <a:cs typeface="Calibri"/>
                          <a:sym typeface="Calibri"/>
                        </a:rPr>
                        <a:t>48.225</a:t>
                      </a:r>
                      <a:endParaRPr sz="1000" b="1" dirty="0">
                        <a:solidFill>
                          <a:srgbClr val="EB5600"/>
                        </a:solidFill>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11.106</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11.722</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10.492</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a:latin typeface="Calibri"/>
                          <a:ea typeface="Calibri"/>
                          <a:cs typeface="Calibri"/>
                          <a:sym typeface="Calibri"/>
                        </a:rPr>
                        <a:t>12.352</a:t>
                      </a:r>
                      <a:endParaRPr sz="100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b="1" dirty="0">
                          <a:solidFill>
                            <a:srgbClr val="EB5600"/>
                          </a:solidFill>
                          <a:latin typeface="Calibri"/>
                          <a:ea typeface="Calibri"/>
                          <a:cs typeface="Calibri"/>
                          <a:sym typeface="Calibri"/>
                        </a:rPr>
                        <a:t>152.867</a:t>
                      </a:r>
                      <a:endParaRPr sz="1000" b="1" dirty="0">
                        <a:solidFill>
                          <a:srgbClr val="EB5600"/>
                        </a:solidFill>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dirty="0">
                          <a:latin typeface="Calibri"/>
                          <a:ea typeface="Calibri"/>
                          <a:cs typeface="Calibri"/>
                          <a:sym typeface="Calibri"/>
                        </a:rPr>
                        <a:t>28.038</a:t>
                      </a:r>
                      <a:endParaRPr sz="1000" dirty="0">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b="1" dirty="0">
                          <a:solidFill>
                            <a:srgbClr val="EB5600"/>
                          </a:solidFill>
                          <a:latin typeface="Calibri"/>
                          <a:ea typeface="Calibri"/>
                          <a:cs typeface="Calibri"/>
                          <a:sym typeface="Calibri"/>
                        </a:rPr>
                        <a:t>32.105</a:t>
                      </a:r>
                      <a:endParaRPr sz="1000" b="1" dirty="0">
                        <a:solidFill>
                          <a:srgbClr val="EB5600"/>
                        </a:solidFill>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tc>
                  <a:txBody>
                    <a:bodyPr/>
                    <a:lstStyle/>
                    <a:p>
                      <a:pPr marL="0" lvl="0" indent="0" algn="ctr" rtl="0">
                        <a:lnSpc>
                          <a:spcPct val="115000"/>
                        </a:lnSpc>
                        <a:spcBef>
                          <a:spcPts val="0"/>
                        </a:spcBef>
                        <a:spcAft>
                          <a:spcPts val="0"/>
                        </a:spcAft>
                        <a:buNone/>
                      </a:pPr>
                      <a:r>
                        <a:rPr lang="hr" sz="1000" b="1" dirty="0">
                          <a:solidFill>
                            <a:srgbClr val="EB5600"/>
                          </a:solidFill>
                          <a:latin typeface="Calibri"/>
                          <a:ea typeface="Calibri"/>
                          <a:cs typeface="Calibri"/>
                          <a:sym typeface="Calibri"/>
                        </a:rPr>
                        <a:t>44.339</a:t>
                      </a:r>
                      <a:endParaRPr sz="1000" b="1" dirty="0">
                        <a:solidFill>
                          <a:srgbClr val="EB5600"/>
                        </a:solidFill>
                        <a:latin typeface="Calibri"/>
                        <a:ea typeface="Calibri"/>
                        <a:cs typeface="Calibri"/>
                        <a:sym typeface="Calibri"/>
                      </a:endParaRPr>
                    </a:p>
                  </a:txBody>
                  <a:tcPr marL="28575" marR="28575" marT="91425" marB="91425" anchor="ctr">
                    <a:lnL w="11425" cap="flat" cmpd="sng">
                      <a:noFill/>
                      <a:prstDash val="solid"/>
                      <a:round/>
                      <a:headEnd type="none" w="sm" len="sm"/>
                      <a:tailEnd type="none" w="sm" len="sm"/>
                    </a:lnL>
                    <a:lnR w="11425" cap="flat" cmpd="sng">
                      <a:noFill/>
                      <a:prstDash val="solid"/>
                      <a:round/>
                      <a:headEnd type="none" w="sm" len="sm"/>
                      <a:tailEnd type="none" w="sm" len="sm"/>
                    </a:lnR>
                    <a:lnT w="11425" cap="flat" cmpd="sng">
                      <a:noFill/>
                      <a:prstDash val="solid"/>
                      <a:round/>
                      <a:headEnd type="none" w="sm" len="sm"/>
                      <a:tailEnd type="none" w="sm" len="sm"/>
                    </a:lnT>
                    <a:lnB w="11425" cap="flat" cmpd="sng">
                      <a:noFill/>
                      <a:prstDash val="solid"/>
                      <a:round/>
                      <a:headEnd type="none" w="sm" len="sm"/>
                      <a:tailEnd type="none" w="sm" len="sm"/>
                    </a:lnB>
                    <a:lnTlToBr w="12700" cmpd="sng">
                      <a:noFill/>
                      <a:prstDash val="solid"/>
                    </a:lnTlToBr>
                    <a:lnBlToTr w="12700" cmpd="sng">
                      <a:noFill/>
                      <a:prstDash val="solid"/>
                    </a:lnBlToTr>
                    <a:solidFill>
                      <a:srgbClr val="DEEAF6"/>
                    </a:solidFill>
                  </a:tcPr>
                </a:tc>
                <a:extLst>
                  <a:ext uri="{0D108BD9-81ED-4DB2-BD59-A6C34878D82A}">
                    <a16:rowId xmlns:a16="http://schemas.microsoft.com/office/drawing/2014/main" val="10004"/>
                  </a:ext>
                </a:extLst>
              </a:tr>
            </a:tbl>
          </a:graphicData>
        </a:graphic>
      </p:graphicFrame>
      <p:sp>
        <p:nvSpPr>
          <p:cNvPr id="658" name="Google Shape;658;p48"/>
          <p:cNvSpPr txBox="1"/>
          <p:nvPr/>
        </p:nvSpPr>
        <p:spPr>
          <a:xfrm>
            <a:off x="354475" y="1985800"/>
            <a:ext cx="5206500" cy="327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hr" sz="1300" b="1" dirty="0">
                <a:solidFill>
                  <a:srgbClr val="434343"/>
                </a:solidFill>
                <a:latin typeface="Lato"/>
                <a:ea typeface="Lato"/>
                <a:cs typeface="Lato"/>
                <a:sym typeface="Lato"/>
              </a:rPr>
              <a:t>Table 2. Content of free amino acids [ng/mg]</a:t>
            </a:r>
            <a:endParaRPr sz="1300" b="1" i="0" u="none" strike="noStrike" cap="none" dirty="0">
              <a:solidFill>
                <a:srgbClr val="434343"/>
              </a:solidFill>
              <a:latin typeface="Lato"/>
              <a:ea typeface="Lato"/>
              <a:cs typeface="Lato"/>
              <a:sym typeface="Lato"/>
            </a:endParaRPr>
          </a:p>
        </p:txBody>
      </p:sp>
      <p:sp>
        <p:nvSpPr>
          <p:cNvPr id="16" name="Google Shape;156;p21"/>
          <p:cNvSpPr txBox="1">
            <a:spLocks/>
          </p:cNvSpPr>
          <p:nvPr/>
        </p:nvSpPr>
        <p:spPr>
          <a:xfrm>
            <a:off x="669745" y="-12425"/>
            <a:ext cx="7804511" cy="49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9pPr>
          </a:lstStyle>
          <a:p>
            <a:pPr algn="ctr">
              <a:buSzPts val="990"/>
            </a:pPr>
            <a:r>
              <a:rPr lang="en-US" sz="2020" b="0" i="1" dirty="0">
                <a:solidFill>
                  <a:srgbClr val="666666"/>
                </a:solidFill>
              </a:rPr>
              <a:t>Novel food and alternative proteins in a sustainable food system</a:t>
            </a:r>
            <a:br>
              <a:rPr lang="en-US" sz="2020" b="0" i="1" dirty="0">
                <a:solidFill>
                  <a:srgbClr val="666666"/>
                </a:solidFill>
              </a:rPr>
            </a:br>
            <a:r>
              <a:rPr lang="en-US" sz="2020" b="0" i="1" dirty="0">
                <a:solidFill>
                  <a:srgbClr val="666666"/>
                </a:solidFill>
              </a:rPr>
              <a:t> </a:t>
            </a:r>
          </a:p>
        </p:txBody>
      </p:sp>
    </p:spTree>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62"/>
        <p:cNvGrpSpPr/>
        <p:nvPr/>
      </p:nvGrpSpPr>
      <p:grpSpPr>
        <a:xfrm>
          <a:off x="0" y="0"/>
          <a:ext cx="0" cy="0"/>
          <a:chOff x="0" y="0"/>
          <a:chExt cx="0" cy="0"/>
        </a:xfrm>
      </p:grpSpPr>
      <p:sp>
        <p:nvSpPr>
          <p:cNvPr id="663" name="Google Shape;663;p49"/>
          <p:cNvSpPr/>
          <p:nvPr/>
        </p:nvSpPr>
        <p:spPr>
          <a:xfrm>
            <a:off x="1279863" y="1327438"/>
            <a:ext cx="2372400" cy="522000"/>
          </a:xfrm>
          <a:prstGeom prst="chevron">
            <a:avLst>
              <a:gd name="adj"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sp>
        <p:nvSpPr>
          <p:cNvPr id="664" name="Google Shape;664;p49"/>
          <p:cNvSpPr txBox="1"/>
          <p:nvPr/>
        </p:nvSpPr>
        <p:spPr>
          <a:xfrm>
            <a:off x="1418238" y="1384288"/>
            <a:ext cx="1916400" cy="408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0" i="0" u="none" strike="noStrike" cap="none">
                <a:solidFill>
                  <a:schemeClr val="accent1"/>
                </a:solidFill>
                <a:latin typeface="Lato"/>
                <a:ea typeface="Lato"/>
                <a:cs typeface="Lato"/>
                <a:sym typeface="Lato"/>
              </a:rPr>
              <a:t>Optimisation</a:t>
            </a:r>
            <a:endParaRPr sz="1400" b="0" i="0" u="none" strike="noStrike" cap="none">
              <a:solidFill>
                <a:schemeClr val="accent1"/>
              </a:solidFill>
              <a:latin typeface="Lato"/>
              <a:ea typeface="Lato"/>
              <a:cs typeface="Lato"/>
              <a:sym typeface="Lato"/>
            </a:endParaRPr>
          </a:p>
        </p:txBody>
      </p:sp>
      <p:sp>
        <p:nvSpPr>
          <p:cNvPr id="665" name="Google Shape;665;p49"/>
          <p:cNvSpPr/>
          <p:nvPr/>
        </p:nvSpPr>
        <p:spPr>
          <a:xfrm>
            <a:off x="3561101" y="1327438"/>
            <a:ext cx="2372400" cy="522000"/>
          </a:xfrm>
          <a:prstGeom prst="chevron">
            <a:avLst>
              <a:gd name="adj"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sp>
        <p:nvSpPr>
          <p:cNvPr id="666" name="Google Shape;666;p49"/>
          <p:cNvSpPr txBox="1"/>
          <p:nvPr/>
        </p:nvSpPr>
        <p:spPr>
          <a:xfrm>
            <a:off x="3747130" y="1273949"/>
            <a:ext cx="1916400" cy="665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0" i="0" u="none" strike="noStrike" cap="none">
                <a:solidFill>
                  <a:schemeClr val="accent1"/>
                </a:solidFill>
                <a:latin typeface="Lato"/>
                <a:ea typeface="Lato"/>
                <a:cs typeface="Lato"/>
                <a:sym typeface="Lato"/>
              </a:rPr>
              <a:t>Chemical composition analysis</a:t>
            </a:r>
            <a:endParaRPr sz="1400" b="0" i="0" u="none" strike="noStrike" cap="none">
              <a:solidFill>
                <a:schemeClr val="accent1"/>
              </a:solidFill>
              <a:latin typeface="Lato"/>
              <a:ea typeface="Lato"/>
              <a:cs typeface="Lato"/>
              <a:sym typeface="Lato"/>
            </a:endParaRPr>
          </a:p>
        </p:txBody>
      </p:sp>
      <p:sp>
        <p:nvSpPr>
          <p:cNvPr id="667" name="Google Shape;667;p49"/>
          <p:cNvSpPr/>
          <p:nvPr/>
        </p:nvSpPr>
        <p:spPr>
          <a:xfrm>
            <a:off x="5834647" y="1330651"/>
            <a:ext cx="2372400" cy="522000"/>
          </a:xfrm>
          <a:prstGeom prst="chevron">
            <a:avLst>
              <a:gd name="adj"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sp>
        <p:nvSpPr>
          <p:cNvPr id="668" name="Google Shape;668;p49"/>
          <p:cNvSpPr txBox="1"/>
          <p:nvPr/>
        </p:nvSpPr>
        <p:spPr>
          <a:xfrm>
            <a:off x="6047040" y="1384293"/>
            <a:ext cx="1916400" cy="408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0" i="0" u="none" strike="noStrike" cap="none">
                <a:solidFill>
                  <a:schemeClr val="accent1"/>
                </a:solidFill>
                <a:latin typeface="Lato"/>
                <a:ea typeface="Lato"/>
                <a:cs typeface="Lato"/>
                <a:sym typeface="Lato"/>
              </a:rPr>
              <a:t>Safety analysis</a:t>
            </a:r>
            <a:endParaRPr sz="1400" b="0" i="0" u="none" strike="noStrike" cap="none">
              <a:solidFill>
                <a:schemeClr val="accent1"/>
              </a:solidFill>
              <a:latin typeface="Lato"/>
              <a:ea typeface="Lato"/>
              <a:cs typeface="Lato"/>
              <a:sym typeface="Lato"/>
            </a:endParaRPr>
          </a:p>
        </p:txBody>
      </p:sp>
      <p:sp>
        <p:nvSpPr>
          <p:cNvPr id="669" name="Google Shape;669;p49"/>
          <p:cNvSpPr txBox="1">
            <a:spLocks noGrp="1"/>
          </p:cNvSpPr>
          <p:nvPr>
            <p:ph type="title"/>
          </p:nvPr>
        </p:nvSpPr>
        <p:spPr>
          <a:xfrm>
            <a:off x="681950" y="402853"/>
            <a:ext cx="8265600" cy="7974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hr" dirty="0"/>
              <a:t>Case study: Sugar beet pulp valorisation with </a:t>
            </a:r>
            <a:r>
              <a:rPr lang="hr" i="1" dirty="0"/>
              <a:t>Ganoderma lucidum</a:t>
            </a:r>
            <a:endParaRPr dirty="0"/>
          </a:p>
        </p:txBody>
      </p:sp>
      <p:grpSp>
        <p:nvGrpSpPr>
          <p:cNvPr id="671" name="Google Shape;671;p49"/>
          <p:cNvGrpSpPr/>
          <p:nvPr/>
        </p:nvGrpSpPr>
        <p:grpSpPr>
          <a:xfrm>
            <a:off x="1237301" y="1313287"/>
            <a:ext cx="7020000" cy="540000"/>
            <a:chOff x="1207792" y="1323030"/>
            <a:chExt cx="7020000" cy="540000"/>
          </a:xfrm>
        </p:grpSpPr>
        <p:sp>
          <p:nvSpPr>
            <p:cNvPr id="672" name="Google Shape;672;p49"/>
            <p:cNvSpPr/>
            <p:nvPr/>
          </p:nvSpPr>
          <p:spPr>
            <a:xfrm>
              <a:off x="1207792" y="1323030"/>
              <a:ext cx="7020000" cy="540000"/>
            </a:xfrm>
            <a:prstGeom prst="chevron">
              <a:avLst>
                <a:gd name="adj"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sp>
          <p:nvSpPr>
            <p:cNvPr id="673" name="Google Shape;673;p49"/>
            <p:cNvSpPr txBox="1"/>
            <p:nvPr/>
          </p:nvSpPr>
          <p:spPr>
            <a:xfrm>
              <a:off x="1578451" y="1396726"/>
              <a:ext cx="5838000" cy="408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hr" sz="1400" b="0" i="0" u="none" strike="noStrike" cap="none">
                  <a:solidFill>
                    <a:schemeClr val="accent1"/>
                  </a:solidFill>
                  <a:latin typeface="Lato"/>
                  <a:ea typeface="Lato"/>
                  <a:cs typeface="Lato"/>
                  <a:sym typeface="Lato"/>
                </a:rPr>
                <a:t>Safety analysis</a:t>
              </a:r>
              <a:endParaRPr sz="1400" b="0" i="0" u="none" strike="noStrike" cap="none">
                <a:solidFill>
                  <a:schemeClr val="accent1"/>
                </a:solidFill>
                <a:latin typeface="Lato"/>
                <a:ea typeface="Lato"/>
                <a:cs typeface="Lato"/>
                <a:sym typeface="Lato"/>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accent1"/>
                </a:solidFill>
                <a:latin typeface="Lato"/>
                <a:ea typeface="Lato"/>
                <a:cs typeface="Lato"/>
                <a:sym typeface="Lato"/>
              </a:endParaRPr>
            </a:p>
          </p:txBody>
        </p:sp>
      </p:grpSp>
      <p:graphicFrame>
        <p:nvGraphicFramePr>
          <p:cNvPr id="674" name="Google Shape;674;p49"/>
          <p:cNvGraphicFramePr/>
          <p:nvPr>
            <p:extLst>
              <p:ext uri="{D42A27DB-BD31-4B8C-83A1-F6EECF244321}">
                <p14:modId xmlns:p14="http://schemas.microsoft.com/office/powerpoint/2010/main" val="1379929705"/>
              </p:ext>
            </p:extLst>
          </p:nvPr>
        </p:nvGraphicFramePr>
        <p:xfrm>
          <a:off x="162000" y="2260883"/>
          <a:ext cx="4356000" cy="2591998"/>
        </p:xfrm>
        <a:graphic>
          <a:graphicData uri="http://schemas.openxmlformats.org/drawingml/2006/table">
            <a:tbl>
              <a:tblPr firstRow="1" bandRow="1">
                <a:noFill/>
                <a:tableStyleId>{F8567C7C-057E-4F1F-9298-56D80214979F}</a:tableStyleId>
              </a:tblPr>
              <a:tblGrid>
                <a:gridCol w="1488197">
                  <a:extLst>
                    <a:ext uri="{9D8B030D-6E8A-4147-A177-3AD203B41FA5}">
                      <a16:colId xmlns:a16="http://schemas.microsoft.com/office/drawing/2014/main" val="20000"/>
                    </a:ext>
                  </a:extLst>
                </a:gridCol>
                <a:gridCol w="761110">
                  <a:extLst>
                    <a:ext uri="{9D8B030D-6E8A-4147-A177-3AD203B41FA5}">
                      <a16:colId xmlns:a16="http://schemas.microsoft.com/office/drawing/2014/main" val="20001"/>
                    </a:ext>
                  </a:extLst>
                </a:gridCol>
                <a:gridCol w="702231">
                  <a:extLst>
                    <a:ext uri="{9D8B030D-6E8A-4147-A177-3AD203B41FA5}">
                      <a16:colId xmlns:a16="http://schemas.microsoft.com/office/drawing/2014/main" val="20002"/>
                    </a:ext>
                  </a:extLst>
                </a:gridCol>
                <a:gridCol w="702231">
                  <a:extLst>
                    <a:ext uri="{9D8B030D-6E8A-4147-A177-3AD203B41FA5}">
                      <a16:colId xmlns:a16="http://schemas.microsoft.com/office/drawing/2014/main" val="20003"/>
                    </a:ext>
                  </a:extLst>
                </a:gridCol>
                <a:gridCol w="702231">
                  <a:extLst>
                    <a:ext uri="{9D8B030D-6E8A-4147-A177-3AD203B41FA5}">
                      <a16:colId xmlns:a16="http://schemas.microsoft.com/office/drawing/2014/main" val="20004"/>
                    </a:ext>
                  </a:extLst>
                </a:gridCol>
              </a:tblGrid>
              <a:tr h="288950">
                <a:tc>
                  <a:txBody>
                    <a:bodyPr/>
                    <a:lstStyle/>
                    <a:p>
                      <a:pPr marL="0" marR="0" lvl="0" indent="0" algn="l" rtl="0">
                        <a:lnSpc>
                          <a:spcPct val="100000"/>
                        </a:lnSpc>
                        <a:spcBef>
                          <a:spcPts val="0"/>
                        </a:spcBef>
                        <a:spcAft>
                          <a:spcPts val="0"/>
                        </a:spcAft>
                        <a:buClr>
                          <a:srgbClr val="000000"/>
                        </a:buClr>
                        <a:buSzPts val="1400"/>
                        <a:buFont typeface="Calibri"/>
                        <a:buNone/>
                      </a:pPr>
                      <a:r>
                        <a:rPr lang="hr" sz="1000" b="0" u="none" strike="noStrike" cap="none">
                          <a:latin typeface="Lato"/>
                          <a:ea typeface="Lato"/>
                          <a:cs typeface="Lato"/>
                          <a:sym typeface="Lato"/>
                        </a:rPr>
                        <a:t>Parameter</a:t>
                      </a:r>
                      <a:endParaRPr sz="1000" b="0" u="none" strike="noStrike" cap="none">
                        <a:latin typeface="Lato"/>
                        <a:ea typeface="Lato"/>
                        <a:cs typeface="Lato"/>
                        <a:sym typeface="Lato"/>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100"/>
                        <a:buFont typeface="Arial"/>
                        <a:buNone/>
                      </a:pPr>
                      <a:r>
                        <a:rPr lang="hr" sz="1000" b="0" u="none" strike="noStrike" cap="none">
                          <a:latin typeface="Lato"/>
                          <a:ea typeface="Lato"/>
                          <a:cs typeface="Lato"/>
                          <a:sym typeface="Lato"/>
                        </a:rPr>
                        <a:t>RAW SBP</a:t>
                      </a:r>
                      <a:endParaRPr sz="1000" b="0" u="none" strike="noStrike" cap="none">
                        <a:latin typeface="Lato"/>
                        <a:ea typeface="Lato"/>
                        <a:cs typeface="Lato"/>
                        <a:sym typeface="Lato"/>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100"/>
                        <a:buFont typeface="Arial"/>
                        <a:buNone/>
                      </a:pPr>
                      <a:r>
                        <a:rPr lang="hr" sz="1000" b="0" u="none" strike="noStrike" cap="none" dirty="0">
                          <a:latin typeface="Lato"/>
                          <a:ea typeface="Lato"/>
                          <a:cs typeface="Lato"/>
                          <a:sym typeface="Lato"/>
                        </a:rPr>
                        <a:t>ST</a:t>
                      </a:r>
                      <a:endParaRPr sz="1000" b="0" u="none" strike="noStrike" cap="none" dirty="0">
                        <a:latin typeface="Lato"/>
                        <a:ea typeface="Lato"/>
                        <a:cs typeface="Lato"/>
                        <a:sym typeface="Lato"/>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100"/>
                        <a:buFont typeface="Arial"/>
                        <a:buNone/>
                      </a:pPr>
                      <a:r>
                        <a:rPr lang="hr" sz="1000" b="0" u="none" strike="noStrike" cap="none" dirty="0">
                          <a:latin typeface="Lato"/>
                          <a:ea typeface="Lato"/>
                          <a:cs typeface="Lato"/>
                          <a:sym typeface="Lato"/>
                        </a:rPr>
                        <a:t>D</a:t>
                      </a:r>
                      <a:endParaRPr sz="1000" b="0" u="none" strike="noStrike" cap="none" dirty="0">
                        <a:latin typeface="Lato"/>
                        <a:ea typeface="Lato"/>
                        <a:cs typeface="Lato"/>
                        <a:sym typeface="Lato"/>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100"/>
                        <a:buFont typeface="Arial"/>
                        <a:buNone/>
                      </a:pPr>
                      <a:r>
                        <a:rPr lang="hr" sz="1000" b="0" u="none" strike="noStrike" cap="none" dirty="0">
                          <a:latin typeface="Lato"/>
                          <a:ea typeface="Lato"/>
                          <a:cs typeface="Lato"/>
                          <a:sym typeface="Lato"/>
                        </a:rPr>
                        <a:t>L</a:t>
                      </a:r>
                      <a:endParaRPr sz="1000" b="0" u="none" strike="noStrike" cap="none" dirty="0">
                        <a:latin typeface="Lato"/>
                        <a:ea typeface="Lato"/>
                        <a:cs typeface="Lato"/>
                        <a:sym typeface="Lato"/>
                      </a:endParaRPr>
                    </a:p>
                  </a:txBody>
                  <a:tcPr marL="91450" marR="91450" marT="45725" marB="45725" anchor="ctr"/>
                </a:tc>
                <a:extLst>
                  <a:ext uri="{0D108BD9-81ED-4DB2-BD59-A6C34878D82A}">
                    <a16:rowId xmlns:a16="http://schemas.microsoft.com/office/drawing/2014/main" val="10000"/>
                  </a:ext>
                </a:extLst>
              </a:tr>
              <a:tr h="287881">
                <a:tc>
                  <a:txBody>
                    <a:bodyPr/>
                    <a:lstStyle/>
                    <a:p>
                      <a:pPr marL="0" marR="0" lvl="0" indent="0" algn="l" rtl="0">
                        <a:lnSpc>
                          <a:spcPct val="100000"/>
                        </a:lnSpc>
                        <a:spcBef>
                          <a:spcPts val="0"/>
                        </a:spcBef>
                        <a:spcAft>
                          <a:spcPts val="0"/>
                        </a:spcAft>
                        <a:buClr>
                          <a:srgbClr val="000000"/>
                        </a:buClr>
                        <a:buSzPts val="1100"/>
                        <a:buFont typeface="Arial"/>
                        <a:buNone/>
                      </a:pPr>
                      <a:r>
                        <a:rPr lang="hr" sz="1000" i="0" u="none" strike="noStrike" cap="none" dirty="0">
                          <a:latin typeface="Lato"/>
                          <a:ea typeface="Lato"/>
                          <a:cs typeface="Lato"/>
                          <a:sym typeface="Lato"/>
                        </a:rPr>
                        <a:t>Gross energy, kJ/kg</a:t>
                      </a:r>
                      <a:endParaRPr sz="1000" u="none" strike="noStrike" cap="none" dirty="0">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100"/>
                        <a:buFont typeface="Arial"/>
                        <a:buNone/>
                      </a:pPr>
                      <a:r>
                        <a:rPr lang="hr" sz="1000" i="0" u="none" strike="noStrike" cap="none" dirty="0">
                          <a:latin typeface="Lato"/>
                          <a:ea typeface="Lato"/>
                          <a:cs typeface="Lato"/>
                          <a:sym typeface="Lato"/>
                        </a:rPr>
                        <a:t>16913</a:t>
                      </a:r>
                      <a:endParaRPr sz="1000" u="none" strike="noStrike" cap="none" dirty="0">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100"/>
                        <a:buFont typeface="Arial"/>
                        <a:buNone/>
                      </a:pPr>
                      <a:r>
                        <a:rPr lang="hr" sz="1000" i="0" u="none" strike="noStrike" cap="none">
                          <a:latin typeface="Lato"/>
                          <a:ea typeface="Lato"/>
                          <a:cs typeface="Lato"/>
                          <a:sym typeface="Lato"/>
                        </a:rPr>
                        <a:t>15375</a:t>
                      </a:r>
                      <a:endParaRPr sz="1000" u="none" strike="noStrike" cap="none">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100"/>
                        <a:buFont typeface="Arial"/>
                        <a:buNone/>
                      </a:pPr>
                      <a:r>
                        <a:rPr lang="hr" sz="1000" i="0" u="none" strike="noStrike" cap="none">
                          <a:latin typeface="Lato"/>
                          <a:ea typeface="Lato"/>
                          <a:cs typeface="Lato"/>
                          <a:sym typeface="Lato"/>
                        </a:rPr>
                        <a:t>16358</a:t>
                      </a:r>
                      <a:endParaRPr sz="1000" u="none" strike="noStrike" cap="none">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100"/>
                        <a:buFont typeface="Arial"/>
                        <a:buNone/>
                      </a:pPr>
                      <a:r>
                        <a:rPr lang="hr" sz="1000" i="0" u="none" strike="noStrike" cap="none" dirty="0">
                          <a:latin typeface="Lato"/>
                          <a:ea typeface="Lato"/>
                          <a:cs typeface="Lato"/>
                          <a:sym typeface="Lato"/>
                        </a:rPr>
                        <a:t>16531</a:t>
                      </a:r>
                      <a:endParaRPr sz="1000" u="none" strike="noStrike" cap="none" dirty="0">
                        <a:latin typeface="Lato"/>
                        <a:ea typeface="Lato"/>
                        <a:cs typeface="Lato"/>
                        <a:sym typeface="Lato"/>
                      </a:endParaRPr>
                    </a:p>
                  </a:txBody>
                  <a:tcPr marL="91450" marR="91450" marT="45725" marB="45725"/>
                </a:tc>
                <a:extLst>
                  <a:ext uri="{0D108BD9-81ED-4DB2-BD59-A6C34878D82A}">
                    <a16:rowId xmlns:a16="http://schemas.microsoft.com/office/drawing/2014/main" val="10001"/>
                  </a:ext>
                </a:extLst>
              </a:tr>
              <a:tr h="287881">
                <a:tc>
                  <a:txBody>
                    <a:bodyPr/>
                    <a:lstStyle/>
                    <a:p>
                      <a:pPr marL="0" marR="0" lvl="0" indent="0" algn="l" rtl="0">
                        <a:lnSpc>
                          <a:spcPct val="100000"/>
                        </a:lnSpc>
                        <a:spcBef>
                          <a:spcPts val="0"/>
                        </a:spcBef>
                        <a:spcAft>
                          <a:spcPts val="0"/>
                        </a:spcAft>
                        <a:buClr>
                          <a:srgbClr val="000000"/>
                        </a:buClr>
                        <a:buSzPts val="1100"/>
                        <a:buFont typeface="Arial"/>
                        <a:buNone/>
                      </a:pPr>
                      <a:r>
                        <a:rPr lang="hr" sz="1000" i="0" u="none" strike="noStrike" cap="none">
                          <a:latin typeface="Lato"/>
                          <a:ea typeface="Lato"/>
                          <a:cs typeface="Lato"/>
                          <a:sym typeface="Lato"/>
                        </a:rPr>
                        <a:t>Lead, mg/kg</a:t>
                      </a:r>
                      <a:endParaRPr sz="1000" u="none" strike="noStrike" cap="none">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dirty="0">
                          <a:latin typeface="Lato"/>
                          <a:ea typeface="Lato"/>
                          <a:cs typeface="Lato"/>
                          <a:sym typeface="Lato"/>
                        </a:rPr>
                        <a:t>1.1</a:t>
                      </a:r>
                      <a:endParaRPr sz="1000" u="none" strike="noStrike" cap="none" dirty="0">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dirty="0">
                          <a:latin typeface="Lato"/>
                          <a:ea typeface="Lato"/>
                          <a:cs typeface="Lato"/>
                          <a:sym typeface="Lato"/>
                        </a:rPr>
                        <a:t>1.3</a:t>
                      </a:r>
                      <a:endParaRPr sz="1000" u="none" strike="noStrike" cap="none" dirty="0">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a:latin typeface="Lato"/>
                          <a:ea typeface="Lato"/>
                          <a:cs typeface="Lato"/>
                          <a:sym typeface="Lato"/>
                        </a:rPr>
                        <a:t>1.3</a:t>
                      </a:r>
                      <a:endParaRPr sz="1000" u="none" strike="noStrike" cap="none">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dirty="0">
                          <a:latin typeface="Lato"/>
                          <a:ea typeface="Lato"/>
                          <a:cs typeface="Lato"/>
                          <a:sym typeface="Lato"/>
                        </a:rPr>
                        <a:t>1.4</a:t>
                      </a:r>
                      <a:endParaRPr sz="1000" u="none" strike="noStrike" cap="none" dirty="0">
                        <a:latin typeface="Lato"/>
                        <a:ea typeface="Lato"/>
                        <a:cs typeface="Lato"/>
                        <a:sym typeface="Lato"/>
                      </a:endParaRPr>
                    </a:p>
                  </a:txBody>
                  <a:tcPr marL="91450" marR="91450" marT="45725" marB="45725"/>
                </a:tc>
                <a:extLst>
                  <a:ext uri="{0D108BD9-81ED-4DB2-BD59-A6C34878D82A}">
                    <a16:rowId xmlns:a16="http://schemas.microsoft.com/office/drawing/2014/main" val="10002"/>
                  </a:ext>
                </a:extLst>
              </a:tr>
              <a:tr h="287881">
                <a:tc>
                  <a:txBody>
                    <a:bodyPr/>
                    <a:lstStyle/>
                    <a:p>
                      <a:pPr marL="0" marR="0" lvl="0" indent="0" algn="l" rtl="0">
                        <a:lnSpc>
                          <a:spcPct val="100000"/>
                        </a:lnSpc>
                        <a:spcBef>
                          <a:spcPts val="0"/>
                        </a:spcBef>
                        <a:spcAft>
                          <a:spcPts val="0"/>
                        </a:spcAft>
                        <a:buClr>
                          <a:srgbClr val="000000"/>
                        </a:buClr>
                        <a:buSzPts val="1100"/>
                        <a:buFont typeface="Arial"/>
                        <a:buNone/>
                      </a:pPr>
                      <a:r>
                        <a:rPr lang="hr" sz="1000" i="0" u="none" strike="noStrike" cap="none">
                          <a:latin typeface="Lato"/>
                          <a:ea typeface="Lato"/>
                          <a:cs typeface="Lato"/>
                          <a:sym typeface="Lato"/>
                        </a:rPr>
                        <a:t>Cadmium, mg/kg</a:t>
                      </a:r>
                      <a:endParaRPr sz="1000" u="none" strike="noStrike" cap="none">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a:latin typeface="Lato"/>
                          <a:ea typeface="Lato"/>
                          <a:cs typeface="Lato"/>
                          <a:sym typeface="Lato"/>
                        </a:rPr>
                        <a:t>0.49</a:t>
                      </a:r>
                      <a:endParaRPr sz="1000" u="none" strike="noStrike" cap="none">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a:latin typeface="Lato"/>
                          <a:ea typeface="Lato"/>
                          <a:cs typeface="Lato"/>
                          <a:sym typeface="Lato"/>
                        </a:rPr>
                        <a:t>0.74</a:t>
                      </a:r>
                      <a:endParaRPr sz="1000" u="none" strike="noStrike" cap="none">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dirty="0">
                          <a:latin typeface="Lato"/>
                          <a:ea typeface="Lato"/>
                          <a:cs typeface="Lato"/>
                          <a:sym typeface="Lato"/>
                        </a:rPr>
                        <a:t>0.67</a:t>
                      </a:r>
                      <a:endParaRPr sz="1000" u="none" strike="noStrike" cap="none" dirty="0">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dirty="0">
                          <a:latin typeface="Lato"/>
                          <a:ea typeface="Lato"/>
                          <a:cs typeface="Lato"/>
                          <a:sym typeface="Lato"/>
                        </a:rPr>
                        <a:t>0.70</a:t>
                      </a:r>
                      <a:endParaRPr sz="1000" u="none" strike="noStrike" cap="none" dirty="0">
                        <a:latin typeface="Lato"/>
                        <a:ea typeface="Lato"/>
                        <a:cs typeface="Lato"/>
                        <a:sym typeface="Lato"/>
                      </a:endParaRPr>
                    </a:p>
                  </a:txBody>
                  <a:tcPr marL="91450" marR="91450" marT="45725" marB="45725"/>
                </a:tc>
                <a:extLst>
                  <a:ext uri="{0D108BD9-81ED-4DB2-BD59-A6C34878D82A}">
                    <a16:rowId xmlns:a16="http://schemas.microsoft.com/office/drawing/2014/main" val="10003"/>
                  </a:ext>
                </a:extLst>
              </a:tr>
              <a:tr h="287881">
                <a:tc>
                  <a:txBody>
                    <a:bodyPr/>
                    <a:lstStyle/>
                    <a:p>
                      <a:pPr marL="0" marR="0" lvl="0" indent="0" algn="l" rtl="0">
                        <a:lnSpc>
                          <a:spcPct val="100000"/>
                        </a:lnSpc>
                        <a:spcBef>
                          <a:spcPts val="0"/>
                        </a:spcBef>
                        <a:spcAft>
                          <a:spcPts val="0"/>
                        </a:spcAft>
                        <a:buClr>
                          <a:srgbClr val="000000"/>
                        </a:buClr>
                        <a:buSzPts val="1100"/>
                        <a:buFont typeface="Arial"/>
                        <a:buNone/>
                      </a:pPr>
                      <a:r>
                        <a:rPr lang="hr" sz="1000" i="0" u="none" strike="noStrike" cap="none">
                          <a:latin typeface="Lato"/>
                          <a:ea typeface="Lato"/>
                          <a:cs typeface="Lato"/>
                          <a:sym typeface="Lato"/>
                        </a:rPr>
                        <a:t>Arsen, mg/kg</a:t>
                      </a:r>
                      <a:endParaRPr sz="1000" u="none" strike="noStrike" cap="none">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a:latin typeface="Lato"/>
                          <a:ea typeface="Lato"/>
                          <a:cs typeface="Lato"/>
                          <a:sym typeface="Lato"/>
                        </a:rPr>
                        <a:t>0.13</a:t>
                      </a:r>
                      <a:endParaRPr sz="1000" u="none" strike="noStrike" cap="none">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a:latin typeface="Lato"/>
                          <a:ea typeface="Lato"/>
                          <a:cs typeface="Lato"/>
                          <a:sym typeface="Lato"/>
                        </a:rPr>
                        <a:t>0.15</a:t>
                      </a:r>
                      <a:endParaRPr sz="1000" u="none" strike="noStrike" cap="none">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dirty="0">
                          <a:latin typeface="Lato"/>
                          <a:ea typeface="Lato"/>
                          <a:cs typeface="Lato"/>
                          <a:sym typeface="Lato"/>
                        </a:rPr>
                        <a:t>0.16</a:t>
                      </a:r>
                      <a:endParaRPr sz="1000" u="none" strike="noStrike" cap="none" dirty="0">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dirty="0">
                          <a:latin typeface="Lato"/>
                          <a:ea typeface="Lato"/>
                          <a:cs typeface="Lato"/>
                          <a:sym typeface="Lato"/>
                        </a:rPr>
                        <a:t>0.13</a:t>
                      </a:r>
                      <a:endParaRPr sz="1000" u="none" strike="noStrike" cap="none" dirty="0">
                        <a:latin typeface="Lato"/>
                        <a:ea typeface="Lato"/>
                        <a:cs typeface="Lato"/>
                        <a:sym typeface="Lato"/>
                      </a:endParaRPr>
                    </a:p>
                  </a:txBody>
                  <a:tcPr marL="91450" marR="91450" marT="45725" marB="45725"/>
                </a:tc>
                <a:extLst>
                  <a:ext uri="{0D108BD9-81ED-4DB2-BD59-A6C34878D82A}">
                    <a16:rowId xmlns:a16="http://schemas.microsoft.com/office/drawing/2014/main" val="10004"/>
                  </a:ext>
                </a:extLst>
              </a:tr>
              <a:tr h="287881">
                <a:tc>
                  <a:txBody>
                    <a:bodyPr/>
                    <a:lstStyle/>
                    <a:p>
                      <a:pPr marL="0" marR="0" lvl="0" indent="0" algn="l" rtl="0">
                        <a:lnSpc>
                          <a:spcPct val="100000"/>
                        </a:lnSpc>
                        <a:spcBef>
                          <a:spcPts val="0"/>
                        </a:spcBef>
                        <a:spcAft>
                          <a:spcPts val="0"/>
                        </a:spcAft>
                        <a:buClr>
                          <a:srgbClr val="000000"/>
                        </a:buClr>
                        <a:buSzPts val="1100"/>
                        <a:buFont typeface="Arial"/>
                        <a:buNone/>
                      </a:pPr>
                      <a:r>
                        <a:rPr lang="hr" sz="1000" i="0" u="none" strike="noStrike" cap="none">
                          <a:latin typeface="Lato"/>
                          <a:ea typeface="Lato"/>
                          <a:cs typeface="Lato"/>
                          <a:sym typeface="Lato"/>
                        </a:rPr>
                        <a:t>Phosphorus, %</a:t>
                      </a:r>
                      <a:endParaRPr sz="1000" u="none" strike="noStrike" cap="none">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a:latin typeface="Lato"/>
                          <a:ea typeface="Lato"/>
                          <a:cs typeface="Lato"/>
                          <a:sym typeface="Lato"/>
                        </a:rPr>
                        <a:t>0.0088</a:t>
                      </a:r>
                      <a:endParaRPr sz="1000" u="none" strike="noStrike" cap="none">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a:latin typeface="Lato"/>
                          <a:ea typeface="Lato"/>
                          <a:cs typeface="Lato"/>
                          <a:sym typeface="Lato"/>
                        </a:rPr>
                        <a:t>0.11</a:t>
                      </a:r>
                      <a:endParaRPr sz="1000" u="none" strike="noStrike" cap="none">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a:latin typeface="Lato"/>
                          <a:ea typeface="Lato"/>
                          <a:cs typeface="Lato"/>
                          <a:sym typeface="Lato"/>
                        </a:rPr>
                        <a:t>0.12</a:t>
                      </a:r>
                      <a:endParaRPr sz="1000" u="none" strike="noStrike" cap="none">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dirty="0">
                          <a:latin typeface="Lato"/>
                          <a:ea typeface="Lato"/>
                          <a:cs typeface="Lato"/>
                          <a:sym typeface="Lato"/>
                        </a:rPr>
                        <a:t>0.11</a:t>
                      </a:r>
                      <a:endParaRPr sz="1000" u="none" strike="noStrike" cap="none" dirty="0">
                        <a:latin typeface="Lato"/>
                        <a:ea typeface="Lato"/>
                        <a:cs typeface="Lato"/>
                        <a:sym typeface="Lato"/>
                      </a:endParaRPr>
                    </a:p>
                  </a:txBody>
                  <a:tcPr marL="91450" marR="91450" marT="45725" marB="45725"/>
                </a:tc>
                <a:extLst>
                  <a:ext uri="{0D108BD9-81ED-4DB2-BD59-A6C34878D82A}">
                    <a16:rowId xmlns:a16="http://schemas.microsoft.com/office/drawing/2014/main" val="10005"/>
                  </a:ext>
                </a:extLst>
              </a:tr>
              <a:tr h="287881">
                <a:tc>
                  <a:txBody>
                    <a:bodyPr/>
                    <a:lstStyle/>
                    <a:p>
                      <a:pPr marL="0" marR="0" lvl="0" indent="0" algn="l" rtl="0">
                        <a:lnSpc>
                          <a:spcPct val="100000"/>
                        </a:lnSpc>
                        <a:spcBef>
                          <a:spcPts val="0"/>
                        </a:spcBef>
                        <a:spcAft>
                          <a:spcPts val="0"/>
                        </a:spcAft>
                        <a:buClr>
                          <a:srgbClr val="000000"/>
                        </a:buClr>
                        <a:buSzPts val="1100"/>
                        <a:buFont typeface="Arial"/>
                        <a:buNone/>
                      </a:pPr>
                      <a:r>
                        <a:rPr lang="hr" sz="1000" i="0" u="none" strike="noStrike" cap="none">
                          <a:latin typeface="Lato"/>
                          <a:ea typeface="Lato"/>
                          <a:cs typeface="Lato"/>
                          <a:sym typeface="Lato"/>
                        </a:rPr>
                        <a:t>Iron, mg/kg</a:t>
                      </a:r>
                      <a:endParaRPr sz="1000" u="none" strike="noStrike" cap="none">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a:latin typeface="Lato"/>
                          <a:ea typeface="Lato"/>
                          <a:cs typeface="Lato"/>
                          <a:sym typeface="Lato"/>
                        </a:rPr>
                        <a:t>589</a:t>
                      </a:r>
                      <a:endParaRPr sz="1000" u="none" strike="noStrike" cap="none">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a:latin typeface="Lato"/>
                          <a:ea typeface="Lato"/>
                          <a:cs typeface="Lato"/>
                          <a:sym typeface="Lato"/>
                        </a:rPr>
                        <a:t>484</a:t>
                      </a:r>
                      <a:endParaRPr sz="1000" u="none" strike="noStrike" cap="none">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a:latin typeface="Lato"/>
                          <a:ea typeface="Lato"/>
                          <a:cs typeface="Lato"/>
                          <a:sym typeface="Lato"/>
                        </a:rPr>
                        <a:t>678</a:t>
                      </a:r>
                      <a:endParaRPr sz="1000" u="none" strike="noStrike" cap="none">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dirty="0">
                          <a:latin typeface="Lato"/>
                          <a:ea typeface="Lato"/>
                          <a:cs typeface="Lato"/>
                          <a:sym typeface="Lato"/>
                        </a:rPr>
                        <a:t>490</a:t>
                      </a:r>
                      <a:endParaRPr sz="1000" u="none" strike="noStrike" cap="none" dirty="0">
                        <a:latin typeface="Lato"/>
                        <a:ea typeface="Lato"/>
                        <a:cs typeface="Lato"/>
                        <a:sym typeface="Lato"/>
                      </a:endParaRPr>
                    </a:p>
                  </a:txBody>
                  <a:tcPr marL="91450" marR="91450" marT="45725" marB="45725"/>
                </a:tc>
                <a:extLst>
                  <a:ext uri="{0D108BD9-81ED-4DB2-BD59-A6C34878D82A}">
                    <a16:rowId xmlns:a16="http://schemas.microsoft.com/office/drawing/2014/main" val="10006"/>
                  </a:ext>
                </a:extLst>
              </a:tr>
              <a:tr h="287881">
                <a:tc>
                  <a:txBody>
                    <a:bodyPr/>
                    <a:lstStyle/>
                    <a:p>
                      <a:pPr marL="0" marR="0" lvl="0" indent="0" algn="l" rtl="0">
                        <a:lnSpc>
                          <a:spcPct val="100000"/>
                        </a:lnSpc>
                        <a:spcBef>
                          <a:spcPts val="0"/>
                        </a:spcBef>
                        <a:spcAft>
                          <a:spcPts val="0"/>
                        </a:spcAft>
                        <a:buClr>
                          <a:srgbClr val="000000"/>
                        </a:buClr>
                        <a:buSzPts val="1100"/>
                        <a:buFont typeface="Arial"/>
                        <a:buNone/>
                      </a:pPr>
                      <a:r>
                        <a:rPr lang="hr" sz="1000" i="0" u="none" strike="noStrike" cap="none">
                          <a:latin typeface="Lato"/>
                          <a:ea typeface="Lato"/>
                          <a:cs typeface="Lato"/>
                          <a:sym typeface="Lato"/>
                        </a:rPr>
                        <a:t>Calcium, %</a:t>
                      </a:r>
                      <a:endParaRPr sz="1000" u="none" strike="noStrike" cap="none">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a:latin typeface="Lato"/>
                          <a:ea typeface="Lato"/>
                          <a:cs typeface="Lato"/>
                          <a:sym typeface="Lato"/>
                        </a:rPr>
                        <a:t>0.72</a:t>
                      </a:r>
                      <a:endParaRPr sz="1000" u="none" strike="noStrike" cap="none">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a:latin typeface="Lato"/>
                          <a:ea typeface="Lato"/>
                          <a:cs typeface="Lato"/>
                          <a:sym typeface="Lato"/>
                        </a:rPr>
                        <a:t>1.1</a:t>
                      </a:r>
                      <a:endParaRPr sz="1000" u="none" strike="noStrike" cap="none">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a:latin typeface="Lato"/>
                          <a:ea typeface="Lato"/>
                          <a:cs typeface="Lato"/>
                          <a:sym typeface="Lato"/>
                        </a:rPr>
                        <a:t>1.2</a:t>
                      </a:r>
                      <a:endParaRPr sz="1000" u="none" strike="noStrike" cap="none">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dirty="0">
                          <a:latin typeface="Lato"/>
                          <a:ea typeface="Lato"/>
                          <a:cs typeface="Lato"/>
                          <a:sym typeface="Lato"/>
                        </a:rPr>
                        <a:t>1.1</a:t>
                      </a:r>
                      <a:endParaRPr sz="1000" u="none" strike="noStrike" cap="none" dirty="0">
                        <a:latin typeface="Lato"/>
                        <a:ea typeface="Lato"/>
                        <a:cs typeface="Lato"/>
                        <a:sym typeface="Lato"/>
                      </a:endParaRPr>
                    </a:p>
                  </a:txBody>
                  <a:tcPr marL="91450" marR="91450" marT="45725" marB="45725"/>
                </a:tc>
                <a:extLst>
                  <a:ext uri="{0D108BD9-81ED-4DB2-BD59-A6C34878D82A}">
                    <a16:rowId xmlns:a16="http://schemas.microsoft.com/office/drawing/2014/main" val="10007"/>
                  </a:ext>
                </a:extLst>
              </a:tr>
              <a:tr h="287881">
                <a:tc>
                  <a:txBody>
                    <a:bodyPr/>
                    <a:lstStyle/>
                    <a:p>
                      <a:pPr marL="0" marR="0" lvl="0" indent="0" algn="l" rtl="0">
                        <a:lnSpc>
                          <a:spcPct val="100000"/>
                        </a:lnSpc>
                        <a:spcBef>
                          <a:spcPts val="0"/>
                        </a:spcBef>
                        <a:spcAft>
                          <a:spcPts val="0"/>
                        </a:spcAft>
                        <a:buClr>
                          <a:srgbClr val="000000"/>
                        </a:buClr>
                        <a:buSzPts val="1100"/>
                        <a:buFont typeface="Arial"/>
                        <a:buNone/>
                      </a:pPr>
                      <a:r>
                        <a:rPr lang="hr" sz="1000" i="0" u="none" strike="noStrike" cap="none">
                          <a:latin typeface="Lato"/>
                          <a:ea typeface="Lato"/>
                          <a:cs typeface="Lato"/>
                          <a:sym typeface="Lato"/>
                        </a:rPr>
                        <a:t>Potassium, mg/kg</a:t>
                      </a:r>
                      <a:endParaRPr sz="1000" u="none" strike="noStrike" cap="none">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dirty="0">
                          <a:latin typeface="Lato"/>
                          <a:ea typeface="Lato"/>
                          <a:cs typeface="Lato"/>
                          <a:sym typeface="Lato"/>
                        </a:rPr>
                        <a:t>1428</a:t>
                      </a:r>
                      <a:endParaRPr sz="1000" u="none" strike="noStrike" cap="none" dirty="0">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dirty="0">
                          <a:latin typeface="Lato"/>
                          <a:ea typeface="Lato"/>
                          <a:cs typeface="Lato"/>
                          <a:sym typeface="Lato"/>
                        </a:rPr>
                        <a:t>1895</a:t>
                      </a:r>
                      <a:endParaRPr sz="1000" u="none" strike="noStrike" cap="none" dirty="0">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dirty="0">
                          <a:latin typeface="Lato"/>
                          <a:ea typeface="Lato"/>
                          <a:cs typeface="Lato"/>
                          <a:sym typeface="Lato"/>
                        </a:rPr>
                        <a:t>1979</a:t>
                      </a:r>
                      <a:endParaRPr sz="1000" u="none" strike="noStrike" cap="none" dirty="0">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dirty="0">
                          <a:latin typeface="Lato"/>
                          <a:ea typeface="Lato"/>
                          <a:cs typeface="Lato"/>
                          <a:sym typeface="Lato"/>
                        </a:rPr>
                        <a:t>2033</a:t>
                      </a:r>
                      <a:endParaRPr sz="1000" u="none" strike="noStrike" cap="none" dirty="0">
                        <a:latin typeface="Lato"/>
                        <a:ea typeface="Lato"/>
                        <a:cs typeface="Lato"/>
                        <a:sym typeface="Lato"/>
                      </a:endParaRPr>
                    </a:p>
                  </a:txBody>
                  <a:tcPr marL="91450" marR="91450" marT="45725" marB="45725"/>
                </a:tc>
                <a:extLst>
                  <a:ext uri="{0D108BD9-81ED-4DB2-BD59-A6C34878D82A}">
                    <a16:rowId xmlns:a16="http://schemas.microsoft.com/office/drawing/2014/main" val="10008"/>
                  </a:ext>
                </a:extLst>
              </a:tr>
            </a:tbl>
          </a:graphicData>
        </a:graphic>
      </p:graphicFrame>
      <p:graphicFrame>
        <p:nvGraphicFramePr>
          <p:cNvPr id="675" name="Google Shape;675;p49"/>
          <p:cNvGraphicFramePr/>
          <p:nvPr>
            <p:extLst>
              <p:ext uri="{D42A27DB-BD31-4B8C-83A1-F6EECF244321}">
                <p14:modId xmlns:p14="http://schemas.microsoft.com/office/powerpoint/2010/main" val="2852189560"/>
              </p:ext>
            </p:extLst>
          </p:nvPr>
        </p:nvGraphicFramePr>
        <p:xfrm>
          <a:off x="4591018" y="2258201"/>
          <a:ext cx="4356533" cy="2582089"/>
        </p:xfrm>
        <a:graphic>
          <a:graphicData uri="http://schemas.openxmlformats.org/drawingml/2006/table">
            <a:tbl>
              <a:tblPr firstRow="1" bandRow="1">
                <a:noFill/>
                <a:tableStyleId>{F8567C7C-057E-4F1F-9298-56D80214979F}</a:tableStyleId>
              </a:tblPr>
              <a:tblGrid>
                <a:gridCol w="1609618">
                  <a:extLst>
                    <a:ext uri="{9D8B030D-6E8A-4147-A177-3AD203B41FA5}">
                      <a16:colId xmlns:a16="http://schemas.microsoft.com/office/drawing/2014/main" val="20000"/>
                    </a:ext>
                  </a:extLst>
                </a:gridCol>
                <a:gridCol w="775897">
                  <a:extLst>
                    <a:ext uri="{9D8B030D-6E8A-4147-A177-3AD203B41FA5}">
                      <a16:colId xmlns:a16="http://schemas.microsoft.com/office/drawing/2014/main" val="20001"/>
                    </a:ext>
                  </a:extLst>
                </a:gridCol>
                <a:gridCol w="657006">
                  <a:extLst>
                    <a:ext uri="{9D8B030D-6E8A-4147-A177-3AD203B41FA5}">
                      <a16:colId xmlns:a16="http://schemas.microsoft.com/office/drawing/2014/main" val="20002"/>
                    </a:ext>
                  </a:extLst>
                </a:gridCol>
                <a:gridCol w="657006">
                  <a:extLst>
                    <a:ext uri="{9D8B030D-6E8A-4147-A177-3AD203B41FA5}">
                      <a16:colId xmlns:a16="http://schemas.microsoft.com/office/drawing/2014/main" val="20003"/>
                    </a:ext>
                  </a:extLst>
                </a:gridCol>
                <a:gridCol w="657006">
                  <a:extLst>
                    <a:ext uri="{9D8B030D-6E8A-4147-A177-3AD203B41FA5}">
                      <a16:colId xmlns:a16="http://schemas.microsoft.com/office/drawing/2014/main" val="20004"/>
                    </a:ext>
                  </a:extLst>
                </a:gridCol>
              </a:tblGrid>
              <a:tr h="293227">
                <a:tc>
                  <a:txBody>
                    <a:bodyPr/>
                    <a:lstStyle/>
                    <a:p>
                      <a:pPr marL="0" marR="0" lvl="0" indent="0" algn="l" rtl="0">
                        <a:lnSpc>
                          <a:spcPct val="100000"/>
                        </a:lnSpc>
                        <a:spcBef>
                          <a:spcPts val="0"/>
                        </a:spcBef>
                        <a:spcAft>
                          <a:spcPts val="0"/>
                        </a:spcAft>
                        <a:buClr>
                          <a:srgbClr val="000000"/>
                        </a:buClr>
                        <a:buSzPts val="1400"/>
                        <a:buFont typeface="Calibri"/>
                        <a:buNone/>
                      </a:pPr>
                      <a:r>
                        <a:rPr lang="hr" sz="1000" b="0" u="none" strike="noStrike" cap="none">
                          <a:latin typeface="Lato"/>
                          <a:ea typeface="Lato"/>
                          <a:cs typeface="Lato"/>
                          <a:sym typeface="Lato"/>
                        </a:rPr>
                        <a:t>Parameter</a:t>
                      </a:r>
                      <a:endParaRPr sz="1000" b="0" u="none" strike="noStrike" cap="none">
                        <a:latin typeface="Lato"/>
                        <a:ea typeface="Lato"/>
                        <a:cs typeface="Lato"/>
                        <a:sym typeface="Lato"/>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100"/>
                        <a:buFont typeface="Arial"/>
                        <a:buNone/>
                      </a:pPr>
                      <a:r>
                        <a:rPr lang="hr" sz="1000" b="0" u="none" strike="noStrike" cap="none" dirty="0">
                          <a:latin typeface="Lato"/>
                          <a:ea typeface="Lato"/>
                          <a:cs typeface="Lato"/>
                          <a:sym typeface="Lato"/>
                        </a:rPr>
                        <a:t>RAW SBP</a:t>
                      </a:r>
                      <a:endParaRPr sz="1000" b="0" u="none" strike="noStrike" cap="none" dirty="0">
                        <a:latin typeface="Lato"/>
                        <a:ea typeface="Lato"/>
                        <a:cs typeface="Lato"/>
                        <a:sym typeface="Lato"/>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100"/>
                        <a:buFont typeface="Arial"/>
                        <a:buNone/>
                      </a:pPr>
                      <a:r>
                        <a:rPr lang="hr" sz="1000" b="0" u="none" strike="noStrike" cap="none" dirty="0">
                          <a:latin typeface="Lato"/>
                          <a:ea typeface="Lato"/>
                          <a:cs typeface="Lato"/>
                          <a:sym typeface="Lato"/>
                        </a:rPr>
                        <a:t>ST</a:t>
                      </a:r>
                      <a:endParaRPr sz="1000" b="0" u="none" strike="noStrike" cap="none" dirty="0">
                        <a:latin typeface="Lato"/>
                        <a:ea typeface="Lato"/>
                        <a:cs typeface="Lato"/>
                        <a:sym typeface="Lato"/>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100"/>
                        <a:buFont typeface="Arial"/>
                        <a:buNone/>
                      </a:pPr>
                      <a:r>
                        <a:rPr lang="hr" sz="1000" b="0" u="none" strike="noStrike" cap="none" dirty="0">
                          <a:latin typeface="Lato"/>
                          <a:ea typeface="Lato"/>
                          <a:cs typeface="Lato"/>
                          <a:sym typeface="Lato"/>
                        </a:rPr>
                        <a:t>D</a:t>
                      </a:r>
                      <a:endParaRPr sz="1000" b="0" u="none" strike="noStrike" cap="none" dirty="0">
                        <a:latin typeface="Lato"/>
                        <a:ea typeface="Lato"/>
                        <a:cs typeface="Lato"/>
                        <a:sym typeface="Lato"/>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100"/>
                        <a:buFont typeface="Arial"/>
                        <a:buNone/>
                      </a:pPr>
                      <a:r>
                        <a:rPr lang="hr" sz="1000" b="0" u="none" strike="noStrike" cap="none" dirty="0">
                          <a:latin typeface="Lato"/>
                          <a:ea typeface="Lato"/>
                          <a:cs typeface="Lato"/>
                          <a:sym typeface="Lato"/>
                        </a:rPr>
                        <a:t>L</a:t>
                      </a:r>
                      <a:endParaRPr sz="1000" b="0" u="none" strike="noStrike" cap="none" dirty="0">
                        <a:latin typeface="Lato"/>
                        <a:ea typeface="Lato"/>
                        <a:cs typeface="Lato"/>
                        <a:sym typeface="Lato"/>
                      </a:endParaRPr>
                    </a:p>
                  </a:txBody>
                  <a:tcPr marL="91450" marR="91450" marT="45725" marB="45725" anchor="ctr"/>
                </a:tc>
                <a:extLst>
                  <a:ext uri="{0D108BD9-81ED-4DB2-BD59-A6C34878D82A}">
                    <a16:rowId xmlns:a16="http://schemas.microsoft.com/office/drawing/2014/main" val="10000"/>
                  </a:ext>
                </a:extLst>
              </a:tr>
              <a:tr h="254318">
                <a:tc>
                  <a:txBody>
                    <a:bodyPr/>
                    <a:lstStyle/>
                    <a:p>
                      <a:pPr marL="0" marR="0" lvl="0" indent="0" algn="l" rtl="0">
                        <a:lnSpc>
                          <a:spcPct val="100000"/>
                        </a:lnSpc>
                        <a:spcBef>
                          <a:spcPts val="0"/>
                        </a:spcBef>
                        <a:spcAft>
                          <a:spcPts val="0"/>
                        </a:spcAft>
                        <a:buClr>
                          <a:srgbClr val="000000"/>
                        </a:buClr>
                        <a:buSzPts val="1100"/>
                        <a:buFont typeface="Arial"/>
                        <a:buNone/>
                      </a:pPr>
                      <a:r>
                        <a:rPr lang="hr" sz="1000" i="0" u="none" strike="noStrike" cap="none" dirty="0">
                          <a:latin typeface="Lato"/>
                          <a:ea typeface="Lato"/>
                          <a:cs typeface="Lato"/>
                          <a:sym typeface="Lato"/>
                        </a:rPr>
                        <a:t>PAHs, mg/kg</a:t>
                      </a:r>
                      <a:endParaRPr sz="1000" u="none" strike="noStrike" cap="none" dirty="0">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dirty="0">
                          <a:latin typeface="Lato"/>
                          <a:ea typeface="Lato"/>
                          <a:cs typeface="Lato"/>
                          <a:sym typeface="Lato"/>
                        </a:rPr>
                        <a:t>&lt; 0.005</a:t>
                      </a:r>
                      <a:endParaRPr sz="1000" u="none" strike="noStrike" cap="none" dirty="0">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dirty="0">
                          <a:latin typeface="Lato"/>
                          <a:ea typeface="Lato"/>
                          <a:cs typeface="Lato"/>
                          <a:sym typeface="Lato"/>
                        </a:rPr>
                        <a:t>&lt; 0.005</a:t>
                      </a:r>
                      <a:endParaRPr sz="1000" i="0" u="none" strike="noStrike" cap="none" dirty="0">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dirty="0">
                          <a:latin typeface="Lato"/>
                          <a:ea typeface="Lato"/>
                          <a:cs typeface="Lato"/>
                          <a:sym typeface="Lato"/>
                        </a:rPr>
                        <a:t>&lt; 0.005</a:t>
                      </a:r>
                      <a:endParaRPr sz="1000" u="none" strike="noStrike" cap="none" dirty="0">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dirty="0">
                          <a:latin typeface="Lato"/>
                          <a:ea typeface="Lato"/>
                          <a:cs typeface="Lato"/>
                          <a:sym typeface="Lato"/>
                        </a:rPr>
                        <a:t>&lt; 0.005</a:t>
                      </a:r>
                      <a:endParaRPr sz="1000" i="0" u="none" strike="noStrike" cap="none" dirty="0">
                        <a:latin typeface="Lato"/>
                        <a:ea typeface="Lato"/>
                        <a:cs typeface="Lato"/>
                        <a:sym typeface="Lato"/>
                      </a:endParaRPr>
                    </a:p>
                  </a:txBody>
                  <a:tcPr marL="91450" marR="91450" marT="45725" marB="45725"/>
                </a:tc>
                <a:extLst>
                  <a:ext uri="{0D108BD9-81ED-4DB2-BD59-A6C34878D82A}">
                    <a16:rowId xmlns:a16="http://schemas.microsoft.com/office/drawing/2014/main" val="1294108425"/>
                  </a:ext>
                </a:extLst>
              </a:tr>
              <a:tr h="254318">
                <a:tc>
                  <a:txBody>
                    <a:bodyPr/>
                    <a:lstStyle/>
                    <a:p>
                      <a:pPr marL="0" marR="0" lvl="0" indent="0" algn="l" rtl="0">
                        <a:lnSpc>
                          <a:spcPct val="100000"/>
                        </a:lnSpc>
                        <a:spcBef>
                          <a:spcPts val="0"/>
                        </a:spcBef>
                        <a:spcAft>
                          <a:spcPts val="0"/>
                        </a:spcAft>
                        <a:buClr>
                          <a:srgbClr val="000000"/>
                        </a:buClr>
                        <a:buSzPts val="1100"/>
                        <a:buFont typeface="Arial"/>
                        <a:buNone/>
                      </a:pPr>
                      <a:r>
                        <a:rPr lang="hr" sz="1000" i="0" u="none" strike="noStrike" cap="none" dirty="0">
                          <a:latin typeface="Lato"/>
                          <a:ea typeface="Lato"/>
                          <a:cs typeface="Lato"/>
                          <a:sym typeface="Lato"/>
                        </a:rPr>
                        <a:t>PCBs, mg/kg</a:t>
                      </a:r>
                      <a:endParaRPr sz="1000" u="none" strike="noStrike" cap="none" dirty="0">
                        <a:latin typeface="Lato"/>
                        <a:ea typeface="Lato"/>
                        <a:cs typeface="Lato"/>
                        <a:sym typeface="Lato"/>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dirty="0">
                          <a:latin typeface="Lato"/>
                          <a:ea typeface="Lato"/>
                          <a:cs typeface="Lato"/>
                          <a:sym typeface="Lato"/>
                        </a:rPr>
                        <a:t>&lt; 0.005</a:t>
                      </a:r>
                      <a:endParaRPr sz="1000" u="none" strike="noStrike" cap="none" dirty="0">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dirty="0">
                          <a:latin typeface="Lato"/>
                          <a:ea typeface="Lato"/>
                          <a:cs typeface="Lato"/>
                          <a:sym typeface="Lato"/>
                        </a:rPr>
                        <a:t>&lt; 0.005</a:t>
                      </a:r>
                      <a:endParaRPr sz="1000" u="none" strike="noStrike" cap="none" dirty="0">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dirty="0">
                          <a:latin typeface="Lato"/>
                          <a:ea typeface="Lato"/>
                          <a:cs typeface="Lato"/>
                          <a:sym typeface="Lato"/>
                        </a:rPr>
                        <a:t>&lt; 0.005</a:t>
                      </a:r>
                      <a:endParaRPr sz="1000" u="none" strike="noStrike" cap="none" dirty="0">
                        <a:latin typeface="Lato"/>
                        <a:ea typeface="Lato"/>
                        <a:cs typeface="Lato"/>
                        <a:sym typeface="Lato"/>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400"/>
                        <a:buFont typeface="Calibri"/>
                        <a:buNone/>
                      </a:pPr>
                      <a:r>
                        <a:rPr lang="hr" sz="1000" i="0" u="none" strike="noStrike" cap="none" dirty="0">
                          <a:latin typeface="Lato"/>
                          <a:ea typeface="Lato"/>
                          <a:cs typeface="Lato"/>
                          <a:sym typeface="Lato"/>
                        </a:rPr>
                        <a:t>&lt; 0.005</a:t>
                      </a:r>
                      <a:endParaRPr sz="1000" u="none" strike="noStrike" cap="none" dirty="0">
                        <a:latin typeface="Lato"/>
                        <a:ea typeface="Lato"/>
                        <a:cs typeface="Lato"/>
                        <a:sym typeface="Lato"/>
                      </a:endParaRPr>
                    </a:p>
                  </a:txBody>
                  <a:tcPr marL="91450" marR="91450" marT="45725" marB="45725"/>
                </a:tc>
                <a:extLst>
                  <a:ext uri="{0D108BD9-81ED-4DB2-BD59-A6C34878D82A}">
                    <a16:rowId xmlns:a16="http://schemas.microsoft.com/office/drawing/2014/main" val="1411104536"/>
                  </a:ext>
                </a:extLst>
              </a:tr>
              <a:tr h="254318">
                <a:tc>
                  <a:txBody>
                    <a:bodyPr/>
                    <a:lstStyle/>
                    <a:p>
                      <a:pPr marL="71755" marR="0" lvl="0" indent="0" algn="l" rtl="0">
                        <a:lnSpc>
                          <a:spcPct val="107000"/>
                        </a:lnSpc>
                        <a:spcBef>
                          <a:spcPts val="0"/>
                        </a:spcBef>
                        <a:spcAft>
                          <a:spcPts val="0"/>
                        </a:spcAft>
                        <a:buClr>
                          <a:srgbClr val="000000"/>
                        </a:buClr>
                        <a:buSzPts val="1100"/>
                        <a:buFont typeface="Arial"/>
                        <a:buNone/>
                      </a:pPr>
                      <a:r>
                        <a:rPr lang="hr" sz="1000" i="0" u="none" strike="noStrike" cap="none" dirty="0">
                          <a:latin typeface="Lato"/>
                          <a:ea typeface="Lato"/>
                          <a:cs typeface="Lato"/>
                          <a:sym typeface="Lato"/>
                        </a:rPr>
                        <a:t>Aflatoxins, mg/kg</a:t>
                      </a:r>
                      <a:endParaRPr sz="1000" i="0" u="none" strike="noStrike" cap="none" dirty="0">
                        <a:latin typeface="Lato"/>
                        <a:ea typeface="Lato"/>
                        <a:cs typeface="Lato"/>
                        <a:sym typeface="Lato"/>
                      </a:endParaRPr>
                    </a:p>
                  </a:txBody>
                  <a:tcPr marL="68575" marR="68575" marT="0" marB="0" anchor="ctr"/>
                </a:tc>
                <a:tc>
                  <a:txBody>
                    <a:bodyPr/>
                    <a:lstStyle/>
                    <a:p>
                      <a:pPr marL="0" marR="0" lvl="0" indent="0" algn="ctr" rtl="0">
                        <a:lnSpc>
                          <a:spcPct val="107000"/>
                        </a:lnSpc>
                        <a:spcBef>
                          <a:spcPts val="0"/>
                        </a:spcBef>
                        <a:spcAft>
                          <a:spcPts val="0"/>
                        </a:spcAft>
                        <a:buClr>
                          <a:srgbClr val="000000"/>
                        </a:buClr>
                        <a:buSzPts val="1100"/>
                        <a:buFont typeface="Arial"/>
                        <a:buNone/>
                      </a:pPr>
                      <a:r>
                        <a:rPr lang="hr" sz="1000" u="none" strike="noStrike" cap="none" dirty="0">
                          <a:latin typeface="Lato"/>
                          <a:ea typeface="Lato"/>
                          <a:cs typeface="Lato"/>
                          <a:sym typeface="Lato"/>
                        </a:rPr>
                        <a:t>&lt; 0.003</a:t>
                      </a:r>
                      <a:endParaRPr sz="1000" u="none" strike="noStrike" cap="none" dirty="0">
                        <a:latin typeface="Lato"/>
                        <a:ea typeface="Lato"/>
                        <a:cs typeface="Lato"/>
                        <a:sym typeface="Lato"/>
                      </a:endParaRPr>
                    </a:p>
                  </a:txBody>
                  <a:tcPr marL="68575" marR="68575" marT="0" marB="0" anchor="ctr"/>
                </a:tc>
                <a:tc>
                  <a:txBody>
                    <a:bodyPr/>
                    <a:lstStyle/>
                    <a:p>
                      <a:pPr marL="0" marR="0" lvl="0" indent="0" algn="ctr" rtl="0">
                        <a:lnSpc>
                          <a:spcPct val="107000"/>
                        </a:lnSpc>
                        <a:spcBef>
                          <a:spcPts val="0"/>
                        </a:spcBef>
                        <a:spcAft>
                          <a:spcPts val="0"/>
                        </a:spcAft>
                        <a:buClr>
                          <a:srgbClr val="000000"/>
                        </a:buClr>
                        <a:buSzPts val="1100"/>
                        <a:buFont typeface="Arial"/>
                        <a:buNone/>
                      </a:pPr>
                      <a:r>
                        <a:rPr lang="hr" sz="1000" u="none" strike="noStrike" cap="none">
                          <a:latin typeface="Lato"/>
                          <a:ea typeface="Lato"/>
                          <a:cs typeface="Lato"/>
                          <a:sym typeface="Lato"/>
                        </a:rPr>
                        <a:t>&lt; 0.003</a:t>
                      </a:r>
                      <a:endParaRPr sz="1000" u="none" strike="noStrike" cap="none">
                        <a:latin typeface="Lato"/>
                        <a:ea typeface="Lato"/>
                        <a:cs typeface="Lato"/>
                        <a:sym typeface="Lato"/>
                      </a:endParaRPr>
                    </a:p>
                  </a:txBody>
                  <a:tcPr marL="68575" marR="68575" marT="0" marB="0" anchor="ctr"/>
                </a:tc>
                <a:tc>
                  <a:txBody>
                    <a:bodyPr/>
                    <a:lstStyle/>
                    <a:p>
                      <a:pPr marL="0" marR="0" lvl="0" indent="0" algn="ctr" rtl="0">
                        <a:lnSpc>
                          <a:spcPct val="107000"/>
                        </a:lnSpc>
                        <a:spcBef>
                          <a:spcPts val="0"/>
                        </a:spcBef>
                        <a:spcAft>
                          <a:spcPts val="0"/>
                        </a:spcAft>
                        <a:buClr>
                          <a:srgbClr val="000000"/>
                        </a:buClr>
                        <a:buSzPts val="1400"/>
                        <a:buFont typeface="Calibri"/>
                        <a:buNone/>
                      </a:pPr>
                      <a:r>
                        <a:rPr lang="hr" sz="1000" i="0" u="none" strike="noStrike" cap="none">
                          <a:solidFill>
                            <a:srgbClr val="000000"/>
                          </a:solidFill>
                          <a:latin typeface="Lato"/>
                          <a:ea typeface="Lato"/>
                          <a:cs typeface="Lato"/>
                          <a:sym typeface="Lato"/>
                        </a:rPr>
                        <a:t>&lt; 0.003</a:t>
                      </a:r>
                      <a:endParaRPr sz="1000" i="0" u="none" strike="noStrike" cap="none">
                        <a:solidFill>
                          <a:srgbClr val="000000"/>
                        </a:solidFill>
                        <a:latin typeface="Lato"/>
                        <a:ea typeface="Lato"/>
                        <a:cs typeface="Lato"/>
                        <a:sym typeface="Lato"/>
                      </a:endParaRPr>
                    </a:p>
                  </a:txBody>
                  <a:tcPr marL="68575" marR="68575" marT="0" marB="0" anchor="ctr"/>
                </a:tc>
                <a:tc>
                  <a:txBody>
                    <a:bodyPr/>
                    <a:lstStyle/>
                    <a:p>
                      <a:pPr marL="0" marR="0" lvl="0" indent="0" algn="ctr" rtl="0">
                        <a:lnSpc>
                          <a:spcPct val="107000"/>
                        </a:lnSpc>
                        <a:spcBef>
                          <a:spcPts val="0"/>
                        </a:spcBef>
                        <a:spcAft>
                          <a:spcPts val="0"/>
                        </a:spcAft>
                        <a:buClr>
                          <a:srgbClr val="000000"/>
                        </a:buClr>
                        <a:buSzPts val="1400"/>
                        <a:buFont typeface="Calibri"/>
                        <a:buNone/>
                      </a:pPr>
                      <a:r>
                        <a:rPr lang="hr" sz="1000" i="0" u="none" strike="noStrike" cap="none" dirty="0">
                          <a:solidFill>
                            <a:srgbClr val="000000"/>
                          </a:solidFill>
                          <a:latin typeface="Lato"/>
                          <a:ea typeface="Lato"/>
                          <a:cs typeface="Lato"/>
                          <a:sym typeface="Lato"/>
                        </a:rPr>
                        <a:t>&lt; 0.003</a:t>
                      </a:r>
                      <a:endParaRPr sz="1000" i="0" u="none" strike="noStrike" cap="none" dirty="0">
                        <a:solidFill>
                          <a:srgbClr val="000000"/>
                        </a:solidFill>
                        <a:latin typeface="Lato"/>
                        <a:ea typeface="Lato"/>
                        <a:cs typeface="Lato"/>
                        <a:sym typeface="Lato"/>
                      </a:endParaRPr>
                    </a:p>
                  </a:txBody>
                  <a:tcPr marL="68575" marR="68575" marT="0" marB="0" anchor="ctr"/>
                </a:tc>
                <a:extLst>
                  <a:ext uri="{0D108BD9-81ED-4DB2-BD59-A6C34878D82A}">
                    <a16:rowId xmlns:a16="http://schemas.microsoft.com/office/drawing/2014/main" val="10001"/>
                  </a:ext>
                </a:extLst>
              </a:tr>
              <a:tr h="254318">
                <a:tc>
                  <a:txBody>
                    <a:bodyPr/>
                    <a:lstStyle/>
                    <a:p>
                      <a:pPr marL="71755" marR="0" lvl="0" indent="0" algn="l" rtl="0">
                        <a:lnSpc>
                          <a:spcPct val="107000"/>
                        </a:lnSpc>
                        <a:spcBef>
                          <a:spcPts val="0"/>
                        </a:spcBef>
                        <a:spcAft>
                          <a:spcPts val="0"/>
                        </a:spcAft>
                        <a:buClr>
                          <a:srgbClr val="000000"/>
                        </a:buClr>
                        <a:buSzPts val="1100"/>
                        <a:buFont typeface="Arial"/>
                        <a:buNone/>
                      </a:pPr>
                      <a:r>
                        <a:rPr lang="hr" sz="1000" u="none" strike="noStrike" cap="none" dirty="0">
                          <a:latin typeface="Lato"/>
                          <a:ea typeface="Lato"/>
                          <a:cs typeface="Lato"/>
                          <a:sym typeface="Lato"/>
                        </a:rPr>
                        <a:t>Fumonisins</a:t>
                      </a:r>
                      <a:r>
                        <a:rPr lang="hr" sz="1000" i="0" u="none" strike="noStrike" cap="none" dirty="0">
                          <a:latin typeface="Lato"/>
                          <a:ea typeface="Lato"/>
                          <a:cs typeface="Lato"/>
                          <a:sym typeface="Lato"/>
                        </a:rPr>
                        <a:t>, mg/kg</a:t>
                      </a:r>
                      <a:endParaRPr sz="1000" i="0" u="none" strike="noStrike" cap="none" dirty="0">
                        <a:latin typeface="Lato"/>
                        <a:ea typeface="Lato"/>
                        <a:cs typeface="Lato"/>
                        <a:sym typeface="Lato"/>
                      </a:endParaRPr>
                    </a:p>
                  </a:txBody>
                  <a:tcPr marL="68575" marR="68575" marT="0" marB="0" anchor="ctr"/>
                </a:tc>
                <a:tc>
                  <a:txBody>
                    <a:bodyPr/>
                    <a:lstStyle/>
                    <a:p>
                      <a:pPr marL="0" marR="0" lvl="0" indent="0" algn="ctr" rtl="0">
                        <a:lnSpc>
                          <a:spcPct val="107000"/>
                        </a:lnSpc>
                        <a:spcBef>
                          <a:spcPts val="0"/>
                        </a:spcBef>
                        <a:spcAft>
                          <a:spcPts val="0"/>
                        </a:spcAft>
                        <a:buClr>
                          <a:srgbClr val="000000"/>
                        </a:buClr>
                        <a:buSzPts val="1100"/>
                        <a:buFont typeface="Arial"/>
                        <a:buNone/>
                      </a:pPr>
                      <a:r>
                        <a:rPr lang="hr" sz="1000" u="none" strike="noStrike" cap="none" dirty="0">
                          <a:latin typeface="Lato"/>
                          <a:ea typeface="Lato"/>
                          <a:cs typeface="Lato"/>
                          <a:sym typeface="Lato"/>
                        </a:rPr>
                        <a:t>&lt; 0.30</a:t>
                      </a:r>
                      <a:endParaRPr sz="1000" u="none" strike="noStrike" cap="none" dirty="0">
                        <a:latin typeface="Lato"/>
                        <a:ea typeface="Lato"/>
                        <a:cs typeface="Lato"/>
                        <a:sym typeface="Lato"/>
                      </a:endParaRPr>
                    </a:p>
                  </a:txBody>
                  <a:tcPr marL="68575" marR="68575" marT="0" marB="0" anchor="ctr"/>
                </a:tc>
                <a:tc>
                  <a:txBody>
                    <a:bodyPr/>
                    <a:lstStyle/>
                    <a:p>
                      <a:pPr marL="0" marR="0" lvl="0" indent="0" algn="ctr" rtl="0">
                        <a:lnSpc>
                          <a:spcPct val="107000"/>
                        </a:lnSpc>
                        <a:spcBef>
                          <a:spcPts val="0"/>
                        </a:spcBef>
                        <a:spcAft>
                          <a:spcPts val="0"/>
                        </a:spcAft>
                        <a:buClr>
                          <a:srgbClr val="000000"/>
                        </a:buClr>
                        <a:buSzPts val="1100"/>
                        <a:buFont typeface="Arial"/>
                        <a:buNone/>
                      </a:pPr>
                      <a:r>
                        <a:rPr lang="hr" sz="1000" u="none" strike="noStrike" cap="none">
                          <a:latin typeface="Lato"/>
                          <a:ea typeface="Lato"/>
                          <a:cs typeface="Lato"/>
                          <a:sym typeface="Lato"/>
                        </a:rPr>
                        <a:t>&lt; 0.30</a:t>
                      </a:r>
                      <a:endParaRPr sz="1000" u="none" strike="noStrike" cap="none">
                        <a:latin typeface="Lato"/>
                        <a:ea typeface="Lato"/>
                        <a:cs typeface="Lato"/>
                        <a:sym typeface="Lato"/>
                      </a:endParaRPr>
                    </a:p>
                  </a:txBody>
                  <a:tcPr marL="68575" marR="68575" marT="0" marB="0" anchor="ctr"/>
                </a:tc>
                <a:tc>
                  <a:txBody>
                    <a:bodyPr/>
                    <a:lstStyle/>
                    <a:p>
                      <a:pPr marL="0" marR="0" lvl="0" indent="0" algn="ctr" rtl="0">
                        <a:lnSpc>
                          <a:spcPct val="107000"/>
                        </a:lnSpc>
                        <a:spcBef>
                          <a:spcPts val="0"/>
                        </a:spcBef>
                        <a:spcAft>
                          <a:spcPts val="0"/>
                        </a:spcAft>
                        <a:buClr>
                          <a:srgbClr val="000000"/>
                        </a:buClr>
                        <a:buSzPts val="1100"/>
                        <a:buFont typeface="Arial"/>
                        <a:buNone/>
                      </a:pPr>
                      <a:r>
                        <a:rPr lang="hr" sz="1000" u="none" strike="noStrike" cap="none">
                          <a:latin typeface="Lato"/>
                          <a:ea typeface="Lato"/>
                          <a:cs typeface="Lato"/>
                          <a:sym typeface="Lato"/>
                        </a:rPr>
                        <a:t>&lt; 0.30</a:t>
                      </a:r>
                      <a:endParaRPr sz="1000" u="none" strike="noStrike" cap="none">
                        <a:latin typeface="Lato"/>
                        <a:ea typeface="Lato"/>
                        <a:cs typeface="Lato"/>
                        <a:sym typeface="Lato"/>
                      </a:endParaRPr>
                    </a:p>
                  </a:txBody>
                  <a:tcPr marL="68575" marR="68575" marT="0" marB="0" anchor="ctr"/>
                </a:tc>
                <a:tc>
                  <a:txBody>
                    <a:bodyPr/>
                    <a:lstStyle/>
                    <a:p>
                      <a:pPr marL="0" marR="0" lvl="0" indent="0" algn="ctr" rtl="0">
                        <a:lnSpc>
                          <a:spcPct val="107000"/>
                        </a:lnSpc>
                        <a:spcBef>
                          <a:spcPts val="0"/>
                        </a:spcBef>
                        <a:spcAft>
                          <a:spcPts val="0"/>
                        </a:spcAft>
                        <a:buClr>
                          <a:srgbClr val="000000"/>
                        </a:buClr>
                        <a:buSzPts val="1100"/>
                        <a:buFont typeface="Arial"/>
                        <a:buNone/>
                      </a:pPr>
                      <a:r>
                        <a:rPr lang="hr" sz="1000" u="none" strike="noStrike" cap="none">
                          <a:latin typeface="Lato"/>
                          <a:ea typeface="Lato"/>
                          <a:cs typeface="Lato"/>
                          <a:sym typeface="Lato"/>
                        </a:rPr>
                        <a:t>&lt; 0.30</a:t>
                      </a:r>
                      <a:endParaRPr sz="1000" u="none" strike="noStrike" cap="none">
                        <a:latin typeface="Lato"/>
                        <a:ea typeface="Lato"/>
                        <a:cs typeface="Lato"/>
                        <a:sym typeface="Lato"/>
                      </a:endParaRPr>
                    </a:p>
                  </a:txBody>
                  <a:tcPr marL="68575" marR="68575" marT="0" marB="0" anchor="ctr"/>
                </a:tc>
                <a:extLst>
                  <a:ext uri="{0D108BD9-81ED-4DB2-BD59-A6C34878D82A}">
                    <a16:rowId xmlns:a16="http://schemas.microsoft.com/office/drawing/2014/main" val="10002"/>
                  </a:ext>
                </a:extLst>
              </a:tr>
              <a:tr h="254318">
                <a:tc>
                  <a:txBody>
                    <a:bodyPr/>
                    <a:lstStyle/>
                    <a:p>
                      <a:pPr marL="71755" marR="0" lvl="0" indent="0" algn="l" rtl="0">
                        <a:lnSpc>
                          <a:spcPct val="107000"/>
                        </a:lnSpc>
                        <a:spcBef>
                          <a:spcPts val="0"/>
                        </a:spcBef>
                        <a:spcAft>
                          <a:spcPts val="0"/>
                        </a:spcAft>
                        <a:buClr>
                          <a:srgbClr val="000000"/>
                        </a:buClr>
                        <a:buSzPts val="1100"/>
                        <a:buFont typeface="Arial"/>
                        <a:buNone/>
                      </a:pPr>
                      <a:r>
                        <a:rPr lang="hr" sz="1000" u="none" strike="noStrike" cap="none" dirty="0">
                          <a:latin typeface="Lato"/>
                          <a:ea typeface="Lato"/>
                          <a:cs typeface="Lato"/>
                          <a:sym typeface="Lato"/>
                        </a:rPr>
                        <a:t>Zearalenone</a:t>
                      </a:r>
                      <a:r>
                        <a:rPr lang="hr" sz="1000" i="0" u="none" strike="noStrike" cap="none" dirty="0">
                          <a:latin typeface="Lato"/>
                          <a:ea typeface="Lato"/>
                          <a:cs typeface="Lato"/>
                          <a:sym typeface="Lato"/>
                        </a:rPr>
                        <a:t>, mg/kg</a:t>
                      </a:r>
                      <a:endParaRPr sz="1000" i="0" u="none" strike="noStrike" cap="none" dirty="0">
                        <a:latin typeface="Lato"/>
                        <a:ea typeface="Lato"/>
                        <a:cs typeface="Lato"/>
                        <a:sym typeface="Lato"/>
                      </a:endParaRPr>
                    </a:p>
                  </a:txBody>
                  <a:tcPr marL="68575" marR="68575" marT="0" marB="0" anchor="ctr"/>
                </a:tc>
                <a:tc>
                  <a:txBody>
                    <a:bodyPr/>
                    <a:lstStyle/>
                    <a:p>
                      <a:pPr marL="0" marR="0" lvl="0" indent="0" algn="ctr" rtl="0">
                        <a:lnSpc>
                          <a:spcPct val="107000"/>
                        </a:lnSpc>
                        <a:spcBef>
                          <a:spcPts val="0"/>
                        </a:spcBef>
                        <a:spcAft>
                          <a:spcPts val="0"/>
                        </a:spcAft>
                        <a:buClr>
                          <a:srgbClr val="000000"/>
                        </a:buClr>
                        <a:buSzPts val="1100"/>
                        <a:buFont typeface="Arial"/>
                        <a:buNone/>
                      </a:pPr>
                      <a:r>
                        <a:rPr lang="hr" sz="1000" u="none" strike="noStrike" cap="none" dirty="0">
                          <a:latin typeface="Lato"/>
                          <a:ea typeface="Lato"/>
                          <a:cs typeface="Lato"/>
                          <a:sym typeface="Lato"/>
                        </a:rPr>
                        <a:t>&lt; 0.030</a:t>
                      </a:r>
                      <a:endParaRPr sz="1000" u="none" strike="noStrike" cap="none" dirty="0">
                        <a:latin typeface="Lato"/>
                        <a:ea typeface="Lato"/>
                        <a:cs typeface="Lato"/>
                        <a:sym typeface="Lato"/>
                      </a:endParaRPr>
                    </a:p>
                  </a:txBody>
                  <a:tcPr marL="68575" marR="68575" marT="0" marB="0" anchor="ctr"/>
                </a:tc>
                <a:tc>
                  <a:txBody>
                    <a:bodyPr/>
                    <a:lstStyle/>
                    <a:p>
                      <a:pPr marL="0" marR="0" lvl="0" indent="0" algn="ctr" rtl="0">
                        <a:lnSpc>
                          <a:spcPct val="107000"/>
                        </a:lnSpc>
                        <a:spcBef>
                          <a:spcPts val="0"/>
                        </a:spcBef>
                        <a:spcAft>
                          <a:spcPts val="0"/>
                        </a:spcAft>
                        <a:buClr>
                          <a:srgbClr val="000000"/>
                        </a:buClr>
                        <a:buSzPts val="1100"/>
                        <a:buFont typeface="Arial"/>
                        <a:buNone/>
                      </a:pPr>
                      <a:r>
                        <a:rPr lang="hr" sz="1000" u="none" strike="noStrike" cap="none">
                          <a:latin typeface="Lato"/>
                          <a:ea typeface="Lato"/>
                          <a:cs typeface="Lato"/>
                          <a:sym typeface="Lato"/>
                        </a:rPr>
                        <a:t>&lt; 0.030</a:t>
                      </a:r>
                      <a:endParaRPr sz="1000" u="none" strike="noStrike" cap="none">
                        <a:latin typeface="Lato"/>
                        <a:ea typeface="Lato"/>
                        <a:cs typeface="Lato"/>
                        <a:sym typeface="Lato"/>
                      </a:endParaRPr>
                    </a:p>
                  </a:txBody>
                  <a:tcPr marL="68575" marR="68575" marT="0" marB="0" anchor="ctr"/>
                </a:tc>
                <a:tc>
                  <a:txBody>
                    <a:bodyPr/>
                    <a:lstStyle/>
                    <a:p>
                      <a:pPr marL="0" marR="0" lvl="0" indent="0" algn="ctr" rtl="0">
                        <a:lnSpc>
                          <a:spcPct val="107000"/>
                        </a:lnSpc>
                        <a:spcBef>
                          <a:spcPts val="0"/>
                        </a:spcBef>
                        <a:spcAft>
                          <a:spcPts val="0"/>
                        </a:spcAft>
                        <a:buClr>
                          <a:srgbClr val="000000"/>
                        </a:buClr>
                        <a:buSzPts val="1100"/>
                        <a:buFont typeface="Arial"/>
                        <a:buNone/>
                      </a:pPr>
                      <a:r>
                        <a:rPr lang="hr" sz="1000" u="none" strike="noStrike" cap="none">
                          <a:latin typeface="Lato"/>
                          <a:ea typeface="Lato"/>
                          <a:cs typeface="Lato"/>
                          <a:sym typeface="Lato"/>
                        </a:rPr>
                        <a:t>&lt; 0.030</a:t>
                      </a:r>
                      <a:endParaRPr sz="1000" u="none" strike="noStrike" cap="none">
                        <a:latin typeface="Lato"/>
                        <a:ea typeface="Lato"/>
                        <a:cs typeface="Lato"/>
                        <a:sym typeface="Lato"/>
                      </a:endParaRPr>
                    </a:p>
                  </a:txBody>
                  <a:tcPr marL="68575" marR="68575" marT="0" marB="0" anchor="ctr"/>
                </a:tc>
                <a:tc>
                  <a:txBody>
                    <a:bodyPr/>
                    <a:lstStyle/>
                    <a:p>
                      <a:pPr marL="0" marR="0" lvl="0" indent="0" algn="ctr" rtl="0">
                        <a:lnSpc>
                          <a:spcPct val="107000"/>
                        </a:lnSpc>
                        <a:spcBef>
                          <a:spcPts val="0"/>
                        </a:spcBef>
                        <a:spcAft>
                          <a:spcPts val="0"/>
                        </a:spcAft>
                        <a:buClr>
                          <a:srgbClr val="000000"/>
                        </a:buClr>
                        <a:buSzPts val="1100"/>
                        <a:buFont typeface="Arial"/>
                        <a:buNone/>
                      </a:pPr>
                      <a:r>
                        <a:rPr lang="hr" sz="1000" u="none" strike="noStrike" cap="none">
                          <a:latin typeface="Lato"/>
                          <a:ea typeface="Lato"/>
                          <a:cs typeface="Lato"/>
                          <a:sym typeface="Lato"/>
                        </a:rPr>
                        <a:t>&lt; 0.030</a:t>
                      </a:r>
                      <a:endParaRPr sz="1000" u="none" strike="noStrike" cap="none">
                        <a:latin typeface="Lato"/>
                        <a:ea typeface="Lato"/>
                        <a:cs typeface="Lato"/>
                        <a:sym typeface="Lato"/>
                      </a:endParaRPr>
                    </a:p>
                  </a:txBody>
                  <a:tcPr marL="68575" marR="68575" marT="0" marB="0" anchor="ctr"/>
                </a:tc>
                <a:extLst>
                  <a:ext uri="{0D108BD9-81ED-4DB2-BD59-A6C34878D82A}">
                    <a16:rowId xmlns:a16="http://schemas.microsoft.com/office/drawing/2014/main" val="10003"/>
                  </a:ext>
                </a:extLst>
              </a:tr>
              <a:tr h="254318">
                <a:tc>
                  <a:txBody>
                    <a:bodyPr/>
                    <a:lstStyle/>
                    <a:p>
                      <a:pPr marL="71755" marR="0" lvl="0" indent="0" algn="l" rtl="0">
                        <a:lnSpc>
                          <a:spcPct val="107000"/>
                        </a:lnSpc>
                        <a:spcBef>
                          <a:spcPts val="0"/>
                        </a:spcBef>
                        <a:spcAft>
                          <a:spcPts val="0"/>
                        </a:spcAft>
                        <a:buClr>
                          <a:srgbClr val="000000"/>
                        </a:buClr>
                        <a:buSzPts val="1100"/>
                        <a:buFont typeface="Arial"/>
                        <a:buNone/>
                      </a:pPr>
                      <a:r>
                        <a:rPr lang="hr" sz="1000" u="none" strike="noStrike" cap="none" dirty="0">
                          <a:latin typeface="Lato"/>
                          <a:ea typeface="Lato"/>
                          <a:cs typeface="Lato"/>
                          <a:sym typeface="Lato"/>
                        </a:rPr>
                        <a:t>Deoxynivalenol</a:t>
                      </a:r>
                      <a:r>
                        <a:rPr lang="hr" sz="1000" i="0" u="none" strike="noStrike" cap="none" dirty="0">
                          <a:latin typeface="Lato"/>
                          <a:ea typeface="Lato"/>
                          <a:cs typeface="Lato"/>
                          <a:sym typeface="Lato"/>
                        </a:rPr>
                        <a:t>, mg/kg</a:t>
                      </a:r>
                      <a:endParaRPr sz="1000" i="0" u="none" strike="noStrike" cap="none" dirty="0">
                        <a:latin typeface="Lato"/>
                        <a:ea typeface="Lato"/>
                        <a:cs typeface="Lato"/>
                        <a:sym typeface="Lato"/>
                      </a:endParaRPr>
                    </a:p>
                  </a:txBody>
                  <a:tcPr marL="68575" marR="68575" marT="0" marB="0" anchor="ctr"/>
                </a:tc>
                <a:tc>
                  <a:txBody>
                    <a:bodyPr/>
                    <a:lstStyle/>
                    <a:p>
                      <a:pPr marL="0" marR="0" lvl="0" indent="0" algn="ctr" rtl="0">
                        <a:lnSpc>
                          <a:spcPct val="107000"/>
                        </a:lnSpc>
                        <a:spcBef>
                          <a:spcPts val="0"/>
                        </a:spcBef>
                        <a:spcAft>
                          <a:spcPts val="0"/>
                        </a:spcAft>
                        <a:buClr>
                          <a:srgbClr val="000000"/>
                        </a:buClr>
                        <a:buSzPts val="1100"/>
                        <a:buFont typeface="Arial"/>
                        <a:buNone/>
                      </a:pPr>
                      <a:r>
                        <a:rPr lang="hr" sz="1000" u="none" strike="noStrike" cap="none">
                          <a:latin typeface="Lato"/>
                          <a:ea typeface="Lato"/>
                          <a:cs typeface="Lato"/>
                          <a:sym typeface="Lato"/>
                        </a:rPr>
                        <a:t>&lt; 0.20</a:t>
                      </a:r>
                      <a:endParaRPr sz="1000" u="none" strike="noStrike" cap="none">
                        <a:latin typeface="Lato"/>
                        <a:ea typeface="Lato"/>
                        <a:cs typeface="Lato"/>
                        <a:sym typeface="Lato"/>
                      </a:endParaRPr>
                    </a:p>
                  </a:txBody>
                  <a:tcPr marL="68575" marR="68575" marT="0" marB="0" anchor="ctr"/>
                </a:tc>
                <a:tc>
                  <a:txBody>
                    <a:bodyPr/>
                    <a:lstStyle/>
                    <a:p>
                      <a:pPr marL="0" marR="0" lvl="0" indent="0" algn="ctr" rtl="0">
                        <a:lnSpc>
                          <a:spcPct val="107000"/>
                        </a:lnSpc>
                        <a:spcBef>
                          <a:spcPts val="0"/>
                        </a:spcBef>
                        <a:spcAft>
                          <a:spcPts val="0"/>
                        </a:spcAft>
                        <a:buClr>
                          <a:srgbClr val="000000"/>
                        </a:buClr>
                        <a:buSzPts val="1100"/>
                        <a:buFont typeface="Arial"/>
                        <a:buNone/>
                      </a:pPr>
                      <a:r>
                        <a:rPr lang="hr" sz="1000" u="none" strike="noStrike" cap="none" dirty="0">
                          <a:latin typeface="Lato"/>
                          <a:ea typeface="Lato"/>
                          <a:cs typeface="Lato"/>
                          <a:sym typeface="Lato"/>
                        </a:rPr>
                        <a:t>&lt; 0.20</a:t>
                      </a:r>
                      <a:endParaRPr sz="1000" u="none" strike="noStrike" cap="none" dirty="0">
                        <a:latin typeface="Lato"/>
                        <a:ea typeface="Lato"/>
                        <a:cs typeface="Lato"/>
                        <a:sym typeface="Lato"/>
                      </a:endParaRPr>
                    </a:p>
                  </a:txBody>
                  <a:tcPr marL="68575" marR="68575" marT="0" marB="0" anchor="ctr"/>
                </a:tc>
                <a:tc>
                  <a:txBody>
                    <a:bodyPr/>
                    <a:lstStyle/>
                    <a:p>
                      <a:pPr marL="0" marR="0" lvl="0" indent="0" algn="ctr" rtl="0">
                        <a:lnSpc>
                          <a:spcPct val="107000"/>
                        </a:lnSpc>
                        <a:spcBef>
                          <a:spcPts val="0"/>
                        </a:spcBef>
                        <a:spcAft>
                          <a:spcPts val="0"/>
                        </a:spcAft>
                        <a:buClr>
                          <a:srgbClr val="000000"/>
                        </a:buClr>
                        <a:buSzPts val="1100"/>
                        <a:buFont typeface="Arial"/>
                        <a:buNone/>
                      </a:pPr>
                      <a:r>
                        <a:rPr lang="hr" sz="1000" u="none" strike="noStrike" cap="none">
                          <a:latin typeface="Lato"/>
                          <a:ea typeface="Lato"/>
                          <a:cs typeface="Lato"/>
                          <a:sym typeface="Lato"/>
                        </a:rPr>
                        <a:t>&lt; 0.20</a:t>
                      </a:r>
                      <a:endParaRPr sz="1000" u="none" strike="noStrike" cap="none">
                        <a:latin typeface="Lato"/>
                        <a:ea typeface="Lato"/>
                        <a:cs typeface="Lato"/>
                        <a:sym typeface="Lato"/>
                      </a:endParaRPr>
                    </a:p>
                  </a:txBody>
                  <a:tcPr marL="68575" marR="68575" marT="0" marB="0" anchor="ctr"/>
                </a:tc>
                <a:tc>
                  <a:txBody>
                    <a:bodyPr/>
                    <a:lstStyle/>
                    <a:p>
                      <a:pPr marL="0" marR="0" lvl="0" indent="0" algn="ctr" rtl="0">
                        <a:lnSpc>
                          <a:spcPct val="107000"/>
                        </a:lnSpc>
                        <a:spcBef>
                          <a:spcPts val="0"/>
                        </a:spcBef>
                        <a:spcAft>
                          <a:spcPts val="0"/>
                        </a:spcAft>
                        <a:buClr>
                          <a:srgbClr val="000000"/>
                        </a:buClr>
                        <a:buSzPts val="1100"/>
                        <a:buFont typeface="Arial"/>
                        <a:buNone/>
                      </a:pPr>
                      <a:r>
                        <a:rPr lang="hr" sz="1000" u="none" strike="noStrike" cap="none">
                          <a:latin typeface="Lato"/>
                          <a:ea typeface="Lato"/>
                          <a:cs typeface="Lato"/>
                          <a:sym typeface="Lato"/>
                        </a:rPr>
                        <a:t>&lt; 0.20</a:t>
                      </a:r>
                      <a:endParaRPr sz="1000" u="none" strike="noStrike" cap="none">
                        <a:latin typeface="Lato"/>
                        <a:ea typeface="Lato"/>
                        <a:cs typeface="Lato"/>
                        <a:sym typeface="Lato"/>
                      </a:endParaRPr>
                    </a:p>
                  </a:txBody>
                  <a:tcPr marL="68575" marR="68575" marT="0" marB="0" anchor="ctr"/>
                </a:tc>
                <a:extLst>
                  <a:ext uri="{0D108BD9-81ED-4DB2-BD59-A6C34878D82A}">
                    <a16:rowId xmlns:a16="http://schemas.microsoft.com/office/drawing/2014/main" val="10004"/>
                  </a:ext>
                </a:extLst>
              </a:tr>
              <a:tr h="254318">
                <a:tc>
                  <a:txBody>
                    <a:bodyPr/>
                    <a:lstStyle/>
                    <a:p>
                      <a:pPr marL="71755" marR="0" lvl="0" indent="0" algn="l" rtl="0">
                        <a:lnSpc>
                          <a:spcPct val="107000"/>
                        </a:lnSpc>
                        <a:spcBef>
                          <a:spcPts val="0"/>
                        </a:spcBef>
                        <a:spcAft>
                          <a:spcPts val="0"/>
                        </a:spcAft>
                        <a:buClr>
                          <a:srgbClr val="000000"/>
                        </a:buClr>
                        <a:buSzPts val="1100"/>
                        <a:buFont typeface="Arial"/>
                        <a:buNone/>
                      </a:pPr>
                      <a:r>
                        <a:rPr lang="hr" sz="1000" i="0" u="none" strike="noStrike" cap="none" dirty="0">
                          <a:latin typeface="Lato"/>
                          <a:ea typeface="Lato"/>
                          <a:cs typeface="Lato"/>
                          <a:sym typeface="Lato"/>
                        </a:rPr>
                        <a:t>Ochratoxin A, mg/kg</a:t>
                      </a:r>
                      <a:endParaRPr sz="1000" i="0" u="none" strike="noStrike" cap="none" dirty="0">
                        <a:latin typeface="Lato"/>
                        <a:ea typeface="Lato"/>
                        <a:cs typeface="Lato"/>
                        <a:sym typeface="Lato"/>
                      </a:endParaRPr>
                    </a:p>
                  </a:txBody>
                  <a:tcPr marL="68575" marR="68575" marT="0" marB="0" anchor="ctr"/>
                </a:tc>
                <a:tc>
                  <a:txBody>
                    <a:bodyPr/>
                    <a:lstStyle/>
                    <a:p>
                      <a:pPr marL="0" marR="0" lvl="0" indent="0" algn="ctr" rtl="0">
                        <a:lnSpc>
                          <a:spcPct val="107000"/>
                        </a:lnSpc>
                        <a:spcBef>
                          <a:spcPts val="0"/>
                        </a:spcBef>
                        <a:spcAft>
                          <a:spcPts val="0"/>
                        </a:spcAft>
                        <a:buClr>
                          <a:srgbClr val="000000"/>
                        </a:buClr>
                        <a:buSzPts val="1100"/>
                        <a:buFont typeface="Arial"/>
                        <a:buNone/>
                      </a:pPr>
                      <a:r>
                        <a:rPr lang="hr" sz="1000" u="none" strike="noStrike" cap="none">
                          <a:latin typeface="Lato"/>
                          <a:ea typeface="Lato"/>
                          <a:cs typeface="Lato"/>
                          <a:sym typeface="Lato"/>
                        </a:rPr>
                        <a:t>&lt; 0.001</a:t>
                      </a:r>
                      <a:endParaRPr sz="1000" u="none" strike="noStrike" cap="none">
                        <a:latin typeface="Lato"/>
                        <a:ea typeface="Lato"/>
                        <a:cs typeface="Lato"/>
                        <a:sym typeface="Lato"/>
                      </a:endParaRPr>
                    </a:p>
                  </a:txBody>
                  <a:tcPr marL="68575" marR="68575" marT="0" marB="0" anchor="ctr"/>
                </a:tc>
                <a:tc>
                  <a:txBody>
                    <a:bodyPr/>
                    <a:lstStyle/>
                    <a:p>
                      <a:pPr marL="0" marR="0" lvl="0" indent="0" algn="ctr" rtl="0">
                        <a:lnSpc>
                          <a:spcPct val="107000"/>
                        </a:lnSpc>
                        <a:spcBef>
                          <a:spcPts val="0"/>
                        </a:spcBef>
                        <a:spcAft>
                          <a:spcPts val="0"/>
                        </a:spcAft>
                        <a:buClr>
                          <a:srgbClr val="000000"/>
                        </a:buClr>
                        <a:buSzPts val="1100"/>
                        <a:buFont typeface="Arial"/>
                        <a:buNone/>
                      </a:pPr>
                      <a:r>
                        <a:rPr lang="hr" sz="1000" u="none" strike="noStrike" cap="none" dirty="0">
                          <a:latin typeface="Lato"/>
                          <a:ea typeface="Lato"/>
                          <a:cs typeface="Lato"/>
                          <a:sym typeface="Lato"/>
                        </a:rPr>
                        <a:t>&lt; 0.001</a:t>
                      </a:r>
                      <a:endParaRPr sz="1000" u="none" strike="noStrike" cap="none" dirty="0">
                        <a:latin typeface="Lato"/>
                        <a:ea typeface="Lato"/>
                        <a:cs typeface="Lato"/>
                        <a:sym typeface="Lato"/>
                      </a:endParaRPr>
                    </a:p>
                  </a:txBody>
                  <a:tcPr marL="68575" marR="68575" marT="0" marB="0" anchor="ctr"/>
                </a:tc>
                <a:tc>
                  <a:txBody>
                    <a:bodyPr/>
                    <a:lstStyle/>
                    <a:p>
                      <a:pPr marL="0" marR="0" lvl="0" indent="0" algn="ctr" rtl="0">
                        <a:lnSpc>
                          <a:spcPct val="107000"/>
                        </a:lnSpc>
                        <a:spcBef>
                          <a:spcPts val="0"/>
                        </a:spcBef>
                        <a:spcAft>
                          <a:spcPts val="0"/>
                        </a:spcAft>
                        <a:buClr>
                          <a:srgbClr val="000000"/>
                        </a:buClr>
                        <a:buSzPts val="1100"/>
                        <a:buFont typeface="Arial"/>
                        <a:buNone/>
                      </a:pPr>
                      <a:r>
                        <a:rPr lang="hr" sz="1000" u="none" strike="noStrike" cap="none">
                          <a:latin typeface="Lato"/>
                          <a:ea typeface="Lato"/>
                          <a:cs typeface="Lato"/>
                          <a:sym typeface="Lato"/>
                        </a:rPr>
                        <a:t>&lt; 0.001</a:t>
                      </a:r>
                      <a:endParaRPr sz="1000" u="none" strike="noStrike" cap="none">
                        <a:latin typeface="Lato"/>
                        <a:ea typeface="Lato"/>
                        <a:cs typeface="Lato"/>
                        <a:sym typeface="Lato"/>
                      </a:endParaRPr>
                    </a:p>
                  </a:txBody>
                  <a:tcPr marL="68575" marR="68575" marT="0" marB="0" anchor="ctr"/>
                </a:tc>
                <a:tc>
                  <a:txBody>
                    <a:bodyPr/>
                    <a:lstStyle/>
                    <a:p>
                      <a:pPr marL="0" marR="0" lvl="0" indent="0" algn="ctr" rtl="0">
                        <a:lnSpc>
                          <a:spcPct val="107000"/>
                        </a:lnSpc>
                        <a:spcBef>
                          <a:spcPts val="0"/>
                        </a:spcBef>
                        <a:spcAft>
                          <a:spcPts val="0"/>
                        </a:spcAft>
                        <a:buClr>
                          <a:srgbClr val="000000"/>
                        </a:buClr>
                        <a:buSzPts val="1100"/>
                        <a:buFont typeface="Arial"/>
                        <a:buNone/>
                      </a:pPr>
                      <a:r>
                        <a:rPr lang="hr" sz="1000" u="none" strike="noStrike" cap="none">
                          <a:latin typeface="Lato"/>
                          <a:ea typeface="Lato"/>
                          <a:cs typeface="Lato"/>
                          <a:sym typeface="Lato"/>
                        </a:rPr>
                        <a:t>&lt; 0.001</a:t>
                      </a:r>
                      <a:endParaRPr sz="1000" u="none" strike="noStrike" cap="none">
                        <a:latin typeface="Lato"/>
                        <a:ea typeface="Lato"/>
                        <a:cs typeface="Lato"/>
                        <a:sym typeface="Lato"/>
                      </a:endParaRPr>
                    </a:p>
                  </a:txBody>
                  <a:tcPr marL="68575" marR="68575" marT="0" marB="0" anchor="ctr"/>
                </a:tc>
                <a:extLst>
                  <a:ext uri="{0D108BD9-81ED-4DB2-BD59-A6C34878D82A}">
                    <a16:rowId xmlns:a16="http://schemas.microsoft.com/office/drawing/2014/main" val="10005"/>
                  </a:ext>
                </a:extLst>
              </a:tr>
              <a:tr h="254318">
                <a:tc>
                  <a:txBody>
                    <a:bodyPr/>
                    <a:lstStyle/>
                    <a:p>
                      <a:pPr marL="71755" marR="0" lvl="0" indent="0" algn="l" rtl="0">
                        <a:lnSpc>
                          <a:spcPct val="107000"/>
                        </a:lnSpc>
                        <a:spcBef>
                          <a:spcPts val="0"/>
                        </a:spcBef>
                        <a:spcAft>
                          <a:spcPts val="0"/>
                        </a:spcAft>
                        <a:buClr>
                          <a:srgbClr val="000000"/>
                        </a:buClr>
                        <a:buSzPts val="1100"/>
                        <a:buFont typeface="Arial"/>
                        <a:buNone/>
                      </a:pPr>
                      <a:r>
                        <a:rPr lang="hr" sz="1000" i="0" u="none" strike="noStrike" cap="none" dirty="0">
                          <a:latin typeface="Lato"/>
                          <a:ea typeface="Lato"/>
                          <a:cs typeface="Lato"/>
                          <a:sym typeface="Lato"/>
                        </a:rPr>
                        <a:t>Ergot alkaloids µg/kg</a:t>
                      </a:r>
                      <a:endParaRPr sz="1000" u="none" strike="noStrike" cap="none" dirty="0">
                        <a:latin typeface="Lato"/>
                        <a:ea typeface="Lato"/>
                        <a:cs typeface="Lato"/>
                        <a:sym typeface="Lato"/>
                      </a:endParaRPr>
                    </a:p>
                  </a:txBody>
                  <a:tcPr marL="68575" marR="68575" marT="0" marB="0" anchor="ctr"/>
                </a:tc>
                <a:tc>
                  <a:txBody>
                    <a:bodyPr/>
                    <a:lstStyle/>
                    <a:p>
                      <a:pPr marL="0" marR="0" lvl="0" indent="0" algn="ctr" rtl="0">
                        <a:lnSpc>
                          <a:spcPct val="107000"/>
                        </a:lnSpc>
                        <a:spcBef>
                          <a:spcPts val="0"/>
                        </a:spcBef>
                        <a:spcAft>
                          <a:spcPts val="0"/>
                        </a:spcAft>
                        <a:buClr>
                          <a:srgbClr val="000000"/>
                        </a:buClr>
                        <a:buSzPts val="1100"/>
                        <a:buFont typeface="Arial"/>
                        <a:buNone/>
                      </a:pPr>
                      <a:r>
                        <a:rPr lang="hr" sz="1000" u="none" strike="noStrike" cap="none">
                          <a:latin typeface="Lato"/>
                          <a:ea typeface="Lato"/>
                          <a:cs typeface="Lato"/>
                          <a:sym typeface="Lato"/>
                        </a:rPr>
                        <a:t>&lt; 48.0</a:t>
                      </a:r>
                      <a:endParaRPr sz="1000" u="none" strike="noStrike" cap="none">
                        <a:latin typeface="Lato"/>
                        <a:ea typeface="Lato"/>
                        <a:cs typeface="Lato"/>
                        <a:sym typeface="Lato"/>
                      </a:endParaRPr>
                    </a:p>
                  </a:txBody>
                  <a:tcPr marL="68575" marR="68575" marT="0" marB="0" anchor="ctr"/>
                </a:tc>
                <a:tc>
                  <a:txBody>
                    <a:bodyPr/>
                    <a:lstStyle/>
                    <a:p>
                      <a:pPr marL="0" marR="0" lvl="0" indent="0" algn="ctr" rtl="0">
                        <a:lnSpc>
                          <a:spcPct val="107000"/>
                        </a:lnSpc>
                        <a:spcBef>
                          <a:spcPts val="0"/>
                        </a:spcBef>
                        <a:spcAft>
                          <a:spcPts val="0"/>
                        </a:spcAft>
                        <a:buClr>
                          <a:srgbClr val="000000"/>
                        </a:buClr>
                        <a:buSzPts val="1400"/>
                        <a:buFont typeface="Calibri"/>
                        <a:buNone/>
                      </a:pPr>
                      <a:r>
                        <a:rPr lang="hr" sz="1000" u="none" strike="noStrike" cap="none" dirty="0">
                          <a:latin typeface="Lato"/>
                          <a:ea typeface="Lato"/>
                          <a:cs typeface="Lato"/>
                          <a:sym typeface="Lato"/>
                        </a:rPr>
                        <a:t>&lt; 48.0</a:t>
                      </a:r>
                      <a:endParaRPr sz="1000" u="none" strike="noStrike" cap="none" dirty="0">
                        <a:latin typeface="Lato"/>
                        <a:ea typeface="Lato"/>
                        <a:cs typeface="Lato"/>
                        <a:sym typeface="Lato"/>
                      </a:endParaRPr>
                    </a:p>
                  </a:txBody>
                  <a:tcPr marL="68575" marR="68575" marT="0" marB="0" anchor="ctr"/>
                </a:tc>
                <a:tc>
                  <a:txBody>
                    <a:bodyPr/>
                    <a:lstStyle/>
                    <a:p>
                      <a:pPr marL="71755" marR="0" lvl="0" indent="0" algn="ctr" rtl="0">
                        <a:lnSpc>
                          <a:spcPct val="107000"/>
                        </a:lnSpc>
                        <a:spcBef>
                          <a:spcPts val="0"/>
                        </a:spcBef>
                        <a:spcAft>
                          <a:spcPts val="0"/>
                        </a:spcAft>
                        <a:buClr>
                          <a:srgbClr val="000000"/>
                        </a:buClr>
                        <a:buSzPts val="1400"/>
                        <a:buFont typeface="Calibri"/>
                        <a:buNone/>
                      </a:pPr>
                      <a:r>
                        <a:rPr lang="hr" sz="1000" u="none" strike="noStrike" cap="none" dirty="0">
                          <a:latin typeface="Lato"/>
                          <a:ea typeface="Lato"/>
                          <a:cs typeface="Lato"/>
                          <a:sym typeface="Lato"/>
                        </a:rPr>
                        <a:t>&lt; 48.0</a:t>
                      </a:r>
                      <a:endParaRPr sz="1000" u="none" strike="noStrike" cap="none" dirty="0">
                        <a:latin typeface="Lato"/>
                        <a:ea typeface="Lato"/>
                        <a:cs typeface="Lato"/>
                        <a:sym typeface="Lato"/>
                      </a:endParaRPr>
                    </a:p>
                  </a:txBody>
                  <a:tcPr marL="68575" marR="68575" marT="0" marB="0" anchor="ctr"/>
                </a:tc>
                <a:tc>
                  <a:txBody>
                    <a:bodyPr/>
                    <a:lstStyle/>
                    <a:p>
                      <a:pPr marL="0" marR="0" lvl="0" indent="0" algn="ctr" rtl="0">
                        <a:lnSpc>
                          <a:spcPct val="107000"/>
                        </a:lnSpc>
                        <a:spcBef>
                          <a:spcPts val="0"/>
                        </a:spcBef>
                        <a:spcAft>
                          <a:spcPts val="0"/>
                        </a:spcAft>
                        <a:buClr>
                          <a:srgbClr val="000000"/>
                        </a:buClr>
                        <a:buSzPts val="1400"/>
                        <a:buFont typeface="Calibri"/>
                        <a:buNone/>
                      </a:pPr>
                      <a:r>
                        <a:rPr lang="hr" sz="1000" u="none" strike="noStrike" cap="none">
                          <a:latin typeface="Lato"/>
                          <a:ea typeface="Lato"/>
                          <a:cs typeface="Lato"/>
                          <a:sym typeface="Lato"/>
                        </a:rPr>
                        <a:t>&lt; 48.0</a:t>
                      </a:r>
                      <a:endParaRPr sz="1000" u="none" strike="noStrike" cap="none">
                        <a:latin typeface="Lato"/>
                        <a:ea typeface="Lato"/>
                        <a:cs typeface="Lato"/>
                        <a:sym typeface="Lato"/>
                      </a:endParaRPr>
                    </a:p>
                  </a:txBody>
                  <a:tcPr marL="68575" marR="68575" marT="0" marB="0" anchor="ctr"/>
                </a:tc>
                <a:extLst>
                  <a:ext uri="{0D108BD9-81ED-4DB2-BD59-A6C34878D82A}">
                    <a16:rowId xmlns:a16="http://schemas.microsoft.com/office/drawing/2014/main" val="10006"/>
                  </a:ext>
                </a:extLst>
              </a:tr>
              <a:tr h="254318">
                <a:tc>
                  <a:txBody>
                    <a:bodyPr/>
                    <a:lstStyle/>
                    <a:p>
                      <a:pPr marL="71755" marR="0" lvl="0" indent="0" algn="l" rtl="0">
                        <a:lnSpc>
                          <a:spcPct val="107000"/>
                        </a:lnSpc>
                        <a:spcBef>
                          <a:spcPts val="0"/>
                        </a:spcBef>
                        <a:spcAft>
                          <a:spcPts val="0"/>
                        </a:spcAft>
                        <a:buClr>
                          <a:srgbClr val="000000"/>
                        </a:buClr>
                        <a:buSzPts val="1400"/>
                        <a:buFont typeface="Calibri"/>
                        <a:buNone/>
                      </a:pPr>
                      <a:r>
                        <a:rPr lang="hr" sz="1000" i="0" u="none" strike="noStrike" cap="none" dirty="0">
                          <a:latin typeface="Lato"/>
                          <a:ea typeface="Lato"/>
                          <a:cs typeface="Lato"/>
                          <a:sym typeface="Lato"/>
                        </a:rPr>
                        <a:t>Tropane alkaloids µg/kg</a:t>
                      </a:r>
                      <a:endParaRPr sz="1000" u="none" strike="noStrike" cap="none" dirty="0">
                        <a:latin typeface="Lato"/>
                        <a:ea typeface="Lato"/>
                        <a:cs typeface="Lato"/>
                        <a:sym typeface="Lato"/>
                      </a:endParaRPr>
                    </a:p>
                  </a:txBody>
                  <a:tcPr marL="68575" marR="68575" marT="0" marB="0" anchor="ctr"/>
                </a:tc>
                <a:tc>
                  <a:txBody>
                    <a:bodyPr/>
                    <a:lstStyle/>
                    <a:p>
                      <a:pPr marL="0" marR="0" lvl="0" indent="0" algn="ctr" rtl="0">
                        <a:lnSpc>
                          <a:spcPct val="107000"/>
                        </a:lnSpc>
                        <a:spcBef>
                          <a:spcPts val="0"/>
                        </a:spcBef>
                        <a:spcAft>
                          <a:spcPts val="0"/>
                        </a:spcAft>
                        <a:buClr>
                          <a:srgbClr val="000000"/>
                        </a:buClr>
                        <a:buSzPts val="1100"/>
                        <a:buFont typeface="Arial"/>
                        <a:buNone/>
                      </a:pPr>
                      <a:r>
                        <a:rPr lang="hr" sz="1000" u="none" strike="noStrike" cap="none" dirty="0">
                          <a:latin typeface="Lato"/>
                          <a:ea typeface="Lato"/>
                          <a:cs typeface="Lato"/>
                          <a:sym typeface="Lato"/>
                        </a:rPr>
                        <a:t>&lt; 2</a:t>
                      </a:r>
                      <a:endParaRPr sz="1000" u="none" strike="noStrike" cap="none" dirty="0">
                        <a:latin typeface="Lato"/>
                        <a:ea typeface="Lato"/>
                        <a:cs typeface="Lato"/>
                        <a:sym typeface="Lato"/>
                      </a:endParaRPr>
                    </a:p>
                  </a:txBody>
                  <a:tcPr marL="68575" marR="68575" marT="0" marB="0" anchor="ctr"/>
                </a:tc>
                <a:tc>
                  <a:txBody>
                    <a:bodyPr/>
                    <a:lstStyle/>
                    <a:p>
                      <a:pPr marL="0" marR="0" lvl="0" indent="0" algn="ctr" rtl="0">
                        <a:lnSpc>
                          <a:spcPct val="107000"/>
                        </a:lnSpc>
                        <a:spcBef>
                          <a:spcPts val="0"/>
                        </a:spcBef>
                        <a:spcAft>
                          <a:spcPts val="0"/>
                        </a:spcAft>
                        <a:buClr>
                          <a:srgbClr val="000000"/>
                        </a:buClr>
                        <a:buSzPts val="1400"/>
                        <a:buFont typeface="Calibri"/>
                        <a:buNone/>
                      </a:pPr>
                      <a:r>
                        <a:rPr lang="hr" sz="1000" i="0" u="none" strike="noStrike" cap="none" dirty="0">
                          <a:solidFill>
                            <a:srgbClr val="000000"/>
                          </a:solidFill>
                          <a:latin typeface="Lato"/>
                          <a:ea typeface="Lato"/>
                          <a:cs typeface="Lato"/>
                          <a:sym typeface="Lato"/>
                        </a:rPr>
                        <a:t>&lt; 2</a:t>
                      </a:r>
                      <a:endParaRPr sz="1000" u="none" strike="noStrike" cap="none" dirty="0">
                        <a:latin typeface="Lato"/>
                        <a:ea typeface="Lato"/>
                        <a:cs typeface="Lato"/>
                        <a:sym typeface="Lato"/>
                      </a:endParaRPr>
                    </a:p>
                  </a:txBody>
                  <a:tcPr marL="68575" marR="68575" marT="0" marB="0" anchor="ctr"/>
                </a:tc>
                <a:tc>
                  <a:txBody>
                    <a:bodyPr/>
                    <a:lstStyle/>
                    <a:p>
                      <a:pPr marL="0" marR="0" lvl="0" indent="0" algn="ctr" rtl="0">
                        <a:lnSpc>
                          <a:spcPct val="107000"/>
                        </a:lnSpc>
                        <a:spcBef>
                          <a:spcPts val="0"/>
                        </a:spcBef>
                        <a:spcAft>
                          <a:spcPts val="0"/>
                        </a:spcAft>
                        <a:buClr>
                          <a:srgbClr val="000000"/>
                        </a:buClr>
                        <a:buSzPts val="1400"/>
                        <a:buFont typeface="Calibri"/>
                        <a:buNone/>
                      </a:pPr>
                      <a:r>
                        <a:rPr lang="hr" sz="1000" i="0" u="none" strike="noStrike" cap="none" dirty="0">
                          <a:solidFill>
                            <a:srgbClr val="000000"/>
                          </a:solidFill>
                          <a:latin typeface="Lato"/>
                          <a:ea typeface="Lato"/>
                          <a:cs typeface="Lato"/>
                          <a:sym typeface="Lato"/>
                        </a:rPr>
                        <a:t>&lt; 2</a:t>
                      </a:r>
                      <a:endParaRPr sz="1000" u="none" strike="noStrike" cap="none" dirty="0">
                        <a:latin typeface="Lato"/>
                        <a:ea typeface="Lato"/>
                        <a:cs typeface="Lato"/>
                        <a:sym typeface="Lato"/>
                      </a:endParaRPr>
                    </a:p>
                  </a:txBody>
                  <a:tcPr marL="68575" marR="68575" marT="0" marB="0" anchor="ctr"/>
                </a:tc>
                <a:tc>
                  <a:txBody>
                    <a:bodyPr/>
                    <a:lstStyle/>
                    <a:p>
                      <a:pPr marL="0" marR="0" lvl="0" indent="0" algn="ctr" rtl="0">
                        <a:lnSpc>
                          <a:spcPct val="107000"/>
                        </a:lnSpc>
                        <a:spcBef>
                          <a:spcPts val="0"/>
                        </a:spcBef>
                        <a:spcAft>
                          <a:spcPts val="0"/>
                        </a:spcAft>
                        <a:buClr>
                          <a:srgbClr val="000000"/>
                        </a:buClr>
                        <a:buSzPts val="1400"/>
                        <a:buFont typeface="Calibri"/>
                        <a:buNone/>
                      </a:pPr>
                      <a:r>
                        <a:rPr lang="hr" sz="1000" i="0" u="none" strike="noStrike" cap="none" dirty="0">
                          <a:solidFill>
                            <a:srgbClr val="000000"/>
                          </a:solidFill>
                          <a:latin typeface="Lato"/>
                          <a:ea typeface="Lato"/>
                          <a:cs typeface="Lato"/>
                          <a:sym typeface="Lato"/>
                        </a:rPr>
                        <a:t>&lt; 2</a:t>
                      </a:r>
                      <a:endParaRPr sz="1000" u="none" strike="noStrike" cap="none" dirty="0">
                        <a:latin typeface="Lato"/>
                        <a:ea typeface="Lato"/>
                        <a:cs typeface="Lato"/>
                        <a:sym typeface="Lato"/>
                      </a:endParaRPr>
                    </a:p>
                  </a:txBody>
                  <a:tcPr marL="68575" marR="68575" marT="0" marB="0" anchor="ctr"/>
                </a:tc>
                <a:extLst>
                  <a:ext uri="{0D108BD9-81ED-4DB2-BD59-A6C34878D82A}">
                    <a16:rowId xmlns:a16="http://schemas.microsoft.com/office/drawing/2014/main" val="10007"/>
                  </a:ext>
                </a:extLst>
              </a:tr>
            </a:tbl>
          </a:graphicData>
        </a:graphic>
      </p:graphicFrame>
      <p:sp>
        <p:nvSpPr>
          <p:cNvPr id="676" name="Google Shape;676;p49"/>
          <p:cNvSpPr txBox="1"/>
          <p:nvPr/>
        </p:nvSpPr>
        <p:spPr>
          <a:xfrm>
            <a:off x="1422000" y="1890753"/>
            <a:ext cx="6300000" cy="327300"/>
          </a:xfrm>
          <a:prstGeom prst="rect">
            <a:avLst/>
          </a:prstGeom>
          <a:noFill/>
          <a:ln>
            <a:noFill/>
          </a:ln>
        </p:spPr>
        <p:txBody>
          <a:bodyPr spcFirstLastPara="1" wrap="square" lIns="91425" tIns="91425" rIns="91425" bIns="91425" anchor="t" anchorCtr="0">
            <a:noAutofit/>
          </a:bodyPr>
          <a:lstStyle/>
          <a:p>
            <a:pPr lvl="0">
              <a:buSzPts val="1300"/>
            </a:pPr>
            <a:r>
              <a:rPr lang="hr" sz="1300" b="1" dirty="0">
                <a:solidFill>
                  <a:srgbClr val="434343"/>
                </a:solidFill>
                <a:latin typeface="Lato"/>
                <a:ea typeface="Lato"/>
                <a:cs typeface="Lato"/>
                <a:sym typeface="Lato"/>
              </a:rPr>
              <a:t>Table 3. </a:t>
            </a:r>
            <a:r>
              <a:rPr lang="en-US" sz="1300" b="1" dirty="0">
                <a:solidFill>
                  <a:srgbClr val="434343"/>
                </a:solidFill>
                <a:latin typeface="Lato"/>
                <a:ea typeface="Lato"/>
                <a:cs typeface="Lato"/>
                <a:sym typeface="Lato"/>
              </a:rPr>
              <a:t>Evaluation of quality and health safety of unfermented and </a:t>
            </a:r>
            <a:r>
              <a:rPr lang="hr-HR" sz="1300" b="1" dirty="0">
                <a:solidFill>
                  <a:srgbClr val="434343"/>
                </a:solidFill>
                <a:latin typeface="Lato"/>
                <a:ea typeface="Lato"/>
                <a:cs typeface="Lato"/>
                <a:sym typeface="Lato"/>
              </a:rPr>
              <a:t>fermented SBP</a:t>
            </a:r>
            <a:endParaRPr lang="en-US" sz="1300" b="1" dirty="0">
              <a:solidFill>
                <a:srgbClr val="434343"/>
              </a:solidFill>
              <a:latin typeface="Lato"/>
              <a:ea typeface="Lato"/>
              <a:cs typeface="Lato"/>
              <a:sym typeface="Lato"/>
            </a:endParaRPr>
          </a:p>
        </p:txBody>
      </p:sp>
      <p:sp>
        <p:nvSpPr>
          <p:cNvPr id="17" name="Google Shape;156;p21"/>
          <p:cNvSpPr txBox="1">
            <a:spLocks/>
          </p:cNvSpPr>
          <p:nvPr/>
        </p:nvSpPr>
        <p:spPr>
          <a:xfrm>
            <a:off x="669745" y="-12425"/>
            <a:ext cx="7804511" cy="49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9pPr>
          </a:lstStyle>
          <a:p>
            <a:pPr algn="ctr">
              <a:buSzPts val="990"/>
            </a:pPr>
            <a:r>
              <a:rPr lang="en-US" sz="2020" b="0" i="1" dirty="0">
                <a:solidFill>
                  <a:srgbClr val="666666"/>
                </a:solidFill>
              </a:rPr>
              <a:t>Novel food and alternative proteins in a sustainable food system</a:t>
            </a:r>
            <a:br>
              <a:rPr lang="en-US" sz="2020" b="0" i="1" dirty="0">
                <a:solidFill>
                  <a:srgbClr val="666666"/>
                </a:solidFill>
              </a:rPr>
            </a:br>
            <a:r>
              <a:rPr lang="en-US" sz="2020" b="0" i="1" dirty="0">
                <a:solidFill>
                  <a:srgbClr val="666666"/>
                </a:solidFill>
              </a:rPr>
              <a:t> </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71"/>
                                        </p:tgtEl>
                                        <p:attrNameLst>
                                          <p:attrName>style.visibility</p:attrName>
                                        </p:attrNameLst>
                                      </p:cBhvr>
                                      <p:to>
                                        <p:strVal val="visible"/>
                                      </p:to>
                                    </p:set>
                                    <p:anim calcmode="lin" valueType="num">
                                      <p:cBhvr additive="base">
                                        <p:cTn id="7" dur="500"/>
                                        <p:tgtEl>
                                          <p:spTgt spid="671"/>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76"/>
                                        </p:tgtEl>
                                        <p:attrNameLst>
                                          <p:attrName>style.visibility</p:attrName>
                                        </p:attrNameLst>
                                      </p:cBhvr>
                                      <p:to>
                                        <p:strVal val="visible"/>
                                      </p:to>
                                    </p:set>
                                    <p:animEffect transition="in" filter="fade">
                                      <p:cBhvr>
                                        <p:cTn id="12" dur="1000"/>
                                        <p:tgtEl>
                                          <p:spTgt spid="676"/>
                                        </p:tgtEl>
                                      </p:cBhvr>
                                    </p:animEffect>
                                    <p:anim calcmode="lin" valueType="num">
                                      <p:cBhvr>
                                        <p:cTn id="13" dur="1000" fill="hold"/>
                                        <p:tgtEl>
                                          <p:spTgt spid="676"/>
                                        </p:tgtEl>
                                        <p:attrNameLst>
                                          <p:attrName>ppt_x</p:attrName>
                                        </p:attrNameLst>
                                      </p:cBhvr>
                                      <p:tavLst>
                                        <p:tav tm="0">
                                          <p:val>
                                            <p:strVal val="#ppt_x"/>
                                          </p:val>
                                        </p:tav>
                                        <p:tav tm="100000">
                                          <p:val>
                                            <p:strVal val="#ppt_x"/>
                                          </p:val>
                                        </p:tav>
                                      </p:tavLst>
                                    </p:anim>
                                    <p:anim calcmode="lin" valueType="num">
                                      <p:cBhvr>
                                        <p:cTn id="14" dur="1000" fill="hold"/>
                                        <p:tgtEl>
                                          <p:spTgt spid="67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74"/>
                                        </p:tgtEl>
                                        <p:attrNameLst>
                                          <p:attrName>style.visibility</p:attrName>
                                        </p:attrNameLst>
                                      </p:cBhvr>
                                      <p:to>
                                        <p:strVal val="visible"/>
                                      </p:to>
                                    </p:set>
                                    <p:animEffect transition="in" filter="fade">
                                      <p:cBhvr>
                                        <p:cTn id="17" dur="1000"/>
                                        <p:tgtEl>
                                          <p:spTgt spid="674"/>
                                        </p:tgtEl>
                                      </p:cBhvr>
                                    </p:animEffect>
                                    <p:anim calcmode="lin" valueType="num">
                                      <p:cBhvr>
                                        <p:cTn id="18" dur="1000" fill="hold"/>
                                        <p:tgtEl>
                                          <p:spTgt spid="674"/>
                                        </p:tgtEl>
                                        <p:attrNameLst>
                                          <p:attrName>ppt_x</p:attrName>
                                        </p:attrNameLst>
                                      </p:cBhvr>
                                      <p:tavLst>
                                        <p:tav tm="0">
                                          <p:val>
                                            <p:strVal val="#ppt_x"/>
                                          </p:val>
                                        </p:tav>
                                        <p:tav tm="100000">
                                          <p:val>
                                            <p:strVal val="#ppt_x"/>
                                          </p:val>
                                        </p:tav>
                                      </p:tavLst>
                                    </p:anim>
                                    <p:anim calcmode="lin" valueType="num">
                                      <p:cBhvr>
                                        <p:cTn id="19" dur="1000" fill="hold"/>
                                        <p:tgtEl>
                                          <p:spTgt spid="67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75"/>
                                        </p:tgtEl>
                                        <p:attrNameLst>
                                          <p:attrName>style.visibility</p:attrName>
                                        </p:attrNameLst>
                                      </p:cBhvr>
                                      <p:to>
                                        <p:strVal val="visible"/>
                                      </p:to>
                                    </p:set>
                                    <p:animEffect transition="in" filter="fade">
                                      <p:cBhvr>
                                        <p:cTn id="22" dur="1000"/>
                                        <p:tgtEl>
                                          <p:spTgt spid="675"/>
                                        </p:tgtEl>
                                      </p:cBhvr>
                                    </p:animEffect>
                                    <p:anim calcmode="lin" valueType="num">
                                      <p:cBhvr>
                                        <p:cTn id="23" dur="1000" fill="hold"/>
                                        <p:tgtEl>
                                          <p:spTgt spid="675"/>
                                        </p:tgtEl>
                                        <p:attrNameLst>
                                          <p:attrName>ppt_x</p:attrName>
                                        </p:attrNameLst>
                                      </p:cBhvr>
                                      <p:tavLst>
                                        <p:tav tm="0">
                                          <p:val>
                                            <p:strVal val="#ppt_x"/>
                                          </p:val>
                                        </p:tav>
                                        <p:tav tm="100000">
                                          <p:val>
                                            <p:strVal val="#ppt_x"/>
                                          </p:val>
                                        </p:tav>
                                      </p:tavLst>
                                    </p:anim>
                                    <p:anim calcmode="lin" valueType="num">
                                      <p:cBhvr>
                                        <p:cTn id="24" dur="1000" fill="hold"/>
                                        <p:tgtEl>
                                          <p:spTgt spid="6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80"/>
        <p:cNvGrpSpPr/>
        <p:nvPr/>
      </p:nvGrpSpPr>
      <p:grpSpPr>
        <a:xfrm>
          <a:off x="0" y="0"/>
          <a:ext cx="0" cy="0"/>
          <a:chOff x="0" y="0"/>
          <a:chExt cx="0" cy="0"/>
        </a:xfrm>
      </p:grpSpPr>
      <p:sp>
        <p:nvSpPr>
          <p:cNvPr id="682" name="Google Shape;682;p50"/>
          <p:cNvSpPr/>
          <p:nvPr/>
        </p:nvSpPr>
        <p:spPr>
          <a:xfrm>
            <a:off x="1009915" y="1372350"/>
            <a:ext cx="3420300" cy="3210600"/>
          </a:xfrm>
          <a:prstGeom prst="snip1Rect">
            <a:avLst>
              <a:gd name="adj" fmla="val 12133"/>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p:txBody>
      </p:sp>
      <p:sp>
        <p:nvSpPr>
          <p:cNvPr id="683" name="Google Shape;683;p50"/>
          <p:cNvSpPr txBox="1"/>
          <p:nvPr/>
        </p:nvSpPr>
        <p:spPr>
          <a:xfrm>
            <a:off x="1009915" y="1422133"/>
            <a:ext cx="3420300" cy="3210600"/>
          </a:xfrm>
          <a:prstGeom prst="rect">
            <a:avLst/>
          </a:prstGeom>
          <a:noFill/>
          <a:ln>
            <a:noFill/>
          </a:ln>
        </p:spPr>
        <p:txBody>
          <a:bodyPr spcFirstLastPara="1" wrap="square" lIns="91425" tIns="91425" rIns="91425" bIns="91425" anchor="t" anchorCtr="0">
            <a:noAutofit/>
          </a:bodyPr>
          <a:lstStyle/>
          <a:p>
            <a:pPr marL="172800" marR="0" lvl="0" indent="-175301" algn="l" rtl="0">
              <a:lnSpc>
                <a:spcPct val="100000"/>
              </a:lnSpc>
              <a:spcBef>
                <a:spcPts val="0"/>
              </a:spcBef>
              <a:spcAft>
                <a:spcPts val="0"/>
              </a:spcAft>
              <a:buClr>
                <a:schemeClr val="dk1"/>
              </a:buClr>
              <a:buSzPts val="1400"/>
              <a:buFont typeface="Lato"/>
              <a:buChar char="●"/>
            </a:pPr>
            <a:r>
              <a:rPr lang="hr" dirty="0">
                <a:solidFill>
                  <a:schemeClr val="dk1"/>
                </a:solidFill>
                <a:latin typeface="Lato"/>
                <a:ea typeface="Lato"/>
                <a:cs typeface="Lato"/>
                <a:sym typeface="Lato"/>
              </a:rPr>
              <a:t>Food side streams should increasingly be considered as resources rather than waste.</a:t>
            </a:r>
            <a:endParaRPr dirty="0">
              <a:solidFill>
                <a:schemeClr val="dk1"/>
              </a:solidFill>
              <a:latin typeface="Lato"/>
              <a:ea typeface="Lato"/>
              <a:cs typeface="Lato"/>
              <a:sym typeface="Lato"/>
            </a:endParaRPr>
          </a:p>
          <a:p>
            <a:pPr marL="172800" marR="0" lvl="0" indent="-175301" algn="l" rtl="0">
              <a:lnSpc>
                <a:spcPct val="100000"/>
              </a:lnSpc>
              <a:spcBef>
                <a:spcPts val="0"/>
              </a:spcBef>
              <a:spcAft>
                <a:spcPts val="0"/>
              </a:spcAft>
              <a:buClr>
                <a:schemeClr val="dk1"/>
              </a:buClr>
              <a:buSzPts val="1400"/>
              <a:buFont typeface="Lato"/>
              <a:buChar char="●"/>
            </a:pPr>
            <a:r>
              <a:rPr lang="hr" dirty="0">
                <a:solidFill>
                  <a:schemeClr val="dk1"/>
                </a:solidFill>
                <a:latin typeface="Lato"/>
                <a:ea typeface="Lato"/>
                <a:cs typeface="Lato"/>
                <a:sym typeface="Lato"/>
              </a:rPr>
              <a:t>Mycoprotein production can connect alternative proteins, food upcycling and circular bioeconomy.</a:t>
            </a:r>
            <a:endParaRPr dirty="0">
              <a:solidFill>
                <a:schemeClr val="dk1"/>
              </a:solidFill>
              <a:latin typeface="Lato"/>
              <a:ea typeface="Lato"/>
              <a:cs typeface="Lato"/>
              <a:sym typeface="Lato"/>
            </a:endParaRPr>
          </a:p>
          <a:p>
            <a:pPr marL="172800" marR="0" lvl="0" indent="-175301" algn="l" rtl="0">
              <a:lnSpc>
                <a:spcPct val="100000"/>
              </a:lnSpc>
              <a:spcBef>
                <a:spcPts val="0"/>
              </a:spcBef>
              <a:spcAft>
                <a:spcPts val="0"/>
              </a:spcAft>
              <a:buClr>
                <a:schemeClr val="dk1"/>
              </a:buClr>
              <a:buSzPts val="1400"/>
              <a:buFont typeface="Lato"/>
              <a:buChar char="●"/>
            </a:pPr>
            <a:r>
              <a:rPr lang="hr" dirty="0">
                <a:solidFill>
                  <a:schemeClr val="dk1"/>
                </a:solidFill>
                <a:latin typeface="Lato"/>
                <a:ea typeface="Lato"/>
                <a:cs typeface="Lato"/>
                <a:sym typeface="Lato"/>
              </a:rPr>
              <a:t>Filamentous fungi can convert low-value substrates into protein-enriched biomass and nutritionally improved ingredients.</a:t>
            </a:r>
            <a:endParaRPr dirty="0">
              <a:solidFill>
                <a:schemeClr val="dk1"/>
              </a:solidFill>
              <a:latin typeface="Lato"/>
              <a:ea typeface="Lato"/>
              <a:cs typeface="Lato"/>
              <a:sym typeface="Lato"/>
            </a:endParaRPr>
          </a:p>
          <a:p>
            <a:pPr marL="172800" marR="0" lvl="0" indent="-175301" algn="l" rtl="0">
              <a:lnSpc>
                <a:spcPct val="100000"/>
              </a:lnSpc>
              <a:spcBef>
                <a:spcPts val="0"/>
              </a:spcBef>
              <a:spcAft>
                <a:spcPts val="0"/>
              </a:spcAft>
              <a:buClr>
                <a:schemeClr val="dk1"/>
              </a:buClr>
              <a:buSzPts val="1400"/>
              <a:buFont typeface="Lato"/>
              <a:buChar char="●"/>
            </a:pPr>
            <a:r>
              <a:rPr lang="hr" dirty="0">
                <a:solidFill>
                  <a:schemeClr val="dk1"/>
                </a:solidFill>
                <a:latin typeface="Lato"/>
                <a:ea typeface="Lato"/>
                <a:cs typeface="Lato"/>
                <a:sym typeface="Lato"/>
              </a:rPr>
              <a:t>The real potential depends on safety, digestibility, consumer acceptance, scalability and demonstrated environmental benefits.</a:t>
            </a:r>
            <a:endParaRPr dirty="0">
              <a:solidFill>
                <a:schemeClr val="dk1"/>
              </a:solidFill>
              <a:latin typeface="Lato"/>
              <a:ea typeface="Lato"/>
              <a:cs typeface="Lato"/>
              <a:sym typeface="Lato"/>
            </a:endParaRPr>
          </a:p>
          <a:p>
            <a:pPr marL="457200" marR="0" lvl="0" indent="0" algn="l" rtl="0">
              <a:lnSpc>
                <a:spcPct val="100000"/>
              </a:lnSpc>
              <a:spcBef>
                <a:spcPts val="0"/>
              </a:spcBef>
              <a:spcAft>
                <a:spcPts val="0"/>
              </a:spcAft>
              <a:buNone/>
            </a:pPr>
            <a:endParaRPr dirty="0">
              <a:solidFill>
                <a:schemeClr val="dk1"/>
              </a:solidFill>
              <a:latin typeface="Lato"/>
              <a:ea typeface="Lato"/>
              <a:cs typeface="Lato"/>
              <a:sym typeface="Lato"/>
            </a:endParaRPr>
          </a:p>
        </p:txBody>
      </p:sp>
      <p:sp>
        <p:nvSpPr>
          <p:cNvPr id="684" name="Google Shape;684;p50"/>
          <p:cNvSpPr txBox="1">
            <a:spLocks noGrp="1"/>
          </p:cNvSpPr>
          <p:nvPr>
            <p:ph type="title"/>
          </p:nvPr>
        </p:nvSpPr>
        <p:spPr>
          <a:xfrm>
            <a:off x="729450" y="640131"/>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hr" dirty="0"/>
              <a:t>Conclusions</a:t>
            </a:r>
            <a:endParaRPr dirty="0"/>
          </a:p>
        </p:txBody>
      </p:sp>
      <p:sp>
        <p:nvSpPr>
          <p:cNvPr id="685" name="Google Shape;685;p50"/>
          <p:cNvSpPr/>
          <p:nvPr/>
        </p:nvSpPr>
        <p:spPr>
          <a:xfrm>
            <a:off x="4857099" y="1365723"/>
            <a:ext cx="3420300" cy="3210600"/>
          </a:xfrm>
          <a:prstGeom prst="snip1Rect">
            <a:avLst>
              <a:gd name="adj" fmla="val 12133"/>
            </a:avLst>
          </a:prstGeom>
          <a:noFill/>
          <a:ln w="952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accent3"/>
              </a:solidFill>
              <a:latin typeface="Lato"/>
              <a:ea typeface="Lato"/>
              <a:cs typeface="Lato"/>
              <a:sym typeface="Lato"/>
            </a:endParaRPr>
          </a:p>
        </p:txBody>
      </p:sp>
      <p:sp>
        <p:nvSpPr>
          <p:cNvPr id="686" name="Google Shape;686;p50"/>
          <p:cNvSpPr txBox="1"/>
          <p:nvPr/>
        </p:nvSpPr>
        <p:spPr>
          <a:xfrm>
            <a:off x="4857100" y="1415500"/>
            <a:ext cx="3450600" cy="3210600"/>
          </a:xfrm>
          <a:prstGeom prst="rect">
            <a:avLst/>
          </a:prstGeom>
          <a:noFill/>
          <a:ln>
            <a:noFill/>
          </a:ln>
        </p:spPr>
        <p:txBody>
          <a:bodyPr spcFirstLastPara="1" wrap="square" lIns="91425" tIns="91425" rIns="91425" bIns="91425" anchor="t" anchorCtr="0">
            <a:noAutofit/>
          </a:bodyPr>
          <a:lstStyle/>
          <a:p>
            <a:pPr marL="172800" marR="0" lvl="0" indent="-175301" algn="l" rtl="0">
              <a:lnSpc>
                <a:spcPct val="100000"/>
              </a:lnSpc>
              <a:spcBef>
                <a:spcPts val="0"/>
              </a:spcBef>
              <a:spcAft>
                <a:spcPts val="0"/>
              </a:spcAft>
              <a:buClr>
                <a:schemeClr val="accent3"/>
              </a:buClr>
              <a:buSzPts val="1400"/>
              <a:buFont typeface="Lato"/>
              <a:buChar char="●"/>
            </a:pPr>
            <a:r>
              <a:rPr lang="hr" dirty="0">
                <a:solidFill>
                  <a:schemeClr val="accent3"/>
                </a:solidFill>
                <a:latin typeface="Lato"/>
                <a:ea typeface="Lato"/>
                <a:cs typeface="Lato"/>
                <a:sym typeface="Lato"/>
              </a:rPr>
              <a:t>SBP was successfully valorised </a:t>
            </a:r>
            <a:endParaRPr dirty="0">
              <a:solidFill>
                <a:schemeClr val="accent3"/>
              </a:solidFill>
              <a:latin typeface="Lato"/>
              <a:ea typeface="Lato"/>
              <a:cs typeface="Lato"/>
              <a:sym typeface="Lato"/>
            </a:endParaRPr>
          </a:p>
          <a:p>
            <a:pPr marL="86399" marR="0" lvl="0" indent="86401" algn="l" rtl="0">
              <a:lnSpc>
                <a:spcPct val="100000"/>
              </a:lnSpc>
              <a:spcBef>
                <a:spcPts val="0"/>
              </a:spcBef>
              <a:spcAft>
                <a:spcPts val="0"/>
              </a:spcAft>
              <a:buNone/>
            </a:pPr>
            <a:r>
              <a:rPr lang="hr" dirty="0">
                <a:solidFill>
                  <a:schemeClr val="accent3"/>
                </a:solidFill>
                <a:latin typeface="Lato"/>
                <a:ea typeface="Lato"/>
                <a:cs typeface="Lato"/>
                <a:sym typeface="Lato"/>
              </a:rPr>
              <a:t>through SSF with </a:t>
            </a:r>
            <a:r>
              <a:rPr lang="hr" i="1" dirty="0">
                <a:solidFill>
                  <a:schemeClr val="accent3"/>
                </a:solidFill>
                <a:latin typeface="Lato"/>
                <a:ea typeface="Lato"/>
                <a:cs typeface="Lato"/>
                <a:sym typeface="Lato"/>
              </a:rPr>
              <a:t>G.lucidum</a:t>
            </a:r>
            <a:r>
              <a:rPr lang="hr" dirty="0">
                <a:solidFill>
                  <a:schemeClr val="accent3"/>
                </a:solidFill>
                <a:latin typeface="Lato"/>
                <a:ea typeface="Lato"/>
                <a:cs typeface="Lato"/>
                <a:sym typeface="Lato"/>
              </a:rPr>
              <a:t>.</a:t>
            </a:r>
            <a:endParaRPr dirty="0">
              <a:solidFill>
                <a:schemeClr val="accent3"/>
              </a:solidFill>
              <a:latin typeface="Lato"/>
              <a:ea typeface="Lato"/>
              <a:cs typeface="Lato"/>
              <a:sym typeface="Lato"/>
            </a:endParaRPr>
          </a:p>
          <a:p>
            <a:pPr marL="172800" marR="0" lvl="0" indent="-175301" algn="l" rtl="0">
              <a:lnSpc>
                <a:spcPct val="100000"/>
              </a:lnSpc>
              <a:spcBef>
                <a:spcPts val="0"/>
              </a:spcBef>
              <a:spcAft>
                <a:spcPts val="0"/>
              </a:spcAft>
              <a:buClr>
                <a:schemeClr val="accent3"/>
              </a:buClr>
              <a:buSzPts val="1400"/>
              <a:buFont typeface="Lato"/>
              <a:buChar char="●"/>
            </a:pPr>
            <a:r>
              <a:rPr lang="hr" dirty="0">
                <a:solidFill>
                  <a:schemeClr val="accent3"/>
                </a:solidFill>
                <a:latin typeface="Lato"/>
                <a:ea typeface="Lato"/>
                <a:cs typeface="Lato"/>
                <a:sym typeface="Lato"/>
              </a:rPr>
              <a:t>Optimised fermentation increased protein content by </a:t>
            </a:r>
            <a:r>
              <a:rPr lang="hr" b="1" dirty="0">
                <a:solidFill>
                  <a:schemeClr val="accent3"/>
                </a:solidFill>
                <a:latin typeface="Lato"/>
                <a:ea typeface="Lato"/>
                <a:cs typeface="Lato"/>
                <a:sym typeface="Lato"/>
              </a:rPr>
              <a:t>1.57</a:t>
            </a:r>
            <a:r>
              <a:rPr lang="hr" dirty="0">
                <a:solidFill>
                  <a:schemeClr val="accent3"/>
                </a:solidFill>
                <a:latin typeface="Lato"/>
                <a:ea typeface="Lato"/>
                <a:cs typeface="Lato"/>
                <a:sym typeface="Lato"/>
              </a:rPr>
              <a:t> times compared with untreated SBP.</a:t>
            </a:r>
            <a:endParaRPr dirty="0">
              <a:solidFill>
                <a:schemeClr val="accent3"/>
              </a:solidFill>
              <a:latin typeface="Lato"/>
              <a:ea typeface="Lato"/>
              <a:cs typeface="Lato"/>
              <a:sym typeface="Lato"/>
            </a:endParaRPr>
          </a:p>
          <a:p>
            <a:pPr marL="172800" marR="0" lvl="0" indent="-175301" algn="l" rtl="0">
              <a:lnSpc>
                <a:spcPct val="100000"/>
              </a:lnSpc>
              <a:spcBef>
                <a:spcPts val="0"/>
              </a:spcBef>
              <a:spcAft>
                <a:spcPts val="0"/>
              </a:spcAft>
              <a:buClr>
                <a:schemeClr val="accent3"/>
              </a:buClr>
              <a:buSzPts val="1400"/>
              <a:buFont typeface="Lato"/>
              <a:buChar char="●"/>
            </a:pPr>
            <a:r>
              <a:rPr lang="hr" dirty="0">
                <a:solidFill>
                  <a:schemeClr val="accent3"/>
                </a:solidFill>
                <a:latin typeface="Lato"/>
                <a:ea typeface="Lato"/>
                <a:cs typeface="Lato"/>
                <a:sym typeface="Lato"/>
              </a:rPr>
              <a:t>Fermentation markedly improved the amino acid profile, particularly </a:t>
            </a:r>
            <a:r>
              <a:rPr lang="hr" b="1" dirty="0">
                <a:solidFill>
                  <a:schemeClr val="accent3"/>
                </a:solidFill>
                <a:latin typeface="Lato"/>
                <a:ea typeface="Lato"/>
                <a:cs typeface="Lato"/>
                <a:sym typeface="Lato"/>
              </a:rPr>
              <a:t>lysine</a:t>
            </a:r>
            <a:r>
              <a:rPr lang="hr" dirty="0">
                <a:solidFill>
                  <a:schemeClr val="accent3"/>
                </a:solidFill>
                <a:latin typeface="Lato"/>
                <a:ea typeface="Lato"/>
                <a:cs typeface="Lato"/>
                <a:sym typeface="Lato"/>
              </a:rPr>
              <a:t>, </a:t>
            </a:r>
            <a:r>
              <a:rPr lang="hr" b="1" dirty="0">
                <a:solidFill>
                  <a:schemeClr val="accent3"/>
                </a:solidFill>
                <a:latin typeface="Lato"/>
                <a:ea typeface="Lato"/>
                <a:cs typeface="Lato"/>
                <a:sym typeface="Lato"/>
              </a:rPr>
              <a:t>leucine</a:t>
            </a:r>
            <a:r>
              <a:rPr lang="hr" dirty="0">
                <a:solidFill>
                  <a:schemeClr val="accent3"/>
                </a:solidFill>
                <a:latin typeface="Lato"/>
                <a:ea typeface="Lato"/>
                <a:cs typeface="Lato"/>
                <a:sym typeface="Lato"/>
              </a:rPr>
              <a:t> and </a:t>
            </a:r>
            <a:r>
              <a:rPr lang="hr" b="1" dirty="0">
                <a:solidFill>
                  <a:schemeClr val="accent3"/>
                </a:solidFill>
                <a:latin typeface="Lato"/>
                <a:ea typeface="Lato"/>
                <a:cs typeface="Lato"/>
                <a:sym typeface="Lato"/>
              </a:rPr>
              <a:t>phenylalanine</a:t>
            </a:r>
            <a:r>
              <a:rPr lang="hr" dirty="0">
                <a:solidFill>
                  <a:schemeClr val="accent3"/>
                </a:solidFill>
                <a:latin typeface="Lato"/>
                <a:ea typeface="Lato"/>
                <a:cs typeface="Lato"/>
                <a:sym typeface="Lato"/>
              </a:rPr>
              <a:t>.</a:t>
            </a:r>
            <a:endParaRPr dirty="0">
              <a:solidFill>
                <a:schemeClr val="accent3"/>
              </a:solidFill>
              <a:latin typeface="Lato"/>
              <a:ea typeface="Lato"/>
              <a:cs typeface="Lato"/>
              <a:sym typeface="Lato"/>
            </a:endParaRPr>
          </a:p>
          <a:p>
            <a:pPr marL="172800" marR="0" lvl="0" indent="-175301" algn="l" rtl="0">
              <a:lnSpc>
                <a:spcPct val="100000"/>
              </a:lnSpc>
              <a:spcBef>
                <a:spcPts val="0"/>
              </a:spcBef>
              <a:spcAft>
                <a:spcPts val="0"/>
              </a:spcAft>
              <a:buClr>
                <a:schemeClr val="accent3"/>
              </a:buClr>
              <a:buSzPts val="1400"/>
              <a:buFont typeface="Lato"/>
              <a:buChar char="●"/>
            </a:pPr>
            <a:r>
              <a:rPr lang="hr" dirty="0">
                <a:solidFill>
                  <a:schemeClr val="accent3"/>
                </a:solidFill>
                <a:latin typeface="Lato"/>
                <a:ea typeface="Lato"/>
                <a:cs typeface="Lato"/>
                <a:sym typeface="Lato"/>
              </a:rPr>
              <a:t>The results demonstrate the potential of fungal fermentation to transform a sugar-industry side stream into a nutritionally improved, protein-enriched ingredient for further food applications.</a:t>
            </a:r>
            <a:endParaRPr dirty="0">
              <a:solidFill>
                <a:schemeClr val="accent3"/>
              </a:solidFill>
              <a:latin typeface="Lato"/>
              <a:ea typeface="Lato"/>
              <a:cs typeface="Lato"/>
              <a:sym typeface="Lato"/>
            </a:endParaRPr>
          </a:p>
        </p:txBody>
      </p:sp>
      <p:sp>
        <p:nvSpPr>
          <p:cNvPr id="10" name="Google Shape;156;p21"/>
          <p:cNvSpPr txBox="1">
            <a:spLocks/>
          </p:cNvSpPr>
          <p:nvPr/>
        </p:nvSpPr>
        <p:spPr>
          <a:xfrm>
            <a:off x="669745" y="-12425"/>
            <a:ext cx="7804511" cy="49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spc="0">
                <a:solidFill>
                  <a:schemeClr val="dk2"/>
                </a:solidFill>
                <a:latin typeface="Raleway"/>
                <a:ea typeface="Raleway"/>
                <a:cs typeface="Raleway"/>
                <a:sym typeface="Raleway"/>
              </a:defRPr>
            </a:lvl9pPr>
          </a:lstStyle>
          <a:p>
            <a:pPr algn="ctr">
              <a:buSzPts val="990"/>
            </a:pPr>
            <a:r>
              <a:rPr lang="en-US" sz="2020" b="0" i="1" dirty="0">
                <a:solidFill>
                  <a:srgbClr val="666666"/>
                </a:solidFill>
              </a:rPr>
              <a:t>Novel food and alternative proteins in a sustainable food system</a:t>
            </a:r>
            <a:br>
              <a:rPr lang="en-US" sz="2020" b="0" i="1" dirty="0">
                <a:solidFill>
                  <a:srgbClr val="666666"/>
                </a:solidFill>
              </a:rPr>
            </a:br>
            <a:r>
              <a:rPr lang="en-US" sz="2020" b="0" i="1" dirty="0">
                <a:solidFill>
                  <a:srgbClr val="666666"/>
                </a:solidFill>
              </a:rPr>
              <a:t> </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83"/>
                                        </p:tgtEl>
                                        <p:attrNameLst>
                                          <p:attrName>style.visibility</p:attrName>
                                        </p:attrNameLst>
                                      </p:cBhvr>
                                      <p:to>
                                        <p:strVal val="visible"/>
                                      </p:to>
                                    </p:set>
                                    <p:animEffect transition="in" filter="fade">
                                      <p:cBhvr>
                                        <p:cTn id="7" dur="1000"/>
                                        <p:tgtEl>
                                          <p:spTgt spid="683"/>
                                        </p:tgtEl>
                                      </p:cBhvr>
                                    </p:animEffect>
                                    <p:anim calcmode="lin" valueType="num">
                                      <p:cBhvr>
                                        <p:cTn id="8" dur="1000" fill="hold"/>
                                        <p:tgtEl>
                                          <p:spTgt spid="683"/>
                                        </p:tgtEl>
                                        <p:attrNameLst>
                                          <p:attrName>ppt_x</p:attrName>
                                        </p:attrNameLst>
                                      </p:cBhvr>
                                      <p:tavLst>
                                        <p:tav tm="0">
                                          <p:val>
                                            <p:strVal val="#ppt_x"/>
                                          </p:val>
                                        </p:tav>
                                        <p:tav tm="100000">
                                          <p:val>
                                            <p:strVal val="#ppt_x"/>
                                          </p:val>
                                        </p:tav>
                                      </p:tavLst>
                                    </p:anim>
                                    <p:anim calcmode="lin" valueType="num">
                                      <p:cBhvr>
                                        <p:cTn id="9" dur="1000" fill="hold"/>
                                        <p:tgtEl>
                                          <p:spTgt spid="68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86"/>
                                        </p:tgtEl>
                                        <p:attrNameLst>
                                          <p:attrName>style.visibility</p:attrName>
                                        </p:attrNameLst>
                                      </p:cBhvr>
                                      <p:to>
                                        <p:strVal val="visible"/>
                                      </p:to>
                                    </p:set>
                                    <p:animEffect transition="in" filter="fade">
                                      <p:cBhvr>
                                        <p:cTn id="14" dur="1000"/>
                                        <p:tgtEl>
                                          <p:spTgt spid="686"/>
                                        </p:tgtEl>
                                      </p:cBhvr>
                                    </p:animEffect>
                                    <p:anim calcmode="lin" valueType="num">
                                      <p:cBhvr>
                                        <p:cTn id="15" dur="1000" fill="hold"/>
                                        <p:tgtEl>
                                          <p:spTgt spid="686"/>
                                        </p:tgtEl>
                                        <p:attrNameLst>
                                          <p:attrName>ppt_x</p:attrName>
                                        </p:attrNameLst>
                                      </p:cBhvr>
                                      <p:tavLst>
                                        <p:tav tm="0">
                                          <p:val>
                                            <p:strVal val="#ppt_x"/>
                                          </p:val>
                                        </p:tav>
                                        <p:tav tm="100000">
                                          <p:val>
                                            <p:strVal val="#ppt_x"/>
                                          </p:val>
                                        </p:tav>
                                      </p:tavLst>
                                    </p:anim>
                                    <p:anim calcmode="lin" valueType="num">
                                      <p:cBhvr>
                                        <p:cTn id="16" dur="1000" fill="hold"/>
                                        <p:tgtEl>
                                          <p:spTgt spid="6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3" grpId="0"/>
      <p:bldP spid="68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pic>
        <p:nvPicPr>
          <p:cNvPr id="691" name="Google Shape;691;p51" title="Slika15.png"/>
          <p:cNvPicPr preferRelativeResize="0"/>
          <p:nvPr/>
        </p:nvPicPr>
        <p:blipFill>
          <a:blip r:embed="rId3">
            <a:alphaModFix/>
          </a:blip>
          <a:stretch>
            <a:fillRect/>
          </a:stretch>
        </p:blipFill>
        <p:spPr>
          <a:xfrm>
            <a:off x="1135094" y="0"/>
            <a:ext cx="6873812" cy="514349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theme/theme1.xml><?xml version="1.0" encoding="utf-8"?>
<a:theme xmlns:a="http://schemas.openxmlformats.org/drawingml/2006/main"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584</TotalTime>
  <Words>3534</Words>
  <Application>Microsoft Office PowerPoint</Application>
  <PresentationFormat>Prikaz na zaslonu (16:9)</PresentationFormat>
  <Paragraphs>620</Paragraphs>
  <Slides>35</Slides>
  <Notes>34</Notes>
  <HiddenSlides>0</HiddenSlides>
  <MMClips>0</MMClips>
  <ScaleCrop>false</ScaleCrop>
  <HeadingPairs>
    <vt:vector size="6" baseType="variant">
      <vt:variant>
        <vt:lpstr>Korišteni fontovi</vt:lpstr>
      </vt:variant>
      <vt:variant>
        <vt:i4>5</vt:i4>
      </vt:variant>
      <vt:variant>
        <vt:lpstr>Tema</vt:lpstr>
      </vt:variant>
      <vt:variant>
        <vt:i4>1</vt:i4>
      </vt:variant>
      <vt:variant>
        <vt:lpstr>Naslovi slajdova</vt:lpstr>
      </vt:variant>
      <vt:variant>
        <vt:i4>35</vt:i4>
      </vt:variant>
    </vt:vector>
  </HeadingPairs>
  <TitlesOfParts>
    <vt:vector size="41" baseType="lpstr">
      <vt:lpstr>Calibri</vt:lpstr>
      <vt:lpstr>Lato</vt:lpstr>
      <vt:lpstr>Noto Sans Symbols</vt:lpstr>
      <vt:lpstr>Arial</vt:lpstr>
      <vt:lpstr>Raleway</vt:lpstr>
      <vt:lpstr>Streamline</vt:lpstr>
      <vt:lpstr>Novel food and alternative proteins in a sustainable food system </vt:lpstr>
      <vt:lpstr>Presentation content: </vt:lpstr>
      <vt:lpstr>Food waste: a global challenge </vt:lpstr>
      <vt:lpstr>Food waste: a global challenge </vt:lpstr>
      <vt:lpstr>Food waste: a global challenge </vt:lpstr>
      <vt:lpstr>Food waste: a global challenge </vt:lpstr>
      <vt:lpstr>Food waste: a global challenge </vt:lpstr>
      <vt:lpstr>Food waste: prevention is not enough </vt:lpstr>
      <vt:lpstr>Food waste: prevention is not enough </vt:lpstr>
      <vt:lpstr>Food waste: prevention is not enough </vt:lpstr>
      <vt:lpstr>Food waste: a global challenge </vt:lpstr>
      <vt:lpstr>Upcycled food</vt:lpstr>
      <vt:lpstr>Upcycled food</vt:lpstr>
      <vt:lpstr>Upcycled food</vt:lpstr>
      <vt:lpstr>Upcycled food: Regulations</vt:lpstr>
      <vt:lpstr>Upcycled food: Public acceptability</vt:lpstr>
      <vt:lpstr>Mycoproteins</vt:lpstr>
      <vt:lpstr>PowerPoint prezentacija</vt:lpstr>
      <vt:lpstr>PowerPoint prezentacija</vt:lpstr>
      <vt:lpstr>PowerPoint prezentacija</vt:lpstr>
      <vt:lpstr>Case study: Sugar beet pulp valorisation with Ganoderma lucidum</vt:lpstr>
      <vt:lpstr>Case study: Sugar beet pulp valorisation with Ganoderma lucidum</vt:lpstr>
      <vt:lpstr>Case study: Sugar beet pulp valorisation with Ganoderma lucidum</vt:lpstr>
      <vt:lpstr>Case study: Sugar beet pulp valorisation with Ganoderma lucidum</vt:lpstr>
      <vt:lpstr>Case study: Sugar beet pulp valorisation with Ganoderma lucidum</vt:lpstr>
      <vt:lpstr>Case study: Sugar beet pulp valorisation with Ganoderma lucidum </vt:lpstr>
      <vt:lpstr>Case study: Sugar beet pulp valorisation with Ganoderma lucidum</vt:lpstr>
      <vt:lpstr>Case study: Sugar beet pulp valorisation with Ganoderma lucidum</vt:lpstr>
      <vt:lpstr>Case study: Sugar beet pulp valorisation with Ganoderma lucidum</vt:lpstr>
      <vt:lpstr>Case study: Sugar beet pulp valorisation with Ganoderma lucidum</vt:lpstr>
      <vt:lpstr>Case study: Sugar beet pulp valorisation with Ganoderma lucidum</vt:lpstr>
      <vt:lpstr>Case study: Sugar beet pulp valorisation with Ganoderma lucidum</vt:lpstr>
      <vt:lpstr>Case study: Sugar beet pulp valorisation with Ganoderma lucidum</vt:lpstr>
      <vt:lpstr>Conclusions</vt:lpstr>
      <vt:lpstr>PowerPoint prezentacija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prezentacija</dc:title>
  <cp:lastModifiedBy>korisnik</cp:lastModifiedBy>
  <cp:revision>36</cp:revision>
  <dcterms:modified xsi:type="dcterms:W3CDTF">2026-09-30T12:04:59Z</dcterms:modified>
</cp:coreProperties>
</file>