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378" r:id="rId3"/>
    <p:sldId id="260" r:id="rId4"/>
    <p:sldId id="292" r:id="rId5"/>
    <p:sldId id="364" r:id="rId6"/>
    <p:sldId id="365" r:id="rId7"/>
    <p:sldId id="366" r:id="rId8"/>
    <p:sldId id="351" r:id="rId9"/>
    <p:sldId id="330" r:id="rId10"/>
    <p:sldId id="367" r:id="rId11"/>
    <p:sldId id="368" r:id="rId12"/>
    <p:sldId id="257" r:id="rId13"/>
    <p:sldId id="372" r:id="rId14"/>
    <p:sldId id="264" r:id="rId15"/>
    <p:sldId id="369" r:id="rId16"/>
    <p:sldId id="258" r:id="rId17"/>
    <p:sldId id="360" r:id="rId18"/>
    <p:sldId id="361" r:id="rId19"/>
    <p:sldId id="259" r:id="rId20"/>
    <p:sldId id="363" r:id="rId21"/>
    <p:sldId id="298" r:id="rId22"/>
    <p:sldId id="373" r:id="rId23"/>
    <p:sldId id="266" r:id="rId24"/>
    <p:sldId id="374" r:id="rId25"/>
    <p:sldId id="379" r:id="rId26"/>
    <p:sldId id="371" r:id="rId27"/>
    <p:sldId id="376" r:id="rId28"/>
    <p:sldId id="30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AA227-85F8-4AEF-99E5-95BC30E545FF}" type="doc">
      <dgm:prSet loTypeId="urn:microsoft.com/office/officeart/2005/8/layout/pList2#1" loCatId="list" qsTypeId="urn:microsoft.com/office/officeart/2005/8/quickstyle/simple1#1" qsCatId="simple" csTypeId="urn:microsoft.com/office/officeart/2005/8/colors/accent1_2#1" csCatId="accent1" phldr="1"/>
      <dgm:spPr/>
    </dgm:pt>
    <dgm:pt modelId="{D16AA050-AB1E-48BA-A234-7039A2E3A288}">
      <dgm:prSet phldrT="[Text]" custT="1"/>
      <dgm:spPr/>
      <dgm:t>
        <a:bodyPr/>
        <a:lstStyle/>
        <a:p>
          <a:r>
            <a:rPr lang="en-GB" sz="2800" b="1" dirty="0">
              <a:solidFill>
                <a:schemeClr val="tx1"/>
              </a:solidFill>
            </a:rPr>
            <a:t>Large (old), massive trees for nest support</a:t>
          </a:r>
          <a:endParaRPr lang="hr-HR" sz="2800" b="1" dirty="0">
            <a:solidFill>
              <a:schemeClr val="tx1"/>
            </a:solidFill>
          </a:endParaRPr>
        </a:p>
      </dgm:t>
    </dgm:pt>
    <dgm:pt modelId="{A22FE503-80FA-4276-A535-DAC5E00FA419}" type="parTrans" cxnId="{CA5C11D5-43EB-41C8-9A3D-85E17ACCE6C8}">
      <dgm:prSet/>
      <dgm:spPr/>
      <dgm:t>
        <a:bodyPr/>
        <a:lstStyle/>
        <a:p>
          <a:endParaRPr lang="hr-HR"/>
        </a:p>
      </dgm:t>
    </dgm:pt>
    <dgm:pt modelId="{C55E2D61-3781-470E-9638-BD5395D6691E}" type="sibTrans" cxnId="{CA5C11D5-43EB-41C8-9A3D-85E17ACCE6C8}">
      <dgm:prSet/>
      <dgm:spPr/>
      <dgm:t>
        <a:bodyPr/>
        <a:lstStyle/>
        <a:p>
          <a:endParaRPr lang="hr-HR"/>
        </a:p>
      </dgm:t>
    </dgm:pt>
    <dgm:pt modelId="{995951C1-EE35-4FF0-B2AE-0695BF0A0721}">
      <dgm:prSet phldrT="[Text]" custT="1"/>
      <dgm:spPr/>
      <dgm:t>
        <a:bodyPr/>
        <a:lstStyle/>
        <a:p>
          <a:r>
            <a:rPr lang="en-GB" sz="2400" dirty="0">
              <a:solidFill>
                <a:schemeClr val="tx1"/>
              </a:solidFill>
            </a:rPr>
            <a:t>Spacious alluvial wetlands</a:t>
          </a:r>
          <a:r>
            <a:rPr lang="hr-HR" sz="2400" dirty="0">
              <a:solidFill>
                <a:schemeClr val="tx1"/>
              </a:solidFill>
            </a:rPr>
            <a:t>:</a:t>
          </a:r>
        </a:p>
        <a:p>
          <a:r>
            <a:rPr lang="hr-HR" sz="2400" dirty="0">
              <a:solidFill>
                <a:schemeClr val="tx1"/>
              </a:solidFill>
            </a:rPr>
            <a:t>h</a:t>
          </a:r>
          <a:r>
            <a:rPr lang="en-GB" sz="2400" dirty="0" err="1">
              <a:solidFill>
                <a:schemeClr val="tx1"/>
              </a:solidFill>
            </a:rPr>
            <a:t>ydro</a:t>
          </a:r>
          <a:r>
            <a:rPr lang="en-GB" sz="2400" dirty="0">
              <a:solidFill>
                <a:schemeClr val="tx1"/>
              </a:solidFill>
            </a:rPr>
            <a:t>-morphological features of large rivers</a:t>
          </a:r>
          <a:r>
            <a:rPr lang="hr-HR" sz="2400" dirty="0">
              <a:solidFill>
                <a:schemeClr val="tx1"/>
              </a:solidFill>
            </a:rPr>
            <a:t> </a:t>
          </a:r>
          <a:r>
            <a:rPr lang="hr-HR" sz="2400" dirty="0" err="1">
              <a:solidFill>
                <a:schemeClr val="tx1"/>
              </a:solidFill>
            </a:rPr>
            <a:t>and</a:t>
          </a:r>
          <a:r>
            <a:rPr lang="hr-HR" sz="2400" dirty="0">
              <a:solidFill>
                <a:schemeClr val="tx1"/>
              </a:solidFill>
            </a:rPr>
            <a:t> </a:t>
          </a:r>
          <a:r>
            <a:rPr lang="hr-HR" sz="2400" dirty="0" err="1">
              <a:solidFill>
                <a:schemeClr val="tx1"/>
              </a:solidFill>
            </a:rPr>
            <a:t>floods</a:t>
          </a:r>
          <a:endParaRPr lang="hr-HR" sz="2400" dirty="0"/>
        </a:p>
        <a:p>
          <a:endParaRPr lang="hr-HR" sz="2200" dirty="0"/>
        </a:p>
      </dgm:t>
    </dgm:pt>
    <dgm:pt modelId="{BE7E98CF-7D2C-4C17-832C-568052CF65C0}" type="parTrans" cxnId="{56EDB591-C7EA-46F2-8DE9-ACB5F10D898F}">
      <dgm:prSet/>
      <dgm:spPr/>
      <dgm:t>
        <a:bodyPr/>
        <a:lstStyle/>
        <a:p>
          <a:endParaRPr lang="hr-HR"/>
        </a:p>
      </dgm:t>
    </dgm:pt>
    <dgm:pt modelId="{FADB1AC1-0126-4390-9C66-B2C181A7ABF0}" type="sibTrans" cxnId="{56EDB591-C7EA-46F2-8DE9-ACB5F10D898F}">
      <dgm:prSet/>
      <dgm:spPr/>
      <dgm:t>
        <a:bodyPr/>
        <a:lstStyle/>
        <a:p>
          <a:endParaRPr lang="hr-HR"/>
        </a:p>
      </dgm:t>
    </dgm:pt>
    <dgm:pt modelId="{F85B5D0A-9218-405E-8B5B-40F636D90501}">
      <dgm:prSet phldrT="[Text]" custT="1"/>
      <dgm:spPr/>
      <dgm:t>
        <a:bodyPr/>
        <a:lstStyle/>
        <a:p>
          <a:r>
            <a:rPr lang="en-GB" sz="3100" b="1" dirty="0">
              <a:solidFill>
                <a:schemeClr val="tx1"/>
              </a:solidFill>
            </a:rPr>
            <a:t>Availability</a:t>
          </a:r>
          <a:r>
            <a:rPr lang="hr-HR" sz="3100" b="1" dirty="0">
              <a:solidFill>
                <a:schemeClr val="tx1"/>
              </a:solidFill>
            </a:rPr>
            <a:t> </a:t>
          </a:r>
          <a:r>
            <a:rPr lang="en-GB" sz="3100" b="1" dirty="0">
              <a:solidFill>
                <a:schemeClr val="tx1"/>
              </a:solidFill>
            </a:rPr>
            <a:t>of prey</a:t>
          </a:r>
          <a:r>
            <a:rPr lang="hr-HR" sz="3100" b="1" dirty="0">
              <a:solidFill>
                <a:schemeClr val="tx1"/>
              </a:solidFill>
            </a:rPr>
            <a:t> </a:t>
          </a:r>
          <a:r>
            <a:rPr lang="hr-HR" sz="3100" b="1" dirty="0" err="1">
              <a:solidFill>
                <a:schemeClr val="tx1"/>
              </a:solidFill>
            </a:rPr>
            <a:t>and</a:t>
          </a:r>
          <a:r>
            <a:rPr lang="hr-HR" sz="3100" b="1" dirty="0">
              <a:solidFill>
                <a:schemeClr val="tx1"/>
              </a:solidFill>
            </a:rPr>
            <a:t> </a:t>
          </a:r>
          <a:r>
            <a:rPr lang="hr-HR" sz="3100" b="1" dirty="0" err="1">
              <a:solidFill>
                <a:schemeClr val="tx1"/>
              </a:solidFill>
            </a:rPr>
            <a:t>food</a:t>
          </a:r>
          <a:r>
            <a:rPr lang="hr-HR" sz="3100" b="1" dirty="0">
              <a:solidFill>
                <a:schemeClr val="tx1"/>
              </a:solidFill>
            </a:rPr>
            <a:t> </a:t>
          </a:r>
          <a:r>
            <a:rPr lang="hr-HR" sz="3100" b="1" dirty="0" err="1">
              <a:solidFill>
                <a:schemeClr val="tx1"/>
              </a:solidFill>
            </a:rPr>
            <a:t>supply</a:t>
          </a:r>
          <a:endParaRPr lang="hr-HR" sz="3100" b="1" dirty="0">
            <a:solidFill>
              <a:schemeClr val="tx1"/>
            </a:solidFill>
          </a:endParaRPr>
        </a:p>
      </dgm:t>
    </dgm:pt>
    <dgm:pt modelId="{5A9DD885-A092-4146-85AD-0E8C96459840}" type="parTrans" cxnId="{92444094-3F48-485B-8B21-ADF65FED0B5B}">
      <dgm:prSet/>
      <dgm:spPr/>
      <dgm:t>
        <a:bodyPr/>
        <a:lstStyle/>
        <a:p>
          <a:endParaRPr lang="hr-HR"/>
        </a:p>
      </dgm:t>
    </dgm:pt>
    <dgm:pt modelId="{C41E4C77-968E-48C0-A700-DBF033EF2C61}" type="sibTrans" cxnId="{92444094-3F48-485B-8B21-ADF65FED0B5B}">
      <dgm:prSet/>
      <dgm:spPr/>
      <dgm:t>
        <a:bodyPr/>
        <a:lstStyle/>
        <a:p>
          <a:endParaRPr lang="hr-HR"/>
        </a:p>
      </dgm:t>
    </dgm:pt>
    <dgm:pt modelId="{A4AFC9BB-795B-4386-8497-93CEDDCBCE2B}">
      <dgm:prSet/>
      <dgm:spPr/>
      <dgm:t>
        <a:bodyPr/>
        <a:lstStyle/>
        <a:p>
          <a:r>
            <a:rPr lang="en-GB" b="1" dirty="0">
              <a:solidFill>
                <a:schemeClr val="tx1"/>
              </a:solidFill>
            </a:rPr>
            <a:t>Disturbance-free sites (particularly during breeding)</a:t>
          </a:r>
          <a:r>
            <a:rPr lang="hr-HR" b="1" dirty="0">
              <a:solidFill>
                <a:schemeClr val="tx1"/>
              </a:solidFill>
            </a:rPr>
            <a:t> </a:t>
          </a:r>
          <a:r>
            <a:rPr lang="hr-HR" b="1" dirty="0" err="1">
              <a:solidFill>
                <a:schemeClr val="tx1"/>
              </a:solidFill>
            </a:rPr>
            <a:t>and</a:t>
          </a:r>
          <a:r>
            <a:rPr lang="hr-HR" b="1" dirty="0">
              <a:solidFill>
                <a:schemeClr val="tx1"/>
              </a:solidFill>
            </a:rPr>
            <a:t> </a:t>
          </a:r>
          <a:r>
            <a:rPr lang="hr-HR" b="1" dirty="0" err="1">
              <a:solidFill>
                <a:schemeClr val="tx1"/>
              </a:solidFill>
            </a:rPr>
            <a:t>protection</a:t>
          </a:r>
          <a:r>
            <a:rPr lang="hr-HR" b="1" dirty="0">
              <a:solidFill>
                <a:schemeClr val="tx1"/>
              </a:solidFill>
            </a:rPr>
            <a:t> </a:t>
          </a:r>
          <a:r>
            <a:rPr lang="hr-HR" b="1" dirty="0" err="1">
              <a:solidFill>
                <a:schemeClr val="tx1"/>
              </a:solidFill>
            </a:rPr>
            <a:t>from</a:t>
          </a:r>
          <a:r>
            <a:rPr lang="hr-HR" b="1" dirty="0">
              <a:solidFill>
                <a:schemeClr val="tx1"/>
              </a:solidFill>
            </a:rPr>
            <a:t> human </a:t>
          </a:r>
          <a:r>
            <a:rPr lang="hr-HR" b="1" dirty="0" err="1">
              <a:solidFill>
                <a:schemeClr val="tx1"/>
              </a:solidFill>
            </a:rPr>
            <a:t>impact</a:t>
          </a:r>
          <a:endParaRPr lang="hr-HR" b="1" dirty="0">
            <a:solidFill>
              <a:schemeClr val="tx1"/>
            </a:solidFill>
          </a:endParaRPr>
        </a:p>
      </dgm:t>
    </dgm:pt>
    <dgm:pt modelId="{4DB99AE9-6606-42B7-B4C6-A835D81002C2}" type="parTrans" cxnId="{3B5E444F-19E4-4F1B-B5BC-6E84A83D2AA3}">
      <dgm:prSet/>
      <dgm:spPr/>
      <dgm:t>
        <a:bodyPr/>
        <a:lstStyle/>
        <a:p>
          <a:endParaRPr lang="hr-HR"/>
        </a:p>
      </dgm:t>
    </dgm:pt>
    <dgm:pt modelId="{3865EC8F-ACA4-42FB-8994-B31BAAAE66EE}" type="sibTrans" cxnId="{3B5E444F-19E4-4F1B-B5BC-6E84A83D2AA3}">
      <dgm:prSet/>
      <dgm:spPr/>
      <dgm:t>
        <a:bodyPr/>
        <a:lstStyle/>
        <a:p>
          <a:endParaRPr lang="hr-HR"/>
        </a:p>
      </dgm:t>
    </dgm:pt>
    <dgm:pt modelId="{28B923D3-D9F9-4302-AB0B-0FA07EB52A85}" type="pres">
      <dgm:prSet presAssocID="{3BFAA227-85F8-4AEF-99E5-95BC30E545FF}" presName="Name0" presStyleCnt="0">
        <dgm:presLayoutVars>
          <dgm:dir/>
          <dgm:resizeHandles val="exact"/>
        </dgm:presLayoutVars>
      </dgm:prSet>
      <dgm:spPr/>
    </dgm:pt>
    <dgm:pt modelId="{5255C7C6-7DA5-42CC-8C6C-EB7A6B5E4028}" type="pres">
      <dgm:prSet presAssocID="{3BFAA227-85F8-4AEF-99E5-95BC30E545FF}" presName="bkgdShp" presStyleLbl="alignAccFollowNode1" presStyleIdx="0" presStyleCnt="1" custScaleX="94178" custScaleY="83268" custLinFactNeighborY="742"/>
      <dgm:spPr/>
    </dgm:pt>
    <dgm:pt modelId="{CAC08060-0BF7-4083-A3F2-904CFE4F523E}" type="pres">
      <dgm:prSet presAssocID="{3BFAA227-85F8-4AEF-99E5-95BC30E545FF}" presName="linComp" presStyleCnt="0"/>
      <dgm:spPr/>
    </dgm:pt>
    <dgm:pt modelId="{9B318D7F-0992-420C-B258-C038D5AF4988}" type="pres">
      <dgm:prSet presAssocID="{D16AA050-AB1E-48BA-A234-7039A2E3A288}" presName="compNode" presStyleCnt="0"/>
      <dgm:spPr/>
    </dgm:pt>
    <dgm:pt modelId="{F4EB6079-EE6C-4470-886F-5910F1A514D2}" type="pres">
      <dgm:prSet presAssocID="{D16AA050-AB1E-48BA-A234-7039A2E3A288}" presName="node" presStyleLbl="node1" presStyleIdx="0" presStyleCnt="4">
        <dgm:presLayoutVars>
          <dgm:bulletEnabled val="1"/>
        </dgm:presLayoutVars>
      </dgm:prSet>
      <dgm:spPr/>
    </dgm:pt>
    <dgm:pt modelId="{E5E2B4A6-70EE-4A90-87A8-2CE3881553D8}" type="pres">
      <dgm:prSet presAssocID="{D16AA050-AB1E-48BA-A234-7039A2E3A288}" presName="invisiNode" presStyleLbl="node1" presStyleIdx="0" presStyleCnt="4"/>
      <dgm:spPr/>
    </dgm:pt>
    <dgm:pt modelId="{82772F4E-C81D-49AA-8BEB-CDBA21031298}" type="pres">
      <dgm:prSet presAssocID="{D16AA050-AB1E-48BA-A234-7039A2E3A288}" presName="imagNode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EA9A261-01D4-4633-86A7-273C611415FC}" type="pres">
      <dgm:prSet presAssocID="{C55E2D61-3781-470E-9638-BD5395D6691E}" presName="sibTrans" presStyleLbl="sibTrans2D1" presStyleIdx="0" presStyleCnt="0"/>
      <dgm:spPr/>
    </dgm:pt>
    <dgm:pt modelId="{BD997911-DF24-4619-8E93-38384B009D44}" type="pres">
      <dgm:prSet presAssocID="{995951C1-EE35-4FF0-B2AE-0695BF0A0721}" presName="compNode" presStyleCnt="0"/>
      <dgm:spPr/>
    </dgm:pt>
    <dgm:pt modelId="{541CD030-B1E4-4184-9546-7DD2A757D5AE}" type="pres">
      <dgm:prSet presAssocID="{995951C1-EE35-4FF0-B2AE-0695BF0A0721}" presName="node" presStyleLbl="node1" presStyleIdx="1" presStyleCnt="4">
        <dgm:presLayoutVars>
          <dgm:bulletEnabled val="1"/>
        </dgm:presLayoutVars>
      </dgm:prSet>
      <dgm:spPr/>
    </dgm:pt>
    <dgm:pt modelId="{98F6FF72-DFE5-4691-BD84-221E05DBB55B}" type="pres">
      <dgm:prSet presAssocID="{995951C1-EE35-4FF0-B2AE-0695BF0A0721}" presName="invisiNode" presStyleLbl="node1" presStyleIdx="1" presStyleCnt="4"/>
      <dgm:spPr/>
    </dgm:pt>
    <dgm:pt modelId="{3D366F54-372D-4E19-BB13-06F0FC94A7E1}" type="pres">
      <dgm:prSet presAssocID="{995951C1-EE35-4FF0-B2AE-0695BF0A0721}" presName="imagNode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73077034-F124-4DB7-8E94-2F297798AD19}" type="pres">
      <dgm:prSet presAssocID="{FADB1AC1-0126-4390-9C66-B2C181A7ABF0}" presName="sibTrans" presStyleLbl="sibTrans2D1" presStyleIdx="0" presStyleCnt="0"/>
      <dgm:spPr/>
    </dgm:pt>
    <dgm:pt modelId="{08F9CAF8-12D6-41A0-ACED-5473428D8EFA}" type="pres">
      <dgm:prSet presAssocID="{F85B5D0A-9218-405E-8B5B-40F636D90501}" presName="compNode" presStyleCnt="0"/>
      <dgm:spPr/>
    </dgm:pt>
    <dgm:pt modelId="{2E089E49-3EEF-4BB7-A736-AEF38143003E}" type="pres">
      <dgm:prSet presAssocID="{F85B5D0A-9218-405E-8B5B-40F636D90501}" presName="node" presStyleLbl="node1" presStyleIdx="2" presStyleCnt="4">
        <dgm:presLayoutVars>
          <dgm:bulletEnabled val="1"/>
        </dgm:presLayoutVars>
      </dgm:prSet>
      <dgm:spPr/>
    </dgm:pt>
    <dgm:pt modelId="{FAF1DE87-788A-427E-ACFD-D0AB58C7CB1D}" type="pres">
      <dgm:prSet presAssocID="{F85B5D0A-9218-405E-8B5B-40F636D90501}" presName="invisiNode" presStyleLbl="node1" presStyleIdx="2" presStyleCnt="4"/>
      <dgm:spPr/>
    </dgm:pt>
    <dgm:pt modelId="{044C9226-FA42-4BE1-BCC4-F3D80C39552C}" type="pres">
      <dgm:prSet presAssocID="{F85B5D0A-9218-405E-8B5B-40F636D90501}" presName="imagNode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3E52FA9-0D34-4AF3-B5A6-646E68EFDF34}" type="pres">
      <dgm:prSet presAssocID="{C41E4C77-968E-48C0-A700-DBF033EF2C61}" presName="sibTrans" presStyleLbl="sibTrans2D1" presStyleIdx="0" presStyleCnt="0"/>
      <dgm:spPr/>
    </dgm:pt>
    <dgm:pt modelId="{C0FC8136-D995-4489-A8A2-5A51B623B3CD}" type="pres">
      <dgm:prSet presAssocID="{A4AFC9BB-795B-4386-8497-93CEDDCBCE2B}" presName="compNode" presStyleCnt="0"/>
      <dgm:spPr/>
    </dgm:pt>
    <dgm:pt modelId="{1FD15108-DFDA-4B3C-B1F3-A8811FF85B26}" type="pres">
      <dgm:prSet presAssocID="{A4AFC9BB-795B-4386-8497-93CEDDCBCE2B}" presName="node" presStyleLbl="node1" presStyleIdx="3" presStyleCnt="4">
        <dgm:presLayoutVars>
          <dgm:bulletEnabled val="1"/>
        </dgm:presLayoutVars>
      </dgm:prSet>
      <dgm:spPr/>
    </dgm:pt>
    <dgm:pt modelId="{CE2B9D6B-E982-4B26-B4F7-8C1936BDD348}" type="pres">
      <dgm:prSet presAssocID="{A4AFC9BB-795B-4386-8497-93CEDDCBCE2B}" presName="invisiNode" presStyleLbl="node1" presStyleIdx="3" presStyleCnt="4"/>
      <dgm:spPr/>
    </dgm:pt>
    <dgm:pt modelId="{DFC91756-CCC8-4AE9-87BF-61BA9EDE16AC}" type="pres">
      <dgm:prSet presAssocID="{A4AFC9BB-795B-4386-8497-93CEDDCBCE2B}" presName="imagNode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67CA5B24-8215-4479-A84F-5011AB6B71E0}" type="presOf" srcId="{D16AA050-AB1E-48BA-A234-7039A2E3A288}" destId="{F4EB6079-EE6C-4470-886F-5910F1A514D2}" srcOrd="0" destOrd="0" presId="urn:microsoft.com/office/officeart/2005/8/layout/pList2#1"/>
    <dgm:cxn modelId="{27CBE22F-B929-4256-8578-E07BA6686F2F}" type="presOf" srcId="{F85B5D0A-9218-405E-8B5B-40F636D90501}" destId="{2E089E49-3EEF-4BB7-A736-AEF38143003E}" srcOrd="0" destOrd="0" presId="urn:microsoft.com/office/officeart/2005/8/layout/pList2#1"/>
    <dgm:cxn modelId="{5ADA4A3A-A987-4472-ADF6-06529B5DFBB5}" type="presOf" srcId="{C41E4C77-968E-48C0-A700-DBF033EF2C61}" destId="{73E52FA9-0D34-4AF3-B5A6-646E68EFDF34}" srcOrd="0" destOrd="0" presId="urn:microsoft.com/office/officeart/2005/8/layout/pList2#1"/>
    <dgm:cxn modelId="{3B5E444F-19E4-4F1B-B5BC-6E84A83D2AA3}" srcId="{3BFAA227-85F8-4AEF-99E5-95BC30E545FF}" destId="{A4AFC9BB-795B-4386-8497-93CEDDCBCE2B}" srcOrd="3" destOrd="0" parTransId="{4DB99AE9-6606-42B7-B4C6-A835D81002C2}" sibTransId="{3865EC8F-ACA4-42FB-8994-B31BAAAE66EE}"/>
    <dgm:cxn modelId="{B1A8CA80-0B4D-4F3A-A009-28150797CBA9}" type="presOf" srcId="{995951C1-EE35-4FF0-B2AE-0695BF0A0721}" destId="{541CD030-B1E4-4184-9546-7DD2A757D5AE}" srcOrd="0" destOrd="0" presId="urn:microsoft.com/office/officeart/2005/8/layout/pList2#1"/>
    <dgm:cxn modelId="{56EDB591-C7EA-46F2-8DE9-ACB5F10D898F}" srcId="{3BFAA227-85F8-4AEF-99E5-95BC30E545FF}" destId="{995951C1-EE35-4FF0-B2AE-0695BF0A0721}" srcOrd="1" destOrd="0" parTransId="{BE7E98CF-7D2C-4C17-832C-568052CF65C0}" sibTransId="{FADB1AC1-0126-4390-9C66-B2C181A7ABF0}"/>
    <dgm:cxn modelId="{92444094-3F48-485B-8B21-ADF65FED0B5B}" srcId="{3BFAA227-85F8-4AEF-99E5-95BC30E545FF}" destId="{F85B5D0A-9218-405E-8B5B-40F636D90501}" srcOrd="2" destOrd="0" parTransId="{5A9DD885-A092-4146-85AD-0E8C96459840}" sibTransId="{C41E4C77-968E-48C0-A700-DBF033EF2C61}"/>
    <dgm:cxn modelId="{547823D2-C9A4-4917-B8CC-4FACAEB26F27}" type="presOf" srcId="{3BFAA227-85F8-4AEF-99E5-95BC30E545FF}" destId="{28B923D3-D9F9-4302-AB0B-0FA07EB52A85}" srcOrd="0" destOrd="0" presId="urn:microsoft.com/office/officeart/2005/8/layout/pList2#1"/>
    <dgm:cxn modelId="{CA5C11D5-43EB-41C8-9A3D-85E17ACCE6C8}" srcId="{3BFAA227-85F8-4AEF-99E5-95BC30E545FF}" destId="{D16AA050-AB1E-48BA-A234-7039A2E3A288}" srcOrd="0" destOrd="0" parTransId="{A22FE503-80FA-4276-A535-DAC5E00FA419}" sibTransId="{C55E2D61-3781-470E-9638-BD5395D6691E}"/>
    <dgm:cxn modelId="{74F465E5-D767-4CFA-B8AB-79261CB84B90}" type="presOf" srcId="{A4AFC9BB-795B-4386-8497-93CEDDCBCE2B}" destId="{1FD15108-DFDA-4B3C-B1F3-A8811FF85B26}" srcOrd="0" destOrd="0" presId="urn:microsoft.com/office/officeart/2005/8/layout/pList2#1"/>
    <dgm:cxn modelId="{B0D1F1E9-EB37-4B46-9025-FE4010D7DCF8}" type="presOf" srcId="{C55E2D61-3781-470E-9638-BD5395D6691E}" destId="{6EA9A261-01D4-4633-86A7-273C611415FC}" srcOrd="0" destOrd="0" presId="urn:microsoft.com/office/officeart/2005/8/layout/pList2#1"/>
    <dgm:cxn modelId="{6BAFFEEC-B306-4037-B377-0BCA1C16BF71}" type="presOf" srcId="{FADB1AC1-0126-4390-9C66-B2C181A7ABF0}" destId="{73077034-F124-4DB7-8E94-2F297798AD19}" srcOrd="0" destOrd="0" presId="urn:microsoft.com/office/officeart/2005/8/layout/pList2#1"/>
    <dgm:cxn modelId="{AE290F79-FBA5-4435-BDED-9C396232EFF1}" type="presParOf" srcId="{28B923D3-D9F9-4302-AB0B-0FA07EB52A85}" destId="{5255C7C6-7DA5-42CC-8C6C-EB7A6B5E4028}" srcOrd="0" destOrd="0" presId="urn:microsoft.com/office/officeart/2005/8/layout/pList2#1"/>
    <dgm:cxn modelId="{05D3F3C3-846F-45A8-A071-3476FF934527}" type="presParOf" srcId="{28B923D3-D9F9-4302-AB0B-0FA07EB52A85}" destId="{CAC08060-0BF7-4083-A3F2-904CFE4F523E}" srcOrd="1" destOrd="0" presId="urn:microsoft.com/office/officeart/2005/8/layout/pList2#1"/>
    <dgm:cxn modelId="{3A364F55-599C-4EAD-A1D2-32D254741155}" type="presParOf" srcId="{CAC08060-0BF7-4083-A3F2-904CFE4F523E}" destId="{9B318D7F-0992-420C-B258-C038D5AF4988}" srcOrd="0" destOrd="0" presId="urn:microsoft.com/office/officeart/2005/8/layout/pList2#1"/>
    <dgm:cxn modelId="{39E3F9DA-727C-43D2-916E-4126D9386966}" type="presParOf" srcId="{9B318D7F-0992-420C-B258-C038D5AF4988}" destId="{F4EB6079-EE6C-4470-886F-5910F1A514D2}" srcOrd="0" destOrd="0" presId="urn:microsoft.com/office/officeart/2005/8/layout/pList2#1"/>
    <dgm:cxn modelId="{93825BD8-AC50-4BBE-8BF1-7014176A9C62}" type="presParOf" srcId="{9B318D7F-0992-420C-B258-C038D5AF4988}" destId="{E5E2B4A6-70EE-4A90-87A8-2CE3881553D8}" srcOrd="1" destOrd="0" presId="urn:microsoft.com/office/officeart/2005/8/layout/pList2#1"/>
    <dgm:cxn modelId="{A0A35B29-3746-4C0C-9BAF-CECBBB60669D}" type="presParOf" srcId="{9B318D7F-0992-420C-B258-C038D5AF4988}" destId="{82772F4E-C81D-49AA-8BEB-CDBA21031298}" srcOrd="2" destOrd="0" presId="urn:microsoft.com/office/officeart/2005/8/layout/pList2#1"/>
    <dgm:cxn modelId="{EA781B62-BED4-41DB-AB12-13E170C30B1E}" type="presParOf" srcId="{CAC08060-0BF7-4083-A3F2-904CFE4F523E}" destId="{6EA9A261-01D4-4633-86A7-273C611415FC}" srcOrd="1" destOrd="0" presId="urn:microsoft.com/office/officeart/2005/8/layout/pList2#1"/>
    <dgm:cxn modelId="{2E99A925-E8A4-4A34-9E12-DCC8262D0604}" type="presParOf" srcId="{CAC08060-0BF7-4083-A3F2-904CFE4F523E}" destId="{BD997911-DF24-4619-8E93-38384B009D44}" srcOrd="2" destOrd="0" presId="urn:microsoft.com/office/officeart/2005/8/layout/pList2#1"/>
    <dgm:cxn modelId="{CF14D130-578A-42C8-AF1F-DCBC4CEE8D6C}" type="presParOf" srcId="{BD997911-DF24-4619-8E93-38384B009D44}" destId="{541CD030-B1E4-4184-9546-7DD2A757D5AE}" srcOrd="0" destOrd="0" presId="urn:microsoft.com/office/officeart/2005/8/layout/pList2#1"/>
    <dgm:cxn modelId="{A16D44C8-DBD0-4AAA-96E8-40098E07AB0D}" type="presParOf" srcId="{BD997911-DF24-4619-8E93-38384B009D44}" destId="{98F6FF72-DFE5-4691-BD84-221E05DBB55B}" srcOrd="1" destOrd="0" presId="urn:microsoft.com/office/officeart/2005/8/layout/pList2#1"/>
    <dgm:cxn modelId="{4BA8E35A-7795-45DE-972A-25A999148936}" type="presParOf" srcId="{BD997911-DF24-4619-8E93-38384B009D44}" destId="{3D366F54-372D-4E19-BB13-06F0FC94A7E1}" srcOrd="2" destOrd="0" presId="urn:microsoft.com/office/officeart/2005/8/layout/pList2#1"/>
    <dgm:cxn modelId="{5D64BBC3-9C39-4B19-95C9-9C9CA66AE93E}" type="presParOf" srcId="{CAC08060-0BF7-4083-A3F2-904CFE4F523E}" destId="{73077034-F124-4DB7-8E94-2F297798AD19}" srcOrd="3" destOrd="0" presId="urn:microsoft.com/office/officeart/2005/8/layout/pList2#1"/>
    <dgm:cxn modelId="{19D5AA26-3338-44EF-83E0-B20857E23D08}" type="presParOf" srcId="{CAC08060-0BF7-4083-A3F2-904CFE4F523E}" destId="{08F9CAF8-12D6-41A0-ACED-5473428D8EFA}" srcOrd="4" destOrd="0" presId="urn:microsoft.com/office/officeart/2005/8/layout/pList2#1"/>
    <dgm:cxn modelId="{EECA42E9-0DED-448E-83D6-4E66E7505F46}" type="presParOf" srcId="{08F9CAF8-12D6-41A0-ACED-5473428D8EFA}" destId="{2E089E49-3EEF-4BB7-A736-AEF38143003E}" srcOrd="0" destOrd="0" presId="urn:microsoft.com/office/officeart/2005/8/layout/pList2#1"/>
    <dgm:cxn modelId="{BDB5AA4F-178E-42DC-87F3-CBDB12FDE106}" type="presParOf" srcId="{08F9CAF8-12D6-41A0-ACED-5473428D8EFA}" destId="{FAF1DE87-788A-427E-ACFD-D0AB58C7CB1D}" srcOrd="1" destOrd="0" presId="urn:microsoft.com/office/officeart/2005/8/layout/pList2#1"/>
    <dgm:cxn modelId="{3E94887D-63AC-4320-81DB-5F705D1B6688}" type="presParOf" srcId="{08F9CAF8-12D6-41A0-ACED-5473428D8EFA}" destId="{044C9226-FA42-4BE1-BCC4-F3D80C39552C}" srcOrd="2" destOrd="0" presId="urn:microsoft.com/office/officeart/2005/8/layout/pList2#1"/>
    <dgm:cxn modelId="{1E5E7ABB-C410-4B3E-9983-E5D0133E4AA8}" type="presParOf" srcId="{CAC08060-0BF7-4083-A3F2-904CFE4F523E}" destId="{73E52FA9-0D34-4AF3-B5A6-646E68EFDF34}" srcOrd="5" destOrd="0" presId="urn:microsoft.com/office/officeart/2005/8/layout/pList2#1"/>
    <dgm:cxn modelId="{BA6C5F6F-1467-4C17-98ED-234B95328099}" type="presParOf" srcId="{CAC08060-0BF7-4083-A3F2-904CFE4F523E}" destId="{C0FC8136-D995-4489-A8A2-5A51B623B3CD}" srcOrd="6" destOrd="0" presId="urn:microsoft.com/office/officeart/2005/8/layout/pList2#1"/>
    <dgm:cxn modelId="{5D778E03-D549-4076-BFB8-AA0D4C1D5A13}" type="presParOf" srcId="{C0FC8136-D995-4489-A8A2-5A51B623B3CD}" destId="{1FD15108-DFDA-4B3C-B1F3-A8811FF85B26}" srcOrd="0" destOrd="0" presId="urn:microsoft.com/office/officeart/2005/8/layout/pList2#1"/>
    <dgm:cxn modelId="{44CEC827-2742-4E47-88A6-8A72D2DDDE49}" type="presParOf" srcId="{C0FC8136-D995-4489-A8A2-5A51B623B3CD}" destId="{CE2B9D6B-E982-4B26-B4F7-8C1936BDD348}" srcOrd="1" destOrd="0" presId="urn:microsoft.com/office/officeart/2005/8/layout/pList2#1"/>
    <dgm:cxn modelId="{6B5F8CB7-F143-4DFC-8A92-526AE35B2632}" type="presParOf" srcId="{C0FC8136-D995-4489-A8A2-5A51B623B3CD}" destId="{DFC91756-CCC8-4AE9-87BF-61BA9EDE16AC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55C7C6-7DA5-42CC-8C6C-EB7A6B5E4028}">
      <dsp:nvSpPr>
        <dsp:cNvPr id="0" name=""/>
        <dsp:cNvSpPr/>
      </dsp:nvSpPr>
      <dsp:spPr>
        <a:xfrm>
          <a:off x="344261" y="212520"/>
          <a:ext cx="11137716" cy="194292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72F4E-C81D-49AA-8BEB-CDBA21031298}">
      <dsp:nvSpPr>
        <dsp:cNvPr id="0" name=""/>
        <dsp:cNvSpPr/>
      </dsp:nvSpPr>
      <dsp:spPr>
        <a:xfrm>
          <a:off x="358044" y="311111"/>
          <a:ext cx="2583756" cy="17111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EB6079-EE6C-4470-886F-5910F1A514D2}">
      <dsp:nvSpPr>
        <dsp:cNvPr id="0" name=""/>
        <dsp:cNvSpPr/>
      </dsp:nvSpPr>
      <dsp:spPr>
        <a:xfrm rot="10800000">
          <a:off x="358044" y="2333333"/>
          <a:ext cx="2583756" cy="285185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tx1"/>
              </a:solidFill>
            </a:rPr>
            <a:t>Large (old), massive trees for nest support</a:t>
          </a:r>
          <a:endParaRPr lang="hr-HR" sz="2800" b="1" kern="1200" dirty="0">
            <a:solidFill>
              <a:schemeClr val="tx1"/>
            </a:solidFill>
          </a:endParaRPr>
        </a:p>
      </dsp:txBody>
      <dsp:txXfrm rot="10800000">
        <a:off x="437503" y="2333333"/>
        <a:ext cx="2424838" cy="2772393"/>
      </dsp:txXfrm>
    </dsp:sp>
    <dsp:sp modelId="{3D366F54-372D-4E19-BB13-06F0FC94A7E1}">
      <dsp:nvSpPr>
        <dsp:cNvPr id="0" name=""/>
        <dsp:cNvSpPr/>
      </dsp:nvSpPr>
      <dsp:spPr>
        <a:xfrm>
          <a:off x="3200175" y="311111"/>
          <a:ext cx="2583756" cy="17111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1CD030-B1E4-4184-9546-7DD2A757D5AE}">
      <dsp:nvSpPr>
        <dsp:cNvPr id="0" name=""/>
        <dsp:cNvSpPr/>
      </dsp:nvSpPr>
      <dsp:spPr>
        <a:xfrm rot="10800000">
          <a:off x="3200175" y="2333333"/>
          <a:ext cx="2583756" cy="285185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tx1"/>
              </a:solidFill>
            </a:rPr>
            <a:t>Spacious alluvial wetlands</a:t>
          </a:r>
          <a:r>
            <a:rPr lang="hr-HR" sz="2400" kern="1200" dirty="0">
              <a:solidFill>
                <a:schemeClr val="tx1"/>
              </a:solidFill>
            </a:rPr>
            <a:t>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solidFill>
                <a:schemeClr val="tx1"/>
              </a:solidFill>
            </a:rPr>
            <a:t>h</a:t>
          </a:r>
          <a:r>
            <a:rPr lang="en-GB" sz="2400" kern="1200" dirty="0" err="1">
              <a:solidFill>
                <a:schemeClr val="tx1"/>
              </a:solidFill>
            </a:rPr>
            <a:t>ydro</a:t>
          </a:r>
          <a:r>
            <a:rPr lang="en-GB" sz="2400" kern="1200" dirty="0">
              <a:solidFill>
                <a:schemeClr val="tx1"/>
              </a:solidFill>
            </a:rPr>
            <a:t>-morphological features of large rivers</a:t>
          </a:r>
          <a:r>
            <a:rPr lang="hr-HR" sz="2400" kern="1200" dirty="0">
              <a:solidFill>
                <a:schemeClr val="tx1"/>
              </a:solidFill>
            </a:rPr>
            <a:t> </a:t>
          </a:r>
          <a:r>
            <a:rPr lang="hr-HR" sz="2400" kern="1200" dirty="0" err="1">
              <a:solidFill>
                <a:schemeClr val="tx1"/>
              </a:solidFill>
            </a:rPr>
            <a:t>and</a:t>
          </a:r>
          <a:r>
            <a:rPr lang="hr-HR" sz="2400" kern="1200" dirty="0">
              <a:solidFill>
                <a:schemeClr val="tx1"/>
              </a:solidFill>
            </a:rPr>
            <a:t> </a:t>
          </a:r>
          <a:r>
            <a:rPr lang="hr-HR" sz="2400" kern="1200" dirty="0" err="1">
              <a:solidFill>
                <a:schemeClr val="tx1"/>
              </a:solidFill>
            </a:rPr>
            <a:t>floods</a:t>
          </a:r>
          <a:endParaRPr lang="hr-HR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2200" kern="1200" dirty="0"/>
        </a:p>
      </dsp:txBody>
      <dsp:txXfrm rot="10800000">
        <a:off x="3279634" y="2333333"/>
        <a:ext cx="2424838" cy="2772393"/>
      </dsp:txXfrm>
    </dsp:sp>
    <dsp:sp modelId="{044C9226-FA42-4BE1-BCC4-F3D80C39552C}">
      <dsp:nvSpPr>
        <dsp:cNvPr id="0" name=""/>
        <dsp:cNvSpPr/>
      </dsp:nvSpPr>
      <dsp:spPr>
        <a:xfrm>
          <a:off x="6042307" y="311111"/>
          <a:ext cx="2583756" cy="17111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089E49-3EEF-4BB7-A736-AEF38143003E}">
      <dsp:nvSpPr>
        <dsp:cNvPr id="0" name=""/>
        <dsp:cNvSpPr/>
      </dsp:nvSpPr>
      <dsp:spPr>
        <a:xfrm rot="10800000">
          <a:off x="6042307" y="2333333"/>
          <a:ext cx="2583756" cy="285185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t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1" kern="1200" dirty="0">
              <a:solidFill>
                <a:schemeClr val="tx1"/>
              </a:solidFill>
            </a:rPr>
            <a:t>Availability</a:t>
          </a:r>
          <a:r>
            <a:rPr lang="hr-HR" sz="3100" b="1" kern="1200" dirty="0">
              <a:solidFill>
                <a:schemeClr val="tx1"/>
              </a:solidFill>
            </a:rPr>
            <a:t> </a:t>
          </a:r>
          <a:r>
            <a:rPr lang="en-GB" sz="3100" b="1" kern="1200" dirty="0">
              <a:solidFill>
                <a:schemeClr val="tx1"/>
              </a:solidFill>
            </a:rPr>
            <a:t>of prey</a:t>
          </a:r>
          <a:r>
            <a:rPr lang="hr-HR" sz="3100" b="1" kern="1200" dirty="0">
              <a:solidFill>
                <a:schemeClr val="tx1"/>
              </a:solidFill>
            </a:rPr>
            <a:t> </a:t>
          </a:r>
          <a:r>
            <a:rPr lang="hr-HR" sz="3100" b="1" kern="1200" dirty="0" err="1">
              <a:solidFill>
                <a:schemeClr val="tx1"/>
              </a:solidFill>
            </a:rPr>
            <a:t>and</a:t>
          </a:r>
          <a:r>
            <a:rPr lang="hr-HR" sz="3100" b="1" kern="1200" dirty="0">
              <a:solidFill>
                <a:schemeClr val="tx1"/>
              </a:solidFill>
            </a:rPr>
            <a:t> </a:t>
          </a:r>
          <a:r>
            <a:rPr lang="hr-HR" sz="3100" b="1" kern="1200" dirty="0" err="1">
              <a:solidFill>
                <a:schemeClr val="tx1"/>
              </a:solidFill>
            </a:rPr>
            <a:t>food</a:t>
          </a:r>
          <a:r>
            <a:rPr lang="hr-HR" sz="3100" b="1" kern="1200" dirty="0">
              <a:solidFill>
                <a:schemeClr val="tx1"/>
              </a:solidFill>
            </a:rPr>
            <a:t> </a:t>
          </a:r>
          <a:r>
            <a:rPr lang="hr-HR" sz="3100" b="1" kern="1200" dirty="0" err="1">
              <a:solidFill>
                <a:schemeClr val="tx1"/>
              </a:solidFill>
            </a:rPr>
            <a:t>supply</a:t>
          </a:r>
          <a:endParaRPr lang="hr-HR" sz="3100" b="1" kern="1200" dirty="0">
            <a:solidFill>
              <a:schemeClr val="tx1"/>
            </a:solidFill>
          </a:endParaRPr>
        </a:p>
      </dsp:txBody>
      <dsp:txXfrm rot="10800000">
        <a:off x="6121766" y="2333333"/>
        <a:ext cx="2424838" cy="2772393"/>
      </dsp:txXfrm>
    </dsp:sp>
    <dsp:sp modelId="{DFC91756-CCC8-4AE9-87BF-61BA9EDE16AC}">
      <dsp:nvSpPr>
        <dsp:cNvPr id="0" name=""/>
        <dsp:cNvSpPr/>
      </dsp:nvSpPr>
      <dsp:spPr>
        <a:xfrm>
          <a:off x="8884439" y="311111"/>
          <a:ext cx="2583756" cy="17111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D15108-DFDA-4B3C-B1F3-A8811FF85B26}">
      <dsp:nvSpPr>
        <dsp:cNvPr id="0" name=""/>
        <dsp:cNvSpPr/>
      </dsp:nvSpPr>
      <dsp:spPr>
        <a:xfrm rot="10800000">
          <a:off x="8884439" y="2333333"/>
          <a:ext cx="2583756" cy="2851852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Disturbance-free sites (particularly during breeding)</a:t>
          </a:r>
          <a:r>
            <a:rPr lang="hr-HR" sz="2400" b="1" kern="1200" dirty="0">
              <a:solidFill>
                <a:schemeClr val="tx1"/>
              </a:solidFill>
            </a:rPr>
            <a:t> </a:t>
          </a:r>
          <a:r>
            <a:rPr lang="hr-HR" sz="2400" b="1" kern="1200" dirty="0" err="1">
              <a:solidFill>
                <a:schemeClr val="tx1"/>
              </a:solidFill>
            </a:rPr>
            <a:t>and</a:t>
          </a:r>
          <a:r>
            <a:rPr lang="hr-HR" sz="2400" b="1" kern="1200" dirty="0">
              <a:solidFill>
                <a:schemeClr val="tx1"/>
              </a:solidFill>
            </a:rPr>
            <a:t> </a:t>
          </a:r>
          <a:r>
            <a:rPr lang="hr-HR" sz="2400" b="1" kern="1200" dirty="0" err="1">
              <a:solidFill>
                <a:schemeClr val="tx1"/>
              </a:solidFill>
            </a:rPr>
            <a:t>protection</a:t>
          </a:r>
          <a:r>
            <a:rPr lang="hr-HR" sz="2400" b="1" kern="1200" dirty="0">
              <a:solidFill>
                <a:schemeClr val="tx1"/>
              </a:solidFill>
            </a:rPr>
            <a:t> </a:t>
          </a:r>
          <a:r>
            <a:rPr lang="hr-HR" sz="2400" b="1" kern="1200" dirty="0" err="1">
              <a:solidFill>
                <a:schemeClr val="tx1"/>
              </a:solidFill>
            </a:rPr>
            <a:t>from</a:t>
          </a:r>
          <a:r>
            <a:rPr lang="hr-HR" sz="2400" b="1" kern="1200" dirty="0">
              <a:solidFill>
                <a:schemeClr val="tx1"/>
              </a:solidFill>
            </a:rPr>
            <a:t> human </a:t>
          </a:r>
          <a:r>
            <a:rPr lang="hr-HR" sz="2400" b="1" kern="1200" dirty="0" err="1">
              <a:solidFill>
                <a:schemeClr val="tx1"/>
              </a:solidFill>
            </a:rPr>
            <a:t>impact</a:t>
          </a:r>
          <a:endParaRPr lang="hr-HR" sz="2400" b="1" kern="1200" dirty="0">
            <a:solidFill>
              <a:schemeClr val="tx1"/>
            </a:solidFill>
          </a:endParaRPr>
        </a:p>
      </dsp:txBody>
      <dsp:txXfrm rot="10800000">
        <a:off x="8963898" y="2333333"/>
        <a:ext cx="2424838" cy="2772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BC7C2-6B80-4571-9F8A-D7DD400B28B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2D4A8-BC62-46B4-8CCE-CBBD361F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49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elp:IPA/Standard_German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n.wikipedia.org/wiki/Christian_Ludwig_Brehm" TargetMode="External"/><Relationship Id="rId4" Type="http://schemas.openxmlformats.org/officeDocument/2006/relationships/hyperlink" Target="https://en.wikipedia.org/wiki/Zoologist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First fossil record of Haliaeetus genus – 16-28 mil years ago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2D4A8-BC62-46B4-8CCE-CBBD361F2DA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694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Dunav</a:t>
            </a:r>
            <a:r>
              <a:rPr lang="en-GB" dirty="0"/>
              <a:t> </a:t>
            </a:r>
            <a:r>
              <a:rPr lang="en-GB" dirty="0" err="1"/>
              <a:t>prije</a:t>
            </a:r>
            <a:r>
              <a:rPr lang="en-GB" dirty="0"/>
              <a:t> 250 Godina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2D4A8-BC62-46B4-8CCE-CBBD361F2DA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103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Alfred Edmund Brehm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en-US" dirty="0"/>
              <a:t>German pronunciation: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elp:IPA/Standard German"/>
              </a:rPr>
              <a:t>[ˈ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elp:IPA/Standard German"/>
              </a:rPr>
              <a:t>alfʁeːt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elp:IPA/Standard German"/>
              </a:rPr>
              <a:t> ˈ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elp:IPA/Standard German"/>
              </a:rPr>
              <a:t>ʔɛtmʊnt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elp:IPA/Standard German"/>
              </a:rPr>
              <a:t> ˈ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elp:IPA/Standard German"/>
              </a:rPr>
              <a:t>bʁeːm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elp:IPA/Standard German"/>
              </a:rPr>
              <a:t>]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2 February 1829 – 11 November 1884) was a German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Zoologist"/>
              </a:rPr>
              <a:t>zoologist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writer, director of zoological gardens and the son of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Christian Ludwig Brehm"/>
              </a:rPr>
              <a:t>Christian Ludwig Brehm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famous pastor and ornithologist.; 147 Godina (od 2026)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9F356-ECCD-4F7D-A0DF-E330597E0B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35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Radio 12 godina Graz</a:t>
            </a:r>
            <a:r>
              <a:rPr lang="en-GB" dirty="0"/>
              <a:t>, </a:t>
            </a:r>
            <a:r>
              <a:rPr lang="hr-HR" sz="1200" dirty="0"/>
              <a:t>(1879 -1892) –</a:t>
            </a:r>
            <a:r>
              <a:rPr lang="en-GB" sz="1200" dirty="0"/>
              <a:t> </a:t>
            </a:r>
            <a:r>
              <a:rPr lang="hr-HR" sz="1200" dirty="0"/>
              <a:t>10 </a:t>
            </a:r>
            <a:r>
              <a:rPr lang="en-GB" sz="1200" dirty="0"/>
              <a:t>published articles about bird fauna of this area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9F356-ECCD-4F7D-A0DF-E330597E0B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46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22D4A8-BC62-46B4-8CCE-CBBD361F2DA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701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Report from 2013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6FD0F3-34A6-4555-BD08-6DCE90C8008D}" type="slidenum">
              <a:rPr lang="hr-HR" smtClean="0"/>
              <a:t>21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9360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12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95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34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234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74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347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42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49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984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81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39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EB1B961-D48A-44B1-9107-D9221438E052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F30210B-A393-41A6-ADEF-E6385D462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00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539FC-25CF-655B-BA21-117544AAD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32393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What White-tailed Eagles</a:t>
            </a:r>
            <a:br>
              <a:rPr lang="hr-HR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tell us about </a:t>
            </a:r>
            <a:r>
              <a:rPr lang="en-US" sz="3200" dirty="0" err="1">
                <a:solidFill>
                  <a:schemeClr val="tx1"/>
                </a:solidFill>
              </a:rPr>
              <a:t>Kopački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rit</a:t>
            </a:r>
            <a:br>
              <a:rPr lang="hr-HR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after 147 years of research?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164BC9-F537-F451-840E-4AB57EB83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3789090"/>
            <a:ext cx="8767860" cy="969341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Tibor </a:t>
            </a:r>
            <a:r>
              <a:rPr lang="en-GB" sz="2800" dirty="0" err="1">
                <a:solidFill>
                  <a:schemeClr val="tx1"/>
                </a:solidFill>
              </a:rPr>
              <a:t>Mikuska</a:t>
            </a:r>
            <a:endParaRPr lang="hr-HR" sz="2800" dirty="0">
              <a:solidFill>
                <a:schemeClr val="tx1"/>
              </a:solidFill>
            </a:endParaRPr>
          </a:p>
          <a:p>
            <a:r>
              <a:rPr lang="hr-HR" sz="2800" dirty="0">
                <a:solidFill>
                  <a:schemeClr val="tx1"/>
                </a:solidFill>
              </a:rPr>
              <a:t>Croatian </a:t>
            </a:r>
            <a:r>
              <a:rPr lang="hr-HR" sz="2800" dirty="0" err="1">
                <a:solidFill>
                  <a:schemeClr val="tx1"/>
                </a:solidFill>
              </a:rPr>
              <a:t>Society</a:t>
            </a:r>
            <a:r>
              <a:rPr lang="hr-HR" sz="2800" dirty="0">
                <a:solidFill>
                  <a:schemeClr val="tx1"/>
                </a:solidFill>
              </a:rPr>
              <a:t> for </a:t>
            </a:r>
            <a:r>
              <a:rPr lang="hr-HR" sz="2800" dirty="0" err="1">
                <a:solidFill>
                  <a:schemeClr val="tx1"/>
                </a:solidFill>
              </a:rPr>
              <a:t>Birds</a:t>
            </a:r>
            <a:r>
              <a:rPr lang="hr-HR" sz="2800" dirty="0">
                <a:solidFill>
                  <a:schemeClr val="tx1"/>
                </a:solidFill>
              </a:rPr>
              <a:t> </a:t>
            </a:r>
            <a:r>
              <a:rPr lang="hr-HR" sz="2800" dirty="0" err="1">
                <a:solidFill>
                  <a:schemeClr val="tx1"/>
                </a:solidFill>
              </a:rPr>
              <a:t>and</a:t>
            </a:r>
            <a:r>
              <a:rPr lang="hr-HR" sz="2800" dirty="0">
                <a:solidFill>
                  <a:schemeClr val="tx1"/>
                </a:solidFill>
              </a:rPr>
              <a:t> Nature Protection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3B5CC5-45ED-FB3D-4AF7-2E507670645B}"/>
              </a:ext>
            </a:extLst>
          </p:cNvPr>
          <p:cNvSpPr txBox="1"/>
          <p:nvPr/>
        </p:nvSpPr>
        <p:spPr>
          <a:xfrm>
            <a:off x="432619" y="6125497"/>
            <a:ext cx="1150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/>
              <a:t>Kopački rit – Jučer, Danas, Sutra</a:t>
            </a:r>
            <a:r>
              <a:rPr lang="en-GB" dirty="0"/>
              <a:t>, Osijek, </a:t>
            </a:r>
            <a:r>
              <a:rPr lang="hr-HR" dirty="0"/>
              <a:t>01-02 </a:t>
            </a:r>
            <a:r>
              <a:rPr lang="hr-HR" dirty="0" err="1"/>
              <a:t>October</a:t>
            </a:r>
            <a:r>
              <a:rPr lang="hr-HR" dirty="0"/>
              <a:t> 2026</a:t>
            </a:r>
            <a:endParaRPr lang="en-GB" dirty="0"/>
          </a:p>
        </p:txBody>
      </p:sp>
      <p:pic>
        <p:nvPicPr>
          <p:cNvPr id="5" name="Picture 6" descr="C:\Documents and Settings\Marla\Desktop\BROZ\01.Danubeparks\Events\TFM_january14-15.09\Task group meeting Birds\Prezentacia_TFMbirds\orliak-morsky.gif">
            <a:extLst>
              <a:ext uri="{FF2B5EF4-FFF2-40B4-BE49-F238E27FC236}">
                <a16:creationId xmlns:a16="http://schemas.microsoft.com/office/drawing/2014/main" id="{3BCB7CD4-EBAB-1AE9-8325-887D84C38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13976" r="14999" b="6831"/>
          <a:stretch>
            <a:fillRect/>
          </a:stretch>
        </p:blipFill>
        <p:spPr bwMode="auto">
          <a:xfrm>
            <a:off x="8451812" y="-90585"/>
            <a:ext cx="3419475" cy="29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A616C0-51D5-6D8E-F24D-111E6A471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13" y="363171"/>
            <a:ext cx="1610798" cy="160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0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E4BF7-7AAE-8C41-1E5B-40AB43E14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8900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Eagle that is not an eagle</a:t>
            </a:r>
            <a:r>
              <a:rPr lang="hr-HR" sz="4000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A0B3FCC7-4DBC-B5D9-8FFF-68049E564345}"/>
              </a:ext>
            </a:extLst>
          </p:cNvPr>
          <p:cNvSpPr txBox="1">
            <a:spLocks/>
          </p:cNvSpPr>
          <p:nvPr/>
        </p:nvSpPr>
        <p:spPr>
          <a:xfrm>
            <a:off x="2152651" y="1391477"/>
            <a:ext cx="8063345" cy="53373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The latest raptor phylogenies based on DNA are clear!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>
              <a:buFontTx/>
              <a:buChar char="-"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The Sea-Eagles are most closely related to Kites</a:t>
            </a:r>
            <a:r>
              <a:rPr lang="en-GB" dirty="0"/>
              <a:t>, then Buzzards, then Goshawk, and only then the "true" Eagles!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4A92BB-DA94-3FF2-08F1-26BA79BBA586}"/>
              </a:ext>
            </a:extLst>
          </p:cNvPr>
          <p:cNvGrpSpPr/>
          <p:nvPr/>
        </p:nvGrpSpPr>
        <p:grpSpPr>
          <a:xfrm>
            <a:off x="2627745" y="1969153"/>
            <a:ext cx="6936509" cy="3629891"/>
            <a:chOff x="2627745" y="1969153"/>
            <a:chExt cx="6936509" cy="3629891"/>
          </a:xfrm>
        </p:grpSpPr>
        <p:grpSp>
          <p:nvGrpSpPr>
            <p:cNvPr id="5" name="Groupe 6">
              <a:extLst>
                <a:ext uri="{FF2B5EF4-FFF2-40B4-BE49-F238E27FC236}">
                  <a16:creationId xmlns:a16="http://schemas.microsoft.com/office/drawing/2014/main" id="{1401AFB0-6838-518A-0F81-F0680D203F5E}"/>
                </a:ext>
              </a:extLst>
            </p:cNvPr>
            <p:cNvGrpSpPr/>
            <p:nvPr/>
          </p:nvGrpSpPr>
          <p:grpSpPr>
            <a:xfrm>
              <a:off x="2627745" y="1969153"/>
              <a:ext cx="6936509" cy="3629891"/>
              <a:chOff x="942109" y="1584313"/>
              <a:chExt cx="7961746" cy="4148791"/>
            </a:xfrm>
          </p:grpSpPr>
          <p:pic>
            <p:nvPicPr>
              <p:cNvPr id="6" name="Image 3">
                <a:extLst>
                  <a:ext uri="{FF2B5EF4-FFF2-40B4-BE49-F238E27FC236}">
                    <a16:creationId xmlns:a16="http://schemas.microsoft.com/office/drawing/2014/main" id="{5948CD5C-5C06-2493-3973-81AD1E3882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2109" y="1584313"/>
                <a:ext cx="5606473" cy="4148791"/>
              </a:xfrm>
              <a:prstGeom prst="rect">
                <a:avLst/>
              </a:prstGeom>
            </p:spPr>
          </p:pic>
          <p:sp>
            <p:nvSpPr>
              <p:cNvPr id="7" name="ZoneTexte 4">
                <a:extLst>
                  <a:ext uri="{FF2B5EF4-FFF2-40B4-BE49-F238E27FC236}">
                    <a16:creationId xmlns:a16="http://schemas.microsoft.com/office/drawing/2014/main" id="{9EBF79B4-7EB7-D3C2-C258-10EEF2732844}"/>
                  </a:ext>
                </a:extLst>
              </p:cNvPr>
              <p:cNvSpPr txBox="1"/>
              <p:nvPr/>
            </p:nvSpPr>
            <p:spPr>
              <a:xfrm>
                <a:off x="6326909" y="2032000"/>
                <a:ext cx="2576946" cy="562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H" sz="1400" i="1" dirty="0" err="1">
                    <a:solidFill>
                      <a:srgbClr val="0070C0"/>
                    </a:solidFill>
                  </a:rPr>
                  <a:t>Retrieved</a:t>
                </a:r>
                <a:r>
                  <a:rPr lang="fr-CH" sz="1400" i="1" dirty="0">
                    <a:solidFill>
                      <a:srgbClr val="0070C0"/>
                    </a:solidFill>
                  </a:rPr>
                  <a:t> in 2024 </a:t>
                </a:r>
                <a:r>
                  <a:rPr lang="fr-CH" sz="1400" i="1" dirty="0" err="1">
                    <a:solidFill>
                      <a:srgbClr val="0070C0"/>
                    </a:solidFill>
                  </a:rPr>
                  <a:t>from</a:t>
                </a:r>
                <a:r>
                  <a:rPr lang="fr-CH" sz="1400" i="1" dirty="0">
                    <a:solidFill>
                      <a:srgbClr val="0070C0"/>
                    </a:solidFill>
                  </a:rPr>
                  <a:t>: </a:t>
                </a:r>
                <a:r>
                  <a:rPr lang="fr-CH" sz="1100" dirty="0">
                    <a:solidFill>
                      <a:srgbClr val="0070C0"/>
                    </a:solidFill>
                  </a:rPr>
                  <a:t>http://jboyd.net/Taxo/List9.html</a:t>
                </a:r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E3ED381-0115-ABFD-DCCF-4ABE34F908EF}"/>
                </a:ext>
              </a:extLst>
            </p:cNvPr>
            <p:cNvSpPr/>
            <p:nvPr/>
          </p:nvSpPr>
          <p:spPr>
            <a:xfrm>
              <a:off x="4313583" y="4124739"/>
              <a:ext cx="2186608" cy="37271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663414A-2BF3-3B50-A038-F6B58C8C8D9D}"/>
                </a:ext>
              </a:extLst>
            </p:cNvPr>
            <p:cNvSpPr/>
            <p:nvPr/>
          </p:nvSpPr>
          <p:spPr>
            <a:xfrm>
              <a:off x="5132534" y="5008876"/>
              <a:ext cx="2186608" cy="372716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</p:grpSp>
      <p:pic>
        <p:nvPicPr>
          <p:cNvPr id="3" name="Picture 4">
            <a:extLst>
              <a:ext uri="{FF2B5EF4-FFF2-40B4-BE49-F238E27FC236}">
                <a16:creationId xmlns:a16="http://schemas.microsoft.com/office/drawing/2014/main" id="{0B31C0EA-7D8C-BE8F-2D85-EF6D12B86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1" y="2195826"/>
            <a:ext cx="1911350" cy="28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Documents and Settings\Marla\Desktop\BROZ\01.Danubeparks\Events\TFM_january14-15.09\Task group meeting Birds\Prezentacia_TFMbirds\orliak-morsky.gif">
            <a:extLst>
              <a:ext uri="{FF2B5EF4-FFF2-40B4-BE49-F238E27FC236}">
                <a16:creationId xmlns:a16="http://schemas.microsoft.com/office/drawing/2014/main" id="{B6EE7C2B-2891-EE53-E34A-8023D79CF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13976" r="14999" b="6831"/>
          <a:stretch>
            <a:fillRect/>
          </a:stretch>
        </p:blipFill>
        <p:spPr bwMode="auto">
          <a:xfrm>
            <a:off x="9088347" y="-42215"/>
            <a:ext cx="2911790" cy="2475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080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D1D2C3-099B-5EFE-2BE0-4F521548EBF4}"/>
              </a:ext>
            </a:extLst>
          </p:cNvPr>
          <p:cNvSpPr txBox="1"/>
          <p:nvPr/>
        </p:nvSpPr>
        <p:spPr>
          <a:xfrm>
            <a:off x="394252" y="5804452"/>
            <a:ext cx="45454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1100" dirty="0"/>
              <a:t>Halldórsson, Guðmundur &amp; Oddsdottir, Edda &amp; Sigurdsson, Bjarni.</a:t>
            </a:r>
            <a:r>
              <a:rPr lang="en-GB" sz="1100" dirty="0"/>
              <a:t> (Eds.)</a:t>
            </a:r>
            <a:r>
              <a:rPr lang="hr-HR" sz="1100" dirty="0"/>
              <a:t> (2008) AFFORNORD Effects of afforestation on ecosystems, landscape and rural development</a:t>
            </a:r>
            <a:r>
              <a:rPr lang="en-GB" sz="1100" dirty="0"/>
              <a:t>. Nordic Council of Ministers, Copenhagen</a:t>
            </a:r>
            <a:endParaRPr lang="hr-HR" sz="1100" dirty="0"/>
          </a:p>
        </p:txBody>
      </p:sp>
      <p:pic>
        <p:nvPicPr>
          <p:cNvPr id="6" name="Picture 5" descr="A map of the world with different colored circles&#10;&#10;AI-generated content may be incorrect.">
            <a:extLst>
              <a:ext uri="{FF2B5EF4-FFF2-40B4-BE49-F238E27FC236}">
                <a16:creationId xmlns:a16="http://schemas.microsoft.com/office/drawing/2014/main" id="{99AD0A70-0C88-5350-8BA7-E810340EE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288" y="249523"/>
            <a:ext cx="6552768" cy="4952792"/>
          </a:xfrm>
          <a:prstGeom prst="rect">
            <a:avLst/>
          </a:prstGeom>
        </p:spPr>
      </p:pic>
      <p:pic>
        <p:nvPicPr>
          <p:cNvPr id="8" name="Picture 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1B9CC55-C2E7-2305-5EA4-314E74AB3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665" y="4855877"/>
            <a:ext cx="6200775" cy="17526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3189617-225E-185C-B748-3E0A4BDF9175}"/>
              </a:ext>
            </a:extLst>
          </p:cNvPr>
          <p:cNvGrpSpPr/>
          <p:nvPr/>
        </p:nvGrpSpPr>
        <p:grpSpPr>
          <a:xfrm>
            <a:off x="279944" y="999814"/>
            <a:ext cx="5335723" cy="4858371"/>
            <a:chOff x="215348" y="946081"/>
            <a:chExt cx="5335723" cy="485837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F468DFA-A889-E8C5-09D8-6779D7F3B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348" y="946081"/>
              <a:ext cx="5247725" cy="4763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1268103-82A0-EBFF-72D6-45DC5E1052B8}"/>
                </a:ext>
              </a:extLst>
            </p:cNvPr>
            <p:cNvSpPr/>
            <p:nvPr/>
          </p:nvSpPr>
          <p:spPr>
            <a:xfrm>
              <a:off x="1346618" y="4633498"/>
              <a:ext cx="1292086" cy="117095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610561-895A-6BDD-F589-D3A20851A40E}"/>
                </a:ext>
              </a:extLst>
            </p:cNvPr>
            <p:cNvSpPr/>
            <p:nvPr/>
          </p:nvSpPr>
          <p:spPr>
            <a:xfrm>
              <a:off x="3473051" y="4260987"/>
              <a:ext cx="2078020" cy="154346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</p:grp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4183431B-1AAD-9B01-A7C5-742B7BC6005F}"/>
              </a:ext>
            </a:extLst>
          </p:cNvPr>
          <p:cNvSpPr/>
          <p:nvPr/>
        </p:nvSpPr>
        <p:spPr>
          <a:xfrm rot="15463080">
            <a:off x="485353" y="3390969"/>
            <a:ext cx="2305934" cy="683680"/>
          </a:xfrm>
          <a:prstGeom prst="rightArrow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3BD84AD-FD39-8659-32C0-631223C8C37D}"/>
              </a:ext>
            </a:extLst>
          </p:cNvPr>
          <p:cNvSpPr/>
          <p:nvPr/>
        </p:nvSpPr>
        <p:spPr>
          <a:xfrm rot="16200000">
            <a:off x="3380454" y="3437298"/>
            <a:ext cx="2305934" cy="683680"/>
          </a:xfrm>
          <a:prstGeom prst="rightArrow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966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72846473"/>
              </p:ext>
            </p:extLst>
          </p:nvPr>
        </p:nvGraphicFramePr>
        <p:xfrm>
          <a:off x="182880" y="978947"/>
          <a:ext cx="11826240" cy="51851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35A1088-A924-F270-A0A7-92DCC4EBAE31}"/>
              </a:ext>
            </a:extLst>
          </p:cNvPr>
          <p:cNvSpPr txBox="1"/>
          <p:nvPr/>
        </p:nvSpPr>
        <p:spPr>
          <a:xfrm>
            <a:off x="2274163" y="370701"/>
            <a:ext cx="7643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Main breeding requirements of eagles</a:t>
            </a:r>
            <a:r>
              <a:rPr lang="en-GB" sz="3600" dirty="0">
                <a:solidFill>
                  <a:schemeClr val="tx1"/>
                </a:solidFill>
              </a:rPr>
              <a:t>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42160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3156B-3502-94CE-D64F-10B0FF54F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19E80-F564-85D2-A5A0-E5F0AF71B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E:\My Pictures\A1_1.gif">
            <a:extLst>
              <a:ext uri="{FF2B5EF4-FFF2-40B4-BE49-F238E27FC236}">
                <a16:creationId xmlns:a16="http://schemas.microsoft.com/office/drawing/2014/main" id="{99718984-600F-CF46-72D9-EDA01BB0E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0357" y="274502"/>
            <a:ext cx="8411990" cy="630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1EE254EF-9FA1-43EF-AF84-713DBA113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633" y="31954"/>
            <a:ext cx="4630367" cy="679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730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325BE-1840-D2D1-1E83-9E3BDB92B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A220EB-9976-1948-866F-477C554AE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5" y="236310"/>
            <a:ext cx="3746090" cy="6385380"/>
          </a:xfrm>
        </p:spPr>
      </p:pic>
      <p:pic>
        <p:nvPicPr>
          <p:cNvPr id="4098" name="Picture 2" descr="Park prirode Kopački rit">
            <a:extLst>
              <a:ext uri="{FF2B5EF4-FFF2-40B4-BE49-F238E27FC236}">
                <a16:creationId xmlns:a16="http://schemas.microsoft.com/office/drawing/2014/main" id="{9B503488-180B-03C0-9C8A-AE6FB8DD9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4632" y="1136240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718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:\My Documents\Prijatelji KR\prez GodSkup\PosZooRez aero2.gif">
            <a:extLst>
              <a:ext uri="{FF2B5EF4-FFF2-40B4-BE49-F238E27FC236}">
                <a16:creationId xmlns:a16="http://schemas.microsoft.com/office/drawing/2014/main" id="{92544496-B181-D0A8-EE5B-C1F5AE079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78" y="2871586"/>
            <a:ext cx="5844964" cy="341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FBEBD2-7DD1-F4C7-4830-6585C60CA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978" y="415914"/>
            <a:ext cx="5483942" cy="2282898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chemeClr val="tx1"/>
                </a:solidFill>
              </a:rPr>
              <a:t>Regular annual phenomenon driven by snowmelt and rainfall</a:t>
            </a:r>
          </a:p>
          <a:p>
            <a:r>
              <a:rPr lang="en-GB" sz="2400" b="1" dirty="0">
                <a:solidFill>
                  <a:schemeClr val="tx1"/>
                </a:solidFill>
              </a:rPr>
              <a:t>Different duration due to relief</a:t>
            </a:r>
          </a:p>
          <a:p>
            <a:r>
              <a:rPr lang="en-GB" sz="2400" b="1" dirty="0">
                <a:solidFill>
                  <a:schemeClr val="tx1"/>
                </a:solidFill>
              </a:rPr>
              <a:t>Floods provide food for eagles!</a:t>
            </a:r>
            <a:endParaRPr lang="hr-HR" sz="2400" b="1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Formerly in late spring/early summer</a:t>
            </a:r>
          </a:p>
          <a:p>
            <a:endParaRPr lang="en-GB" sz="2400" b="1" dirty="0">
              <a:solidFill>
                <a:schemeClr val="tx1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BF0E416-42E6-A916-91B6-2C4DE56E5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967" y="22623"/>
            <a:ext cx="5107662" cy="683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093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E74B40-DD3F-42DD-B193-5406303A7DBE}"/>
              </a:ext>
            </a:extLst>
          </p:cNvPr>
          <p:cNvSpPr/>
          <p:nvPr/>
        </p:nvSpPr>
        <p:spPr>
          <a:xfrm>
            <a:off x="-157779" y="5842337"/>
            <a:ext cx="12349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b="1" dirty="0"/>
              <a:t>R</a:t>
            </a:r>
            <a:r>
              <a:rPr lang="de-DE" b="1" dirty="0"/>
              <a:t>UDOLF VON ÖSTERREICH, HOMEYER E.F. &amp; BREHM A. (1879)</a:t>
            </a:r>
            <a:r>
              <a:rPr lang="de-DE" dirty="0"/>
              <a:t>: Zwölf Frühlingstage an der mittleren Donau. </a:t>
            </a:r>
            <a:endParaRPr lang="hr-HR" dirty="0"/>
          </a:p>
          <a:p>
            <a:pPr algn="ctr"/>
            <a:r>
              <a:rPr lang="de-DE" dirty="0"/>
              <a:t>Journal für Ornithologie 27: 1–83.</a:t>
            </a:r>
            <a:endParaRPr lang="hr-HR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D8104F-8B88-C1CB-82C1-C8AF9991A397}"/>
              </a:ext>
            </a:extLst>
          </p:cNvPr>
          <p:cNvGrpSpPr/>
          <p:nvPr/>
        </p:nvGrpSpPr>
        <p:grpSpPr>
          <a:xfrm>
            <a:off x="412573" y="430302"/>
            <a:ext cx="11366854" cy="4701092"/>
            <a:chOff x="412573" y="430302"/>
            <a:chExt cx="11366854" cy="4701092"/>
          </a:xfrm>
        </p:grpSpPr>
        <p:pic>
          <p:nvPicPr>
            <p:cNvPr id="6146" name="Picture 2" descr="RUDOLF, CROWN PRINCE OF AUSTRIA (1858-1889) in hunting gear about 1885  Stock Photo - Alamy">
              <a:extLst>
                <a:ext uri="{FF2B5EF4-FFF2-40B4-BE49-F238E27FC236}">
                  <a16:creationId xmlns:a16="http://schemas.microsoft.com/office/drawing/2014/main" id="{E0269E27-1D86-4871-8A3A-DA0AAA2CD5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28"/>
            <a:stretch/>
          </p:blipFill>
          <p:spPr bwMode="auto">
            <a:xfrm>
              <a:off x="412573" y="430303"/>
              <a:ext cx="3168663" cy="4701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 descr="Eugen Ferdinand von Homeyer.jpg">
              <a:extLst>
                <a:ext uri="{FF2B5EF4-FFF2-40B4-BE49-F238E27FC236}">
                  <a16:creationId xmlns:a16="http://schemas.microsoft.com/office/drawing/2014/main" id="{4B2CB157-AA22-41F1-8C7E-26BEA09367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6392" y="430302"/>
              <a:ext cx="3336258" cy="4701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 descr="Alfred Brehm – Wikipedia">
              <a:extLst>
                <a:ext uri="{FF2B5EF4-FFF2-40B4-BE49-F238E27FC236}">
                  <a16:creationId xmlns:a16="http://schemas.microsoft.com/office/drawing/2014/main" id="{355B9F03-C56F-4747-AD45-70ECB3588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7087" y="430302"/>
              <a:ext cx="4112340" cy="4701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20BDEC2-B26B-4F23-8B07-5F4E7EC60B47}"/>
              </a:ext>
            </a:extLst>
          </p:cNvPr>
          <p:cNvSpPr txBox="1"/>
          <p:nvPr/>
        </p:nvSpPr>
        <p:spPr>
          <a:xfrm>
            <a:off x="3618815" y="5302199"/>
            <a:ext cx="495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„ </a:t>
            </a:r>
            <a:r>
              <a:rPr lang="en-GB" dirty="0"/>
              <a:t>……</a:t>
            </a:r>
            <a:r>
              <a:rPr lang="hr-HR" dirty="0"/>
              <a:t>20</a:t>
            </a:r>
            <a:r>
              <a:rPr lang="en-GB" dirty="0"/>
              <a:t> breeding</a:t>
            </a:r>
            <a:r>
              <a:rPr lang="hr-HR" dirty="0"/>
              <a:t> </a:t>
            </a:r>
            <a:r>
              <a:rPr lang="en-GB" dirty="0"/>
              <a:t>pairs of  White-tailed eagles</a:t>
            </a:r>
            <a:r>
              <a:rPr lang="hr-HR" dirty="0"/>
              <a:t>......</a:t>
            </a:r>
            <a:r>
              <a:rPr lang="en-GB" dirty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992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4D0D5-D25B-490D-838B-AD470B107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27" y="5804260"/>
            <a:ext cx="11672945" cy="7735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>
                <a:solidFill>
                  <a:schemeClr val="tx1"/>
                </a:solidFill>
              </a:rPr>
              <a:t>MOJSISOVICS A. (1886)</a:t>
            </a:r>
            <a:r>
              <a:rPr lang="de-DE" sz="2000" dirty="0">
                <a:solidFill>
                  <a:schemeClr val="tx1"/>
                </a:solidFill>
              </a:rPr>
              <a:t>: Biologische und faunistische Beobachtungen über Vögel und Säugethiere Südungarns und Slavoniens in der Jahren 1884 and 1885. — Mitt. Naturwiss. Ver. Steiermark 22: 109–204.</a:t>
            </a:r>
            <a:r>
              <a:rPr lang="hr-HR" sz="20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170" name="Picture 2" descr="https://upload.wikimedia.org/wikipedia/commons/thumb/7/79/Edmund_von_Mojsisovics_1886_Winter_Winter_%2818_btv1b8453215h_%28cropped%29%29.jpg/800px-Edmund_von_Mojsisovics_1886_Winter_Winter_%2818_btv1b8453215h_%28cropped%29%29.jpg">
            <a:extLst>
              <a:ext uri="{FF2B5EF4-FFF2-40B4-BE49-F238E27FC236}">
                <a16:creationId xmlns:a16="http://schemas.microsoft.com/office/drawing/2014/main" id="{073E9252-C894-44D9-8145-F21901076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298" y="453751"/>
            <a:ext cx="3268897" cy="49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FCD1A3-4C72-4045-8236-D1AB80AE0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1807" y="453751"/>
            <a:ext cx="4257063" cy="498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05009D-45DC-A612-9618-5E39BC8177A9}"/>
              </a:ext>
            </a:extLst>
          </p:cNvPr>
          <p:cNvSpPr txBox="1"/>
          <p:nvPr/>
        </p:nvSpPr>
        <p:spPr>
          <a:xfrm>
            <a:off x="3618814" y="5434927"/>
            <a:ext cx="4954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„ </a:t>
            </a:r>
            <a:r>
              <a:rPr lang="en-GB" dirty="0"/>
              <a:t>……</a:t>
            </a:r>
            <a:r>
              <a:rPr lang="hr-HR" dirty="0"/>
              <a:t>20</a:t>
            </a:r>
            <a:r>
              <a:rPr lang="en-GB" dirty="0"/>
              <a:t> breeding</a:t>
            </a:r>
            <a:r>
              <a:rPr lang="hr-HR" dirty="0"/>
              <a:t> </a:t>
            </a:r>
            <a:r>
              <a:rPr lang="en-GB" dirty="0"/>
              <a:t>pairs of  White-tailed eagles</a:t>
            </a:r>
            <a:r>
              <a:rPr lang="hr-HR" dirty="0"/>
              <a:t>......</a:t>
            </a:r>
            <a:r>
              <a:rPr lang="en-GB" dirty="0"/>
              <a:t>”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F2A094-2AE2-61B5-CD13-2E94C90CA269}"/>
              </a:ext>
            </a:extLst>
          </p:cNvPr>
          <p:cNvSpPr txBox="1"/>
          <p:nvPr/>
        </p:nvSpPr>
        <p:spPr>
          <a:xfrm>
            <a:off x="412954" y="453751"/>
            <a:ext cx="18091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sz="1800" dirty="0"/>
              <a:t>(1879 -1892) </a:t>
            </a:r>
            <a:endParaRPr lang="en-GB" sz="1800" dirty="0"/>
          </a:p>
          <a:p>
            <a:pPr algn="ctr"/>
            <a:r>
              <a:rPr lang="en-GB" dirty="0"/>
              <a:t>10 articles on bird fauna of the area</a:t>
            </a:r>
          </a:p>
        </p:txBody>
      </p:sp>
    </p:spTree>
    <p:extLst>
      <p:ext uri="{BB962C8B-B14F-4D97-AF65-F5344CB8AC3E}">
        <p14:creationId xmlns:p14="http://schemas.microsoft.com/office/powerpoint/2010/main" val="130957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92574-1BBD-26DE-23CD-AD2D806B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380382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Why was a breeding population limited in 19 century?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11652-9E70-4E66-B3E7-FAFADA9FA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1952" y="1655240"/>
            <a:ext cx="5405284" cy="4454505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Area was primarily managed as hunting/fishing ground </a:t>
            </a:r>
          </a:p>
          <a:p>
            <a:r>
              <a:rPr lang="en-GB" dirty="0">
                <a:solidFill>
                  <a:schemeClr val="tx1"/>
                </a:solidFill>
              </a:rPr>
              <a:t>Predators were persecuted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Last wolf killed in 1879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Eagles and large raptors killed as predators, for fun &amp; scientific collections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Fishing was a big business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7F3C0C0-4C74-6F5B-1CB1-4C3D26F8A63F}"/>
              </a:ext>
            </a:extLst>
          </p:cNvPr>
          <p:cNvGrpSpPr/>
          <p:nvPr/>
        </p:nvGrpSpPr>
        <p:grpSpPr>
          <a:xfrm>
            <a:off x="432618" y="1965959"/>
            <a:ext cx="4621543" cy="2155582"/>
            <a:chOff x="412573" y="430302"/>
            <a:chExt cx="11366854" cy="4701092"/>
          </a:xfrm>
        </p:grpSpPr>
        <p:pic>
          <p:nvPicPr>
            <p:cNvPr id="5" name="Picture 2" descr="RUDOLF, CROWN PRINCE OF AUSTRIA (1858-1889) in hunting gear about 1885  Stock Photo - Alamy">
              <a:extLst>
                <a:ext uri="{FF2B5EF4-FFF2-40B4-BE49-F238E27FC236}">
                  <a16:creationId xmlns:a16="http://schemas.microsoft.com/office/drawing/2014/main" id="{86D39C09-A915-7FCD-D5B9-E4445481C08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28"/>
            <a:stretch/>
          </p:blipFill>
          <p:spPr bwMode="auto">
            <a:xfrm>
              <a:off x="412573" y="430303"/>
              <a:ext cx="3168663" cy="4701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Eugen Ferdinand von Homeyer.jpg">
              <a:extLst>
                <a:ext uri="{FF2B5EF4-FFF2-40B4-BE49-F238E27FC236}">
                  <a16:creationId xmlns:a16="http://schemas.microsoft.com/office/drawing/2014/main" id="{F4D32267-E1FC-410B-1B34-21901DFF1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6392" y="430302"/>
              <a:ext cx="3336258" cy="4701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Alfred Brehm – Wikipedia">
              <a:extLst>
                <a:ext uri="{FF2B5EF4-FFF2-40B4-BE49-F238E27FC236}">
                  <a16:creationId xmlns:a16="http://schemas.microsoft.com/office/drawing/2014/main" id="{05A3FA62-CBD2-5D6E-4927-C3A0EE5DEE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7087" y="430302"/>
              <a:ext cx="4112340" cy="4701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4" name="Picture 2" descr="Park prirode Kopački rit">
            <a:extLst>
              <a:ext uri="{FF2B5EF4-FFF2-40B4-BE49-F238E27FC236}">
                <a16:creationId xmlns:a16="http://schemas.microsoft.com/office/drawing/2014/main" id="{1C43CA37-B102-1B6B-76E9-FF3253C1B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244" y="4396523"/>
            <a:ext cx="3329751" cy="208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 srcu Kopačkog rita, obnavlja se Tikveš: dvor u kojem su moćne elite  kovale planove, lovile, zatvarale careve, plandovale i odmarale ~ Blaga &amp;  misterije">
            <a:extLst>
              <a:ext uri="{FF2B5EF4-FFF2-40B4-BE49-F238E27FC236}">
                <a16:creationId xmlns:a16="http://schemas.microsoft.com/office/drawing/2014/main" id="{67F64869-0EAF-6FAF-0E32-87A7F6EE2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35848"/>
            <a:ext cx="2907994" cy="234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31" descr="D:\My Documents\Prijatelji KR\prez GodSkup\moruna.jpg">
            <a:extLst>
              <a:ext uri="{FF2B5EF4-FFF2-40B4-BE49-F238E27FC236}">
                <a16:creationId xmlns:a16="http://schemas.microsoft.com/office/drawing/2014/main" id="{E5AC5D55-496B-6D96-C88A-933760EF8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21" y="4483301"/>
            <a:ext cx="2741122" cy="196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123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My Documents\Prijatelji KR\prez GodSkup\landsat copy.gif">
            <a:extLst>
              <a:ext uri="{FF2B5EF4-FFF2-40B4-BE49-F238E27FC236}">
                <a16:creationId xmlns:a16="http://schemas.microsoft.com/office/drawing/2014/main" id="{D39DF305-B481-2E7A-EB70-AB26CB4FEA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150" y="256573"/>
            <a:ext cx="4798218" cy="634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CF5C50-1A15-B153-89D5-1AD113A3153E}"/>
              </a:ext>
            </a:extLst>
          </p:cNvPr>
          <p:cNvSpPr txBox="1"/>
          <p:nvPr/>
        </p:nvSpPr>
        <p:spPr>
          <a:xfrm>
            <a:off x="678426" y="619432"/>
            <a:ext cx="5545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Changes in the floodplain in 19</a:t>
            </a:r>
            <a:r>
              <a:rPr lang="en-GB" sz="2400" b="1" baseline="30000" dirty="0"/>
              <a:t>th</a:t>
            </a:r>
            <a:r>
              <a:rPr lang="en-GB" sz="2400" b="1" dirty="0"/>
              <a:t> and 20</a:t>
            </a:r>
            <a:r>
              <a:rPr lang="en-GB" sz="2400" b="1" baseline="30000" dirty="0"/>
              <a:t>th</a:t>
            </a:r>
            <a:r>
              <a:rPr lang="en-GB" sz="2400" b="1" dirty="0"/>
              <a:t> century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186D7-BE0A-B289-5F5F-61A21F358836}"/>
              </a:ext>
            </a:extLst>
          </p:cNvPr>
          <p:cNvSpPr txBox="1"/>
          <p:nvPr/>
        </p:nvSpPr>
        <p:spPr>
          <a:xfrm>
            <a:off x="851053" y="1588743"/>
            <a:ext cx="59583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Dike construction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Land reclamation and wetland habitat loss (70% of active floodplain loss)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Cutting through meanders for navigation purposes</a:t>
            </a:r>
          </a:p>
        </p:txBody>
      </p:sp>
      <p:pic>
        <p:nvPicPr>
          <p:cNvPr id="7" name="Picture 1028" descr="D:\My Documents\Prijatelji KR\prez GodSkup\sjeca meandra.gif">
            <a:extLst>
              <a:ext uri="{FF2B5EF4-FFF2-40B4-BE49-F238E27FC236}">
                <a16:creationId xmlns:a16="http://schemas.microsoft.com/office/drawing/2014/main" id="{C2A4CE52-3A12-A6F1-DF73-EE691174E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943" y="3945818"/>
            <a:ext cx="3870857" cy="252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131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4E1B83-8476-D555-BB58-CA35872871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385" y="2137565"/>
            <a:ext cx="2296859" cy="37971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D19B04-5FF1-145B-5D3D-78B0B26786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7"/>
          <a:stretch/>
        </p:blipFill>
        <p:spPr>
          <a:xfrm>
            <a:off x="7487244" y="255639"/>
            <a:ext cx="4479724" cy="634987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67BF1-FEAA-AD93-54BD-B35A725A0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586" y="954794"/>
            <a:ext cx="7066935" cy="1039761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hr-HR" dirty="0">
                <a:solidFill>
                  <a:schemeClr val="tx1"/>
                </a:solidFill>
              </a:rPr>
              <a:t>Homonnay </a:t>
            </a:r>
            <a:r>
              <a:rPr lang="en-GB" dirty="0">
                <a:solidFill>
                  <a:schemeClr val="tx1"/>
                </a:solidFill>
              </a:rPr>
              <a:t>N. </a:t>
            </a:r>
            <a:r>
              <a:rPr lang="hr-HR" dirty="0">
                <a:solidFill>
                  <a:schemeClr val="tx1"/>
                </a:solidFill>
              </a:rPr>
              <a:t>(1944) </a:t>
            </a:r>
            <a:r>
              <a:rPr lang="en-GB" dirty="0">
                <a:solidFill>
                  <a:schemeClr val="tx1"/>
                </a:solidFill>
              </a:rPr>
              <a:t>“Distribution of White-tailed eagle and Black stork population on </a:t>
            </a:r>
            <a:r>
              <a:rPr lang="en-GB" dirty="0" err="1">
                <a:solidFill>
                  <a:schemeClr val="tx1"/>
                </a:solidFill>
              </a:rPr>
              <a:t>Belye</a:t>
            </a:r>
            <a:r>
              <a:rPr lang="en-GB" dirty="0">
                <a:solidFill>
                  <a:schemeClr val="tx1"/>
                </a:solidFill>
              </a:rPr>
              <a:t> lordship”, Albertina, 1: 192-198.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1E22F9-C063-3C5D-6029-264850AF2DFD}"/>
              </a:ext>
            </a:extLst>
          </p:cNvPr>
          <p:cNvSpPr txBox="1"/>
          <p:nvPr/>
        </p:nvSpPr>
        <p:spPr>
          <a:xfrm>
            <a:off x="438956" y="2697326"/>
            <a:ext cx="46211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“… (in 1943) ..22 occupied nest and 19 empty White-tailed eagle nests on the </a:t>
            </a:r>
            <a:r>
              <a:rPr lang="en-GB" sz="2400" dirty="0" err="1"/>
              <a:t>Belye</a:t>
            </a:r>
            <a:r>
              <a:rPr lang="en-GB" sz="2400" dirty="0"/>
              <a:t> lordship property…”</a:t>
            </a:r>
          </a:p>
          <a:p>
            <a:pPr marL="45720" indent="0">
              <a:buNone/>
            </a:pPr>
            <a:endParaRPr lang="en-GB" sz="2400" dirty="0"/>
          </a:p>
          <a:p>
            <a:pPr marL="45720" indent="0">
              <a:buNone/>
            </a:pPr>
            <a:r>
              <a:rPr lang="en-GB" sz="2400" dirty="0"/>
              <a:t>(note: 19 occupied nests on the map = black circles + additional 14 empty nests = white circles)</a:t>
            </a:r>
            <a:endParaRPr lang="hr-H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5C4C2-4B44-4933-2DBE-C49EFC65535B}"/>
              </a:ext>
            </a:extLst>
          </p:cNvPr>
          <p:cNvSpPr txBox="1"/>
          <p:nvPr/>
        </p:nvSpPr>
        <p:spPr>
          <a:xfrm>
            <a:off x="471948" y="442452"/>
            <a:ext cx="6754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Nándor </a:t>
            </a:r>
            <a:r>
              <a:rPr lang="en-GB" dirty="0" err="1"/>
              <a:t>Homonnay</a:t>
            </a:r>
            <a:r>
              <a:rPr lang="en-GB" dirty="0"/>
              <a:t> (1912-1976) born in </a:t>
            </a:r>
            <a:r>
              <a:rPr lang="en-GB" dirty="0" err="1"/>
              <a:t>Apatin</a:t>
            </a:r>
            <a:r>
              <a:rPr lang="en-GB" dirty="0"/>
              <a:t>, ornithologist</a:t>
            </a:r>
          </a:p>
        </p:txBody>
      </p:sp>
    </p:spTree>
    <p:extLst>
      <p:ext uri="{BB962C8B-B14F-4D97-AF65-F5344CB8AC3E}">
        <p14:creationId xmlns:p14="http://schemas.microsoft.com/office/powerpoint/2010/main" val="4046819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FF28B1-F054-FF3F-B4C5-25E94025362F}"/>
              </a:ext>
            </a:extLst>
          </p:cNvPr>
          <p:cNvSpPr txBox="1"/>
          <p:nvPr/>
        </p:nvSpPr>
        <p:spPr>
          <a:xfrm>
            <a:off x="866468" y="521336"/>
            <a:ext cx="10459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Changes in the floodplain primary use in 20</a:t>
            </a:r>
            <a:r>
              <a:rPr lang="en-GB" sz="3200" b="1" baseline="30000" dirty="0"/>
              <a:t>th</a:t>
            </a:r>
            <a:r>
              <a:rPr lang="en-GB" sz="3200" b="1" dirty="0"/>
              <a:t> century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110936-F0CA-7199-DFE0-F2560C8D9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1654277"/>
            <a:ext cx="10459065" cy="454004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State hunting ground for trophy animals (Red deer) – highest priority in former Yugoslavia</a:t>
            </a:r>
          </a:p>
          <a:p>
            <a:r>
              <a:rPr lang="en-GB" dirty="0">
                <a:solidFill>
                  <a:schemeClr val="tx1"/>
                </a:solidFill>
              </a:rPr>
              <a:t>Deer population raised to 4000 animals (14 deer/100 ha) – viscera after hunting left in field</a:t>
            </a:r>
          </a:p>
          <a:p>
            <a:r>
              <a:rPr lang="en-GB" dirty="0">
                <a:solidFill>
                  <a:schemeClr val="tx1"/>
                </a:solidFill>
              </a:rPr>
              <a:t>Fishponds (570 ha) constructed in late 60-ties</a:t>
            </a:r>
          </a:p>
          <a:p>
            <a:r>
              <a:rPr lang="en-GB" dirty="0">
                <a:solidFill>
                  <a:schemeClr val="tx1"/>
                </a:solidFill>
              </a:rPr>
              <a:t>Fishing in open waters outlawed – rivers taken over by sport anglers, limited illegal fishing in the floodplain</a:t>
            </a:r>
          </a:p>
          <a:p>
            <a:r>
              <a:rPr lang="en-GB" dirty="0">
                <a:solidFill>
                  <a:schemeClr val="tx1"/>
                </a:solidFill>
              </a:rPr>
              <a:t>Intensive forestry continued in the former floodplain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7073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17181-62D0-EE8E-F82E-20DAB1EB7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887C3-B669-B545-A7E2-D4082C8DF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318432-64A3-9559-9837-640F0A44E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275" y="1165778"/>
            <a:ext cx="4762689" cy="4509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karta_stanista_02">
            <a:extLst>
              <a:ext uri="{FF2B5EF4-FFF2-40B4-BE49-F238E27FC236}">
                <a16:creationId xmlns:a16="http://schemas.microsoft.com/office/drawing/2014/main" id="{BE18C4A2-CDB5-4030-4AB1-2D3267688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238" y="-17323"/>
            <a:ext cx="4863033" cy="687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09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2F18-9DA7-3D87-6893-69B85D9E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481781"/>
            <a:ext cx="9875520" cy="69809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chemeClr val="tx1"/>
                </a:solidFill>
              </a:rPr>
              <a:t>Protection efforts since late 1960-ties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32411-A471-FD31-5750-F51F53824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182" y="1686232"/>
            <a:ext cx="4953000" cy="4562168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Area protected in 1967 – two protection categories</a:t>
            </a:r>
          </a:p>
          <a:p>
            <a:r>
              <a:rPr lang="en-GB" dirty="0">
                <a:solidFill>
                  <a:schemeClr val="tx1"/>
                </a:solidFill>
              </a:rPr>
              <a:t>Nature park and Special zoological reserve formally designated in 1974</a:t>
            </a:r>
          </a:p>
          <a:p>
            <a:r>
              <a:rPr lang="en-GB" dirty="0">
                <a:solidFill>
                  <a:schemeClr val="tx1"/>
                </a:solidFill>
              </a:rPr>
              <a:t>Listed as IBA in 1986</a:t>
            </a:r>
          </a:p>
          <a:p>
            <a:r>
              <a:rPr lang="en-GB" dirty="0">
                <a:solidFill>
                  <a:schemeClr val="tx1"/>
                </a:solidFill>
              </a:rPr>
              <a:t>Ramsar site in 1995</a:t>
            </a:r>
          </a:p>
          <a:p>
            <a:r>
              <a:rPr lang="en-GB" dirty="0">
                <a:solidFill>
                  <a:schemeClr val="tx1"/>
                </a:solidFill>
              </a:rPr>
              <a:t>Nature park Management Office in 1997</a:t>
            </a:r>
          </a:p>
          <a:p>
            <a:r>
              <a:rPr lang="en-GB" dirty="0">
                <a:solidFill>
                  <a:schemeClr val="tx1"/>
                </a:solidFill>
              </a:rPr>
              <a:t>Biosphere reserve in 2012</a:t>
            </a:r>
          </a:p>
          <a:p>
            <a:r>
              <a:rPr lang="en-GB" dirty="0">
                <a:solidFill>
                  <a:schemeClr val="tx1"/>
                </a:solidFill>
              </a:rPr>
              <a:t>Natura 2000 sites in 2013</a:t>
            </a:r>
          </a:p>
        </p:txBody>
      </p:sp>
      <p:pic>
        <p:nvPicPr>
          <p:cNvPr id="4" name="Picture 4" descr="C:\WINDOWS\Application Data\Microsoft\Media Catalog\PREZENTACIJA KARTA.tif">
            <a:extLst>
              <a:ext uri="{FF2B5EF4-FFF2-40B4-BE49-F238E27FC236}">
                <a16:creationId xmlns:a16="http://schemas.microsoft.com/office/drawing/2014/main" id="{2727D1B0-DD98-67A6-D49E-C6EDEA9C5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050" y="1179871"/>
            <a:ext cx="3647768" cy="533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0394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2">
            <a:extLst>
              <a:ext uri="{FF2B5EF4-FFF2-40B4-BE49-F238E27FC236}">
                <a16:creationId xmlns:a16="http://schemas.microsoft.com/office/drawing/2014/main" id="{7FA05895-8E5D-A2B7-C854-611CBF35A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526" y="1425677"/>
            <a:ext cx="6078043" cy="42043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5A2FA5-3CF6-81B6-85EF-8BC04BC3C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437699"/>
            <a:ext cx="9875520" cy="816077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White-tailed Eagle breeding population in </a:t>
            </a:r>
            <a:r>
              <a:rPr lang="en-GB" sz="3200" b="1" dirty="0" err="1">
                <a:solidFill>
                  <a:schemeClr val="tx1"/>
                </a:solidFill>
              </a:rPr>
              <a:t>Kopački</a:t>
            </a:r>
            <a:r>
              <a:rPr lang="en-GB" sz="3200" b="1" dirty="0">
                <a:solidFill>
                  <a:schemeClr val="tx1"/>
                </a:solidFill>
              </a:rPr>
              <a:t> </a:t>
            </a:r>
            <a:r>
              <a:rPr lang="en-GB" sz="3200" b="1" dirty="0" err="1">
                <a:solidFill>
                  <a:schemeClr val="tx1"/>
                </a:solidFill>
              </a:rPr>
              <a:t>rit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B4F65-08AB-FC7F-C1BB-0511E03B3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271" y="1425677"/>
            <a:ext cx="4777255" cy="4440328"/>
          </a:xfrm>
        </p:spPr>
        <p:txBody>
          <a:bodyPr>
            <a:normAutofit fontScale="92500"/>
          </a:bodyPr>
          <a:lstStyle/>
          <a:p>
            <a:r>
              <a:rPr lang="hr-HR" dirty="0">
                <a:solidFill>
                  <a:schemeClr val="tx1"/>
                </a:solidFill>
              </a:rPr>
              <a:t>Mikuska </a:t>
            </a:r>
            <a:r>
              <a:rPr lang="en-GB" dirty="0">
                <a:solidFill>
                  <a:schemeClr val="tx1"/>
                </a:solidFill>
              </a:rPr>
              <a:t>(</a:t>
            </a:r>
            <a:r>
              <a:rPr lang="hr-HR" dirty="0">
                <a:solidFill>
                  <a:schemeClr val="tx1"/>
                </a:solidFill>
              </a:rPr>
              <a:t>1979</a:t>
            </a:r>
            <a:r>
              <a:rPr lang="en-GB" dirty="0">
                <a:solidFill>
                  <a:schemeClr val="tx1"/>
                </a:solidFill>
              </a:rPr>
              <a:t>) – 11 pairs</a:t>
            </a:r>
          </a:p>
          <a:p>
            <a:r>
              <a:rPr lang="hr-HR" dirty="0">
                <a:solidFill>
                  <a:schemeClr val="tx1"/>
                </a:solidFill>
              </a:rPr>
              <a:t>Mikuska &amp; Mikuska</a:t>
            </a:r>
            <a:r>
              <a:rPr lang="en-GB" dirty="0">
                <a:solidFill>
                  <a:schemeClr val="tx1"/>
                </a:solidFill>
              </a:rPr>
              <a:t> (</a:t>
            </a:r>
            <a:r>
              <a:rPr lang="hr-HR" dirty="0">
                <a:solidFill>
                  <a:schemeClr val="tx1"/>
                </a:solidFill>
              </a:rPr>
              <a:t>1981</a:t>
            </a:r>
            <a:r>
              <a:rPr lang="en-GB" dirty="0">
                <a:solidFill>
                  <a:schemeClr val="tx1"/>
                </a:solidFill>
              </a:rPr>
              <a:t>)</a:t>
            </a:r>
            <a:r>
              <a:rPr lang="hr-HR" dirty="0">
                <a:solidFill>
                  <a:schemeClr val="tx1"/>
                </a:solidFill>
              </a:rPr>
              <a:t> – 15 </a:t>
            </a:r>
            <a:r>
              <a:rPr lang="en-GB" dirty="0">
                <a:solidFill>
                  <a:schemeClr val="tx1"/>
                </a:solidFill>
              </a:rPr>
              <a:t>pairs</a:t>
            </a:r>
          </a:p>
          <a:p>
            <a:r>
              <a:rPr lang="en-GB" dirty="0">
                <a:solidFill>
                  <a:schemeClr val="tx1"/>
                </a:solidFill>
              </a:rPr>
              <a:t>Ham, </a:t>
            </a:r>
            <a:r>
              <a:rPr lang="en-GB" dirty="0" err="1">
                <a:solidFill>
                  <a:schemeClr val="tx1"/>
                </a:solidFill>
              </a:rPr>
              <a:t>Mikuska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Gec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Fištrović</a:t>
            </a:r>
            <a:r>
              <a:rPr lang="en-GB" dirty="0">
                <a:solidFill>
                  <a:schemeClr val="tx1"/>
                </a:solidFill>
              </a:rPr>
              <a:t> &amp;Schneider (1988) – 20 + 3 potential pairs</a:t>
            </a:r>
          </a:p>
          <a:p>
            <a:r>
              <a:rPr lang="en-GB" dirty="0">
                <a:solidFill>
                  <a:schemeClr val="tx1"/>
                </a:solidFill>
              </a:rPr>
              <a:t>Ham, </a:t>
            </a:r>
            <a:r>
              <a:rPr lang="en-GB" dirty="0" err="1">
                <a:solidFill>
                  <a:schemeClr val="tx1"/>
                </a:solidFill>
              </a:rPr>
              <a:t>Mikuska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Gec</a:t>
            </a:r>
            <a:r>
              <a:rPr lang="en-GB" dirty="0">
                <a:solidFill>
                  <a:schemeClr val="tx1"/>
                </a:solidFill>
              </a:rPr>
              <a:t> (1991, </a:t>
            </a:r>
            <a:r>
              <a:rPr lang="en-GB" dirty="0" err="1">
                <a:solidFill>
                  <a:schemeClr val="tx1"/>
                </a:solidFill>
              </a:rPr>
              <a:t>unpubl</a:t>
            </a:r>
            <a:r>
              <a:rPr lang="en-GB" dirty="0">
                <a:solidFill>
                  <a:schemeClr val="tx1"/>
                </a:solidFill>
              </a:rPr>
              <a:t>.) – 25 pairs + 7 potential pairs </a:t>
            </a:r>
          </a:p>
          <a:p>
            <a:r>
              <a:rPr lang="en-GB" dirty="0" err="1">
                <a:solidFill>
                  <a:schemeClr val="tx1"/>
                </a:solidFill>
              </a:rPr>
              <a:t>Špoljarić</a:t>
            </a:r>
            <a:r>
              <a:rPr lang="en-GB" dirty="0">
                <a:solidFill>
                  <a:schemeClr val="tx1"/>
                </a:solidFill>
              </a:rPr>
              <a:t> (2001) – 25 pairs*</a:t>
            </a:r>
          </a:p>
          <a:p>
            <a:r>
              <a:rPr lang="en-GB" dirty="0" err="1">
                <a:solidFill>
                  <a:schemeClr val="tx1"/>
                </a:solidFill>
              </a:rPr>
              <a:t>Mikuska</a:t>
            </a:r>
            <a:r>
              <a:rPr lang="en-GB" dirty="0">
                <a:solidFill>
                  <a:schemeClr val="tx1"/>
                </a:solidFill>
              </a:rPr>
              <a:t> &amp; </a:t>
            </a:r>
            <a:r>
              <a:rPr lang="en-GB" dirty="0" err="1">
                <a:solidFill>
                  <a:schemeClr val="tx1"/>
                </a:solidFill>
              </a:rPr>
              <a:t>Mikuska</a:t>
            </a:r>
            <a:r>
              <a:rPr lang="en-GB" dirty="0">
                <a:solidFill>
                  <a:schemeClr val="tx1"/>
                </a:solidFill>
              </a:rPr>
              <a:t> (2006, </a:t>
            </a:r>
            <a:r>
              <a:rPr lang="en-GB" dirty="0" err="1">
                <a:solidFill>
                  <a:schemeClr val="tx1"/>
                </a:solidFill>
              </a:rPr>
              <a:t>unpubl</a:t>
            </a:r>
            <a:r>
              <a:rPr lang="en-GB" dirty="0">
                <a:solidFill>
                  <a:schemeClr val="tx1"/>
                </a:solidFill>
              </a:rPr>
              <a:t>.) -39 pairs</a:t>
            </a:r>
          </a:p>
          <a:p>
            <a:r>
              <a:rPr lang="en-GB" dirty="0" err="1">
                <a:solidFill>
                  <a:schemeClr val="tx1"/>
                </a:solidFill>
              </a:rPr>
              <a:t>Radović</a:t>
            </a:r>
            <a:r>
              <a:rPr lang="en-GB" dirty="0">
                <a:solidFill>
                  <a:schemeClr val="tx1"/>
                </a:solidFill>
              </a:rPr>
              <a:t> &amp; </a:t>
            </a:r>
            <a:r>
              <a:rPr lang="en-GB" dirty="0" err="1">
                <a:solidFill>
                  <a:schemeClr val="tx1"/>
                </a:solidFill>
              </a:rPr>
              <a:t>Mikuska</a:t>
            </a:r>
            <a:r>
              <a:rPr lang="en-GB" dirty="0">
                <a:solidFill>
                  <a:schemeClr val="tx1"/>
                </a:solidFill>
              </a:rPr>
              <a:t> (2009) – 42-45 pairs</a:t>
            </a:r>
          </a:p>
          <a:p>
            <a:r>
              <a:rPr lang="en-GB" dirty="0" err="1">
                <a:solidFill>
                  <a:schemeClr val="tx1"/>
                </a:solidFill>
              </a:rPr>
              <a:t>Mikuska</a:t>
            </a:r>
            <a:r>
              <a:rPr lang="en-GB" dirty="0">
                <a:solidFill>
                  <a:schemeClr val="tx1"/>
                </a:solidFill>
              </a:rPr>
              <a:t> et al. (2023) – 86 pairs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239F2C-B355-EE3D-C1E7-BFB66D12E95C}"/>
              </a:ext>
            </a:extLst>
          </p:cNvPr>
          <p:cNvCxnSpPr/>
          <p:nvPr/>
        </p:nvCxnSpPr>
        <p:spPr>
          <a:xfrm>
            <a:off x="8042789" y="3429000"/>
            <a:ext cx="0" cy="12093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94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C693A2-B964-A963-D19E-22CB7717F3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7"/>
          <a:stretch/>
        </p:blipFill>
        <p:spPr>
          <a:xfrm>
            <a:off x="250703" y="254061"/>
            <a:ext cx="4479724" cy="63498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D09A0-245D-64D5-7EA9-F4857E4EC0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144" y="254061"/>
            <a:ext cx="4816508" cy="58874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4C3230-0B56-4C50-1FF1-764EC01F9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9" r="25477"/>
          <a:stretch/>
        </p:blipFill>
        <p:spPr>
          <a:xfrm>
            <a:off x="7307292" y="254061"/>
            <a:ext cx="4634005" cy="58874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E7106A-9BB1-BE13-BABB-22511D6AF5D7}"/>
              </a:ext>
            </a:extLst>
          </p:cNvPr>
          <p:cNvSpPr txBox="1"/>
          <p:nvPr/>
        </p:nvSpPr>
        <p:spPr>
          <a:xfrm>
            <a:off x="589936" y="629265"/>
            <a:ext cx="648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1943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98D419-2EAA-7EF7-3B1E-8C08447F669C}"/>
              </a:ext>
            </a:extLst>
          </p:cNvPr>
          <p:cNvSpPr txBox="1"/>
          <p:nvPr/>
        </p:nvSpPr>
        <p:spPr>
          <a:xfrm>
            <a:off x="4637816" y="629265"/>
            <a:ext cx="648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1991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3B07B4-F8AD-1C45-F9CC-065909BE7AF9}"/>
              </a:ext>
            </a:extLst>
          </p:cNvPr>
          <p:cNvSpPr txBox="1"/>
          <p:nvPr/>
        </p:nvSpPr>
        <p:spPr>
          <a:xfrm>
            <a:off x="7632240" y="629265"/>
            <a:ext cx="7546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2000</a:t>
            </a:r>
          </a:p>
        </p:txBody>
      </p:sp>
    </p:spTree>
    <p:extLst>
      <p:ext uri="{BB962C8B-B14F-4D97-AF65-F5344CB8AC3E}">
        <p14:creationId xmlns:p14="http://schemas.microsoft.com/office/powerpoint/2010/main" val="882459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657497-37CD-B85A-1BB6-37AD19F20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8" r="26087"/>
          <a:stretch/>
        </p:blipFill>
        <p:spPr>
          <a:xfrm>
            <a:off x="1081166" y="243347"/>
            <a:ext cx="5014834" cy="63713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C80021-D7EB-8F7D-588B-3738F1D096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083" y="243347"/>
            <a:ext cx="4504872" cy="63713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452A88-F8A4-25C1-6316-DD4FEE26D499}"/>
              </a:ext>
            </a:extLst>
          </p:cNvPr>
          <p:cNvSpPr txBox="1"/>
          <p:nvPr/>
        </p:nvSpPr>
        <p:spPr>
          <a:xfrm>
            <a:off x="1201944" y="452284"/>
            <a:ext cx="7546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2006</a:t>
            </a:r>
          </a:p>
        </p:txBody>
      </p:sp>
    </p:spTree>
    <p:extLst>
      <p:ext uri="{BB962C8B-B14F-4D97-AF65-F5344CB8AC3E}">
        <p14:creationId xmlns:p14="http://schemas.microsoft.com/office/powerpoint/2010/main" val="2043626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CFF2A-7E89-6C1D-0B12-19AF4354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845" y="412568"/>
            <a:ext cx="7322574" cy="45841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Increase of breeding success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B0CDCF7-9B21-EA9A-9550-BC634BC41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18" y="1001238"/>
            <a:ext cx="8384105" cy="5615317"/>
          </a:xfr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7E93A0-EEEA-BCC6-6B95-091874D49CA8}"/>
              </a:ext>
            </a:extLst>
          </p:cNvPr>
          <p:cNvCxnSpPr/>
          <p:nvPr/>
        </p:nvCxnSpPr>
        <p:spPr>
          <a:xfrm>
            <a:off x="680386" y="3768795"/>
            <a:ext cx="2088232" cy="37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068CD9-0A20-ECBE-360F-54951F607758}"/>
              </a:ext>
            </a:extLst>
          </p:cNvPr>
          <p:cNvCxnSpPr/>
          <p:nvPr/>
        </p:nvCxnSpPr>
        <p:spPr>
          <a:xfrm>
            <a:off x="3070191" y="3294531"/>
            <a:ext cx="54726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029" descr="Lukacsi_tri-mlada">
            <a:extLst>
              <a:ext uri="{FF2B5EF4-FFF2-40B4-BE49-F238E27FC236}">
                <a16:creationId xmlns:a16="http://schemas.microsoft.com/office/drawing/2014/main" id="{40F0557F-A63F-E51B-3927-6DABAD87A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2799" y="226516"/>
            <a:ext cx="3411850" cy="2326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8446F0-5D6A-4973-7D23-C273C0857590}"/>
              </a:ext>
            </a:extLst>
          </p:cNvPr>
          <p:cNvSpPr txBox="1"/>
          <p:nvPr/>
        </p:nvSpPr>
        <p:spPr>
          <a:xfrm>
            <a:off x="8632723" y="6233652"/>
            <a:ext cx="3175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Mikuska</a:t>
            </a:r>
            <a:r>
              <a:rPr lang="en-GB" dirty="0"/>
              <a:t> (2009) </a:t>
            </a:r>
            <a:r>
              <a:rPr lang="en-GB" dirty="0" err="1"/>
              <a:t>Denisia</a:t>
            </a:r>
            <a:endParaRPr lang="en-GB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E2F37DA3-4A1E-34BD-55CD-FDFE0713E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530" y="2714317"/>
            <a:ext cx="2846387" cy="335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61EF33-A37D-FB58-54B4-DBC85C7E9A4E}"/>
              </a:ext>
            </a:extLst>
          </p:cNvPr>
          <p:cNvSpPr txBox="1"/>
          <p:nvPr/>
        </p:nvSpPr>
        <p:spPr>
          <a:xfrm>
            <a:off x="825910" y="914400"/>
            <a:ext cx="6204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1986-1989 – </a:t>
            </a:r>
            <a:r>
              <a:rPr lang="en-GB" dirty="0" err="1"/>
              <a:t>Ham,Mikuska</a:t>
            </a:r>
            <a:r>
              <a:rPr lang="en-GB" dirty="0"/>
              <a:t>, </a:t>
            </a:r>
            <a:r>
              <a:rPr lang="en-GB" dirty="0" err="1"/>
              <a:t>Gec</a:t>
            </a:r>
            <a:r>
              <a:rPr lang="en-GB" dirty="0"/>
              <a:t>, </a:t>
            </a:r>
            <a:r>
              <a:rPr lang="en-GB" dirty="0" err="1"/>
              <a:t>unpubl</a:t>
            </a:r>
            <a:r>
              <a:rPr lang="en-GB" dirty="0"/>
              <a:t>.</a:t>
            </a:r>
          </a:p>
          <a:p>
            <a:r>
              <a:rPr lang="en-GB" dirty="0"/>
              <a:t>2005-2016 – </a:t>
            </a:r>
            <a:r>
              <a:rPr lang="en-GB" dirty="0" err="1"/>
              <a:t>Mikuska</a:t>
            </a:r>
            <a:r>
              <a:rPr lang="en-GB" dirty="0"/>
              <a:t> (2009)</a:t>
            </a:r>
          </a:p>
        </p:txBody>
      </p:sp>
    </p:spTree>
    <p:extLst>
      <p:ext uri="{BB962C8B-B14F-4D97-AF65-F5344CB8AC3E}">
        <p14:creationId xmlns:p14="http://schemas.microsoft.com/office/powerpoint/2010/main" val="611880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B2AD08-8D46-D0FC-158A-C531990C7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352" y="1133169"/>
            <a:ext cx="9731752" cy="547411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AEB51-52B0-AA13-A605-ED9A5B6F3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626" y="385917"/>
            <a:ext cx="4513006" cy="3281515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Increase of breeding density from </a:t>
            </a:r>
            <a:r>
              <a:rPr lang="en-US" sz="2400" b="1" dirty="0">
                <a:solidFill>
                  <a:srgbClr val="002060"/>
                </a:solidFill>
              </a:rPr>
              <a:t>0,062 pairs/km</a:t>
            </a:r>
            <a:r>
              <a:rPr lang="en-US" sz="2400" b="1" baseline="30000" dirty="0">
                <a:solidFill>
                  <a:srgbClr val="002060"/>
                </a:solidFill>
              </a:rPr>
              <a:t>2</a:t>
            </a:r>
            <a:r>
              <a:rPr lang="en-US" sz="2400" b="1" dirty="0">
                <a:solidFill>
                  <a:srgbClr val="002060"/>
                </a:solidFill>
              </a:rPr>
              <a:t> (1976.) </a:t>
            </a:r>
            <a:r>
              <a:rPr lang="en-US" sz="2400" dirty="0">
                <a:solidFill>
                  <a:srgbClr val="002060"/>
                </a:solidFill>
              </a:rPr>
              <a:t>to </a:t>
            </a:r>
            <a:r>
              <a:rPr lang="en-US" sz="2400" b="1" dirty="0">
                <a:solidFill>
                  <a:srgbClr val="002060"/>
                </a:solidFill>
              </a:rPr>
              <a:t>0,412 pairs/km</a:t>
            </a:r>
            <a:r>
              <a:rPr lang="en-US" sz="2400" b="1" baseline="30000" dirty="0">
                <a:solidFill>
                  <a:srgbClr val="002060"/>
                </a:solidFill>
              </a:rPr>
              <a:t>2</a:t>
            </a:r>
            <a:r>
              <a:rPr lang="en-US" sz="2400" b="1" dirty="0">
                <a:solidFill>
                  <a:srgbClr val="002060"/>
                </a:solidFill>
              </a:rPr>
              <a:t> (2021.) – 6,65 </a:t>
            </a:r>
            <a:r>
              <a:rPr lang="en-GB" sz="2400" b="1" dirty="0">
                <a:solidFill>
                  <a:srgbClr val="002060"/>
                </a:solidFill>
              </a:rPr>
              <a:t>times higher</a:t>
            </a:r>
            <a:endParaRPr lang="hr-HR" sz="2400" b="1" dirty="0">
              <a:solidFill>
                <a:srgbClr val="002060"/>
              </a:solidFill>
            </a:endParaRPr>
          </a:p>
          <a:p>
            <a:r>
              <a:rPr lang="en-GB" sz="2400" dirty="0">
                <a:solidFill>
                  <a:srgbClr val="002060"/>
                </a:solidFill>
              </a:rPr>
              <a:t>Decrease in breeding territory size from </a:t>
            </a:r>
            <a:r>
              <a:rPr lang="en-US" sz="2400" b="1" dirty="0">
                <a:solidFill>
                  <a:srgbClr val="002060"/>
                </a:solidFill>
              </a:rPr>
              <a:t>1906 ha/pair </a:t>
            </a:r>
            <a:r>
              <a:rPr lang="en-US" sz="2400" dirty="0">
                <a:solidFill>
                  <a:srgbClr val="002060"/>
                </a:solidFill>
              </a:rPr>
              <a:t>to </a:t>
            </a:r>
            <a:r>
              <a:rPr lang="en-US" sz="2400" b="1" dirty="0">
                <a:solidFill>
                  <a:srgbClr val="002060"/>
                </a:solidFill>
              </a:rPr>
              <a:t>242 ha/pair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</a:p>
          <a:p>
            <a:r>
              <a:rPr lang="en-GB" dirty="0">
                <a:solidFill>
                  <a:srgbClr val="002060"/>
                </a:solidFill>
              </a:rPr>
              <a:t>Decrease of minimal distance between two neighbouring pairs from </a:t>
            </a:r>
            <a:r>
              <a:rPr lang="en-GB" b="1" dirty="0">
                <a:solidFill>
                  <a:srgbClr val="002060"/>
                </a:solidFill>
              </a:rPr>
              <a:t>1100 m</a:t>
            </a:r>
            <a:r>
              <a:rPr lang="en-GB" dirty="0">
                <a:solidFill>
                  <a:srgbClr val="002060"/>
                </a:solidFill>
              </a:rPr>
              <a:t> to </a:t>
            </a:r>
            <a:r>
              <a:rPr lang="en-GB" b="1" dirty="0">
                <a:solidFill>
                  <a:srgbClr val="002060"/>
                </a:solidFill>
              </a:rPr>
              <a:t>895 m</a:t>
            </a:r>
            <a:r>
              <a:rPr lang="en-GB" dirty="0">
                <a:solidFill>
                  <a:srgbClr val="002060"/>
                </a:solidFill>
              </a:rPr>
              <a:t> (minimum 350 m)</a:t>
            </a:r>
          </a:p>
        </p:txBody>
      </p:sp>
    </p:spTree>
    <p:extLst>
      <p:ext uri="{BB962C8B-B14F-4D97-AF65-F5344CB8AC3E}">
        <p14:creationId xmlns:p14="http://schemas.microsoft.com/office/powerpoint/2010/main" val="1885727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6FABF34-01BF-126E-760C-E2C80B7F94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386" t="20579" r="27853" b="17246"/>
          <a:stretch>
            <a:fillRect/>
          </a:stretch>
        </p:blipFill>
        <p:spPr>
          <a:xfrm>
            <a:off x="8835887" y="1003852"/>
            <a:ext cx="3140766" cy="4263887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A60EE09-AD91-9C1F-43F5-7841C215A2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039" t="34639" r="35434" b="24057"/>
          <a:stretch>
            <a:fillRect/>
          </a:stretch>
        </p:blipFill>
        <p:spPr>
          <a:xfrm>
            <a:off x="553278" y="833232"/>
            <a:ext cx="6887049" cy="426388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1D4BE2ED-58E8-220A-0A8B-47526A586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"/>
            <a:ext cx="10515600" cy="638727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/>
              <a:t>White-tailed Eagle recovery since 1970-ties</a:t>
            </a:r>
            <a:endParaRPr lang="hr-HR" sz="4000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0F01382-CE15-CAB6-B9EC-C6862AAE0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8169" y="5206584"/>
            <a:ext cx="6695661" cy="1484105"/>
          </a:xfrm>
        </p:spPr>
        <p:txBody>
          <a:bodyPr>
            <a:normAutofit/>
          </a:bodyPr>
          <a:lstStyle/>
          <a:p>
            <a:r>
              <a:rPr lang="en-GB" dirty="0"/>
              <a:t>Global population – 34.600 individuals (2021)</a:t>
            </a:r>
          </a:p>
          <a:p>
            <a:r>
              <a:rPr lang="en-GB" dirty="0"/>
              <a:t>European population – 12.500 pairs (2020)</a:t>
            </a:r>
          </a:p>
          <a:p>
            <a:r>
              <a:rPr lang="en-GB" dirty="0"/>
              <a:t>Trend 1970-2018 - +445 %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474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CCE0B-5677-FF5A-3603-866557434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06245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Changes in the floodplain primary use in 21</a:t>
            </a:r>
            <a:r>
              <a:rPr lang="en-GB" sz="3200" baseline="30000" dirty="0">
                <a:solidFill>
                  <a:schemeClr val="tx1"/>
                </a:solidFill>
              </a:rPr>
              <a:t>th</a:t>
            </a:r>
            <a:r>
              <a:rPr lang="en-GB" sz="3200" dirty="0">
                <a:solidFill>
                  <a:schemeClr val="tx1"/>
                </a:solidFill>
              </a:rPr>
              <a:t> century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5488C-B4DC-F6A5-EECF-53495DAC2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1703438"/>
            <a:ext cx="9872871" cy="403860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Hunting banned in Special Zoological reserve in 1997</a:t>
            </a:r>
          </a:p>
          <a:p>
            <a:r>
              <a:rPr lang="en-GB" dirty="0">
                <a:solidFill>
                  <a:schemeClr val="tx1"/>
                </a:solidFill>
              </a:rPr>
              <a:t>During the last war deer population reduced to ¼ of former numbers – natural forest succession commenced</a:t>
            </a:r>
          </a:p>
          <a:p>
            <a:r>
              <a:rPr lang="en-GB" dirty="0">
                <a:solidFill>
                  <a:schemeClr val="tx1"/>
                </a:solidFill>
              </a:rPr>
              <a:t>Abandonment of fish production in the fishponds in 2008</a:t>
            </a:r>
          </a:p>
          <a:p>
            <a:r>
              <a:rPr lang="en-GB" dirty="0">
                <a:solidFill>
                  <a:schemeClr val="tx1"/>
                </a:solidFill>
              </a:rPr>
              <a:t>Expansion of Jackal population in early 2000 – increase of poisoning cases with carbofuran</a:t>
            </a:r>
          </a:p>
          <a:p>
            <a:r>
              <a:rPr lang="en-GB" dirty="0">
                <a:solidFill>
                  <a:srgbClr val="FF0000"/>
                </a:solidFill>
              </a:rPr>
              <a:t>destruction of floodplain habitats continue</a:t>
            </a:r>
          </a:p>
          <a:p>
            <a:r>
              <a:rPr lang="en-GB" dirty="0">
                <a:solidFill>
                  <a:srgbClr val="FF0000"/>
                </a:solidFill>
              </a:rPr>
              <a:t>river regulation projects continue </a:t>
            </a:r>
            <a:r>
              <a:rPr lang="en-GB" dirty="0">
                <a:solidFill>
                  <a:schemeClr val="tx1"/>
                </a:solidFill>
              </a:rPr>
              <a:t>(on smaller scale but still important)</a:t>
            </a:r>
          </a:p>
          <a:p>
            <a:r>
              <a:rPr lang="en-GB" dirty="0">
                <a:solidFill>
                  <a:srgbClr val="FF0000"/>
                </a:solidFill>
              </a:rPr>
              <a:t>Intensive forestry and agricultural practises continue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98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3384B3-BD52-4523-48A6-C36CC5D89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489" y="243347"/>
            <a:ext cx="4504872" cy="63713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7E83A4-6A9F-31E8-9A82-04149C697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781" y="266699"/>
            <a:ext cx="9875520" cy="766916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What can we expect next – is the population safe?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1B63E-23A7-1E15-8EF7-37A3F726A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1409700"/>
            <a:ext cx="5024925" cy="483870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Within the active floodplain – very few available areas on the south, formation of new territories upstream and downstream direction</a:t>
            </a:r>
          </a:p>
          <a:p>
            <a:r>
              <a:rPr lang="en-GB" dirty="0">
                <a:solidFill>
                  <a:schemeClr val="tx1"/>
                </a:solidFill>
              </a:rPr>
              <a:t>Further colonisation of former floodplain – under the assumption that human disturbance / habitat destruction can be prevented</a:t>
            </a:r>
          </a:p>
        </p:txBody>
      </p:sp>
    </p:spTree>
    <p:extLst>
      <p:ext uri="{BB962C8B-B14F-4D97-AF65-F5344CB8AC3E}">
        <p14:creationId xmlns:p14="http://schemas.microsoft.com/office/powerpoint/2010/main" val="2826666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My Documents\Prijatelji KR\prez GodSkup\tibor prez copy.gif">
            <a:extLst>
              <a:ext uri="{FF2B5EF4-FFF2-40B4-BE49-F238E27FC236}">
                <a16:creationId xmlns:a16="http://schemas.microsoft.com/office/drawing/2014/main" id="{C7D7B482-A284-7D5E-54FB-8D23A7CBD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310" y="300112"/>
            <a:ext cx="4056911" cy="625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6E4D1F-6B8E-0370-7A68-C4FC36AFB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6693310" cy="1356360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Looming threat – lack of proper floods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8FF81-B708-A537-1780-A99FEA06D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400"/>
            <a:ext cx="6693310" cy="4038600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59 dams have been built along the Danube’s first 1,000 kilometres</a:t>
            </a:r>
          </a:p>
          <a:p>
            <a:r>
              <a:rPr lang="en-GB" dirty="0">
                <a:solidFill>
                  <a:schemeClr val="tx1"/>
                </a:solidFill>
              </a:rPr>
              <a:t>Lack of sediment transport = river bed erosion, further increased by river channelisation for navigation purposes</a:t>
            </a:r>
          </a:p>
          <a:p>
            <a:r>
              <a:rPr lang="en-GB" dirty="0">
                <a:solidFill>
                  <a:schemeClr val="tx1"/>
                </a:solidFill>
              </a:rPr>
              <a:t>In average years reservoirs control the river discharge = lack of floods = lack of food</a:t>
            </a:r>
          </a:p>
          <a:p>
            <a:r>
              <a:rPr lang="en-GB" dirty="0">
                <a:solidFill>
                  <a:schemeClr val="tx1"/>
                </a:solidFill>
              </a:rPr>
              <a:t>Climate change – more rainfall in winter = winter floods; dry &amp; hot summers = no floods for spawning of fish and other water dependent organisms</a:t>
            </a:r>
          </a:p>
        </p:txBody>
      </p:sp>
    </p:spTree>
    <p:extLst>
      <p:ext uri="{BB962C8B-B14F-4D97-AF65-F5344CB8AC3E}">
        <p14:creationId xmlns:p14="http://schemas.microsoft.com/office/powerpoint/2010/main" val="75487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C587FE-4D01-7B25-DB73-061384309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60" y="261582"/>
            <a:ext cx="9692680" cy="633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52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64160-0369-B744-0D2B-9C2D506C6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63F2F-5190-7514-3241-0C92A1C20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0AD52-DF20-F044-EE14-B363B9BB7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7" y="295303"/>
            <a:ext cx="11116409" cy="62529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BFF869-2672-FFD3-6630-8D92275EF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47" y="309715"/>
            <a:ext cx="11116408" cy="625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6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8E366-AE0E-5909-191E-EE117EBE1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AD3509-3F95-8459-582A-7C0CB8AC4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39" y="1965960"/>
            <a:ext cx="4559389" cy="3024336"/>
          </a:xfrm>
          <a:prstGeom prst="rect">
            <a:avLst/>
          </a:prstGeom>
        </p:spPr>
      </p:pic>
      <p:pic>
        <p:nvPicPr>
          <p:cNvPr id="5" name="Picture 2" descr="Može biti slika sljedećeg: Jedna osoba">
            <a:extLst>
              <a:ext uri="{FF2B5EF4-FFF2-40B4-BE49-F238E27FC236}">
                <a16:creationId xmlns:a16="http://schemas.microsoft.com/office/drawing/2014/main" id="{DDD3DDD9-F310-4C61-10CC-DC4E7C1126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" t="1558" r="2297" b="879"/>
          <a:stretch/>
        </p:blipFill>
        <p:spPr bwMode="auto">
          <a:xfrm>
            <a:off x="6739553" y="1106198"/>
            <a:ext cx="4060008" cy="450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51266C-24FB-A6D3-0776-137E9E5A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748683"/>
          </a:xfrm>
        </p:spPr>
        <p:txBody>
          <a:bodyPr/>
          <a:lstStyle/>
          <a:p>
            <a:pPr algn="ctr"/>
            <a:r>
              <a:rPr lang="hr-HR" dirty="0">
                <a:solidFill>
                  <a:schemeClr val="tx1"/>
                </a:solidFill>
              </a:rPr>
              <a:t>Prof. dr. József Mikuska (1943-2006)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075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1D0433A-665A-10AC-25CB-70475F2E5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322" y="250024"/>
            <a:ext cx="9497353" cy="635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EA2E7C-CD80-B454-82CC-28BE74031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364508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Thank you for your attention!</a:t>
            </a:r>
            <a:endParaRPr lang="hr-H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117051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3153</TotalTime>
  <Words>1115</Words>
  <Application>Microsoft Office PowerPoint</Application>
  <PresentationFormat>Widescreen</PresentationFormat>
  <Paragraphs>118</Paragraphs>
  <Slides>28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Corbel</vt:lpstr>
      <vt:lpstr>Basis</vt:lpstr>
      <vt:lpstr>What White-tailed Eagles tell us about Kopački rit after 147 years of research?</vt:lpstr>
      <vt:lpstr>Eagle that is not an eagle!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was a breeding population limited in 19 century?</vt:lpstr>
      <vt:lpstr>PowerPoint Presentation</vt:lpstr>
      <vt:lpstr>PowerPoint Presentation</vt:lpstr>
      <vt:lpstr>PowerPoint Presentation</vt:lpstr>
      <vt:lpstr>PowerPoint Presentation</vt:lpstr>
      <vt:lpstr>Protection efforts since late 1960-ties</vt:lpstr>
      <vt:lpstr>White-tailed Eagle breeding population in Kopački rit</vt:lpstr>
      <vt:lpstr>PowerPoint Presentation</vt:lpstr>
      <vt:lpstr>PowerPoint Presentation</vt:lpstr>
      <vt:lpstr>Increase of breeding success</vt:lpstr>
      <vt:lpstr>PowerPoint Presentation</vt:lpstr>
      <vt:lpstr>White-tailed Eagle recovery since 1970-ties</vt:lpstr>
      <vt:lpstr>Changes in the floodplain primary use in 21th century</vt:lpstr>
      <vt:lpstr>What can we expect next – is the population safe?</vt:lpstr>
      <vt:lpstr>Looming threat – lack of proper floods</vt:lpstr>
      <vt:lpstr>PowerPoint Presentation</vt:lpstr>
      <vt:lpstr>PowerPoint Presentation</vt:lpstr>
      <vt:lpstr>Prof. dr. József Mikuska (1943-2006)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Breeding density of large predator – how dense it can get?</dc:title>
  <dc:creator>rev</dc:creator>
  <cp:lastModifiedBy>rev</cp:lastModifiedBy>
  <cp:revision>26</cp:revision>
  <dcterms:created xsi:type="dcterms:W3CDTF">2024-05-09T18:49:07Z</dcterms:created>
  <dcterms:modified xsi:type="dcterms:W3CDTF">2026-10-01T06:34:18Z</dcterms:modified>
</cp:coreProperties>
</file>