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0" r:id="rId3"/>
    <p:sldId id="290" r:id="rId4"/>
    <p:sldId id="291" r:id="rId5"/>
    <p:sldId id="292" r:id="rId6"/>
    <p:sldId id="274" r:id="rId7"/>
    <p:sldId id="285" r:id="rId8"/>
    <p:sldId id="276" r:id="rId9"/>
    <p:sldId id="282" r:id="rId10"/>
    <p:sldId id="281" r:id="rId11"/>
    <p:sldId id="289" r:id="rId12"/>
    <p:sldId id="293" r:id="rId13"/>
    <p:sldId id="283" r:id="rId14"/>
    <p:sldId id="284" r:id="rId15"/>
    <p:sldId id="286" r:id="rId16"/>
    <p:sldId id="280" r:id="rId17"/>
    <p:sldId id="287" r:id="rId18"/>
    <p:sldId id="288" r:id="rId19"/>
    <p:sldId id="296" r:id="rId20"/>
    <p:sldId id="297" r:id="rId21"/>
    <p:sldId id="277" r:id="rId22"/>
    <p:sldId id="272" r:id="rId23"/>
    <p:sldId id="278" r:id="rId2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216" y="-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B47023-4A7D-4CD0-B6AA-D63D703028A5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35018-9AD4-4BAC-BB3F-84BA3A655BE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09485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5018-9AD4-4BAC-BB3F-84BA3A655BEA}" type="slidenum">
              <a:rPr lang="hr-HR" smtClean="0"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45072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5018-9AD4-4BAC-BB3F-84BA3A655BEA}" type="slidenum">
              <a:rPr lang="hr-HR" smtClean="0"/>
              <a:t>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0226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5018-9AD4-4BAC-BB3F-84BA3A655BEA}" type="slidenum">
              <a:rPr lang="hr-HR" smtClean="0"/>
              <a:t>18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27402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5018-9AD4-4BAC-BB3F-84BA3A655BEA}" type="slidenum">
              <a:rPr lang="hr-HR" smtClean="0"/>
              <a:t>19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86754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5018-9AD4-4BAC-BB3F-84BA3A655BEA}" type="slidenum">
              <a:rPr lang="hr-HR" smtClean="0"/>
              <a:t>20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68661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935018-9AD4-4BAC-BB3F-84BA3A655BEA}" type="slidenum">
              <a:rPr lang="hr-HR" smtClean="0"/>
              <a:t>22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04203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9391BA9-0736-C988-92E6-FF68186B84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E2FE72FD-E257-2328-D07C-1CD3625E21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3BDAD74-0F6A-B846-0029-6BECDEF72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2620-C936-4F41-B47E-978DBEDFB1C1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9BF0322-CD9A-2896-A3CB-40B84EF61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5CD297D-5A3D-B0DC-0994-3380A995E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D74A-74F9-4532-A397-B38D3409AD7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85119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FAB75F5-C13F-D83A-0D5E-FBCDEF2EC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9B957E3-19EF-C3E0-BE23-EE2B5C28C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E69710D-A8A3-79C3-20F5-097D35706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2620-C936-4F41-B47E-978DBEDFB1C1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94324EA-BBBD-BDF7-1909-AC9FFCB0D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8BA7449-CABF-D7C3-303B-607892D6B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D74A-74F9-4532-A397-B38D3409AD7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08369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36BCF82-933F-05B0-BE5F-F5EF0901F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8A59A43-FFCB-7CCC-9168-5872BDD1B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4F3584E-A548-A5AA-D633-9845CD9D0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2620-C936-4F41-B47E-978DBEDFB1C1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116419C-E358-AE47-7746-88700FC4F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9902045-6819-A787-5EE5-B6C5312E7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D74A-74F9-4532-A397-B38D3409AD7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16135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D4C3520-D894-B540-3072-14DD75C2F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9D55C62-CCF0-9C4A-9268-391A0A252F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7835EC26-0C81-4BB3-79C7-9EF666F62F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036614A6-D380-A005-BE2A-9D5BE6B9A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2620-C936-4F41-B47E-978DBEDFB1C1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A76A8A9C-FA75-694E-B41F-7D90BF7AA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CCACA97C-2C14-CD07-B63F-13158C560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D74A-74F9-4532-A397-B38D3409AD7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12734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989A0D0-5CE5-347E-3792-D42519425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A93A4C88-B8D0-56A1-C406-F373D0479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6C46D4B4-6A97-A637-4F4A-C3A368DBE3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8E085120-302B-FBC3-72B1-C855093D0D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2F47404F-0162-D279-4E43-A85050824E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98CDDDC0-9001-0F61-79D0-B518F7693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2620-C936-4F41-B47E-978DBEDFB1C1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BF858813-E25E-7325-34FF-4AC49F8E3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97F5A61E-BF87-684D-CA41-7397373FE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D74A-74F9-4532-A397-B38D3409AD7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44446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C1D5BD4-057E-5897-D1FB-267C3F162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D9870434-B70A-4BBC-2EB5-DAC061391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2620-C936-4F41-B47E-978DBEDFB1C1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A0303E90-9DF6-F5B0-4967-FE3FF01FB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4FB28CC3-5AE6-4E51-7C06-0F60E1EAD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D74A-74F9-4532-A397-B38D3409AD7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40826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29D19B7C-29C3-4F19-E032-255E482AC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2620-C936-4F41-B47E-978DBEDFB1C1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0C1AB6DA-A2F3-D0B8-9493-BD13AD238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F3C54999-4580-DC8C-99DC-727E1DF55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D74A-74F9-4532-A397-B38D3409AD7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93861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18EFD77-DC6D-3EBD-CC1E-018058541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69592DF-3B88-40F7-F9DD-521BFB6E5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E7731471-48F8-EACD-1E03-1F358B3176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89C1DDDE-7219-C5A0-0259-54929940A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2620-C936-4F41-B47E-978DBEDFB1C1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727908A4-42D8-625E-7241-566F30C3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7D4C992B-A840-C3E3-2203-4F65583BA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D74A-74F9-4532-A397-B38D3409AD7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05811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17B2935-BF54-3A5E-95C8-33F9C8392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16742AE9-16C1-BC02-F918-7CCA24D80F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787BA20A-1C59-1CFA-ECFC-9F7697F886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9A68CCE4-E5F2-BB1B-0A85-AA4C74E64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2620-C936-4F41-B47E-978DBEDFB1C1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7B45DD29-D988-5DD2-0298-4EA176B1F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91BD676B-0377-E39F-B969-48680F2CA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D74A-74F9-4532-A397-B38D3409AD7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95532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6C414E4-0908-C768-35AC-B403685AB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83CEBEB2-B195-79C3-CAA3-0BD3349997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BC358A1-8803-A593-C57E-211D045A8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2620-C936-4F41-B47E-978DBEDFB1C1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E3542A7-56E3-5AEA-5040-2F628FBBF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7E2562C-ECDE-5F0A-EA56-F1AE1C38E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D74A-74F9-4532-A397-B38D3409AD7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92373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62D34848-F7CB-5D86-3B0B-F1D9B942B6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2B3CD6AB-ADD7-2E31-04DA-707481AD54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DA477B6-8FAA-623A-F618-0D53289B6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2620-C936-4F41-B47E-978DBEDFB1C1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DAAD69E-3F3A-8609-A9BF-DF8EE4740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7DA4139-E053-9AC2-F4E3-71379519F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2D74A-74F9-4532-A397-B38D3409AD7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0795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3ED60279-9DBE-4DB7-FB9B-99637578B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68AD250-D9D4-6F1B-42AB-28E5379FB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D847918-830D-3730-3984-7FB8E36F16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62620-C936-4F41-B47E-978DBEDFB1C1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EECAA27-70C0-CDD2-CCA0-C3CD1C09A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A9107D1-156A-58F7-A060-CC803246C2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2D74A-74F9-4532-A397-B38D3409AD7F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7914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cid:ii_19e6969a3ead94a4ed1" TargetMode="Externa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cid:ii_19e6969a3ead94a4ed1" TargetMode="External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11" Type="http://schemas.openxmlformats.org/officeDocument/2006/relationships/image" Target="../media/image13.pn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3.png"/><Relationship Id="rId4" Type="http://schemas.openxmlformats.org/officeDocument/2006/relationships/image" Target="cid:ii_19e6969a3ead94a4ed1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cid:ii_19e6969a3ead94a4ed1" TargetMode="External"/><Relationship Id="rId4" Type="http://schemas.openxmlformats.org/officeDocument/2006/relationships/image" Target="../media/image2.jpeg"/><Relationship Id="rId9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3.png"/><Relationship Id="rId4" Type="http://schemas.openxmlformats.org/officeDocument/2006/relationships/image" Target="cid:ii_19e6969a3ead94a4ed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.jpe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3.png"/><Relationship Id="rId5" Type="http://schemas.openxmlformats.org/officeDocument/2006/relationships/image" Target="../media/image10.png"/><Relationship Id="rId10" Type="http://schemas.openxmlformats.org/officeDocument/2006/relationships/image" Target="../media/image23.png"/><Relationship Id="rId4" Type="http://schemas.openxmlformats.org/officeDocument/2006/relationships/image" Target="cid:ii_19e6969a3ead94a4ed1" TargetMode="External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.jpe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cid:ii_19e6969a3ead94a4ed1" TargetMode="External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.jpeg"/><Relationship Id="rId7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openxmlformats.org/officeDocument/2006/relationships/image" Target="../media/image3.png"/><Relationship Id="rId4" Type="http://schemas.openxmlformats.org/officeDocument/2006/relationships/image" Target="cid:ii_19e6969a3ead94a4ed1" TargetMode="External"/><Relationship Id="rId9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jpe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cid:ii_19e6969a3ead94a4ed1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jpe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cid:ii_19e6969a3ead94a4ed1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jpe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cid:ii_19e6969a3ead94a4ed1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.jpe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cid:ii_19e6969a3ead94a4ed1" TargetMode="External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.png"/><Relationship Id="rId4" Type="http://schemas.openxmlformats.org/officeDocument/2006/relationships/image" Target="cid:ii_19e6969a3ead94a4ed1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.png"/><Relationship Id="rId4" Type="http://schemas.openxmlformats.org/officeDocument/2006/relationships/image" Target="cid:ii_19e6969a3ead94a4ed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.png"/><Relationship Id="rId4" Type="http://schemas.openxmlformats.org/officeDocument/2006/relationships/image" Target="cid:ii_19e6969a3ead94a4ed1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.jpeg"/><Relationship Id="rId7" Type="http://schemas.openxmlformats.org/officeDocument/2006/relationships/image" Target="../media/image3.png"/><Relationship Id="rId12" Type="http://schemas.openxmlformats.org/officeDocument/2006/relationships/image" Target="../media/image3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37.jpeg"/><Relationship Id="rId5" Type="http://schemas.openxmlformats.org/officeDocument/2006/relationships/image" Target="../media/image10.png"/><Relationship Id="rId10" Type="http://schemas.openxmlformats.org/officeDocument/2006/relationships/image" Target="../media/image36.jpeg"/><Relationship Id="rId4" Type="http://schemas.openxmlformats.org/officeDocument/2006/relationships/image" Target="cid:ii_19e6969a3ead94a4ed1" TargetMode="External"/><Relationship Id="rId9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2.jpe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cid:ii_19e6969a3ead94a4ed1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cid:ii_19e6969a3ead94a4ed1" TargetMode="External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cid:ii_19e6969a3ead94a4ed1" TargetMode="Externa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cid:ii_19e6969a3ead94a4ed1" TargetMode="Externa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cid:ii_19e6969a3ead94a4ed1" TargetMode="External"/><Relationship Id="rId10" Type="http://schemas.openxmlformats.org/officeDocument/2006/relationships/image" Target="../media/image45.png"/><Relationship Id="rId4" Type="http://schemas.openxmlformats.org/officeDocument/2006/relationships/image" Target="../media/image2.jpeg"/><Relationship Id="rId9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cid:ii_19e6969a3ead94a4ed1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7.jpe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12" Type="http://schemas.openxmlformats.org/officeDocument/2006/relationships/image" Target="../media/image4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47.JPG"/><Relationship Id="rId5" Type="http://schemas.openxmlformats.org/officeDocument/2006/relationships/image" Target="cid:ii_19e6969a3ead94a4ed1" TargetMode="External"/><Relationship Id="rId10" Type="http://schemas.openxmlformats.org/officeDocument/2006/relationships/image" Target="../media/image36.jpeg"/><Relationship Id="rId4" Type="http://schemas.openxmlformats.org/officeDocument/2006/relationships/image" Target="../media/image2.jpeg"/><Relationship Id="rId9" Type="http://schemas.openxmlformats.org/officeDocument/2006/relationships/image" Target="../media/image35.jpeg"/><Relationship Id="rId14" Type="http://schemas.openxmlformats.org/officeDocument/2006/relationships/image" Target="../media/image4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F77C1BD-0269-A8F2-1D13-A2DAC88BA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565" y="1060027"/>
            <a:ext cx="7790633" cy="990521"/>
          </a:xfrm>
        </p:spPr>
        <p:txBody>
          <a:bodyPr>
            <a:normAutofit fontScale="90000"/>
          </a:bodyPr>
          <a:lstStyle/>
          <a:p>
            <a:pPr algn="l">
              <a:lnSpc>
                <a:spcPct val="100000"/>
              </a:lnSpc>
            </a:pPr>
            <a:r>
              <a:rPr lang="hr-HR" sz="2000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„</a:t>
            </a:r>
            <a:r>
              <a:rPr lang="hr-HR" sz="20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Assessing the Ecological and Economic Impact of Fish Ponds in Croatia </a:t>
            </a:r>
            <a:br>
              <a:rPr lang="hr-HR" sz="20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</a:br>
            <a:r>
              <a:rPr lang="hr-HR" sz="20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and Hungary towards more sustainable and climate </a:t>
            </a:r>
            <a:br>
              <a:rPr lang="hr-HR" sz="20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</a:br>
            <a:r>
              <a:rPr lang="hr-HR" sz="20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resilient aquaculture - PondSustain”</a:t>
            </a:r>
            <a:endParaRPr lang="hr-HR" sz="200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8" y="88368"/>
            <a:ext cx="5817215" cy="1172257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5511B41D-CD3E-46E0-75FB-281DE6FAADB0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8" y="286878"/>
            <a:ext cx="1348887" cy="775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0F8B563F-D98D-B679-5B17-9CBC1D9982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0619" y="88368"/>
            <a:ext cx="3561381" cy="1038189"/>
          </a:xfrm>
          <a:prstGeom prst="rect">
            <a:avLst/>
          </a:prstGeom>
        </p:spPr>
      </p:pic>
      <p:pic>
        <p:nvPicPr>
          <p:cNvPr id="9" name="Grafika 3">
            <a:extLst>
              <a:ext uri="{FF2B5EF4-FFF2-40B4-BE49-F238E27FC236}">
                <a16:creationId xmlns:a16="http://schemas.microsoft.com/office/drawing/2014/main" id="{C4A0BDEC-B7C8-4A0F-9945-1AFA883E2E3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98181" y="5688420"/>
            <a:ext cx="3338528" cy="990520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98C05E8A-49DC-4903-8E95-8A9E05B5B470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9410131" y="5688420"/>
            <a:ext cx="2046410" cy="990520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0EB93876-1633-4253-8FCD-641F96B469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30" y="3390967"/>
            <a:ext cx="3979851" cy="2862322"/>
          </a:xfrm>
          <a:prstGeom prst="rect">
            <a:avLst/>
          </a:prstGeom>
        </p:spPr>
      </p:pic>
      <p:sp>
        <p:nvSpPr>
          <p:cNvPr id="13" name="Naslov 1">
            <a:extLst>
              <a:ext uri="{FF2B5EF4-FFF2-40B4-BE49-F238E27FC236}">
                <a16:creationId xmlns:a16="http://schemas.microsoft.com/office/drawing/2014/main" id="{F877E96C-43A0-4A60-A0AB-60E11B4F00C2}"/>
              </a:ext>
            </a:extLst>
          </p:cNvPr>
          <p:cNvSpPr txBox="1">
            <a:spLocks/>
          </p:cNvSpPr>
          <p:nvPr/>
        </p:nvSpPr>
        <p:spPr>
          <a:xfrm>
            <a:off x="8073049" y="1055756"/>
            <a:ext cx="3867693" cy="4028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Project ID:</a:t>
            </a:r>
            <a:r>
              <a:rPr lang="en-US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 HUHR/2401/2.4/083</a:t>
            </a:r>
            <a:endParaRPr lang="hr-HR" sz="1800" dirty="0">
              <a:solidFill>
                <a:srgbClr val="003399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E99B3DAF-2B8B-453B-9704-B9B2A06F3355}"/>
              </a:ext>
            </a:extLst>
          </p:cNvPr>
          <p:cNvSpPr/>
          <p:nvPr/>
        </p:nvSpPr>
        <p:spPr>
          <a:xfrm>
            <a:off x="4737245" y="3267856"/>
            <a:ext cx="6820464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800" b="1" dirty="0">
                <a:solidFill>
                  <a:schemeClr val="accent1"/>
                </a:solidFill>
                <a:cs typeface="Arial" panose="020B0604020202020204" pitchFamily="34" charset="0"/>
              </a:rPr>
              <a:t>prof. dr. </a:t>
            </a:r>
            <a:r>
              <a:rPr lang="hr-HR" sz="2800" b="1" dirty="0" err="1">
                <a:solidFill>
                  <a:schemeClr val="accent1"/>
                </a:solidFill>
                <a:cs typeface="Arial" panose="020B0604020202020204" pitchFamily="34" charset="0"/>
              </a:rPr>
              <a:t>sc</a:t>
            </a:r>
            <a:r>
              <a:rPr lang="hr-HR" sz="2800" b="1" dirty="0">
                <a:solidFill>
                  <a:schemeClr val="accent1"/>
                </a:solidFill>
                <a:cs typeface="Arial" panose="020B0604020202020204" pitchFamily="34" charset="0"/>
              </a:rPr>
              <a:t>. Mirna Habuda-Stanić</a:t>
            </a:r>
          </a:p>
          <a:p>
            <a:r>
              <a:rPr lang="hr-HR" altLang="sr-Latn-RS" sz="2000" b="1" dirty="0"/>
              <a:t>Sveučilište Josipa Jurja Strossmayera u Osijeku</a:t>
            </a:r>
          </a:p>
          <a:p>
            <a:r>
              <a:rPr lang="hr-HR" altLang="sr-Latn-RS" sz="2000" b="1" dirty="0"/>
              <a:t>Prehrambeno-tehnološki fakultet Osijek</a:t>
            </a:r>
          </a:p>
          <a:p>
            <a:r>
              <a:rPr lang="hr-HR" altLang="sr-Latn-RS" sz="2000" b="1" dirty="0"/>
              <a:t>Osijek, Hrvatska</a:t>
            </a:r>
          </a:p>
          <a:p>
            <a:endParaRPr lang="hr-HR" altLang="sr-Latn-RS" sz="2000" b="1" dirty="0"/>
          </a:p>
          <a:p>
            <a:r>
              <a:rPr lang="hr-HR" altLang="sr-Latn-RS" sz="2000" b="1" dirty="0"/>
              <a:t>*NATO Civil </a:t>
            </a:r>
            <a:r>
              <a:rPr lang="hr-HR" altLang="sr-Latn-RS" sz="2000" b="1" dirty="0" err="1"/>
              <a:t>Expert</a:t>
            </a:r>
            <a:r>
              <a:rPr lang="hr-HR" altLang="sr-Latn-RS" sz="2000" b="1" dirty="0"/>
              <a:t> for </a:t>
            </a:r>
            <a:r>
              <a:rPr lang="hr-HR" altLang="sr-Latn-RS" sz="2000" b="1" dirty="0" err="1"/>
              <a:t>Contamination</a:t>
            </a:r>
            <a:r>
              <a:rPr lang="hr-HR" altLang="sr-Latn-RS" sz="2000" b="1" dirty="0"/>
              <a:t> of Water</a:t>
            </a:r>
          </a:p>
          <a:p>
            <a:r>
              <a:rPr lang="hr-HR" altLang="sr-Latn-RS" sz="2000" b="1" dirty="0"/>
              <a:t>*EU TAIEX </a:t>
            </a:r>
            <a:r>
              <a:rPr lang="hr-HR" altLang="sr-Latn-RS" sz="2000" b="1" dirty="0" err="1"/>
              <a:t>Expert</a:t>
            </a:r>
            <a:r>
              <a:rPr lang="hr-HR" altLang="sr-Latn-RS" sz="2000" b="1" dirty="0"/>
              <a:t> for Water and </a:t>
            </a:r>
            <a:r>
              <a:rPr lang="hr-HR" altLang="sr-Latn-RS" sz="2000" b="1" dirty="0" err="1"/>
              <a:t>Environment</a:t>
            </a:r>
            <a:endParaRPr lang="hr-HR" altLang="sr-Latn-RS" sz="2000" b="1" dirty="0"/>
          </a:p>
          <a:p>
            <a:endParaRPr lang="hr-HR" sz="2000" dirty="0"/>
          </a:p>
          <a:p>
            <a:endParaRPr lang="hr-HR" sz="2000" dirty="0">
              <a:solidFill>
                <a:schemeClr val="accent1"/>
              </a:solidFill>
            </a:endParaRP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90B69ED1-E2CF-4752-BFD5-D5A542E9F2EF}"/>
              </a:ext>
            </a:extLst>
          </p:cNvPr>
          <p:cNvSpPr/>
          <p:nvPr/>
        </p:nvSpPr>
        <p:spPr>
          <a:xfrm>
            <a:off x="0" y="2193569"/>
            <a:ext cx="121920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hr-HR" sz="2800" dirty="0"/>
              <a:t>Procjena ekološkog i gospodarskog značaja ribnjaka u Hrvatskoj i Mađarskoj </a:t>
            </a:r>
          </a:p>
          <a:p>
            <a:pPr algn="ctr"/>
            <a:r>
              <a:rPr lang="hr-HR" sz="2800" dirty="0"/>
              <a:t>za održiviju i klimatski otporniju akvakulturu </a:t>
            </a:r>
            <a:endParaRPr lang="hr-HR" sz="2800" b="1" dirty="0"/>
          </a:p>
        </p:txBody>
      </p:sp>
    </p:spTree>
    <p:extLst>
      <p:ext uri="{BB962C8B-B14F-4D97-AF65-F5344CB8AC3E}">
        <p14:creationId xmlns:p14="http://schemas.microsoft.com/office/powerpoint/2010/main" val="948670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>
            <a:extLst>
              <a:ext uri="{FF2B5EF4-FFF2-40B4-BE49-F238E27FC236}">
                <a16:creationId xmlns:a16="http://schemas.microsoft.com/office/drawing/2014/main" id="{35A8D6E0-310D-A9FE-9BB6-D8AE6D9354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242" y="2262909"/>
            <a:ext cx="11676041" cy="1655762"/>
          </a:xfrm>
        </p:spPr>
        <p:txBody>
          <a:bodyPr>
            <a:noAutofit/>
          </a:bodyPr>
          <a:lstStyle/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800" dirty="0"/>
              <a:t> Ribnjaci su važni za </a:t>
            </a:r>
            <a:r>
              <a:rPr lang="sr-Latn-RS" altLang="sr-Latn-RS" sz="2800" dirty="0" err="1"/>
              <a:t>bioraznolikost</a:t>
            </a:r>
            <a:r>
              <a:rPr lang="sr-Latn-RS" altLang="sr-Latn-RS" sz="2800" dirty="0"/>
              <a:t> i </a:t>
            </a:r>
            <a:r>
              <a:rPr lang="sr-Latn-RS" altLang="sr-Latn-RS" sz="2800" dirty="0" err="1"/>
              <a:t>akvakulturu</a:t>
            </a:r>
            <a:endParaRPr lang="sr-Latn-RS" altLang="sr-Latn-RS" sz="28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800" dirty="0"/>
              <a:t> Klimatske </a:t>
            </a:r>
            <a:r>
              <a:rPr lang="sr-Latn-RS" altLang="sr-Latn-RS" sz="2800" dirty="0" err="1"/>
              <a:t>promjene</a:t>
            </a:r>
            <a:r>
              <a:rPr lang="sr-Latn-RS" altLang="sr-Latn-RS" sz="2800" dirty="0"/>
              <a:t> ugrožavaju slatkovodne </a:t>
            </a:r>
            <a:r>
              <a:rPr lang="sr-Latn-RS" altLang="sr-Latn-RS" sz="2800" dirty="0" err="1"/>
              <a:t>ekosustave</a:t>
            </a:r>
            <a:endParaRPr lang="sr-Latn-RS" altLang="sr-Latn-RS" sz="2800" dirty="0"/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800" dirty="0"/>
              <a:t> Porast broja stranih/</a:t>
            </a:r>
            <a:r>
              <a:rPr lang="sr-Latn-RS" altLang="sr-Latn-RS" sz="2800" dirty="0" err="1"/>
              <a:t>invazivnih</a:t>
            </a:r>
            <a:r>
              <a:rPr lang="sr-Latn-RS" altLang="sr-Latn-RS" sz="2800" dirty="0"/>
              <a:t> vrsta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800" dirty="0"/>
              <a:t> Degradacija staništa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800" dirty="0"/>
              <a:t> </a:t>
            </a:r>
            <a:r>
              <a:rPr lang="sr-Latn-RS" altLang="sr-Latn-RS" sz="2800" dirty="0" err="1"/>
              <a:t>Predacija</a:t>
            </a:r>
            <a:r>
              <a:rPr lang="sr-Latn-RS" altLang="sr-Latn-RS" sz="2800" dirty="0"/>
              <a:t> kormorana uzrokuje ekološke i gospodarske gubitke</a:t>
            </a: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800" dirty="0"/>
              <a:t> Potreba za održivim upravljanjem ribnjacima otpornim na klimatske </a:t>
            </a:r>
            <a:r>
              <a:rPr lang="sr-Latn-RS" altLang="sr-Latn-RS" sz="2800" dirty="0" err="1"/>
              <a:t>promjene</a:t>
            </a:r>
            <a:r>
              <a:rPr lang="sr-Latn-RS" altLang="sr-Latn-RS" sz="2800" dirty="0"/>
              <a:t> </a:t>
            </a:r>
            <a:endParaRPr lang="hr-HR" sz="28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8370"/>
            <a:ext cx="5817215" cy="1172257"/>
          </a:xfrm>
          <a:prstGeom prst="rect">
            <a:avLst/>
          </a:prstGeom>
        </p:spPr>
      </p:pic>
      <p:sp>
        <p:nvSpPr>
          <p:cNvPr id="9" name="Pravokutnik 8">
            <a:extLst>
              <a:ext uri="{FF2B5EF4-FFF2-40B4-BE49-F238E27FC236}">
                <a16:creationId xmlns:a16="http://schemas.microsoft.com/office/drawing/2014/main" id="{7C364B2F-D441-4BBE-B1EB-34A9C503A355}"/>
              </a:ext>
            </a:extLst>
          </p:cNvPr>
          <p:cNvSpPr/>
          <p:nvPr/>
        </p:nvSpPr>
        <p:spPr>
          <a:xfrm>
            <a:off x="183242" y="1568381"/>
            <a:ext cx="2201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3200" b="1" dirty="0" err="1"/>
              <a:t>Background</a:t>
            </a:r>
            <a:endParaRPr lang="hr-HR" sz="3200" b="1" dirty="0"/>
          </a:p>
        </p:txBody>
      </p:sp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FA3D3AB6-242C-586F-609F-8228836A3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9205" y="5196143"/>
            <a:ext cx="2273589" cy="1268608"/>
          </a:xfrm>
          <a:prstGeom prst="rect">
            <a:avLst/>
          </a:prstGeom>
        </p:spPr>
      </p:pic>
      <p:pic>
        <p:nvPicPr>
          <p:cNvPr id="16" name="Картина 15">
            <a:extLst>
              <a:ext uri="{FF2B5EF4-FFF2-40B4-BE49-F238E27FC236}">
                <a16:creationId xmlns:a16="http://schemas.microsoft.com/office/drawing/2014/main" id="{12C00F60-255B-C346-2D66-D7DEB8F2B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4172" y="5177315"/>
            <a:ext cx="2128081" cy="1241315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83D3084B-39CB-48E5-BC60-E766DDB79BD9}"/>
              </a:ext>
            </a:extLst>
          </p:cNvPr>
          <p:cNvPicPr>
            <a:picLocks noChangeAspect="1"/>
          </p:cNvPicPr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8" descr="PTF_LOGO_zadnji">
            <a:extLst>
              <a:ext uri="{FF2B5EF4-FFF2-40B4-BE49-F238E27FC236}">
                <a16:creationId xmlns:a16="http://schemas.microsoft.com/office/drawing/2014/main" id="{80E7882F-15CE-4DBC-B4B2-E4BCBEA58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3860" y="5022730"/>
            <a:ext cx="1270194" cy="80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Картина 3">
            <a:extLst>
              <a:ext uri="{FF2B5EF4-FFF2-40B4-BE49-F238E27FC236}">
                <a16:creationId xmlns:a16="http://schemas.microsoft.com/office/drawing/2014/main" id="{6A8DD160-C22A-4CEA-84C0-8AF6E5C391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92288" y="5189093"/>
            <a:ext cx="2273589" cy="1268608"/>
          </a:xfrm>
          <a:prstGeom prst="rect">
            <a:avLst/>
          </a:prstGeom>
        </p:spPr>
      </p:pic>
      <p:pic>
        <p:nvPicPr>
          <p:cNvPr id="19" name="Картина 6">
            <a:extLst>
              <a:ext uri="{FF2B5EF4-FFF2-40B4-BE49-F238E27FC236}">
                <a16:creationId xmlns:a16="http://schemas.microsoft.com/office/drawing/2014/main" id="{DC6141E6-0D1A-4705-B44A-9D6945D82A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122" y="5189093"/>
            <a:ext cx="2273589" cy="1268608"/>
          </a:xfrm>
          <a:prstGeom prst="rect">
            <a:avLst/>
          </a:prstGeom>
        </p:spPr>
      </p:pic>
      <p:pic>
        <p:nvPicPr>
          <p:cNvPr id="21" name="Picture 2" descr="MAIN ADDRESS INSTITUTIONAL COORDINATOR Head of international relations  CAMPUSES STUDY FIELDS COORDINATORS">
            <a:extLst>
              <a:ext uri="{FF2B5EF4-FFF2-40B4-BE49-F238E27FC236}">
                <a16:creationId xmlns:a16="http://schemas.microsoft.com/office/drawing/2014/main" id="{A1CE7B19-DBF1-4C8E-A575-E0EB4991F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825" y="5685362"/>
            <a:ext cx="1190458" cy="55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Line 14">
            <a:extLst>
              <a:ext uri="{FF2B5EF4-FFF2-40B4-BE49-F238E27FC236}">
                <a16:creationId xmlns:a16="http://schemas.microsoft.com/office/drawing/2014/main" id="{BA4BED50-AE5E-4A6B-B3C1-9DA6EC84A72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4" name="Pravokutnik 13">
            <a:extLst>
              <a:ext uri="{FF2B5EF4-FFF2-40B4-BE49-F238E27FC236}">
                <a16:creationId xmlns:a16="http://schemas.microsoft.com/office/drawing/2014/main" id="{50EC3ACB-4535-4138-8E6F-22FC39407E3A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  <p:sp>
        <p:nvSpPr>
          <p:cNvPr id="23" name="Naslov 1">
            <a:extLst>
              <a:ext uri="{FF2B5EF4-FFF2-40B4-BE49-F238E27FC236}">
                <a16:creationId xmlns:a16="http://schemas.microsoft.com/office/drawing/2014/main" id="{0A8E77FC-E579-4EEB-A69B-511EFDEB2072}"/>
              </a:ext>
            </a:extLst>
          </p:cNvPr>
          <p:cNvSpPr txBox="1">
            <a:spLocks/>
          </p:cNvSpPr>
          <p:nvPr/>
        </p:nvSpPr>
        <p:spPr>
          <a:xfrm>
            <a:off x="8073049" y="1055756"/>
            <a:ext cx="3867693" cy="4028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Project ID:</a:t>
            </a:r>
            <a:r>
              <a:rPr lang="en-US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 HUHR/2401/2.4/083</a:t>
            </a:r>
            <a:endParaRPr lang="hr-HR" sz="1800" dirty="0">
              <a:solidFill>
                <a:srgbClr val="003399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4" name="Slika 23">
            <a:extLst>
              <a:ext uri="{FF2B5EF4-FFF2-40B4-BE49-F238E27FC236}">
                <a16:creationId xmlns:a16="http://schemas.microsoft.com/office/drawing/2014/main" id="{A72D922D-B2B5-4403-8F4D-659FCE21375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30619" y="88368"/>
            <a:ext cx="3561381" cy="103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269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370"/>
            <a:ext cx="5817215" cy="1172257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83D3084B-39CB-48E5-BC60-E766DDB79BD9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Line 14">
            <a:extLst>
              <a:ext uri="{FF2B5EF4-FFF2-40B4-BE49-F238E27FC236}">
                <a16:creationId xmlns:a16="http://schemas.microsoft.com/office/drawing/2014/main" id="{BA4BED50-AE5E-4A6B-B3C1-9DA6EC84A72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3" name="Naslov 1">
            <a:extLst>
              <a:ext uri="{FF2B5EF4-FFF2-40B4-BE49-F238E27FC236}">
                <a16:creationId xmlns:a16="http://schemas.microsoft.com/office/drawing/2014/main" id="{0A8E77FC-E579-4EEB-A69B-511EFDEB2072}"/>
              </a:ext>
            </a:extLst>
          </p:cNvPr>
          <p:cNvSpPr txBox="1">
            <a:spLocks/>
          </p:cNvSpPr>
          <p:nvPr/>
        </p:nvSpPr>
        <p:spPr>
          <a:xfrm>
            <a:off x="8073049" y="1055756"/>
            <a:ext cx="3867693" cy="4028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Project ID:</a:t>
            </a:r>
            <a:r>
              <a:rPr lang="en-US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 HUHR/2401/2.4/083</a:t>
            </a:r>
            <a:endParaRPr lang="hr-HR" sz="1800" dirty="0">
              <a:solidFill>
                <a:srgbClr val="003399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4" name="Slika 23">
            <a:extLst>
              <a:ext uri="{FF2B5EF4-FFF2-40B4-BE49-F238E27FC236}">
                <a16:creationId xmlns:a16="http://schemas.microsoft.com/office/drawing/2014/main" id="{A72D922D-B2B5-4403-8F4D-659FCE2137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0619" y="88368"/>
            <a:ext cx="3561381" cy="1038189"/>
          </a:xfrm>
          <a:prstGeom prst="rect">
            <a:avLst/>
          </a:prstGeom>
        </p:spPr>
      </p:pic>
      <p:pic>
        <p:nvPicPr>
          <p:cNvPr id="20" name="Slika 19">
            <a:extLst>
              <a:ext uri="{FF2B5EF4-FFF2-40B4-BE49-F238E27FC236}">
                <a16:creationId xmlns:a16="http://schemas.microsoft.com/office/drawing/2014/main" id="{EFC6525A-7DD1-44EB-A379-6A616674DE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33" y="2102543"/>
            <a:ext cx="11202734" cy="4215687"/>
          </a:xfrm>
          <a:prstGeom prst="rect">
            <a:avLst/>
          </a:prstGeom>
        </p:spPr>
      </p:pic>
      <p:sp>
        <p:nvSpPr>
          <p:cNvPr id="10" name="Pravokutnik 9">
            <a:extLst>
              <a:ext uri="{FF2B5EF4-FFF2-40B4-BE49-F238E27FC236}">
                <a16:creationId xmlns:a16="http://schemas.microsoft.com/office/drawing/2014/main" id="{43219E5F-A907-423B-9179-273A69C4DD1B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83AEC6EE-64BC-4DD4-9C08-9CFD55480121}"/>
              </a:ext>
            </a:extLst>
          </p:cNvPr>
          <p:cNvSpPr/>
          <p:nvPr/>
        </p:nvSpPr>
        <p:spPr>
          <a:xfrm>
            <a:off x="183242" y="1568381"/>
            <a:ext cx="2201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3200" b="1" dirty="0" err="1"/>
              <a:t>Background</a:t>
            </a:r>
            <a:endParaRPr lang="hr-HR" sz="3200" b="1" dirty="0"/>
          </a:p>
        </p:txBody>
      </p:sp>
    </p:spTree>
    <p:extLst>
      <p:ext uri="{BB962C8B-B14F-4D97-AF65-F5344CB8AC3E}">
        <p14:creationId xmlns:p14="http://schemas.microsoft.com/office/powerpoint/2010/main" val="1789913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8370"/>
            <a:ext cx="5817215" cy="1172257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83D3084B-39CB-48E5-BC60-E766DDB79BD9}"/>
              </a:ext>
            </a:extLst>
          </p:cNvPr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Line 14">
            <a:extLst>
              <a:ext uri="{FF2B5EF4-FFF2-40B4-BE49-F238E27FC236}">
                <a16:creationId xmlns:a16="http://schemas.microsoft.com/office/drawing/2014/main" id="{BA4BED50-AE5E-4A6B-B3C1-9DA6EC84A72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3" name="Naslov 1">
            <a:extLst>
              <a:ext uri="{FF2B5EF4-FFF2-40B4-BE49-F238E27FC236}">
                <a16:creationId xmlns:a16="http://schemas.microsoft.com/office/drawing/2014/main" id="{0A8E77FC-E579-4EEB-A69B-511EFDEB2072}"/>
              </a:ext>
            </a:extLst>
          </p:cNvPr>
          <p:cNvSpPr txBox="1">
            <a:spLocks/>
          </p:cNvSpPr>
          <p:nvPr/>
        </p:nvSpPr>
        <p:spPr>
          <a:xfrm>
            <a:off x="8073049" y="1055756"/>
            <a:ext cx="3867693" cy="4028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Project ID:</a:t>
            </a:r>
            <a:r>
              <a:rPr lang="en-US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 HUHR/2401/2.4/083</a:t>
            </a:r>
            <a:endParaRPr lang="hr-HR" sz="1800" dirty="0">
              <a:solidFill>
                <a:srgbClr val="003399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4" name="Slika 23">
            <a:extLst>
              <a:ext uri="{FF2B5EF4-FFF2-40B4-BE49-F238E27FC236}">
                <a16:creationId xmlns:a16="http://schemas.microsoft.com/office/drawing/2014/main" id="{A72D922D-B2B5-4403-8F4D-659FCE2137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0619" y="88368"/>
            <a:ext cx="3561381" cy="1038189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032E3A27-5495-48A0-988A-084F03D031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572" y="2303590"/>
            <a:ext cx="4144796" cy="4002513"/>
          </a:xfrm>
          <a:prstGeom prst="rect">
            <a:avLst/>
          </a:prstGeom>
        </p:spPr>
      </p:pic>
      <p:pic>
        <p:nvPicPr>
          <p:cNvPr id="2050" name="Picture 2" descr="https://osijeknews.hr/wp-content/uploads/2026/08/Drava_Osijek_susa_vodostaj_27-150x150.jpg">
            <a:extLst>
              <a:ext uri="{FF2B5EF4-FFF2-40B4-BE49-F238E27FC236}">
                <a16:creationId xmlns:a16="http://schemas.microsoft.com/office/drawing/2014/main" id="{A274A02D-64C3-4652-B0FF-D084DC1A0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749" y="1394695"/>
            <a:ext cx="3381959" cy="338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Jutarnji list - Opjevana rijeka Karašica u potpunosti presušila, Drava u  Osijeku se povukla iz dijela korita, pogledajte slike">
            <a:extLst>
              <a:ext uri="{FF2B5EF4-FFF2-40B4-BE49-F238E27FC236}">
                <a16:creationId xmlns:a16="http://schemas.microsoft.com/office/drawing/2014/main" id="{7739F08D-3D0B-4956-A673-A7B75B310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9361" y="2630933"/>
            <a:ext cx="3561381" cy="3541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ravokutnik 11">
            <a:extLst>
              <a:ext uri="{FF2B5EF4-FFF2-40B4-BE49-F238E27FC236}">
                <a16:creationId xmlns:a16="http://schemas.microsoft.com/office/drawing/2014/main" id="{62B5B321-8151-4A5D-BBA0-05A54F748AF9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44F18452-776A-4894-8202-DCD9342E1072}"/>
              </a:ext>
            </a:extLst>
          </p:cNvPr>
          <p:cNvSpPr/>
          <p:nvPr/>
        </p:nvSpPr>
        <p:spPr>
          <a:xfrm>
            <a:off x="183242" y="1568381"/>
            <a:ext cx="2201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3200" b="1" dirty="0" err="1"/>
              <a:t>Background</a:t>
            </a:r>
            <a:endParaRPr lang="hr-HR" sz="3200" b="1" dirty="0"/>
          </a:p>
        </p:txBody>
      </p:sp>
    </p:spTree>
    <p:extLst>
      <p:ext uri="{BB962C8B-B14F-4D97-AF65-F5344CB8AC3E}">
        <p14:creationId xmlns:p14="http://schemas.microsoft.com/office/powerpoint/2010/main" val="2194950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370"/>
            <a:ext cx="5817215" cy="1172257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83D3084B-39CB-48E5-BC60-E766DDB79BD9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Line 14">
            <a:extLst>
              <a:ext uri="{FF2B5EF4-FFF2-40B4-BE49-F238E27FC236}">
                <a16:creationId xmlns:a16="http://schemas.microsoft.com/office/drawing/2014/main" id="{BA4BED50-AE5E-4A6B-B3C1-9DA6EC84A72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3" name="Naslov 1">
            <a:extLst>
              <a:ext uri="{FF2B5EF4-FFF2-40B4-BE49-F238E27FC236}">
                <a16:creationId xmlns:a16="http://schemas.microsoft.com/office/drawing/2014/main" id="{0A8E77FC-E579-4EEB-A69B-511EFDEB2072}"/>
              </a:ext>
            </a:extLst>
          </p:cNvPr>
          <p:cNvSpPr txBox="1">
            <a:spLocks/>
          </p:cNvSpPr>
          <p:nvPr/>
        </p:nvSpPr>
        <p:spPr>
          <a:xfrm>
            <a:off x="8073049" y="1055756"/>
            <a:ext cx="3867693" cy="4028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Project ID:</a:t>
            </a:r>
            <a:r>
              <a:rPr lang="en-US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 HUHR/2401/2.4/083</a:t>
            </a:r>
            <a:endParaRPr lang="hr-HR" sz="1800" dirty="0">
              <a:solidFill>
                <a:srgbClr val="003399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4" name="Slika 23">
            <a:extLst>
              <a:ext uri="{FF2B5EF4-FFF2-40B4-BE49-F238E27FC236}">
                <a16:creationId xmlns:a16="http://schemas.microsoft.com/office/drawing/2014/main" id="{A72D922D-B2B5-4403-8F4D-659FCE2137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0619" y="88368"/>
            <a:ext cx="3561381" cy="1038189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5D0042F3-46E1-46E9-86E3-81FBEA8D59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906" y="2247299"/>
            <a:ext cx="5276094" cy="3998774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3FD34ABA-535D-448C-B127-331C8A9363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1657026"/>
            <a:ext cx="4602851" cy="4703250"/>
          </a:xfrm>
          <a:prstGeom prst="rect">
            <a:avLst/>
          </a:prstGeom>
        </p:spPr>
      </p:pic>
      <p:sp>
        <p:nvSpPr>
          <p:cNvPr id="11" name="Pravokutnik 10">
            <a:extLst>
              <a:ext uri="{FF2B5EF4-FFF2-40B4-BE49-F238E27FC236}">
                <a16:creationId xmlns:a16="http://schemas.microsoft.com/office/drawing/2014/main" id="{1F5AA41E-3721-43CF-809C-95638AB13BE2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9BA451DD-9323-456C-998E-74B5393B7F8B}"/>
              </a:ext>
            </a:extLst>
          </p:cNvPr>
          <p:cNvSpPr/>
          <p:nvPr/>
        </p:nvSpPr>
        <p:spPr>
          <a:xfrm>
            <a:off x="183242" y="1568381"/>
            <a:ext cx="2201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3200" b="1" dirty="0" err="1"/>
              <a:t>Background</a:t>
            </a:r>
            <a:endParaRPr lang="hr-HR" sz="3200" b="1" dirty="0"/>
          </a:p>
        </p:txBody>
      </p:sp>
    </p:spTree>
    <p:extLst>
      <p:ext uri="{BB962C8B-B14F-4D97-AF65-F5344CB8AC3E}">
        <p14:creationId xmlns:p14="http://schemas.microsoft.com/office/powerpoint/2010/main" val="903068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370"/>
            <a:ext cx="5817215" cy="1172257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83D3084B-39CB-48E5-BC60-E766DDB79BD9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8" descr="PTF_LOGO_zadnji">
            <a:extLst>
              <a:ext uri="{FF2B5EF4-FFF2-40B4-BE49-F238E27FC236}">
                <a16:creationId xmlns:a16="http://schemas.microsoft.com/office/drawing/2014/main" id="{80E7882F-15CE-4DBC-B4B2-E4BCBEA58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6605" y="5256701"/>
            <a:ext cx="1270194" cy="80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MAIN ADDRESS INSTITUTIONAL COORDINATOR Head of international relations  CAMPUSES STUDY FIELDS COORDINATORS">
            <a:extLst>
              <a:ext uri="{FF2B5EF4-FFF2-40B4-BE49-F238E27FC236}">
                <a16:creationId xmlns:a16="http://schemas.microsoft.com/office/drawing/2014/main" id="{A1CE7B19-DBF1-4C8E-A575-E0EB4991F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971" y="5961808"/>
            <a:ext cx="1190458" cy="55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odnaslov 2">
            <a:extLst>
              <a:ext uri="{FF2B5EF4-FFF2-40B4-BE49-F238E27FC236}">
                <a16:creationId xmlns:a16="http://schemas.microsoft.com/office/drawing/2014/main" id="{6506779F-A2CF-4496-BE4A-1BC6565A717B}"/>
              </a:ext>
            </a:extLst>
          </p:cNvPr>
          <p:cNvSpPr txBox="1">
            <a:spLocks/>
          </p:cNvSpPr>
          <p:nvPr/>
        </p:nvSpPr>
        <p:spPr>
          <a:xfrm>
            <a:off x="298704" y="2159568"/>
            <a:ext cx="10748095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800" dirty="0"/>
              <a:t> </a:t>
            </a:r>
            <a:r>
              <a:rPr lang="sr-Latn-RS" altLang="sr-Latn-RS" sz="2800" dirty="0" err="1"/>
              <a:t>Procijeniti</a:t>
            </a:r>
            <a:r>
              <a:rPr lang="sr-Latn-RS" altLang="sr-Latn-RS" sz="2800" dirty="0"/>
              <a:t> </a:t>
            </a:r>
            <a:r>
              <a:rPr lang="sr-Latn-RS" altLang="sr-Latn-RS" sz="2800" dirty="0" err="1"/>
              <a:t>bioraznolikost</a:t>
            </a:r>
            <a:r>
              <a:rPr lang="sr-Latn-RS" altLang="sr-Latn-RS" sz="2800" dirty="0"/>
              <a:t> u ribnjacima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800" dirty="0"/>
              <a:t> Pratiti ugrožene te strane/</a:t>
            </a:r>
            <a:r>
              <a:rPr lang="sr-Latn-RS" altLang="sr-Latn-RS" sz="2800" dirty="0" err="1"/>
              <a:t>invazivne</a:t>
            </a:r>
            <a:r>
              <a:rPr lang="sr-Latn-RS" altLang="sr-Latn-RS" sz="2800" dirty="0"/>
              <a:t> vrste riba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800" dirty="0"/>
              <a:t> Analizirati </a:t>
            </a:r>
            <a:r>
              <a:rPr lang="sr-Latn-RS" altLang="sr-Latn-RS" sz="2800" dirty="0" err="1"/>
              <a:t>utjecaj</a:t>
            </a:r>
            <a:r>
              <a:rPr lang="sr-Latn-RS" altLang="sr-Latn-RS" sz="2800" dirty="0"/>
              <a:t> kormorana na </a:t>
            </a:r>
            <a:r>
              <a:rPr lang="sr-Latn-RS" altLang="sr-Latn-RS" sz="2800" dirty="0" err="1"/>
              <a:t>ribljpopulaciju</a:t>
            </a:r>
            <a:endParaRPr lang="sr-Latn-RS" altLang="sr-Latn-RS" sz="2800" dirty="0"/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800" dirty="0"/>
              <a:t> </a:t>
            </a:r>
            <a:r>
              <a:rPr lang="sr-Latn-RS" altLang="sr-Latn-RS" sz="2800" dirty="0" err="1"/>
              <a:t>Procijeniti</a:t>
            </a:r>
            <a:r>
              <a:rPr lang="sr-Latn-RS" altLang="sr-Latn-RS" sz="2800" dirty="0"/>
              <a:t> gospodarske učinke na </a:t>
            </a:r>
            <a:r>
              <a:rPr lang="sr-Latn-RS" altLang="sr-Latn-RS" sz="2800" dirty="0" err="1"/>
              <a:t>akvakulturu</a:t>
            </a:r>
            <a:r>
              <a:rPr lang="sr-Latn-RS" altLang="sr-Latn-RS" sz="2800" dirty="0"/>
              <a:t>, ribarstvo i turizam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800" dirty="0"/>
              <a:t> Razviti tehnologije održivog uzgoja riba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r-Latn-RS" altLang="sr-Latn-RS" sz="2800" dirty="0"/>
              <a:t> Jačati suradnju i </a:t>
            </a:r>
            <a:r>
              <a:rPr lang="sr-Latn-RS" altLang="sr-Latn-RS" sz="2800" dirty="0" err="1"/>
              <a:t>svijest</a:t>
            </a:r>
            <a:r>
              <a:rPr lang="sr-Latn-RS" altLang="sr-Latn-RS" sz="2800" dirty="0"/>
              <a:t> dionika</a:t>
            </a:r>
          </a:p>
        </p:txBody>
      </p:sp>
      <p:pic>
        <p:nvPicPr>
          <p:cNvPr id="20" name="Картина 5">
            <a:extLst>
              <a:ext uri="{FF2B5EF4-FFF2-40B4-BE49-F238E27FC236}">
                <a16:creationId xmlns:a16="http://schemas.microsoft.com/office/drawing/2014/main" id="{ADE0C85E-F6AF-46FB-9A84-3AD2E48579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878" y="5154360"/>
            <a:ext cx="2232854" cy="1268608"/>
          </a:xfrm>
          <a:prstGeom prst="rect">
            <a:avLst/>
          </a:prstGeom>
        </p:spPr>
      </p:pic>
      <p:pic>
        <p:nvPicPr>
          <p:cNvPr id="22" name="Картина 9">
            <a:extLst>
              <a:ext uri="{FF2B5EF4-FFF2-40B4-BE49-F238E27FC236}">
                <a16:creationId xmlns:a16="http://schemas.microsoft.com/office/drawing/2014/main" id="{58715D7B-440B-49E3-B7FE-46B4AF9C55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5136" y="5168459"/>
            <a:ext cx="2232854" cy="1268609"/>
          </a:xfrm>
          <a:prstGeom prst="rect">
            <a:avLst/>
          </a:prstGeom>
        </p:spPr>
      </p:pic>
      <p:pic>
        <p:nvPicPr>
          <p:cNvPr id="23" name="Картина 12">
            <a:extLst>
              <a:ext uri="{FF2B5EF4-FFF2-40B4-BE49-F238E27FC236}">
                <a16:creationId xmlns:a16="http://schemas.microsoft.com/office/drawing/2014/main" id="{77AA5107-2066-4F4C-AEE9-B6939039484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5766" y="5164524"/>
            <a:ext cx="2232854" cy="1268609"/>
          </a:xfrm>
          <a:prstGeom prst="rect">
            <a:avLst/>
          </a:prstGeom>
        </p:spPr>
      </p:pic>
      <p:pic>
        <p:nvPicPr>
          <p:cNvPr id="24" name="Картина 2">
            <a:extLst>
              <a:ext uri="{FF2B5EF4-FFF2-40B4-BE49-F238E27FC236}">
                <a16:creationId xmlns:a16="http://schemas.microsoft.com/office/drawing/2014/main" id="{4D3812B8-BE15-4AFD-AFCB-1684440344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056" y="5154360"/>
            <a:ext cx="2238628" cy="1268608"/>
          </a:xfrm>
          <a:prstGeom prst="rect">
            <a:avLst/>
          </a:prstGeom>
        </p:spPr>
      </p:pic>
      <p:sp>
        <p:nvSpPr>
          <p:cNvPr id="25" name="Line 14">
            <a:extLst>
              <a:ext uri="{FF2B5EF4-FFF2-40B4-BE49-F238E27FC236}">
                <a16:creationId xmlns:a16="http://schemas.microsoft.com/office/drawing/2014/main" id="{D37296BE-FFF1-4A37-A581-8FA95FE027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7" name="Naslov 1">
            <a:extLst>
              <a:ext uri="{FF2B5EF4-FFF2-40B4-BE49-F238E27FC236}">
                <a16:creationId xmlns:a16="http://schemas.microsoft.com/office/drawing/2014/main" id="{EF57DF21-199F-4CBA-BE6A-F8BE573A28FB}"/>
              </a:ext>
            </a:extLst>
          </p:cNvPr>
          <p:cNvSpPr txBox="1">
            <a:spLocks/>
          </p:cNvSpPr>
          <p:nvPr/>
        </p:nvSpPr>
        <p:spPr>
          <a:xfrm>
            <a:off x="8073049" y="1055756"/>
            <a:ext cx="3867693" cy="4028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Project ID:</a:t>
            </a:r>
            <a:r>
              <a:rPr lang="en-US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 HUHR/2401/2.4/083</a:t>
            </a:r>
            <a:endParaRPr lang="hr-HR" sz="1800" dirty="0">
              <a:solidFill>
                <a:srgbClr val="003399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8" name="Slika 27">
            <a:extLst>
              <a:ext uri="{FF2B5EF4-FFF2-40B4-BE49-F238E27FC236}">
                <a16:creationId xmlns:a16="http://schemas.microsoft.com/office/drawing/2014/main" id="{386007F0-F3B7-41A9-B642-DF963CF5E75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30619" y="88368"/>
            <a:ext cx="3561381" cy="1038189"/>
          </a:xfrm>
          <a:prstGeom prst="rect">
            <a:avLst/>
          </a:prstGeom>
        </p:spPr>
      </p:pic>
      <p:sp>
        <p:nvSpPr>
          <p:cNvPr id="16" name="Pravokutnik 15">
            <a:extLst>
              <a:ext uri="{FF2B5EF4-FFF2-40B4-BE49-F238E27FC236}">
                <a16:creationId xmlns:a16="http://schemas.microsoft.com/office/drawing/2014/main" id="{3C55C177-8DA5-4716-A87B-02D20DE29AF5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  <p:sp>
        <p:nvSpPr>
          <p:cNvPr id="18" name="Pravokutnik 17">
            <a:extLst>
              <a:ext uri="{FF2B5EF4-FFF2-40B4-BE49-F238E27FC236}">
                <a16:creationId xmlns:a16="http://schemas.microsoft.com/office/drawing/2014/main" id="{1ED27672-A4FC-4426-962A-F9A58B34565A}"/>
              </a:ext>
            </a:extLst>
          </p:cNvPr>
          <p:cNvSpPr/>
          <p:nvPr/>
        </p:nvSpPr>
        <p:spPr>
          <a:xfrm>
            <a:off x="183242" y="1568381"/>
            <a:ext cx="23280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3200" b="1" dirty="0"/>
              <a:t>Glavni ciljevi</a:t>
            </a:r>
          </a:p>
        </p:txBody>
      </p:sp>
    </p:spTree>
    <p:extLst>
      <p:ext uri="{BB962C8B-B14F-4D97-AF65-F5344CB8AC3E}">
        <p14:creationId xmlns:p14="http://schemas.microsoft.com/office/powerpoint/2010/main" val="4054179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370"/>
            <a:ext cx="5817215" cy="1172257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83D3084B-39CB-48E5-BC60-E766DDB79BD9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8" descr="PTF_LOGO_zadnji">
            <a:extLst>
              <a:ext uri="{FF2B5EF4-FFF2-40B4-BE49-F238E27FC236}">
                <a16:creationId xmlns:a16="http://schemas.microsoft.com/office/drawing/2014/main" id="{80E7882F-15CE-4DBC-B4B2-E4BCBEA58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6212" y="5080431"/>
            <a:ext cx="1270194" cy="80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MAIN ADDRESS INSTITUTIONAL COORDINATOR Head of international relations  CAMPUSES STUDY FIELDS COORDINATORS">
            <a:extLst>
              <a:ext uri="{FF2B5EF4-FFF2-40B4-BE49-F238E27FC236}">
                <a16:creationId xmlns:a16="http://schemas.microsoft.com/office/drawing/2014/main" id="{A1CE7B19-DBF1-4C8E-A575-E0EB4991F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922" y="5715649"/>
            <a:ext cx="1190458" cy="55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Line 14">
            <a:extLst>
              <a:ext uri="{FF2B5EF4-FFF2-40B4-BE49-F238E27FC236}">
                <a16:creationId xmlns:a16="http://schemas.microsoft.com/office/drawing/2014/main" id="{491F53D3-9E04-4828-B317-E677137AA2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9" name="Naslov 1">
            <a:extLst>
              <a:ext uri="{FF2B5EF4-FFF2-40B4-BE49-F238E27FC236}">
                <a16:creationId xmlns:a16="http://schemas.microsoft.com/office/drawing/2014/main" id="{25E1C6AC-A759-4A3D-A808-838D621EDE4F}"/>
              </a:ext>
            </a:extLst>
          </p:cNvPr>
          <p:cNvSpPr txBox="1">
            <a:spLocks/>
          </p:cNvSpPr>
          <p:nvPr/>
        </p:nvSpPr>
        <p:spPr>
          <a:xfrm>
            <a:off x="8073049" y="1055756"/>
            <a:ext cx="3867693" cy="4028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Project ID:</a:t>
            </a:r>
            <a:r>
              <a:rPr lang="en-US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 HUHR/2401/2.4/083</a:t>
            </a:r>
            <a:endParaRPr lang="hr-HR" sz="1800" dirty="0">
              <a:solidFill>
                <a:srgbClr val="003399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0" name="Slika 19">
            <a:extLst>
              <a:ext uri="{FF2B5EF4-FFF2-40B4-BE49-F238E27FC236}">
                <a16:creationId xmlns:a16="http://schemas.microsoft.com/office/drawing/2014/main" id="{779219CF-9D08-4446-9C48-83AC4FA6C6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0619" y="88368"/>
            <a:ext cx="3561381" cy="1038189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C301B58F-538A-491A-85A9-A4EBE8FA64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7494" y="1142937"/>
            <a:ext cx="6850627" cy="5338924"/>
          </a:xfrm>
          <a:prstGeom prst="rect">
            <a:avLst/>
          </a:prstGeom>
        </p:spPr>
      </p:pic>
      <p:pic>
        <p:nvPicPr>
          <p:cNvPr id="23" name="Slika 22">
            <a:extLst>
              <a:ext uri="{FF2B5EF4-FFF2-40B4-BE49-F238E27FC236}">
                <a16:creationId xmlns:a16="http://schemas.microsoft.com/office/drawing/2014/main" id="{802E13EE-459B-4F80-B203-C00B809ACC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95343" y="1600201"/>
            <a:ext cx="3615219" cy="4672544"/>
          </a:xfrm>
          <a:prstGeom prst="rect">
            <a:avLst/>
          </a:prstGeom>
        </p:spPr>
      </p:pic>
      <p:sp>
        <p:nvSpPr>
          <p:cNvPr id="13" name="Pravokutnik 12">
            <a:extLst>
              <a:ext uri="{FF2B5EF4-FFF2-40B4-BE49-F238E27FC236}">
                <a16:creationId xmlns:a16="http://schemas.microsoft.com/office/drawing/2014/main" id="{1CD28C79-1119-4574-AEAE-A99CAAD781A3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</p:spTree>
    <p:extLst>
      <p:ext uri="{BB962C8B-B14F-4D97-AF65-F5344CB8AC3E}">
        <p14:creationId xmlns:p14="http://schemas.microsoft.com/office/powerpoint/2010/main" val="2690402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370"/>
            <a:ext cx="5817215" cy="1172257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83D3084B-39CB-48E5-BC60-E766DDB79BD9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8" descr="PTF_LOGO_zadnji">
            <a:extLst>
              <a:ext uri="{FF2B5EF4-FFF2-40B4-BE49-F238E27FC236}">
                <a16:creationId xmlns:a16="http://schemas.microsoft.com/office/drawing/2014/main" id="{80E7882F-15CE-4DBC-B4B2-E4BCBEA58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6212" y="5080431"/>
            <a:ext cx="1270194" cy="80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MAIN ADDRESS INSTITUTIONAL COORDINATOR Head of international relations  CAMPUSES STUDY FIELDS COORDINATORS">
            <a:extLst>
              <a:ext uri="{FF2B5EF4-FFF2-40B4-BE49-F238E27FC236}">
                <a16:creationId xmlns:a16="http://schemas.microsoft.com/office/drawing/2014/main" id="{A1CE7B19-DBF1-4C8E-A575-E0EB4991F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922" y="5715649"/>
            <a:ext cx="1190458" cy="55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odnaslov 2">
            <a:extLst>
              <a:ext uri="{FF2B5EF4-FFF2-40B4-BE49-F238E27FC236}">
                <a16:creationId xmlns:a16="http://schemas.microsoft.com/office/drawing/2014/main" id="{C5E8D28E-806B-41BA-B222-DC84F63EBE06}"/>
              </a:ext>
            </a:extLst>
          </p:cNvPr>
          <p:cNvSpPr txBox="1">
            <a:spLocks/>
          </p:cNvSpPr>
          <p:nvPr/>
        </p:nvSpPr>
        <p:spPr>
          <a:xfrm>
            <a:off x="275257" y="2092533"/>
            <a:ext cx="11167443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r-HR" sz="2800" dirty="0"/>
              <a:t> Procjena </a:t>
            </a:r>
            <a:r>
              <a:rPr lang="hr-HR" sz="2800" dirty="0" err="1"/>
              <a:t>bioraznolikosti</a:t>
            </a:r>
            <a:r>
              <a:rPr lang="hr-HR" sz="2800" dirty="0"/>
              <a:t> i uzorkovanje </a:t>
            </a:r>
            <a:r>
              <a:rPr lang="hr-HR" sz="2800" dirty="0" err="1"/>
              <a:t>eDNK</a:t>
            </a:r>
            <a:endParaRPr lang="hr-HR" sz="2800" dirty="0"/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r-HR" sz="2800" dirty="0"/>
              <a:t> Procjena kakvoće vode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r-HR" sz="2800" dirty="0"/>
              <a:t> Praćenje populacije kormorana i studije utjecaja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r-HR" sz="2800" dirty="0"/>
              <a:t> Ekonomska istraživanja među uzgajivačima ribe i u sektoru turizma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r-HR" sz="2800" dirty="0"/>
              <a:t> Radionice za dionike i aktivnosti podizanja javne svijesti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r-HR" sz="2800" dirty="0"/>
              <a:t> Razvoj održivih tehnologija za uzgoj ribe u ribnjacima</a:t>
            </a:r>
            <a:endParaRPr lang="sr-Latn-RS" altLang="sr-Latn-RS" sz="2800" dirty="0"/>
          </a:p>
        </p:txBody>
      </p:sp>
      <p:pic>
        <p:nvPicPr>
          <p:cNvPr id="16" name="Slika 15">
            <a:extLst>
              <a:ext uri="{FF2B5EF4-FFF2-40B4-BE49-F238E27FC236}">
                <a16:creationId xmlns:a16="http://schemas.microsoft.com/office/drawing/2014/main" id="{82F3BF00-895F-4205-B5AE-744BA9AC1332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11" y="4789185"/>
            <a:ext cx="2692949" cy="1655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id="{95DA2B3B-6E52-4EFE-995A-6AF9126143EF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100" y="4774397"/>
            <a:ext cx="2692949" cy="1655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Slika 21">
            <a:extLst>
              <a:ext uri="{FF2B5EF4-FFF2-40B4-BE49-F238E27FC236}">
                <a16:creationId xmlns:a16="http://schemas.microsoft.com/office/drawing/2014/main" id="{AFF7EAA8-39BB-49D1-B614-434065A187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289" y="4774397"/>
            <a:ext cx="2692949" cy="1621094"/>
          </a:xfrm>
          <a:prstGeom prst="rect">
            <a:avLst/>
          </a:prstGeom>
        </p:spPr>
      </p:pic>
      <p:sp>
        <p:nvSpPr>
          <p:cNvPr id="12" name="Line 14">
            <a:extLst>
              <a:ext uri="{FF2B5EF4-FFF2-40B4-BE49-F238E27FC236}">
                <a16:creationId xmlns:a16="http://schemas.microsoft.com/office/drawing/2014/main" id="{491F53D3-9E04-4828-B317-E677137AA2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9" name="Naslov 1">
            <a:extLst>
              <a:ext uri="{FF2B5EF4-FFF2-40B4-BE49-F238E27FC236}">
                <a16:creationId xmlns:a16="http://schemas.microsoft.com/office/drawing/2014/main" id="{25E1C6AC-A759-4A3D-A808-838D621EDE4F}"/>
              </a:ext>
            </a:extLst>
          </p:cNvPr>
          <p:cNvSpPr txBox="1">
            <a:spLocks/>
          </p:cNvSpPr>
          <p:nvPr/>
        </p:nvSpPr>
        <p:spPr>
          <a:xfrm>
            <a:off x="8073049" y="1055756"/>
            <a:ext cx="3867693" cy="4028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Project ID:</a:t>
            </a:r>
            <a:r>
              <a:rPr lang="en-US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 HUHR/2401/2.4/083</a:t>
            </a:r>
            <a:endParaRPr lang="hr-HR" sz="1800" dirty="0">
              <a:solidFill>
                <a:srgbClr val="003399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0" name="Slika 19">
            <a:extLst>
              <a:ext uri="{FF2B5EF4-FFF2-40B4-BE49-F238E27FC236}">
                <a16:creationId xmlns:a16="http://schemas.microsoft.com/office/drawing/2014/main" id="{779219CF-9D08-4446-9C48-83AC4FA6C65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30619" y="88368"/>
            <a:ext cx="3561381" cy="1038189"/>
          </a:xfrm>
          <a:prstGeom prst="rect">
            <a:avLst/>
          </a:prstGeom>
        </p:spPr>
      </p:pic>
      <p:sp>
        <p:nvSpPr>
          <p:cNvPr id="23" name="Pravokutnik 22">
            <a:extLst>
              <a:ext uri="{FF2B5EF4-FFF2-40B4-BE49-F238E27FC236}">
                <a16:creationId xmlns:a16="http://schemas.microsoft.com/office/drawing/2014/main" id="{76E57257-0807-4799-A442-FFF45D195484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  <p:sp>
        <p:nvSpPr>
          <p:cNvPr id="24" name="Pravokutnik 23">
            <a:extLst>
              <a:ext uri="{FF2B5EF4-FFF2-40B4-BE49-F238E27FC236}">
                <a16:creationId xmlns:a16="http://schemas.microsoft.com/office/drawing/2014/main" id="{2CB146B4-2790-4050-AB2F-D3B13901516E}"/>
              </a:ext>
            </a:extLst>
          </p:cNvPr>
          <p:cNvSpPr/>
          <p:nvPr/>
        </p:nvSpPr>
        <p:spPr>
          <a:xfrm>
            <a:off x="183242" y="1568381"/>
            <a:ext cx="3235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3200" b="1" dirty="0"/>
              <a:t>Glavne aktivnosti</a:t>
            </a:r>
          </a:p>
        </p:txBody>
      </p:sp>
    </p:spTree>
    <p:extLst>
      <p:ext uri="{BB962C8B-B14F-4D97-AF65-F5344CB8AC3E}">
        <p14:creationId xmlns:p14="http://schemas.microsoft.com/office/powerpoint/2010/main" val="2980033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370"/>
            <a:ext cx="5817215" cy="1172257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83D3084B-39CB-48E5-BC60-E766DDB79BD9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8" descr="PTF_LOGO_zadnji">
            <a:extLst>
              <a:ext uri="{FF2B5EF4-FFF2-40B4-BE49-F238E27FC236}">
                <a16:creationId xmlns:a16="http://schemas.microsoft.com/office/drawing/2014/main" id="{80E7882F-15CE-4DBC-B4B2-E4BCBEA58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6212" y="5630871"/>
            <a:ext cx="1270194" cy="80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MAIN ADDRESS INSTITUTIONAL COORDINATOR Head of international relations  CAMPUSES STUDY FIELDS COORDINATORS">
            <a:extLst>
              <a:ext uri="{FF2B5EF4-FFF2-40B4-BE49-F238E27FC236}">
                <a16:creationId xmlns:a16="http://schemas.microsoft.com/office/drawing/2014/main" id="{A1CE7B19-DBF1-4C8E-A575-E0EB4991F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922" y="5715649"/>
            <a:ext cx="1190458" cy="55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Line 14">
            <a:extLst>
              <a:ext uri="{FF2B5EF4-FFF2-40B4-BE49-F238E27FC236}">
                <a16:creationId xmlns:a16="http://schemas.microsoft.com/office/drawing/2014/main" id="{491F53D3-9E04-4828-B317-E677137AA2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9" name="Naslov 1">
            <a:extLst>
              <a:ext uri="{FF2B5EF4-FFF2-40B4-BE49-F238E27FC236}">
                <a16:creationId xmlns:a16="http://schemas.microsoft.com/office/drawing/2014/main" id="{25E1C6AC-A759-4A3D-A808-838D621EDE4F}"/>
              </a:ext>
            </a:extLst>
          </p:cNvPr>
          <p:cNvSpPr txBox="1">
            <a:spLocks/>
          </p:cNvSpPr>
          <p:nvPr/>
        </p:nvSpPr>
        <p:spPr>
          <a:xfrm>
            <a:off x="8073049" y="1055756"/>
            <a:ext cx="3867693" cy="4028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Project ID:</a:t>
            </a:r>
            <a:r>
              <a:rPr lang="en-US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 HUHR/2401/2.4/083</a:t>
            </a:r>
            <a:endParaRPr lang="hr-HR" sz="1800" dirty="0">
              <a:solidFill>
                <a:srgbClr val="003399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0" name="Slika 19">
            <a:extLst>
              <a:ext uri="{FF2B5EF4-FFF2-40B4-BE49-F238E27FC236}">
                <a16:creationId xmlns:a16="http://schemas.microsoft.com/office/drawing/2014/main" id="{779219CF-9D08-4446-9C48-83AC4FA6C6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0619" y="88368"/>
            <a:ext cx="3561381" cy="1038189"/>
          </a:xfrm>
          <a:prstGeom prst="rect">
            <a:avLst/>
          </a:prstGeom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id="{E918576A-5DEE-4CC8-AAF5-2385CE4C4E6F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10"/>
          <a:stretch/>
        </p:blipFill>
        <p:spPr bwMode="auto">
          <a:xfrm>
            <a:off x="625642" y="1481380"/>
            <a:ext cx="10509329" cy="404196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Pravokutnik 10">
            <a:extLst>
              <a:ext uri="{FF2B5EF4-FFF2-40B4-BE49-F238E27FC236}">
                <a16:creationId xmlns:a16="http://schemas.microsoft.com/office/drawing/2014/main" id="{4EB3E4A1-FF08-41DB-9B09-2CBE036DF99D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8871D9AD-423D-498E-A78B-B932747B1D25}"/>
              </a:ext>
            </a:extLst>
          </p:cNvPr>
          <p:cNvSpPr/>
          <p:nvPr/>
        </p:nvSpPr>
        <p:spPr>
          <a:xfrm>
            <a:off x="353857" y="1078616"/>
            <a:ext cx="15566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3200" b="1" dirty="0"/>
              <a:t>Lokacije</a:t>
            </a:r>
          </a:p>
        </p:txBody>
      </p:sp>
    </p:spTree>
    <p:extLst>
      <p:ext uri="{BB962C8B-B14F-4D97-AF65-F5344CB8AC3E}">
        <p14:creationId xmlns:p14="http://schemas.microsoft.com/office/powerpoint/2010/main" val="1406517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370"/>
            <a:ext cx="5817215" cy="1172257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83D3084B-39CB-48E5-BC60-E766DDB79BD9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8" descr="PTF_LOGO_zadnji">
            <a:extLst>
              <a:ext uri="{FF2B5EF4-FFF2-40B4-BE49-F238E27FC236}">
                <a16:creationId xmlns:a16="http://schemas.microsoft.com/office/drawing/2014/main" id="{80E7882F-15CE-4DBC-B4B2-E4BCBEA58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6212" y="5630871"/>
            <a:ext cx="1270194" cy="80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MAIN ADDRESS INSTITUTIONAL COORDINATOR Head of international relations  CAMPUSES STUDY FIELDS COORDINATORS">
            <a:extLst>
              <a:ext uri="{FF2B5EF4-FFF2-40B4-BE49-F238E27FC236}">
                <a16:creationId xmlns:a16="http://schemas.microsoft.com/office/drawing/2014/main" id="{A1CE7B19-DBF1-4C8E-A575-E0EB4991F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922" y="5715649"/>
            <a:ext cx="1190458" cy="55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Line 14">
            <a:extLst>
              <a:ext uri="{FF2B5EF4-FFF2-40B4-BE49-F238E27FC236}">
                <a16:creationId xmlns:a16="http://schemas.microsoft.com/office/drawing/2014/main" id="{491F53D3-9E04-4828-B317-E677137AA2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9" name="Naslov 1">
            <a:extLst>
              <a:ext uri="{FF2B5EF4-FFF2-40B4-BE49-F238E27FC236}">
                <a16:creationId xmlns:a16="http://schemas.microsoft.com/office/drawing/2014/main" id="{25E1C6AC-A759-4A3D-A808-838D621EDE4F}"/>
              </a:ext>
            </a:extLst>
          </p:cNvPr>
          <p:cNvSpPr txBox="1">
            <a:spLocks/>
          </p:cNvSpPr>
          <p:nvPr/>
        </p:nvSpPr>
        <p:spPr>
          <a:xfrm>
            <a:off x="8073049" y="1055756"/>
            <a:ext cx="3867693" cy="4028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Project ID:</a:t>
            </a:r>
            <a:r>
              <a:rPr lang="en-US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 HUHR/2401/2.4/083</a:t>
            </a:r>
            <a:endParaRPr lang="hr-HR" sz="1800" dirty="0">
              <a:solidFill>
                <a:srgbClr val="003399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0" name="Slika 19">
            <a:extLst>
              <a:ext uri="{FF2B5EF4-FFF2-40B4-BE49-F238E27FC236}">
                <a16:creationId xmlns:a16="http://schemas.microsoft.com/office/drawing/2014/main" id="{779219CF-9D08-4446-9C48-83AC4FA6C6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0619" y="88368"/>
            <a:ext cx="3561381" cy="1038189"/>
          </a:xfrm>
          <a:prstGeom prst="rect">
            <a:avLst/>
          </a:prstGeom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id="{E918576A-5DEE-4CC8-AAF5-2385CE4C4E6F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84"/>
          <a:stretch/>
        </p:blipFill>
        <p:spPr bwMode="auto">
          <a:xfrm>
            <a:off x="698037" y="1574708"/>
            <a:ext cx="10795925" cy="405616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Pravokutnik 10">
            <a:extLst>
              <a:ext uri="{FF2B5EF4-FFF2-40B4-BE49-F238E27FC236}">
                <a16:creationId xmlns:a16="http://schemas.microsoft.com/office/drawing/2014/main" id="{DD298B4F-66EF-477D-BCDC-99FBB8A2672A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  <p:sp>
        <p:nvSpPr>
          <p:cNvPr id="13" name="Pravokutnik 12">
            <a:extLst>
              <a:ext uri="{FF2B5EF4-FFF2-40B4-BE49-F238E27FC236}">
                <a16:creationId xmlns:a16="http://schemas.microsoft.com/office/drawing/2014/main" id="{6585475B-8161-44CB-9C66-93E5A730286C}"/>
              </a:ext>
            </a:extLst>
          </p:cNvPr>
          <p:cNvSpPr/>
          <p:nvPr/>
        </p:nvSpPr>
        <p:spPr>
          <a:xfrm>
            <a:off x="353857" y="1078616"/>
            <a:ext cx="15566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3200" b="1" dirty="0"/>
              <a:t>Lokacije</a:t>
            </a:r>
          </a:p>
        </p:txBody>
      </p:sp>
    </p:spTree>
    <p:extLst>
      <p:ext uri="{BB962C8B-B14F-4D97-AF65-F5344CB8AC3E}">
        <p14:creationId xmlns:p14="http://schemas.microsoft.com/office/powerpoint/2010/main" val="2594911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370"/>
            <a:ext cx="5817215" cy="1172257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83D3084B-39CB-48E5-BC60-E766DDB79BD9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8" descr="PTF_LOGO_zadnji">
            <a:extLst>
              <a:ext uri="{FF2B5EF4-FFF2-40B4-BE49-F238E27FC236}">
                <a16:creationId xmlns:a16="http://schemas.microsoft.com/office/drawing/2014/main" id="{80E7882F-15CE-4DBC-B4B2-E4BCBEA58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6212" y="5630871"/>
            <a:ext cx="1270194" cy="80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MAIN ADDRESS INSTITUTIONAL COORDINATOR Head of international relations  CAMPUSES STUDY FIELDS COORDINATORS">
            <a:extLst>
              <a:ext uri="{FF2B5EF4-FFF2-40B4-BE49-F238E27FC236}">
                <a16:creationId xmlns:a16="http://schemas.microsoft.com/office/drawing/2014/main" id="{A1CE7B19-DBF1-4C8E-A575-E0EB4991F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922" y="5715649"/>
            <a:ext cx="1190458" cy="55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Line 14">
            <a:extLst>
              <a:ext uri="{FF2B5EF4-FFF2-40B4-BE49-F238E27FC236}">
                <a16:creationId xmlns:a16="http://schemas.microsoft.com/office/drawing/2014/main" id="{491F53D3-9E04-4828-B317-E677137AA2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9" name="Naslov 1">
            <a:extLst>
              <a:ext uri="{FF2B5EF4-FFF2-40B4-BE49-F238E27FC236}">
                <a16:creationId xmlns:a16="http://schemas.microsoft.com/office/drawing/2014/main" id="{25E1C6AC-A759-4A3D-A808-838D621EDE4F}"/>
              </a:ext>
            </a:extLst>
          </p:cNvPr>
          <p:cNvSpPr txBox="1">
            <a:spLocks/>
          </p:cNvSpPr>
          <p:nvPr/>
        </p:nvSpPr>
        <p:spPr>
          <a:xfrm>
            <a:off x="8073049" y="1055756"/>
            <a:ext cx="3867693" cy="4028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Project ID:</a:t>
            </a:r>
            <a:r>
              <a:rPr lang="en-US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 HUHR/2401/2.4/083</a:t>
            </a:r>
            <a:endParaRPr lang="hr-HR" sz="1800" dirty="0">
              <a:solidFill>
                <a:srgbClr val="003399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0" name="Slika 19">
            <a:extLst>
              <a:ext uri="{FF2B5EF4-FFF2-40B4-BE49-F238E27FC236}">
                <a16:creationId xmlns:a16="http://schemas.microsoft.com/office/drawing/2014/main" id="{779219CF-9D08-4446-9C48-83AC4FA6C6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0619" y="88368"/>
            <a:ext cx="3561381" cy="1038189"/>
          </a:xfrm>
          <a:prstGeom prst="rect">
            <a:avLst/>
          </a:prstGeom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id="{E918576A-5DEE-4CC8-AAF5-2385CE4C4E6F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010"/>
          <a:stretch/>
        </p:blipFill>
        <p:spPr bwMode="auto">
          <a:xfrm>
            <a:off x="6379304" y="1976257"/>
            <a:ext cx="5236291" cy="352506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Pravokutnik 10">
            <a:extLst>
              <a:ext uri="{FF2B5EF4-FFF2-40B4-BE49-F238E27FC236}">
                <a16:creationId xmlns:a16="http://schemas.microsoft.com/office/drawing/2014/main" id="{1EF382ED-D2E2-4BCF-9B3F-3BAA07B4E10A}"/>
              </a:ext>
            </a:extLst>
          </p:cNvPr>
          <p:cNvSpPr/>
          <p:nvPr/>
        </p:nvSpPr>
        <p:spPr>
          <a:xfrm>
            <a:off x="576405" y="1497141"/>
            <a:ext cx="27029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3200" b="1" dirty="0"/>
              <a:t>UZORKOVANJE</a:t>
            </a:r>
            <a:endParaRPr lang="en-US" sz="3200" b="1" dirty="0"/>
          </a:p>
        </p:txBody>
      </p:sp>
      <p:sp>
        <p:nvSpPr>
          <p:cNvPr id="13" name="Podnaslov 2">
            <a:extLst>
              <a:ext uri="{FF2B5EF4-FFF2-40B4-BE49-F238E27FC236}">
                <a16:creationId xmlns:a16="http://schemas.microsoft.com/office/drawing/2014/main" id="{CF75E5A9-FB9D-4D75-B4E0-8083BD43F56B}"/>
              </a:ext>
            </a:extLst>
          </p:cNvPr>
          <p:cNvSpPr txBox="1">
            <a:spLocks/>
          </p:cNvSpPr>
          <p:nvPr/>
        </p:nvSpPr>
        <p:spPr>
          <a:xfrm>
            <a:off x="576405" y="2427097"/>
            <a:ext cx="7189533" cy="32037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r-HR" sz="2800" b="1" dirty="0"/>
              <a:t>  13 lokacija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hr-HR" sz="800" b="1" dirty="0"/>
          </a:p>
          <a:p>
            <a:pPr marL="444500" indent="889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r-HR" sz="2800" b="1" dirty="0"/>
              <a:t> 	6 lokacija – HR</a:t>
            </a:r>
          </a:p>
          <a:p>
            <a:pPr marL="812800" indent="889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r-HR" sz="2800" b="1" dirty="0"/>
              <a:t> komercijalni ribnjaci</a:t>
            </a:r>
          </a:p>
          <a:p>
            <a:pPr marL="444500" indent="889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hr-HR" sz="2800" b="1" dirty="0"/>
          </a:p>
          <a:p>
            <a:pPr marL="444500" indent="889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r-HR" sz="2800" b="1" dirty="0"/>
              <a:t> 	7 </a:t>
            </a:r>
            <a:r>
              <a:rPr lang="hr-HR" sz="2800" b="1" dirty="0" err="1"/>
              <a:t>loacija</a:t>
            </a:r>
            <a:r>
              <a:rPr lang="hr-HR" sz="2800" b="1" dirty="0"/>
              <a:t> – HU</a:t>
            </a:r>
          </a:p>
          <a:p>
            <a:pPr marL="812800" indent="2667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r-HR" sz="2800" b="1" dirty="0"/>
              <a:t>Rekreacijski ribnjaci </a:t>
            </a:r>
          </a:p>
          <a:p>
            <a:pPr marL="444500" indent="889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2800" b="1" dirty="0"/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B5EDC5A5-D4FC-4E4E-AA1B-8E150087A8ED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</p:spTree>
    <p:extLst>
      <p:ext uri="{BB962C8B-B14F-4D97-AF65-F5344CB8AC3E}">
        <p14:creationId xmlns:p14="http://schemas.microsoft.com/office/powerpoint/2010/main" val="1249092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370"/>
            <a:ext cx="5817215" cy="1172257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83D3084B-39CB-48E5-BC60-E766DDB79BD9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8" descr="PTF_LOGO_zadnji">
            <a:extLst>
              <a:ext uri="{FF2B5EF4-FFF2-40B4-BE49-F238E27FC236}">
                <a16:creationId xmlns:a16="http://schemas.microsoft.com/office/drawing/2014/main" id="{80E7882F-15CE-4DBC-B4B2-E4BCBEA58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0498" y="1403642"/>
            <a:ext cx="1270194" cy="80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MAIN ADDRESS INSTITUTIONAL COORDINATOR Head of international relations  CAMPUSES STUDY FIELDS COORDINATORS">
            <a:extLst>
              <a:ext uri="{FF2B5EF4-FFF2-40B4-BE49-F238E27FC236}">
                <a16:creationId xmlns:a16="http://schemas.microsoft.com/office/drawing/2014/main" id="{A1CE7B19-DBF1-4C8E-A575-E0EB4991F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4293" y="2151066"/>
            <a:ext cx="836449" cy="38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Line 14">
            <a:extLst>
              <a:ext uri="{FF2B5EF4-FFF2-40B4-BE49-F238E27FC236}">
                <a16:creationId xmlns:a16="http://schemas.microsoft.com/office/drawing/2014/main" id="{491F53D3-9E04-4828-B317-E677137AA2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9" name="Naslov 1">
            <a:extLst>
              <a:ext uri="{FF2B5EF4-FFF2-40B4-BE49-F238E27FC236}">
                <a16:creationId xmlns:a16="http://schemas.microsoft.com/office/drawing/2014/main" id="{25E1C6AC-A759-4A3D-A808-838D621EDE4F}"/>
              </a:ext>
            </a:extLst>
          </p:cNvPr>
          <p:cNvSpPr txBox="1">
            <a:spLocks/>
          </p:cNvSpPr>
          <p:nvPr/>
        </p:nvSpPr>
        <p:spPr>
          <a:xfrm>
            <a:off x="8073049" y="1055756"/>
            <a:ext cx="3867693" cy="4028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Project ID:</a:t>
            </a:r>
            <a:r>
              <a:rPr lang="en-US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 HUHR/2401/2.4/083</a:t>
            </a:r>
            <a:endParaRPr lang="hr-HR" sz="1800" dirty="0">
              <a:solidFill>
                <a:srgbClr val="003399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0" name="Slika 19">
            <a:extLst>
              <a:ext uri="{FF2B5EF4-FFF2-40B4-BE49-F238E27FC236}">
                <a16:creationId xmlns:a16="http://schemas.microsoft.com/office/drawing/2014/main" id="{779219CF-9D08-4446-9C48-83AC4FA6C6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0619" y="88368"/>
            <a:ext cx="3561381" cy="1038189"/>
          </a:xfrm>
          <a:prstGeom prst="rect">
            <a:avLst/>
          </a:prstGeom>
        </p:spPr>
      </p:pic>
      <p:sp>
        <p:nvSpPr>
          <p:cNvPr id="11" name="Pravokutnik 10">
            <a:extLst>
              <a:ext uri="{FF2B5EF4-FFF2-40B4-BE49-F238E27FC236}">
                <a16:creationId xmlns:a16="http://schemas.microsoft.com/office/drawing/2014/main" id="{1EF382ED-D2E2-4BCF-9B3F-3BAA07B4E10A}"/>
              </a:ext>
            </a:extLst>
          </p:cNvPr>
          <p:cNvSpPr/>
          <p:nvPr/>
        </p:nvSpPr>
        <p:spPr>
          <a:xfrm>
            <a:off x="576405" y="1497141"/>
            <a:ext cx="27029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3200" b="1" dirty="0"/>
              <a:t>UZORKOVANJE</a:t>
            </a:r>
            <a:endParaRPr lang="en-US" sz="3200" b="1" dirty="0"/>
          </a:p>
        </p:txBody>
      </p:sp>
      <p:sp>
        <p:nvSpPr>
          <p:cNvPr id="13" name="Podnaslov 2">
            <a:extLst>
              <a:ext uri="{FF2B5EF4-FFF2-40B4-BE49-F238E27FC236}">
                <a16:creationId xmlns:a16="http://schemas.microsoft.com/office/drawing/2014/main" id="{CF75E5A9-FB9D-4D75-B4E0-8083BD43F56B}"/>
              </a:ext>
            </a:extLst>
          </p:cNvPr>
          <p:cNvSpPr txBox="1">
            <a:spLocks/>
          </p:cNvSpPr>
          <p:nvPr/>
        </p:nvSpPr>
        <p:spPr>
          <a:xfrm>
            <a:off x="576405" y="2081916"/>
            <a:ext cx="11281919" cy="32037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4500" indent="-4445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hr-HR" sz="2800" b="1" dirty="0"/>
              <a:t>komercijalni ribnjaci                             rekreacijski ribnjaci </a:t>
            </a:r>
          </a:p>
          <a:p>
            <a:pPr marL="444500" indent="8890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2800" b="1" dirty="0"/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B5EDC5A5-D4FC-4E4E-AA1B-8E150087A8ED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5A7B9E36-9527-49CC-A767-B58A820A29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05" y="2752574"/>
            <a:ext cx="4472540" cy="3354405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C67EF936-D1F1-423D-8847-681C8DBD86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38768" y="2752573"/>
            <a:ext cx="4472541" cy="335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16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370"/>
            <a:ext cx="5817215" cy="1172257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83D3084B-39CB-48E5-BC60-E766DDB79BD9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Line 14">
            <a:extLst>
              <a:ext uri="{FF2B5EF4-FFF2-40B4-BE49-F238E27FC236}">
                <a16:creationId xmlns:a16="http://schemas.microsoft.com/office/drawing/2014/main" id="{491F53D3-9E04-4828-B317-E677137AA2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9" name="Naslov 1">
            <a:extLst>
              <a:ext uri="{FF2B5EF4-FFF2-40B4-BE49-F238E27FC236}">
                <a16:creationId xmlns:a16="http://schemas.microsoft.com/office/drawing/2014/main" id="{25E1C6AC-A759-4A3D-A808-838D621EDE4F}"/>
              </a:ext>
            </a:extLst>
          </p:cNvPr>
          <p:cNvSpPr txBox="1">
            <a:spLocks/>
          </p:cNvSpPr>
          <p:nvPr/>
        </p:nvSpPr>
        <p:spPr>
          <a:xfrm>
            <a:off x="8073049" y="1055756"/>
            <a:ext cx="3867693" cy="4028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Project ID:</a:t>
            </a:r>
            <a:r>
              <a:rPr lang="en-US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 HUHR/2401/2.4/083</a:t>
            </a:r>
            <a:endParaRPr lang="hr-HR" sz="1800" dirty="0">
              <a:solidFill>
                <a:srgbClr val="003399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0" name="Slika 19">
            <a:extLst>
              <a:ext uri="{FF2B5EF4-FFF2-40B4-BE49-F238E27FC236}">
                <a16:creationId xmlns:a16="http://schemas.microsoft.com/office/drawing/2014/main" id="{779219CF-9D08-4446-9C48-83AC4FA6C6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0619" y="88368"/>
            <a:ext cx="3561381" cy="1038189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5BBA6656-927C-42B8-A9E2-5469F407F4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4585" y="1985165"/>
            <a:ext cx="8661400" cy="4320938"/>
          </a:xfrm>
          <a:prstGeom prst="rect">
            <a:avLst/>
          </a:prstGeom>
        </p:spPr>
      </p:pic>
      <p:sp>
        <p:nvSpPr>
          <p:cNvPr id="10" name="Pravokutnik 9">
            <a:extLst>
              <a:ext uri="{FF2B5EF4-FFF2-40B4-BE49-F238E27FC236}">
                <a16:creationId xmlns:a16="http://schemas.microsoft.com/office/drawing/2014/main" id="{98D8B212-69B3-4466-BE23-B1D18B9A227A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  <p:sp>
        <p:nvSpPr>
          <p:cNvPr id="11" name="Podnaslov 2">
            <a:extLst>
              <a:ext uri="{FF2B5EF4-FFF2-40B4-BE49-F238E27FC236}">
                <a16:creationId xmlns:a16="http://schemas.microsoft.com/office/drawing/2014/main" id="{1C9CED67-0249-4E19-B9C8-26C19565F88C}"/>
              </a:ext>
            </a:extLst>
          </p:cNvPr>
          <p:cNvSpPr txBox="1">
            <a:spLocks/>
          </p:cNvSpPr>
          <p:nvPr/>
        </p:nvSpPr>
        <p:spPr>
          <a:xfrm>
            <a:off x="298311" y="1466245"/>
            <a:ext cx="10748095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r-HR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hr-HR" sz="2800" b="1" dirty="0"/>
              <a:t>Uzorkovanje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sr-Latn-RS" altLang="sr-Latn-R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15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370"/>
            <a:ext cx="5817215" cy="1172257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83D3084B-39CB-48E5-BC60-E766DDB79BD9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Line 14">
            <a:extLst>
              <a:ext uri="{FF2B5EF4-FFF2-40B4-BE49-F238E27FC236}">
                <a16:creationId xmlns:a16="http://schemas.microsoft.com/office/drawing/2014/main" id="{491F53D3-9E04-4828-B317-E677137AA2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9" name="Naslov 1">
            <a:extLst>
              <a:ext uri="{FF2B5EF4-FFF2-40B4-BE49-F238E27FC236}">
                <a16:creationId xmlns:a16="http://schemas.microsoft.com/office/drawing/2014/main" id="{25E1C6AC-A759-4A3D-A808-838D621EDE4F}"/>
              </a:ext>
            </a:extLst>
          </p:cNvPr>
          <p:cNvSpPr txBox="1">
            <a:spLocks/>
          </p:cNvSpPr>
          <p:nvPr/>
        </p:nvSpPr>
        <p:spPr>
          <a:xfrm>
            <a:off x="8073049" y="1055756"/>
            <a:ext cx="3867693" cy="4028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Project ID:</a:t>
            </a:r>
            <a:r>
              <a:rPr lang="en-US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 HUHR/2401/2.4/083</a:t>
            </a:r>
            <a:endParaRPr lang="hr-HR" sz="1800" dirty="0">
              <a:solidFill>
                <a:srgbClr val="003399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0" name="Slika 19">
            <a:extLst>
              <a:ext uri="{FF2B5EF4-FFF2-40B4-BE49-F238E27FC236}">
                <a16:creationId xmlns:a16="http://schemas.microsoft.com/office/drawing/2014/main" id="{779219CF-9D08-4446-9C48-83AC4FA6C6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0619" y="88368"/>
            <a:ext cx="3561381" cy="1038189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42E0FC46-1CF9-4C64-A3E9-8D588F9A9D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4984" y="2093945"/>
            <a:ext cx="8204461" cy="4125474"/>
          </a:xfrm>
          <a:prstGeom prst="rect">
            <a:avLst/>
          </a:prstGeom>
        </p:spPr>
      </p:pic>
      <p:sp>
        <p:nvSpPr>
          <p:cNvPr id="4" name="Strelica: desno 3">
            <a:extLst>
              <a:ext uri="{FF2B5EF4-FFF2-40B4-BE49-F238E27FC236}">
                <a16:creationId xmlns:a16="http://schemas.microsoft.com/office/drawing/2014/main" id="{27490630-BE9E-4FAA-AFCD-83B7B4FAF639}"/>
              </a:ext>
            </a:extLst>
          </p:cNvPr>
          <p:cNvSpPr/>
          <p:nvPr/>
        </p:nvSpPr>
        <p:spPr>
          <a:xfrm>
            <a:off x="5511800" y="2317773"/>
            <a:ext cx="1168400" cy="6477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6" name="Strelica: desno 15">
            <a:extLst>
              <a:ext uri="{FF2B5EF4-FFF2-40B4-BE49-F238E27FC236}">
                <a16:creationId xmlns:a16="http://schemas.microsoft.com/office/drawing/2014/main" id="{B6EEF8FC-7209-40D0-84BD-6F7611057B7E}"/>
              </a:ext>
            </a:extLst>
          </p:cNvPr>
          <p:cNvSpPr/>
          <p:nvPr/>
        </p:nvSpPr>
        <p:spPr>
          <a:xfrm>
            <a:off x="4584700" y="3588386"/>
            <a:ext cx="1168400" cy="6477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7" name="Strelica: desno 16">
            <a:extLst>
              <a:ext uri="{FF2B5EF4-FFF2-40B4-BE49-F238E27FC236}">
                <a16:creationId xmlns:a16="http://schemas.microsoft.com/office/drawing/2014/main" id="{02D69512-38B8-4778-8161-EFE21BCF33F3}"/>
              </a:ext>
            </a:extLst>
          </p:cNvPr>
          <p:cNvSpPr/>
          <p:nvPr/>
        </p:nvSpPr>
        <p:spPr>
          <a:xfrm>
            <a:off x="3949700" y="4605677"/>
            <a:ext cx="1168400" cy="64770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8" name="Strelica: desno 17">
            <a:extLst>
              <a:ext uri="{FF2B5EF4-FFF2-40B4-BE49-F238E27FC236}">
                <a16:creationId xmlns:a16="http://schemas.microsoft.com/office/drawing/2014/main" id="{427DA254-410C-4FCE-A78D-E526B0827AAF}"/>
              </a:ext>
            </a:extLst>
          </p:cNvPr>
          <p:cNvSpPr/>
          <p:nvPr/>
        </p:nvSpPr>
        <p:spPr>
          <a:xfrm rot="10800000">
            <a:off x="8751045" y="3065314"/>
            <a:ext cx="1168400" cy="6477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1" name="Strelica: desno 20">
            <a:extLst>
              <a:ext uri="{FF2B5EF4-FFF2-40B4-BE49-F238E27FC236}">
                <a16:creationId xmlns:a16="http://schemas.microsoft.com/office/drawing/2014/main" id="{44B80ED6-8CF0-4BF4-A9FB-8B6A059D6694}"/>
              </a:ext>
            </a:extLst>
          </p:cNvPr>
          <p:cNvSpPr/>
          <p:nvPr/>
        </p:nvSpPr>
        <p:spPr>
          <a:xfrm rot="10800000">
            <a:off x="7886704" y="4027476"/>
            <a:ext cx="1168400" cy="6477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2" name="Strelica: desno 21">
            <a:extLst>
              <a:ext uri="{FF2B5EF4-FFF2-40B4-BE49-F238E27FC236}">
                <a16:creationId xmlns:a16="http://schemas.microsoft.com/office/drawing/2014/main" id="{D9E3C05E-1362-4994-BAC8-2B9DF1E81DF4}"/>
              </a:ext>
            </a:extLst>
          </p:cNvPr>
          <p:cNvSpPr/>
          <p:nvPr/>
        </p:nvSpPr>
        <p:spPr>
          <a:xfrm rot="10800000">
            <a:off x="7073902" y="5098872"/>
            <a:ext cx="1168400" cy="64770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3" name="Pravokutnik 22">
            <a:extLst>
              <a:ext uri="{FF2B5EF4-FFF2-40B4-BE49-F238E27FC236}">
                <a16:creationId xmlns:a16="http://schemas.microsoft.com/office/drawing/2014/main" id="{5503F7E6-A0AE-42BD-8B2E-870CBCFD03BA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  <p:sp>
        <p:nvSpPr>
          <p:cNvPr id="25" name="Podnaslov 2">
            <a:extLst>
              <a:ext uri="{FF2B5EF4-FFF2-40B4-BE49-F238E27FC236}">
                <a16:creationId xmlns:a16="http://schemas.microsoft.com/office/drawing/2014/main" id="{8C276250-672A-4665-85D4-C3ED012DACEA}"/>
              </a:ext>
            </a:extLst>
          </p:cNvPr>
          <p:cNvSpPr txBox="1">
            <a:spLocks/>
          </p:cNvSpPr>
          <p:nvPr/>
        </p:nvSpPr>
        <p:spPr>
          <a:xfrm>
            <a:off x="298311" y="1466245"/>
            <a:ext cx="10748095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r-HR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hr-HR" sz="2800" b="1" dirty="0"/>
              <a:t>Uzorkovanje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sr-Latn-RS" altLang="sr-Latn-R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616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370"/>
            <a:ext cx="5817215" cy="1172257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83D3084B-39CB-48E5-BC60-E766DDB79BD9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Line 14">
            <a:extLst>
              <a:ext uri="{FF2B5EF4-FFF2-40B4-BE49-F238E27FC236}">
                <a16:creationId xmlns:a16="http://schemas.microsoft.com/office/drawing/2014/main" id="{491F53D3-9E04-4828-B317-E677137AA2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9" name="Naslov 1">
            <a:extLst>
              <a:ext uri="{FF2B5EF4-FFF2-40B4-BE49-F238E27FC236}">
                <a16:creationId xmlns:a16="http://schemas.microsoft.com/office/drawing/2014/main" id="{25E1C6AC-A759-4A3D-A808-838D621EDE4F}"/>
              </a:ext>
            </a:extLst>
          </p:cNvPr>
          <p:cNvSpPr txBox="1">
            <a:spLocks/>
          </p:cNvSpPr>
          <p:nvPr/>
        </p:nvSpPr>
        <p:spPr>
          <a:xfrm>
            <a:off x="8073049" y="1055756"/>
            <a:ext cx="3867693" cy="4028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Project ID:</a:t>
            </a:r>
            <a:r>
              <a:rPr lang="en-US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 HUHR/2401/2.4/083</a:t>
            </a:r>
            <a:endParaRPr lang="hr-HR" sz="1800" dirty="0">
              <a:solidFill>
                <a:srgbClr val="003399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0" name="Slika 19">
            <a:extLst>
              <a:ext uri="{FF2B5EF4-FFF2-40B4-BE49-F238E27FC236}">
                <a16:creationId xmlns:a16="http://schemas.microsoft.com/office/drawing/2014/main" id="{779219CF-9D08-4446-9C48-83AC4FA6C6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0619" y="88368"/>
            <a:ext cx="3561381" cy="1038189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FB89D449-F48C-47A0-B50D-43BDD4820A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7164" y="1963107"/>
            <a:ext cx="9108461" cy="4342996"/>
          </a:xfrm>
          <a:prstGeom prst="rect">
            <a:avLst/>
          </a:prstGeom>
        </p:spPr>
      </p:pic>
      <p:sp>
        <p:nvSpPr>
          <p:cNvPr id="11" name="Strelica: desno 10">
            <a:extLst>
              <a:ext uri="{FF2B5EF4-FFF2-40B4-BE49-F238E27FC236}">
                <a16:creationId xmlns:a16="http://schemas.microsoft.com/office/drawing/2014/main" id="{70EB79D0-1892-4D4A-B50E-7D93276093FE}"/>
              </a:ext>
            </a:extLst>
          </p:cNvPr>
          <p:cNvSpPr/>
          <p:nvPr/>
        </p:nvSpPr>
        <p:spPr>
          <a:xfrm>
            <a:off x="4089400" y="4405943"/>
            <a:ext cx="1168400" cy="64770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6" name="Strelica: desno 15">
            <a:extLst>
              <a:ext uri="{FF2B5EF4-FFF2-40B4-BE49-F238E27FC236}">
                <a16:creationId xmlns:a16="http://schemas.microsoft.com/office/drawing/2014/main" id="{89BD5819-10E8-415F-8485-2945E7F9CCE1}"/>
              </a:ext>
            </a:extLst>
          </p:cNvPr>
          <p:cNvSpPr/>
          <p:nvPr/>
        </p:nvSpPr>
        <p:spPr>
          <a:xfrm>
            <a:off x="3949700" y="3456730"/>
            <a:ext cx="1168400" cy="6477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7" name="Strelica: desno 16">
            <a:extLst>
              <a:ext uri="{FF2B5EF4-FFF2-40B4-BE49-F238E27FC236}">
                <a16:creationId xmlns:a16="http://schemas.microsoft.com/office/drawing/2014/main" id="{C373A587-B5F8-4E4B-A6E2-A4F795CCB6A0}"/>
              </a:ext>
            </a:extLst>
          </p:cNvPr>
          <p:cNvSpPr/>
          <p:nvPr/>
        </p:nvSpPr>
        <p:spPr>
          <a:xfrm>
            <a:off x="3949700" y="2477338"/>
            <a:ext cx="1168400" cy="6477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8" name="Pravokutnik 17">
            <a:extLst>
              <a:ext uri="{FF2B5EF4-FFF2-40B4-BE49-F238E27FC236}">
                <a16:creationId xmlns:a16="http://schemas.microsoft.com/office/drawing/2014/main" id="{9528DC7A-AFF7-4A13-857A-314E44327BA2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  <p:sp>
        <p:nvSpPr>
          <p:cNvPr id="22" name="Podnaslov 2">
            <a:extLst>
              <a:ext uri="{FF2B5EF4-FFF2-40B4-BE49-F238E27FC236}">
                <a16:creationId xmlns:a16="http://schemas.microsoft.com/office/drawing/2014/main" id="{9255FFCD-6E89-4A11-92C2-6566D1B91CDD}"/>
              </a:ext>
            </a:extLst>
          </p:cNvPr>
          <p:cNvSpPr txBox="1">
            <a:spLocks/>
          </p:cNvSpPr>
          <p:nvPr/>
        </p:nvSpPr>
        <p:spPr>
          <a:xfrm>
            <a:off x="298311" y="1466245"/>
            <a:ext cx="10748095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r-HR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hr-HR" sz="2800" b="1" dirty="0"/>
              <a:t>Uzorkovanje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sr-Latn-RS" altLang="sr-Latn-R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867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370"/>
            <a:ext cx="5817215" cy="1172257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83D3084B-39CB-48E5-BC60-E766DDB79BD9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8" descr="PTF_LOGO_zadnji">
            <a:extLst>
              <a:ext uri="{FF2B5EF4-FFF2-40B4-BE49-F238E27FC236}">
                <a16:creationId xmlns:a16="http://schemas.microsoft.com/office/drawing/2014/main" id="{80E7882F-15CE-4DBC-B4B2-E4BCBEA58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6212" y="5080431"/>
            <a:ext cx="1270194" cy="80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MAIN ADDRESS INSTITUTIONAL COORDINATOR Head of international relations  CAMPUSES STUDY FIELDS COORDINATORS">
            <a:extLst>
              <a:ext uri="{FF2B5EF4-FFF2-40B4-BE49-F238E27FC236}">
                <a16:creationId xmlns:a16="http://schemas.microsoft.com/office/drawing/2014/main" id="{A1CE7B19-DBF1-4C8E-A575-E0EB4991F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922" y="5715649"/>
            <a:ext cx="1190458" cy="55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Line 14">
            <a:extLst>
              <a:ext uri="{FF2B5EF4-FFF2-40B4-BE49-F238E27FC236}">
                <a16:creationId xmlns:a16="http://schemas.microsoft.com/office/drawing/2014/main" id="{491F53D3-9E04-4828-B317-E677137AA2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9" name="Naslov 1">
            <a:extLst>
              <a:ext uri="{FF2B5EF4-FFF2-40B4-BE49-F238E27FC236}">
                <a16:creationId xmlns:a16="http://schemas.microsoft.com/office/drawing/2014/main" id="{25E1C6AC-A759-4A3D-A808-838D621EDE4F}"/>
              </a:ext>
            </a:extLst>
          </p:cNvPr>
          <p:cNvSpPr txBox="1">
            <a:spLocks/>
          </p:cNvSpPr>
          <p:nvPr/>
        </p:nvSpPr>
        <p:spPr>
          <a:xfrm>
            <a:off x="8073049" y="1055756"/>
            <a:ext cx="3867693" cy="4028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Project ID:</a:t>
            </a:r>
            <a:r>
              <a:rPr lang="en-US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 HUHR/2401/2.4/083</a:t>
            </a:r>
            <a:endParaRPr lang="hr-HR" sz="1800" dirty="0">
              <a:solidFill>
                <a:srgbClr val="003399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0" name="Slika 19">
            <a:extLst>
              <a:ext uri="{FF2B5EF4-FFF2-40B4-BE49-F238E27FC236}">
                <a16:creationId xmlns:a16="http://schemas.microsoft.com/office/drawing/2014/main" id="{779219CF-9D08-4446-9C48-83AC4FA6C6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0619" y="88368"/>
            <a:ext cx="3561381" cy="1038189"/>
          </a:xfrm>
          <a:prstGeom prst="rect">
            <a:avLst/>
          </a:prstGeom>
        </p:spPr>
      </p:pic>
      <p:pic>
        <p:nvPicPr>
          <p:cNvPr id="23" name="Slika 22">
            <a:extLst>
              <a:ext uri="{FF2B5EF4-FFF2-40B4-BE49-F238E27FC236}">
                <a16:creationId xmlns:a16="http://schemas.microsoft.com/office/drawing/2014/main" id="{64BE42BC-7029-4D7C-BFB4-B5568755CC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46" y="2715760"/>
            <a:ext cx="4003789" cy="3236132"/>
          </a:xfrm>
          <a:prstGeom prst="rect">
            <a:avLst/>
          </a:prstGeom>
        </p:spPr>
      </p:pic>
      <p:pic>
        <p:nvPicPr>
          <p:cNvPr id="24" name="Slika 23">
            <a:extLst>
              <a:ext uri="{FF2B5EF4-FFF2-40B4-BE49-F238E27FC236}">
                <a16:creationId xmlns:a16="http://schemas.microsoft.com/office/drawing/2014/main" id="{40F8C308-FC17-43AE-A38A-49E17DA98A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647757" y="1472942"/>
            <a:ext cx="2197138" cy="1647854"/>
          </a:xfrm>
          <a:prstGeom prst="rect">
            <a:avLst/>
          </a:prstGeom>
        </p:spPr>
      </p:pic>
      <p:pic>
        <p:nvPicPr>
          <p:cNvPr id="25" name="Slika 24">
            <a:extLst>
              <a:ext uri="{FF2B5EF4-FFF2-40B4-BE49-F238E27FC236}">
                <a16:creationId xmlns:a16="http://schemas.microsoft.com/office/drawing/2014/main" id="{1007C2B1-9394-4B0D-90C2-6F5BAF632E5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40668" y="1472942"/>
            <a:ext cx="2197137" cy="1647853"/>
          </a:xfrm>
          <a:prstGeom prst="rect">
            <a:avLst/>
          </a:prstGeom>
        </p:spPr>
      </p:pic>
      <p:pic>
        <p:nvPicPr>
          <p:cNvPr id="27" name="Slika 26">
            <a:extLst>
              <a:ext uri="{FF2B5EF4-FFF2-40B4-BE49-F238E27FC236}">
                <a16:creationId xmlns:a16="http://schemas.microsoft.com/office/drawing/2014/main" id="{AAD03CD7-7B43-456F-8C60-E6FBDBD2E94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081" y="3661245"/>
            <a:ext cx="3382082" cy="2290647"/>
          </a:xfrm>
          <a:prstGeom prst="rect">
            <a:avLst/>
          </a:prstGeom>
        </p:spPr>
      </p:pic>
      <p:pic>
        <p:nvPicPr>
          <p:cNvPr id="28" name="Slika 27">
            <a:extLst>
              <a:ext uri="{FF2B5EF4-FFF2-40B4-BE49-F238E27FC236}">
                <a16:creationId xmlns:a16="http://schemas.microsoft.com/office/drawing/2014/main" id="{F3C877C0-C0DC-4A3C-A5A2-792BC8C2045E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4098" y="1593353"/>
            <a:ext cx="2918839" cy="346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Pravokutnik 17">
            <a:extLst>
              <a:ext uri="{FF2B5EF4-FFF2-40B4-BE49-F238E27FC236}">
                <a16:creationId xmlns:a16="http://schemas.microsoft.com/office/drawing/2014/main" id="{18A3BE95-18DA-421C-B4E4-880760ADFBB4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  <p:sp>
        <p:nvSpPr>
          <p:cNvPr id="22" name="Podnaslov 2">
            <a:extLst>
              <a:ext uri="{FF2B5EF4-FFF2-40B4-BE49-F238E27FC236}">
                <a16:creationId xmlns:a16="http://schemas.microsoft.com/office/drawing/2014/main" id="{EE1B4720-3E03-4B42-9C2F-6B3CFD96E720}"/>
              </a:ext>
            </a:extLst>
          </p:cNvPr>
          <p:cNvSpPr txBox="1">
            <a:spLocks/>
          </p:cNvSpPr>
          <p:nvPr/>
        </p:nvSpPr>
        <p:spPr>
          <a:xfrm>
            <a:off x="298311" y="1466245"/>
            <a:ext cx="10748095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r-HR" sz="28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hr-HR" sz="2800" b="1" dirty="0"/>
              <a:t>Uzorkovanje</a:t>
            </a:r>
          </a:p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sr-Latn-RS" altLang="sr-Latn-R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890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370"/>
            <a:ext cx="5817215" cy="1172257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83D3084B-39CB-48E5-BC60-E766DDB79BD9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8" descr="PTF_LOGO_zadnji">
            <a:extLst>
              <a:ext uri="{FF2B5EF4-FFF2-40B4-BE49-F238E27FC236}">
                <a16:creationId xmlns:a16="http://schemas.microsoft.com/office/drawing/2014/main" id="{80E7882F-15CE-4DBC-B4B2-E4BCBEA58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6212" y="5080431"/>
            <a:ext cx="1270194" cy="80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MAIN ADDRESS INSTITUTIONAL COORDINATOR Head of international relations  CAMPUSES STUDY FIELDS COORDINATORS">
            <a:extLst>
              <a:ext uri="{FF2B5EF4-FFF2-40B4-BE49-F238E27FC236}">
                <a16:creationId xmlns:a16="http://schemas.microsoft.com/office/drawing/2014/main" id="{A1CE7B19-DBF1-4C8E-A575-E0EB4991F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0922" y="5715649"/>
            <a:ext cx="1190458" cy="55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Line 14">
            <a:extLst>
              <a:ext uri="{FF2B5EF4-FFF2-40B4-BE49-F238E27FC236}">
                <a16:creationId xmlns:a16="http://schemas.microsoft.com/office/drawing/2014/main" id="{491F53D3-9E04-4828-B317-E677137AA2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9" name="Naslov 1">
            <a:extLst>
              <a:ext uri="{FF2B5EF4-FFF2-40B4-BE49-F238E27FC236}">
                <a16:creationId xmlns:a16="http://schemas.microsoft.com/office/drawing/2014/main" id="{25E1C6AC-A759-4A3D-A808-838D621EDE4F}"/>
              </a:ext>
            </a:extLst>
          </p:cNvPr>
          <p:cNvSpPr txBox="1">
            <a:spLocks/>
          </p:cNvSpPr>
          <p:nvPr/>
        </p:nvSpPr>
        <p:spPr>
          <a:xfrm>
            <a:off x="8073049" y="1055756"/>
            <a:ext cx="3867693" cy="4028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Project ID:</a:t>
            </a:r>
            <a:r>
              <a:rPr lang="en-US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 HUHR/2401/2.4/083</a:t>
            </a:r>
            <a:endParaRPr lang="hr-HR" sz="1800" dirty="0">
              <a:solidFill>
                <a:srgbClr val="003399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0" name="Slika 19">
            <a:extLst>
              <a:ext uri="{FF2B5EF4-FFF2-40B4-BE49-F238E27FC236}">
                <a16:creationId xmlns:a16="http://schemas.microsoft.com/office/drawing/2014/main" id="{779219CF-9D08-4446-9C48-83AC4FA6C6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30619" y="88368"/>
            <a:ext cx="3561381" cy="1038189"/>
          </a:xfrm>
          <a:prstGeom prst="rect">
            <a:avLst/>
          </a:prstGeom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id="{589B1A9C-C30C-423E-A007-C9A46EDBE893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421" y="1583022"/>
            <a:ext cx="2493010" cy="332359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8A134EAD-F3B1-40BF-99BD-AAB4F7BA6206}"/>
              </a:ext>
            </a:extLst>
          </p:cNvPr>
          <p:cNvSpPr/>
          <p:nvPr/>
        </p:nvSpPr>
        <p:spPr>
          <a:xfrm>
            <a:off x="1512449" y="1800532"/>
            <a:ext cx="5929751" cy="4467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Bio</a:t>
            </a:r>
            <a:r>
              <a:rPr lang="hr-HR" sz="2400" b="1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loška</a:t>
            </a:r>
            <a:r>
              <a:rPr lang="hr-HR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 potrošnja kisika </a:t>
            </a: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(B</a:t>
            </a:r>
            <a:r>
              <a:rPr lang="hr-HR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PK</a:t>
            </a:r>
            <a:r>
              <a:rPr lang="hr-HR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hr-HR" sz="2400" b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r-HR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Kemijska potrošnja kisika </a:t>
            </a: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hr-HR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KPK</a:t>
            </a: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hr-HR" sz="2400" b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Am</a:t>
            </a:r>
            <a:r>
              <a:rPr lang="hr-HR" sz="2400" b="1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onijak</a:t>
            </a: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 (NH</a:t>
            </a:r>
            <a:r>
              <a:rPr lang="en-US" sz="2400" b="1" kern="100" dirty="0">
                <a:ea typeface="Calibri" panose="020F0502020204030204" pitchFamily="34" charset="0"/>
                <a:cs typeface="Cambria Math" panose="02040503050406030204" pitchFamily="18" charset="0"/>
              </a:rPr>
              <a:t>₄⁺</a:t>
            </a: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hr-HR" sz="2400" b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Nitra</a:t>
            </a:r>
            <a:r>
              <a:rPr lang="hr-HR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ti </a:t>
            </a: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(NO</a:t>
            </a:r>
            <a:r>
              <a:rPr lang="en-US" sz="2400" b="1" kern="100" dirty="0">
                <a:ea typeface="Calibri" panose="020F0502020204030204" pitchFamily="34" charset="0"/>
                <a:cs typeface="Cambria Math" panose="02040503050406030204" pitchFamily="18" charset="0"/>
              </a:rPr>
              <a:t>₃⁻</a:t>
            </a: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hr-HR" sz="2400" b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r-HR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Fosfati</a:t>
            </a: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 (PO</a:t>
            </a:r>
            <a:r>
              <a:rPr lang="en-US" sz="2400" b="1" kern="100" dirty="0">
                <a:ea typeface="Calibri" panose="020F0502020204030204" pitchFamily="34" charset="0"/>
                <a:cs typeface="Cambria Math" panose="02040503050406030204" pitchFamily="18" charset="0"/>
              </a:rPr>
              <a:t>₄</a:t>
            </a: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³</a:t>
            </a:r>
            <a:r>
              <a:rPr lang="en-US" sz="2400" b="1" kern="100" dirty="0">
                <a:ea typeface="Calibri" panose="020F0502020204030204" pitchFamily="34" charset="0"/>
                <a:cs typeface="Cambria Math" panose="02040503050406030204" pitchFamily="18" charset="0"/>
              </a:rPr>
              <a:t>⁻</a:t>
            </a: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hr-HR" sz="2400" b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r-HR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Tvrdoća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pH</a:t>
            </a:r>
            <a:endParaRPr lang="hr-HR" sz="2400" b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r-HR" sz="2400" b="1" kern="100" dirty="0" err="1">
                <a:ea typeface="Calibri" panose="020F0502020204030204" pitchFamily="34" charset="0"/>
                <a:cs typeface="Times New Roman" panose="02020603050405020304" pitchFamily="18" charset="0"/>
              </a:rPr>
              <a:t>Mutnoća</a:t>
            </a:r>
            <a:endParaRPr lang="hr-HR" sz="24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Pravokutnik 15">
            <a:extLst>
              <a:ext uri="{FF2B5EF4-FFF2-40B4-BE49-F238E27FC236}">
                <a16:creationId xmlns:a16="http://schemas.microsoft.com/office/drawing/2014/main" id="{2629BC52-AFAC-4213-AE0F-60052026E322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  <p:sp>
        <p:nvSpPr>
          <p:cNvPr id="22" name="Podnaslov 2">
            <a:extLst>
              <a:ext uri="{FF2B5EF4-FFF2-40B4-BE49-F238E27FC236}">
                <a16:creationId xmlns:a16="http://schemas.microsoft.com/office/drawing/2014/main" id="{1E5C7BAB-96D0-4140-A393-11D725FC8091}"/>
              </a:ext>
            </a:extLst>
          </p:cNvPr>
          <p:cNvSpPr txBox="1">
            <a:spLocks/>
          </p:cNvSpPr>
          <p:nvPr/>
        </p:nvSpPr>
        <p:spPr>
          <a:xfrm>
            <a:off x="443167" y="1299722"/>
            <a:ext cx="10748095" cy="5500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r-HR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hr-HR" sz="2800" dirty="0"/>
              <a:t>Procjena kvalitete vode</a:t>
            </a:r>
            <a:endParaRPr lang="sr-Latn-RS" altLang="sr-Latn-R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5809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8370"/>
            <a:ext cx="5817215" cy="1172257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83D3084B-39CB-48E5-BC60-E766DDB79BD9}"/>
              </a:ext>
            </a:extLst>
          </p:cNvPr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Line 14">
            <a:extLst>
              <a:ext uri="{FF2B5EF4-FFF2-40B4-BE49-F238E27FC236}">
                <a16:creationId xmlns:a16="http://schemas.microsoft.com/office/drawing/2014/main" id="{491F53D3-9E04-4828-B317-E677137AA2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9" name="Naslov 1">
            <a:extLst>
              <a:ext uri="{FF2B5EF4-FFF2-40B4-BE49-F238E27FC236}">
                <a16:creationId xmlns:a16="http://schemas.microsoft.com/office/drawing/2014/main" id="{25E1C6AC-A759-4A3D-A808-838D621EDE4F}"/>
              </a:ext>
            </a:extLst>
          </p:cNvPr>
          <p:cNvSpPr txBox="1">
            <a:spLocks/>
          </p:cNvSpPr>
          <p:nvPr/>
        </p:nvSpPr>
        <p:spPr>
          <a:xfrm>
            <a:off x="8073049" y="1055756"/>
            <a:ext cx="3867693" cy="4028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Project ID:</a:t>
            </a:r>
            <a:r>
              <a:rPr lang="en-US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 HUHR/2401/2.4/083</a:t>
            </a:r>
            <a:endParaRPr lang="hr-HR" sz="1800" dirty="0">
              <a:solidFill>
                <a:srgbClr val="003399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0" name="Slika 19">
            <a:extLst>
              <a:ext uri="{FF2B5EF4-FFF2-40B4-BE49-F238E27FC236}">
                <a16:creationId xmlns:a16="http://schemas.microsoft.com/office/drawing/2014/main" id="{779219CF-9D08-4446-9C48-83AC4FA6C6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0619" y="88368"/>
            <a:ext cx="3561381" cy="1038189"/>
          </a:xfrm>
          <a:prstGeom prst="rect">
            <a:avLst/>
          </a:prstGeom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8A134EAD-F3B1-40BF-99BD-AAB4F7BA6206}"/>
              </a:ext>
            </a:extLst>
          </p:cNvPr>
          <p:cNvSpPr/>
          <p:nvPr/>
        </p:nvSpPr>
        <p:spPr>
          <a:xfrm>
            <a:off x="725807" y="1257191"/>
            <a:ext cx="5929751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r-HR" sz="3200" b="1" dirty="0" err="1"/>
              <a:t>eDNA</a:t>
            </a:r>
            <a:endParaRPr lang="hr-HR" sz="3200" b="1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media.springernature.com/lw1200/springer-static/image/art%3A10.1007%2Fs11356-025-36202-z/MediaObjects/11356_2025_36202_Fig6_HTML.png">
            <a:extLst>
              <a:ext uri="{FF2B5EF4-FFF2-40B4-BE49-F238E27FC236}">
                <a16:creationId xmlns:a16="http://schemas.microsoft.com/office/drawing/2014/main" id="{782EFAF7-E3D8-4866-94C2-4CEF949DD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43689"/>
            <a:ext cx="9309099" cy="4458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ravokutnik 10">
            <a:extLst>
              <a:ext uri="{FF2B5EF4-FFF2-40B4-BE49-F238E27FC236}">
                <a16:creationId xmlns:a16="http://schemas.microsoft.com/office/drawing/2014/main" id="{53900F67-15DE-4326-93E3-E432C7EE0252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</p:spTree>
    <p:extLst>
      <p:ext uri="{BB962C8B-B14F-4D97-AF65-F5344CB8AC3E}">
        <p14:creationId xmlns:p14="http://schemas.microsoft.com/office/powerpoint/2010/main" val="42270982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0" y="96001"/>
            <a:ext cx="5817215" cy="1172257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83D3084B-39CB-48E5-BC60-E766DDB79BD9}"/>
              </a:ext>
            </a:extLst>
          </p:cNvPr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Line 14">
            <a:extLst>
              <a:ext uri="{FF2B5EF4-FFF2-40B4-BE49-F238E27FC236}">
                <a16:creationId xmlns:a16="http://schemas.microsoft.com/office/drawing/2014/main" id="{491F53D3-9E04-4828-B317-E677137AA2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9" name="Naslov 1">
            <a:extLst>
              <a:ext uri="{FF2B5EF4-FFF2-40B4-BE49-F238E27FC236}">
                <a16:creationId xmlns:a16="http://schemas.microsoft.com/office/drawing/2014/main" id="{25E1C6AC-A759-4A3D-A808-838D621EDE4F}"/>
              </a:ext>
            </a:extLst>
          </p:cNvPr>
          <p:cNvSpPr txBox="1">
            <a:spLocks/>
          </p:cNvSpPr>
          <p:nvPr/>
        </p:nvSpPr>
        <p:spPr>
          <a:xfrm>
            <a:off x="8073049" y="1055756"/>
            <a:ext cx="3867693" cy="4028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Project ID:</a:t>
            </a:r>
            <a:r>
              <a:rPr lang="en-US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 HUHR/2401/2.4/083</a:t>
            </a:r>
            <a:endParaRPr lang="hr-HR" sz="1800" dirty="0">
              <a:solidFill>
                <a:srgbClr val="003399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0" name="Slika 19">
            <a:extLst>
              <a:ext uri="{FF2B5EF4-FFF2-40B4-BE49-F238E27FC236}">
                <a16:creationId xmlns:a16="http://schemas.microsoft.com/office/drawing/2014/main" id="{779219CF-9D08-4446-9C48-83AC4FA6C6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0619" y="88368"/>
            <a:ext cx="3561381" cy="1038189"/>
          </a:xfrm>
          <a:prstGeom prst="rect">
            <a:avLst/>
          </a:prstGeom>
        </p:spPr>
      </p:pic>
      <p:sp>
        <p:nvSpPr>
          <p:cNvPr id="11" name="Pravokutnik 10">
            <a:extLst>
              <a:ext uri="{FF2B5EF4-FFF2-40B4-BE49-F238E27FC236}">
                <a16:creationId xmlns:a16="http://schemas.microsoft.com/office/drawing/2014/main" id="{53900F67-15DE-4326-93E3-E432C7EE0252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3C80D094-0D6C-423B-A0EA-0E344260A48D}"/>
              </a:ext>
            </a:extLst>
          </p:cNvPr>
          <p:cNvSpPr/>
          <p:nvPr/>
        </p:nvSpPr>
        <p:spPr>
          <a:xfrm>
            <a:off x="296318" y="1390977"/>
            <a:ext cx="1164704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800" b="1" dirty="0"/>
              <a:t>Okolišna DNA (</a:t>
            </a:r>
            <a:r>
              <a:rPr lang="hr-HR" sz="2800" b="1" dirty="0" err="1"/>
              <a:t>eDNA</a:t>
            </a:r>
            <a:r>
              <a:rPr lang="hr-HR" sz="2800" b="1" dirty="0"/>
              <a:t>)?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b="1" dirty="0"/>
              <a:t>Sva živa bića imaju DNA</a:t>
            </a:r>
            <a:endParaRPr lang="hr-H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b="1" dirty="0"/>
              <a:t>Okolišna DNA (</a:t>
            </a:r>
            <a:r>
              <a:rPr lang="hr-HR" sz="2400" b="1" dirty="0" err="1"/>
              <a:t>eDNA</a:t>
            </a:r>
            <a:r>
              <a:rPr lang="hr-HR" sz="2400" b="1" dirty="0"/>
              <a:t>)</a:t>
            </a:r>
            <a:r>
              <a:rPr lang="hr-HR" sz="2400" dirty="0"/>
              <a:t> složena je mješavina genetskog materijala različitih organizama prisutnog u uzorku okoliša.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dirty="0"/>
              <a:t>Može se pronaći u </a:t>
            </a:r>
            <a:r>
              <a:rPr lang="hr-HR" sz="2400" b="1" dirty="0"/>
              <a:t>vodi, tlu, zraku, sedimentu i izmetu</a:t>
            </a:r>
            <a:r>
              <a:rPr lang="hr-HR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400" dirty="0"/>
              <a:t>Potječe iz: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2400" dirty="0"/>
              <a:t>stanica živih organizama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2400" dirty="0" err="1"/>
              <a:t>odljuštenih</a:t>
            </a:r>
            <a:r>
              <a:rPr lang="hr-HR" sz="2400" dirty="0"/>
              <a:t> stanica, kože i ljuski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2400" dirty="0"/>
              <a:t>sluzi i drugih bioloških ostataka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2400" dirty="0"/>
              <a:t>crijevnog trakta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2400" dirty="0"/>
              <a:t>sperme i jaja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2400" dirty="0"/>
              <a:t>ostataka i razgradnje organizama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200" b="1" dirty="0" err="1"/>
              <a:t>eDNA</a:t>
            </a:r>
            <a:r>
              <a:rPr lang="hr-HR" sz="2200" b="1" dirty="0"/>
              <a:t> omogućuje neizravno otkrivanje organizama bez njihova fizičkog uzorkovanja ili hvatanja</a:t>
            </a:r>
            <a:r>
              <a:rPr lang="hr-HR" sz="2800" dirty="0"/>
              <a:t>. </a:t>
            </a:r>
          </a:p>
        </p:txBody>
      </p:sp>
      <p:pic>
        <p:nvPicPr>
          <p:cNvPr id="1028" name="Picture 4" descr="eDNA: Learning From the Molecule That's Always Left Behind - State of the  Bay">
            <a:extLst>
              <a:ext uri="{FF2B5EF4-FFF2-40B4-BE49-F238E27FC236}">
                <a16:creationId xmlns:a16="http://schemas.microsoft.com/office/drawing/2014/main" id="{95627D58-647A-412F-8259-855DD1C9B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346" y="2851150"/>
            <a:ext cx="3502336" cy="270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503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40" y="96001"/>
            <a:ext cx="5817215" cy="1172257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83D3084B-39CB-48E5-BC60-E766DDB79BD9}"/>
              </a:ext>
            </a:extLst>
          </p:cNvPr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Line 14">
            <a:extLst>
              <a:ext uri="{FF2B5EF4-FFF2-40B4-BE49-F238E27FC236}">
                <a16:creationId xmlns:a16="http://schemas.microsoft.com/office/drawing/2014/main" id="{491F53D3-9E04-4828-B317-E677137AA2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19" name="Naslov 1">
            <a:extLst>
              <a:ext uri="{FF2B5EF4-FFF2-40B4-BE49-F238E27FC236}">
                <a16:creationId xmlns:a16="http://schemas.microsoft.com/office/drawing/2014/main" id="{25E1C6AC-A759-4A3D-A808-838D621EDE4F}"/>
              </a:ext>
            </a:extLst>
          </p:cNvPr>
          <p:cNvSpPr txBox="1">
            <a:spLocks/>
          </p:cNvSpPr>
          <p:nvPr/>
        </p:nvSpPr>
        <p:spPr>
          <a:xfrm>
            <a:off x="8073049" y="1055756"/>
            <a:ext cx="3867693" cy="4028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Project ID:</a:t>
            </a:r>
            <a:r>
              <a:rPr lang="en-US" sz="1800" b="1" dirty="0">
                <a:solidFill>
                  <a:srgbClr val="003399"/>
                </a:solidFill>
                <a:latin typeface="+mn-lt"/>
                <a:cs typeface="Arial" panose="020B0604020202020204" pitchFamily="34" charset="0"/>
              </a:rPr>
              <a:t> HUHR/2401/2.4/083</a:t>
            </a:r>
            <a:endParaRPr lang="hr-HR" sz="1800" dirty="0">
              <a:solidFill>
                <a:srgbClr val="003399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0" name="Slika 19">
            <a:extLst>
              <a:ext uri="{FF2B5EF4-FFF2-40B4-BE49-F238E27FC236}">
                <a16:creationId xmlns:a16="http://schemas.microsoft.com/office/drawing/2014/main" id="{779219CF-9D08-4446-9C48-83AC4FA6C6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0619" y="88368"/>
            <a:ext cx="3561381" cy="1038189"/>
          </a:xfrm>
          <a:prstGeom prst="rect">
            <a:avLst/>
          </a:prstGeom>
        </p:spPr>
      </p:pic>
      <p:sp>
        <p:nvSpPr>
          <p:cNvPr id="11" name="Pravokutnik 10">
            <a:extLst>
              <a:ext uri="{FF2B5EF4-FFF2-40B4-BE49-F238E27FC236}">
                <a16:creationId xmlns:a16="http://schemas.microsoft.com/office/drawing/2014/main" id="{53900F67-15DE-4326-93E3-E432C7EE0252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3C80D094-0D6C-423B-A0EA-0E344260A48D}"/>
              </a:ext>
            </a:extLst>
          </p:cNvPr>
          <p:cNvSpPr/>
          <p:nvPr/>
        </p:nvSpPr>
        <p:spPr>
          <a:xfrm>
            <a:off x="296318" y="1390977"/>
            <a:ext cx="11647044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800" b="1" dirty="0" err="1"/>
              <a:t>eDNA</a:t>
            </a:r>
            <a:r>
              <a:rPr lang="hr-HR" sz="2800" b="1" dirty="0"/>
              <a:t> i DNA </a:t>
            </a:r>
            <a:r>
              <a:rPr lang="hr-HR" sz="2800" b="1" dirty="0" err="1"/>
              <a:t>metabarkodiranje</a:t>
            </a:r>
            <a:endParaRPr lang="hr-HR" sz="2800" b="1" dirty="0"/>
          </a:p>
          <a:p>
            <a:r>
              <a:rPr lang="hr-HR" sz="2400" b="1" dirty="0"/>
              <a:t>Od genetskog traga do informacije o </a:t>
            </a:r>
            <a:r>
              <a:rPr lang="hr-HR" sz="2400" b="1" dirty="0" err="1"/>
              <a:t>bioraznolikosti</a:t>
            </a:r>
            <a:endParaRPr lang="hr-HR" sz="2400" dirty="0"/>
          </a:p>
          <a:p>
            <a:r>
              <a:rPr lang="hr-HR" sz="2400" b="1" dirty="0"/>
              <a:t>DNA barkod</a:t>
            </a:r>
            <a:r>
              <a:rPr lang="hr-HR" sz="2400" dirty="0"/>
              <a:t> – kratki, standardizirani genetski marker za identifikaciju vrste. </a:t>
            </a:r>
          </a:p>
          <a:p>
            <a:r>
              <a:rPr lang="hr-HR" sz="2400" b="1" dirty="0"/>
              <a:t>DNA </a:t>
            </a:r>
            <a:r>
              <a:rPr lang="hr-HR" sz="2400" b="1" dirty="0" err="1"/>
              <a:t>metabarkodiranje</a:t>
            </a:r>
            <a:r>
              <a:rPr lang="hr-HR" sz="2400" dirty="0"/>
              <a:t> – analiza </a:t>
            </a:r>
            <a:r>
              <a:rPr lang="hr-HR" sz="2400" dirty="0" err="1"/>
              <a:t>eDNA</a:t>
            </a:r>
            <a:r>
              <a:rPr lang="hr-HR" sz="2400" dirty="0"/>
              <a:t> za istodobno otkrivanje većeg broja vrsta u uzorku. </a:t>
            </a:r>
          </a:p>
          <a:p>
            <a:r>
              <a:rPr lang="hr-HR" sz="2400" dirty="0"/>
              <a:t>Omogućuje: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2400" b="1" dirty="0"/>
              <a:t>otkrivanje rijetkih, skrivenih i teško uočljivih vrsta</a:t>
            </a:r>
            <a:r>
              <a:rPr lang="hr-HR" sz="2400" dirty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2400" dirty="0"/>
              <a:t>određivanje </a:t>
            </a:r>
            <a:r>
              <a:rPr lang="hr-HR" sz="2400" b="1" dirty="0"/>
              <a:t>sastava zajednica i </a:t>
            </a:r>
            <a:r>
              <a:rPr lang="hr-HR" sz="2400" b="1" dirty="0" err="1"/>
              <a:t>bioraznolikosti</a:t>
            </a:r>
            <a:r>
              <a:rPr lang="hr-HR" sz="2400" dirty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2400" dirty="0"/>
              <a:t>praćenje </a:t>
            </a:r>
            <a:r>
              <a:rPr lang="hr-HR" sz="2400" b="1" dirty="0"/>
              <a:t>migracija i mrijesta</a:t>
            </a:r>
            <a:r>
              <a:rPr lang="hr-HR" sz="2400" dirty="0"/>
              <a:t> riba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2400" dirty="0"/>
              <a:t>praćenje promjena </a:t>
            </a:r>
            <a:r>
              <a:rPr lang="hr-HR" sz="2400" b="1" dirty="0"/>
              <a:t>brojnosti i rasprostranjenosti vrsta kroz vrijeme</a:t>
            </a:r>
            <a:r>
              <a:rPr lang="hr-HR" sz="2400" dirty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sz="2400" dirty="0"/>
              <a:t>procjenu učinka </a:t>
            </a:r>
            <a:r>
              <a:rPr lang="hr-HR" sz="2400" b="1" dirty="0"/>
              <a:t>mjera upravljanja i zaštite</a:t>
            </a:r>
            <a:r>
              <a:rPr lang="hr-HR" sz="2400" dirty="0"/>
              <a:t> </a:t>
            </a:r>
          </a:p>
          <a:p>
            <a:r>
              <a:rPr lang="hr-HR" sz="2400" dirty="0"/>
              <a:t>Važna je </a:t>
            </a:r>
            <a:r>
              <a:rPr lang="hr-HR" sz="2400" b="1" dirty="0"/>
              <a:t>kvaliteta referentnih baza podataka</a:t>
            </a:r>
            <a:r>
              <a:rPr lang="hr-HR" sz="2400" dirty="0"/>
              <a:t> (npr. </a:t>
            </a:r>
            <a:r>
              <a:rPr lang="hr-HR" sz="2400" dirty="0" err="1"/>
              <a:t>GenBank</a:t>
            </a:r>
            <a:r>
              <a:rPr lang="hr-HR" sz="2400" dirty="0"/>
              <a:t>, EMBL i lokalne baze). </a:t>
            </a:r>
          </a:p>
          <a:p>
            <a:r>
              <a:rPr lang="hr-HR" sz="2400" dirty="0" err="1"/>
              <a:t>eDNA</a:t>
            </a:r>
            <a:r>
              <a:rPr lang="hr-HR" sz="2400" dirty="0"/>
              <a:t> može sadržavati i DNA </a:t>
            </a:r>
            <a:r>
              <a:rPr lang="hr-HR" sz="2400" b="1" dirty="0" err="1"/>
              <a:t>neciljanih</a:t>
            </a:r>
            <a:r>
              <a:rPr lang="hr-HR" sz="2400" b="1" dirty="0"/>
              <a:t> organizama</a:t>
            </a:r>
            <a:r>
              <a:rPr lang="hr-HR" sz="2400" dirty="0"/>
              <a:t> – primjerice DNA predatora i njegova plijena iz izmeta.</a:t>
            </a:r>
          </a:p>
        </p:txBody>
      </p:sp>
      <p:pic>
        <p:nvPicPr>
          <p:cNvPr id="1026" name="Picture 2" descr="Environmental DNA: An Emerging Tool for Understanding Aquatic Biodiversity  (U.S. National Park Service)">
            <a:extLst>
              <a:ext uri="{FF2B5EF4-FFF2-40B4-BE49-F238E27FC236}">
                <a16:creationId xmlns:a16="http://schemas.microsoft.com/office/drawing/2014/main" id="{A6157A4B-59F9-4433-8CD3-195FED04D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2065" y="3171224"/>
            <a:ext cx="2306503" cy="153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49886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370"/>
            <a:ext cx="5817215" cy="1172257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0F8B563F-D98D-B679-5B17-9CBC1D998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521" y="222438"/>
            <a:ext cx="2686679" cy="783202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83D3084B-39CB-48E5-BC60-E766DDB79BD9}"/>
              </a:ext>
            </a:extLst>
          </p:cNvPr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8" descr="PTF_LOGO_zadnji">
            <a:extLst>
              <a:ext uri="{FF2B5EF4-FFF2-40B4-BE49-F238E27FC236}">
                <a16:creationId xmlns:a16="http://schemas.microsoft.com/office/drawing/2014/main" id="{80E7882F-15CE-4DBC-B4B2-E4BCBEA58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6605" y="5256701"/>
            <a:ext cx="1270194" cy="800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MAIN ADDRESS INSTITUTIONAL COORDINATOR Head of international relations  CAMPUSES STUDY FIELDS COORDINATORS">
            <a:extLst>
              <a:ext uri="{FF2B5EF4-FFF2-40B4-BE49-F238E27FC236}">
                <a16:creationId xmlns:a16="http://schemas.microsoft.com/office/drawing/2014/main" id="{A1CE7B19-DBF1-4C8E-A575-E0EB4991F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971" y="5961808"/>
            <a:ext cx="1190458" cy="55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Slika 19" descr="C:\INTERREG_PondSustain\Foto\Mađarska 6 2026\PILOT ACTION - 1 SAMPLING - HUNGARY - 14.jpg">
            <a:extLst>
              <a:ext uri="{FF2B5EF4-FFF2-40B4-BE49-F238E27FC236}">
                <a16:creationId xmlns:a16="http://schemas.microsoft.com/office/drawing/2014/main" id="{7FF026D3-1479-4EF3-9340-1B17405A1815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86"/>
          <a:stretch/>
        </p:blipFill>
        <p:spPr bwMode="auto">
          <a:xfrm>
            <a:off x="9239480" y="2975872"/>
            <a:ext cx="2692949" cy="16557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Slika 13" descr="C:\INTERREG_PondSustain\Foto\Mađarska 6 2026\PILOT ACTION - 1 SAMPLING - HUNGARY - 9.jpg">
            <a:extLst>
              <a:ext uri="{FF2B5EF4-FFF2-40B4-BE49-F238E27FC236}">
                <a16:creationId xmlns:a16="http://schemas.microsoft.com/office/drawing/2014/main" id="{80CAF642-4C90-4156-9FD2-0224C0831C54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480" y="940017"/>
            <a:ext cx="2692949" cy="167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D0B956E7-07D2-462A-A4BC-B94093CB1AB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7678"/>
          <a:stretch/>
        </p:blipFill>
        <p:spPr>
          <a:xfrm>
            <a:off x="757244" y="2107932"/>
            <a:ext cx="7909767" cy="4119829"/>
          </a:xfrm>
          <a:prstGeom prst="rect">
            <a:avLst/>
          </a:prstGeom>
        </p:spPr>
      </p:pic>
      <p:sp>
        <p:nvSpPr>
          <p:cNvPr id="10" name="Pravokutnik 9">
            <a:extLst>
              <a:ext uri="{FF2B5EF4-FFF2-40B4-BE49-F238E27FC236}">
                <a16:creationId xmlns:a16="http://schemas.microsoft.com/office/drawing/2014/main" id="{B752ADF1-B121-4C47-827D-1164168B5081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E9F860A2-8018-483A-8C48-1167C9112ED2}"/>
              </a:ext>
            </a:extLst>
          </p:cNvPr>
          <p:cNvSpPr/>
          <p:nvPr/>
        </p:nvSpPr>
        <p:spPr>
          <a:xfrm>
            <a:off x="554521" y="1349021"/>
            <a:ext cx="4516686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>
              <a:lnSpc>
                <a:spcPct val="15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r-HR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Kemijska potrošnja kisika </a:t>
            </a: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hr-HR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KPK</a:t>
            </a:r>
            <a:r>
              <a:rPr lang="en-US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hr-HR" sz="2400" b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Line 14">
            <a:extLst>
              <a:ext uri="{FF2B5EF4-FFF2-40B4-BE49-F238E27FC236}">
                <a16:creationId xmlns:a16="http://schemas.microsoft.com/office/drawing/2014/main" id="{72D47846-3C56-455C-8A58-092446FA27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773529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8370"/>
            <a:ext cx="5817215" cy="1172257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0F8B563F-D98D-B679-5B17-9CBC1D9982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0521" y="222438"/>
            <a:ext cx="2686679" cy="783202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D6108975-4867-4FE0-971D-458CA5027FBB}"/>
              </a:ext>
            </a:extLst>
          </p:cNvPr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https://www.ptfos.unios.hr/PondSustain/wp-content/uploads/2026/06/SARAN-3-1-724x1024.jpg">
            <a:extLst>
              <a:ext uri="{FF2B5EF4-FFF2-40B4-BE49-F238E27FC236}">
                <a16:creationId xmlns:a16="http://schemas.microsoft.com/office/drawing/2014/main" id="{CF5D6236-4BC0-4024-962C-CC13AC4BF1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04" b="9767"/>
          <a:stretch/>
        </p:blipFill>
        <p:spPr bwMode="auto">
          <a:xfrm>
            <a:off x="7329633" y="386218"/>
            <a:ext cx="1368361" cy="150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36338342-66EA-4332-85D5-312EF3D789E4}"/>
              </a:ext>
            </a:extLst>
          </p:cNvPr>
          <p:cNvSpPr/>
          <p:nvPr/>
        </p:nvSpPr>
        <p:spPr>
          <a:xfrm>
            <a:off x="314139" y="1272813"/>
            <a:ext cx="36743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800" b="1" dirty="0"/>
              <a:t>Procjena kvalitete vode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76E4087-3196-4AF9-A265-4064FDA0C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256" y="2056464"/>
            <a:ext cx="11552472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 err="1"/>
              <a:t>Najviše</a:t>
            </a:r>
            <a:r>
              <a:rPr lang="en-US" b="1" dirty="0"/>
              <a:t> </a:t>
            </a:r>
            <a:r>
              <a:rPr lang="en-US" b="1" dirty="0" err="1"/>
              <a:t>vrijednosti</a:t>
            </a:r>
            <a:r>
              <a:rPr lang="en-US" b="1" dirty="0"/>
              <a:t> KPK </a:t>
            </a:r>
            <a:r>
              <a:rPr lang="en-US" dirty="0" err="1"/>
              <a:t>zabilježene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lokacijama</a:t>
            </a:r>
            <a:r>
              <a:rPr lang="en-US" dirty="0"/>
              <a:t> HU3 (43,0 mg/L) </a:t>
            </a:r>
            <a:r>
              <a:rPr lang="en-US" dirty="0" err="1"/>
              <a:t>i</a:t>
            </a:r>
            <a:r>
              <a:rPr lang="en-US" dirty="0"/>
              <a:t> HU1 (38,6 mg/L).</a:t>
            </a:r>
            <a:endParaRPr lang="hr-HR" dirty="0"/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Na </a:t>
            </a:r>
            <a:r>
              <a:rPr lang="en-US" dirty="0" err="1"/>
              <a:t>hrvatskim</a:t>
            </a:r>
            <a:r>
              <a:rPr lang="en-US" dirty="0"/>
              <a:t> </a:t>
            </a:r>
            <a:r>
              <a:rPr lang="en-US" dirty="0" err="1"/>
              <a:t>lokacijama</a:t>
            </a:r>
            <a:r>
              <a:rPr lang="en-US" dirty="0"/>
              <a:t> </a:t>
            </a:r>
            <a:r>
              <a:rPr lang="en-US" dirty="0" err="1"/>
              <a:t>vrijednosti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se </a:t>
            </a:r>
            <a:r>
              <a:rPr lang="en-US" dirty="0" err="1"/>
              <a:t>kretale</a:t>
            </a:r>
            <a:r>
              <a:rPr lang="en-US" dirty="0"/>
              <a:t> u </a:t>
            </a:r>
            <a:r>
              <a:rPr lang="en-US" dirty="0" err="1"/>
              <a:t>rasponu</a:t>
            </a:r>
            <a:r>
              <a:rPr lang="en-US" dirty="0"/>
              <a:t> od 12 do 35 mg/L,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porast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središnjem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ispustu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nekih</a:t>
            </a:r>
            <a:r>
              <a:rPr lang="en-US" dirty="0"/>
              <a:t> </a:t>
            </a:r>
            <a:r>
              <a:rPr lang="en-US" dirty="0" err="1"/>
              <a:t>ribnjaka</a:t>
            </a:r>
            <a:r>
              <a:rPr lang="en-US" dirty="0"/>
              <a:t> (</a:t>
            </a:r>
            <a:r>
              <a:rPr lang="en-US" dirty="0" err="1"/>
              <a:t>npr</a:t>
            </a:r>
            <a:r>
              <a:rPr lang="en-US" dirty="0"/>
              <a:t>. HR-1 </a:t>
            </a:r>
            <a:r>
              <a:rPr lang="en-US" dirty="0" err="1"/>
              <a:t>i</a:t>
            </a:r>
            <a:r>
              <a:rPr lang="en-US" dirty="0"/>
              <a:t> HRZ-3).</a:t>
            </a:r>
            <a:endParaRPr lang="hr-HR" dirty="0"/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 err="1"/>
              <a:t>Najniže</a:t>
            </a:r>
            <a:r>
              <a:rPr lang="en-US" b="1" dirty="0"/>
              <a:t> </a:t>
            </a:r>
            <a:r>
              <a:rPr lang="en-US" b="1" dirty="0" err="1"/>
              <a:t>vrijednosti</a:t>
            </a:r>
            <a:r>
              <a:rPr lang="en-US" b="1" dirty="0"/>
              <a:t> KPK </a:t>
            </a:r>
            <a:r>
              <a:rPr lang="en-US" dirty="0" err="1"/>
              <a:t>zabilježene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lokaciji</a:t>
            </a:r>
            <a:r>
              <a:rPr lang="en-US" dirty="0"/>
              <a:t> HU5, </a:t>
            </a:r>
            <a:r>
              <a:rPr lang="en-US" dirty="0" err="1"/>
              <a:t>osobito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ispustu</a:t>
            </a:r>
            <a:r>
              <a:rPr lang="en-US" dirty="0"/>
              <a:t> (0,99 mg/L),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ukazuje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visoku</a:t>
            </a:r>
            <a:r>
              <a:rPr lang="en-US" dirty="0"/>
              <a:t> </a:t>
            </a:r>
            <a:r>
              <a:rPr lang="en-US" dirty="0" err="1"/>
              <a:t>kvalitetu</a:t>
            </a:r>
            <a:r>
              <a:rPr lang="en-US" dirty="0"/>
              <a:t> </a:t>
            </a:r>
            <a:r>
              <a:rPr lang="en-US" dirty="0" err="1"/>
              <a:t>vode</a:t>
            </a:r>
            <a:r>
              <a:rPr lang="en-US" dirty="0"/>
              <a:t>.</a:t>
            </a:r>
            <a:endParaRPr lang="hr-HR" dirty="0"/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otkrivaju</a:t>
            </a:r>
            <a:r>
              <a:rPr lang="en-US" dirty="0"/>
              <a:t> </a:t>
            </a:r>
            <a:r>
              <a:rPr lang="en-US" dirty="0" err="1"/>
              <a:t>znatnu</a:t>
            </a:r>
            <a:r>
              <a:rPr lang="en-US" dirty="0"/>
              <a:t> </a:t>
            </a:r>
            <a:r>
              <a:rPr lang="en-US" dirty="0" err="1"/>
              <a:t>prostornu</a:t>
            </a:r>
            <a:r>
              <a:rPr lang="en-US" dirty="0"/>
              <a:t> </a:t>
            </a:r>
            <a:r>
              <a:rPr lang="en-US" dirty="0" err="1"/>
              <a:t>varijabilnost</a:t>
            </a:r>
            <a:r>
              <a:rPr lang="en-US" dirty="0"/>
              <a:t> </a:t>
            </a:r>
            <a:r>
              <a:rPr lang="en-US" dirty="0" err="1"/>
              <a:t>organskog</a:t>
            </a:r>
            <a:r>
              <a:rPr lang="en-US" dirty="0"/>
              <a:t> </a:t>
            </a:r>
            <a:r>
              <a:rPr lang="en-US" dirty="0" err="1"/>
              <a:t>onečišćenja</a:t>
            </a:r>
            <a:r>
              <a:rPr lang="en-US" dirty="0"/>
              <a:t>,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među</a:t>
            </a:r>
            <a:r>
              <a:rPr lang="en-US" dirty="0"/>
              <a:t> </a:t>
            </a:r>
            <a:r>
              <a:rPr lang="en-US" dirty="0" err="1"/>
              <a:t>ribnjacima</a:t>
            </a:r>
            <a:r>
              <a:rPr lang="en-US" dirty="0"/>
              <a:t>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</a:t>
            </a:r>
            <a:r>
              <a:rPr lang="en-US" dirty="0" err="1"/>
              <a:t>mjesta</a:t>
            </a:r>
            <a:r>
              <a:rPr lang="en-US" dirty="0"/>
              <a:t> </a:t>
            </a:r>
            <a:r>
              <a:rPr lang="en-US" dirty="0" err="1"/>
              <a:t>uzorkovanja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ulazu</a:t>
            </a:r>
            <a:r>
              <a:rPr lang="en-US" dirty="0"/>
              <a:t>, </a:t>
            </a:r>
            <a:r>
              <a:rPr lang="en-US" dirty="0" err="1"/>
              <a:t>središnjem</a:t>
            </a:r>
            <a:r>
              <a:rPr lang="en-US" dirty="0"/>
              <a:t> </a:t>
            </a:r>
            <a:r>
              <a:rPr lang="en-US" dirty="0" err="1"/>
              <a:t>dijelu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ispustu</a:t>
            </a:r>
            <a:r>
              <a:rPr lang="en-US" dirty="0"/>
              <a:t>, </a:t>
            </a:r>
            <a:r>
              <a:rPr lang="en-US" dirty="0" err="1"/>
              <a:t>čime</a:t>
            </a:r>
            <a:r>
              <a:rPr lang="en-US" dirty="0"/>
              <a:t> se </a:t>
            </a:r>
            <a:r>
              <a:rPr lang="en-US" dirty="0" err="1"/>
              <a:t>naglašava</a:t>
            </a:r>
            <a:r>
              <a:rPr lang="en-US" dirty="0"/>
              <a:t> </a:t>
            </a:r>
            <a:r>
              <a:rPr lang="en-US" dirty="0" err="1"/>
              <a:t>važnost</a:t>
            </a:r>
            <a:r>
              <a:rPr lang="en-US" dirty="0"/>
              <a:t> </a:t>
            </a:r>
            <a:r>
              <a:rPr lang="en-US" dirty="0" err="1"/>
              <a:t>praćenja</a:t>
            </a:r>
            <a:r>
              <a:rPr lang="en-US" dirty="0"/>
              <a:t> KPK za </a:t>
            </a:r>
            <a:r>
              <a:rPr lang="en-US" dirty="0" err="1"/>
              <a:t>procjenu</a:t>
            </a:r>
            <a:r>
              <a:rPr lang="en-US" dirty="0"/>
              <a:t> </a:t>
            </a:r>
            <a:r>
              <a:rPr lang="en-US" dirty="0" err="1"/>
              <a:t>kakvoće</a:t>
            </a:r>
            <a:r>
              <a:rPr lang="en-US" dirty="0"/>
              <a:t> </a:t>
            </a:r>
            <a:r>
              <a:rPr lang="en-US" dirty="0" err="1"/>
              <a:t>vode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održivo</a:t>
            </a:r>
            <a:r>
              <a:rPr lang="en-US" dirty="0"/>
              <a:t> </a:t>
            </a:r>
            <a:r>
              <a:rPr lang="en-US" dirty="0" err="1"/>
              <a:t>upravljanje</a:t>
            </a:r>
            <a:r>
              <a:rPr lang="en-US" dirty="0"/>
              <a:t> </a:t>
            </a:r>
            <a:r>
              <a:rPr lang="en-US" dirty="0" err="1"/>
              <a:t>akvakulturom</a:t>
            </a:r>
            <a:r>
              <a:rPr lang="en-US" dirty="0"/>
              <a:t>.</a:t>
            </a:r>
            <a:endParaRPr lang="hr-HR" dirty="0"/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KPK – </a:t>
            </a:r>
            <a:r>
              <a:rPr lang="en-US" dirty="0" err="1"/>
              <a:t>voda</a:t>
            </a:r>
            <a:r>
              <a:rPr lang="en-US" dirty="0"/>
              <a:t> za </a:t>
            </a:r>
            <a:r>
              <a:rPr lang="en-US" dirty="0" err="1"/>
              <a:t>piće</a:t>
            </a:r>
            <a:r>
              <a:rPr lang="en-US" dirty="0"/>
              <a:t> 5 mg/L</a:t>
            </a:r>
            <a:endParaRPr lang="hr-HR" dirty="0"/>
          </a:p>
          <a:p>
            <a:pPr marL="457200" indent="-45720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KPK – </a:t>
            </a:r>
            <a:r>
              <a:rPr lang="en-US" dirty="0" err="1"/>
              <a:t>otpadne</a:t>
            </a:r>
            <a:r>
              <a:rPr lang="en-US" dirty="0"/>
              <a:t> </a:t>
            </a:r>
            <a:r>
              <a:rPr lang="en-US" dirty="0" err="1"/>
              <a:t>vode</a:t>
            </a:r>
            <a:r>
              <a:rPr lang="en-US" dirty="0"/>
              <a:t> 125 mg/L</a:t>
            </a:r>
            <a:endParaRPr lang="hr-HR" dirty="0"/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98ACF2CD-B435-4254-AA00-1C463C5FB43C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  <p:sp>
        <p:nvSpPr>
          <p:cNvPr id="12" name="Line 14">
            <a:extLst>
              <a:ext uri="{FF2B5EF4-FFF2-40B4-BE49-F238E27FC236}">
                <a16:creationId xmlns:a16="http://schemas.microsoft.com/office/drawing/2014/main" id="{2E742F96-D13D-4A1A-9042-DF4579F9595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37683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86C7F27-99C1-64F2-83DA-9DF1DEC69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370"/>
            <a:ext cx="5817215" cy="1172257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0F8B563F-D98D-B679-5B17-9CBC1D998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548" y="222438"/>
            <a:ext cx="2686679" cy="783202"/>
          </a:xfrm>
          <a:prstGeom prst="rect">
            <a:avLst/>
          </a:prstGeom>
        </p:spPr>
      </p:pic>
      <p:sp>
        <p:nvSpPr>
          <p:cNvPr id="7" name="Pravokutnik 6">
            <a:extLst>
              <a:ext uri="{FF2B5EF4-FFF2-40B4-BE49-F238E27FC236}">
                <a16:creationId xmlns:a16="http://schemas.microsoft.com/office/drawing/2014/main" id="{C703A7ED-EA7E-48F7-8686-9795ECAD80D4}"/>
              </a:ext>
            </a:extLst>
          </p:cNvPr>
          <p:cNvSpPr/>
          <p:nvPr/>
        </p:nvSpPr>
        <p:spPr>
          <a:xfrm>
            <a:off x="5214765" y="3429000"/>
            <a:ext cx="14676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3200" b="1" dirty="0">
                <a:solidFill>
                  <a:schemeClr val="accent1">
                    <a:lumMod val="75000"/>
                  </a:schemeClr>
                </a:solidFill>
              </a:rPr>
              <a:t>HVALA!</a:t>
            </a:r>
          </a:p>
        </p:txBody>
      </p:sp>
      <p:pic>
        <p:nvPicPr>
          <p:cNvPr id="13" name="Slika 12">
            <a:extLst>
              <a:ext uri="{FF2B5EF4-FFF2-40B4-BE49-F238E27FC236}">
                <a16:creationId xmlns:a16="http://schemas.microsoft.com/office/drawing/2014/main" id="{D6108975-4867-4FE0-971D-458CA5027FBB}"/>
              </a:ext>
            </a:extLst>
          </p:cNvPr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7215" y="222438"/>
            <a:ext cx="1368361" cy="7864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MAIN ADDRESS INSTITUTIONAL COORDINATOR Head of international relations  CAMPUSES STUDY FIELDS COORDINATORS">
            <a:extLst>
              <a:ext uri="{FF2B5EF4-FFF2-40B4-BE49-F238E27FC236}">
                <a16:creationId xmlns:a16="http://schemas.microsoft.com/office/drawing/2014/main" id="{0C615894-0501-4802-9E98-C7B236D4E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7755" y="540329"/>
            <a:ext cx="776675" cy="360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PTF_LOGO_zadnji">
            <a:extLst>
              <a:ext uri="{FF2B5EF4-FFF2-40B4-BE49-F238E27FC236}">
                <a16:creationId xmlns:a16="http://schemas.microsoft.com/office/drawing/2014/main" id="{4D94CCDC-A87F-42F7-B507-DE7A34946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5497" y="314372"/>
            <a:ext cx="950795" cy="599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7033A12D-642E-43A8-AD72-D1BF1B78F6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49" y="1260627"/>
            <a:ext cx="3320310" cy="2290647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CEF8BA64-460F-477A-B015-88C64E0620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94719" y="1472732"/>
            <a:ext cx="2197138" cy="1647854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5D27467B-71C8-4A5F-B960-3AA93F3173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21575" y="1472733"/>
            <a:ext cx="2197137" cy="1647853"/>
          </a:xfrm>
          <a:prstGeom prst="rect">
            <a:avLst/>
          </a:prstGeom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id="{25E526E2-781A-4E4E-92E4-D0D24A4570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072" y="1198090"/>
            <a:ext cx="3320310" cy="2282311"/>
          </a:xfrm>
          <a:prstGeom prst="rect">
            <a:avLst/>
          </a:prstGeom>
        </p:spPr>
      </p:pic>
      <p:pic>
        <p:nvPicPr>
          <p:cNvPr id="20" name="Slika 19">
            <a:extLst>
              <a:ext uri="{FF2B5EF4-FFF2-40B4-BE49-F238E27FC236}">
                <a16:creationId xmlns:a16="http://schemas.microsoft.com/office/drawing/2014/main" id="{9B91E007-F41D-4C95-8359-7F6C1B6AFF4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233" y="4113615"/>
            <a:ext cx="3674709" cy="2290647"/>
          </a:xfrm>
          <a:prstGeom prst="rect">
            <a:avLst/>
          </a:prstGeom>
        </p:spPr>
      </p:pic>
      <p:pic>
        <p:nvPicPr>
          <p:cNvPr id="22" name="Slika 21">
            <a:extLst>
              <a:ext uri="{FF2B5EF4-FFF2-40B4-BE49-F238E27FC236}">
                <a16:creationId xmlns:a16="http://schemas.microsoft.com/office/drawing/2014/main" id="{99BFA5FC-63F8-409D-80F5-EC02D138E4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71" y="4013775"/>
            <a:ext cx="3320310" cy="2290647"/>
          </a:xfrm>
          <a:prstGeom prst="rect">
            <a:avLst/>
          </a:prstGeom>
        </p:spPr>
      </p:pic>
      <p:pic>
        <p:nvPicPr>
          <p:cNvPr id="24" name="Slika 23">
            <a:extLst>
              <a:ext uri="{FF2B5EF4-FFF2-40B4-BE49-F238E27FC236}">
                <a16:creationId xmlns:a16="http://schemas.microsoft.com/office/drawing/2014/main" id="{BDB4362B-3EC6-48C3-A4B3-C1325604022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072" y="4007750"/>
            <a:ext cx="3320310" cy="2298636"/>
          </a:xfrm>
          <a:prstGeom prst="rect">
            <a:avLst/>
          </a:prstGeom>
        </p:spPr>
      </p:pic>
      <p:sp>
        <p:nvSpPr>
          <p:cNvPr id="17" name="Pravokutnik 16">
            <a:extLst>
              <a:ext uri="{FF2B5EF4-FFF2-40B4-BE49-F238E27FC236}">
                <a16:creationId xmlns:a16="http://schemas.microsoft.com/office/drawing/2014/main" id="{3A104966-EB4F-4816-8F08-1859BD0C36EA}"/>
              </a:ext>
            </a:extLst>
          </p:cNvPr>
          <p:cNvSpPr/>
          <p:nvPr/>
        </p:nvSpPr>
        <p:spPr>
          <a:xfrm>
            <a:off x="25506" y="6567439"/>
            <a:ext cx="11417194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altLang="sr-Latn-RS" sz="1300" b="1" dirty="0"/>
              <a:t>Mirna Habuda-Stanić:</a:t>
            </a:r>
            <a:r>
              <a:rPr lang="en-US" sz="1300" b="1" dirty="0"/>
              <a:t> </a:t>
            </a:r>
            <a:r>
              <a:rPr lang="hr-HR" sz="1300" cap="all" dirty="0"/>
              <a:t>Procjena ekološkog i gospodarskog značaja ribnjaka u Hrvatskoj i Mađarsko za održiviju i klimatski otporniju akvakulturu </a:t>
            </a:r>
            <a:endParaRPr lang="hr-HR" sz="1300" b="1" cap="all" dirty="0"/>
          </a:p>
        </p:txBody>
      </p:sp>
      <p:sp>
        <p:nvSpPr>
          <p:cNvPr id="19" name="Line 14">
            <a:extLst>
              <a:ext uri="{FF2B5EF4-FFF2-40B4-BE49-F238E27FC236}">
                <a16:creationId xmlns:a16="http://schemas.microsoft.com/office/drawing/2014/main" id="{4EA4E029-7551-41D3-AFCB-3F479751B7E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840" y="6504103"/>
            <a:ext cx="12192000" cy="169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921333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2249</TotalTime>
  <Words>1137</Words>
  <Application>Microsoft Office PowerPoint</Application>
  <PresentationFormat>Široki zaslon</PresentationFormat>
  <Paragraphs>141</Paragraphs>
  <Slides>23</Slides>
  <Notes>6</Notes>
  <HiddenSlides>0</HiddenSlides>
  <MMClips>0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Symbol</vt:lpstr>
      <vt:lpstr>Times New Roman</vt:lpstr>
      <vt:lpstr>Tema sustava Office</vt:lpstr>
      <vt:lpstr>„Assessing the Ecological and Economic Impact of Fish Ponds in Croatia  and Hungary towards more sustainable and climate  resilient aquaculture - PondSustain”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Kick-off Conference Osijek, 16 June 2026   Interreg Project „Assessing the Ecological and Economic Impact of Fish Ponds in Croatia  and Hungary towards more sustainable and climate r esilient aquaculture”   (PondSustain, ID: HUHR/2401/2.4/083)</dc:title>
  <dc:creator>Ivana Kišćinal</dc:creator>
  <cp:lastModifiedBy>Mirna</cp:lastModifiedBy>
  <cp:revision>45</cp:revision>
  <dcterms:created xsi:type="dcterms:W3CDTF">2026-05-28T08:37:05Z</dcterms:created>
  <dcterms:modified xsi:type="dcterms:W3CDTF">2026-09-29T16:37:12Z</dcterms:modified>
</cp:coreProperties>
</file>