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2"/>
  </p:notesMasterIdLst>
  <p:sldIdLst>
    <p:sldId id="256" r:id="rId2"/>
    <p:sldId id="260" r:id="rId3"/>
    <p:sldId id="259" r:id="rId4"/>
    <p:sldId id="271" r:id="rId5"/>
    <p:sldId id="261" r:id="rId6"/>
    <p:sldId id="263" r:id="rId7"/>
    <p:sldId id="264" r:id="rId8"/>
    <p:sldId id="270" r:id="rId9"/>
    <p:sldId id="267" r:id="rId10"/>
    <p:sldId id="268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591F"/>
    <a:srgbClr val="2E6E27"/>
    <a:srgbClr val="2D3042"/>
    <a:srgbClr val="E0E0E2"/>
    <a:srgbClr val="B5BAD0"/>
    <a:srgbClr val="4A5871"/>
    <a:srgbClr val="BFC0C0"/>
    <a:srgbClr val="4F5D75"/>
    <a:srgbClr val="CC0066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B28A6-04F7-4056-2F97-488E9CBD35F5}" v="2" dt="2024-04-17T20:25:00.5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3806" autoAdjust="0"/>
  </p:normalViewPr>
  <p:slideViewPr>
    <p:cSldViewPr snapToGrid="0">
      <p:cViewPr varScale="1">
        <p:scale>
          <a:sx n="96" d="100"/>
          <a:sy n="96" d="100"/>
        </p:scale>
        <p:origin x="176" y="44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ggwpl-my.sharepoint.com/personal/p200800_sggw_edu_pl/Documents/Gupiki%20Kondzia%20test%202%20miesi&#281;czny/Gupik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ggwpl-my.sharepoint.com/personal/p200800_sggw_edu_pl/Documents/Gupiki%20Kondzia%20test%202%20miesi&#281;czny/Gupik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ggwpl-my.sharepoint.com/personal/p200800_sggw_edu_pl/Documents/Gupiki%20Kondzia%20test%202%20miesi&#281;czny/Gupik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rgbClr val="2D3142"/>
                </a:solidFill>
              </a:rPr>
              <a:t>Mortality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[Gupiki.xlsx]przeżywalność!$G$1</c:f>
              <c:strCache>
                <c:ptCount val="1"/>
                <c:pt idx="0">
                  <c:v>Mortality Rate</c:v>
                </c:pt>
              </c:strCache>
            </c:strRef>
          </c:tx>
          <c:spPr>
            <a:solidFill>
              <a:srgbClr val="81D2C7"/>
            </a:solidFill>
            <a:ln>
              <a:noFill/>
            </a:ln>
            <a:effectLst/>
          </c:spPr>
          <c:invertIfNegative val="0"/>
          <c:cat>
            <c:strRef>
              <c:f>[Gupiki.xlsx]przeżywalność!$F$2:$F$7</c:f>
              <c:strCache>
                <c:ptCount val="6"/>
                <c:pt idx="0">
                  <c:v>Control</c:v>
                </c:pt>
                <c:pt idx="1">
                  <c:v>Ag+</c:v>
                </c:pt>
                <c:pt idx="2">
                  <c:v>AgNP 0,01</c:v>
                </c:pt>
                <c:pt idx="3">
                  <c:v>AgNP 0,05</c:v>
                </c:pt>
                <c:pt idx="4">
                  <c:v>AgNP 0,1</c:v>
                </c:pt>
                <c:pt idx="5">
                  <c:v>AgNP 1</c:v>
                </c:pt>
              </c:strCache>
            </c:strRef>
          </c:cat>
          <c:val>
            <c:numRef>
              <c:f>[Gupiki.xlsx]przeżywalność!$G$2:$G$7</c:f>
              <c:numCache>
                <c:formatCode>0%</c:formatCode>
                <c:ptCount val="6"/>
                <c:pt idx="0">
                  <c:v>8.3333333333333259E-2</c:v>
                </c:pt>
                <c:pt idx="1">
                  <c:v>0.39122807017543859</c:v>
                </c:pt>
                <c:pt idx="2">
                  <c:v>0.23863636363636365</c:v>
                </c:pt>
                <c:pt idx="3">
                  <c:v>0.23778195488721798</c:v>
                </c:pt>
                <c:pt idx="4">
                  <c:v>0.18286445012787733</c:v>
                </c:pt>
                <c:pt idx="5">
                  <c:v>0.37307692307692308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16-4796-B08D-A77A5A62F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9726736"/>
        <c:axId val="1979738736"/>
      </c:barChart>
      <c:catAx>
        <c:axId val="197972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79738736"/>
        <c:crosses val="autoZero"/>
        <c:auto val="1"/>
        <c:lblAlgn val="ctr"/>
        <c:lblOffset val="100"/>
        <c:noMultiLvlLbl val="0"/>
      </c:catAx>
      <c:valAx>
        <c:axId val="197973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97972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 cap="flat" cmpd="sng" algn="ctr">
      <a:solidFill>
        <a:srgbClr val="2D3142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b="1">
                <a:solidFill>
                  <a:srgbClr val="2D3142"/>
                </a:solidFill>
              </a:rPr>
              <a:t>Oocyte size distribution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'[gupiki kondzia pomiary he.xlsx]oocyty policzone'!$X$37</c:f>
              <c:strCache>
                <c:ptCount val="1"/>
                <c:pt idx="0">
                  <c:v>O1 (0-20 μm)</c:v>
                </c:pt>
              </c:strCache>
            </c:strRef>
          </c:tx>
          <c:spPr>
            <a:solidFill>
              <a:srgbClr val="81D2C7"/>
            </a:solidFill>
            <a:ln>
              <a:noFill/>
            </a:ln>
            <a:effectLst/>
          </c:spPr>
          <c:invertIfNegative val="0"/>
          <c:cat>
            <c:strRef>
              <c:f>'[gupiki kondzia pomiary he.xlsx]oocyty policzone'!$W$38:$W$43</c:f>
              <c:strCache>
                <c:ptCount val="6"/>
                <c:pt idx="0">
                  <c:v>Control</c:v>
                </c:pt>
                <c:pt idx="1">
                  <c:v>Ag+</c:v>
                </c:pt>
                <c:pt idx="2">
                  <c:v>AgNP 0,01</c:v>
                </c:pt>
                <c:pt idx="3">
                  <c:v>AgNP 0,05</c:v>
                </c:pt>
                <c:pt idx="4">
                  <c:v>AgNP 0,1</c:v>
                </c:pt>
                <c:pt idx="5">
                  <c:v>AgNP 1</c:v>
                </c:pt>
              </c:strCache>
            </c:strRef>
          </c:cat>
          <c:val>
            <c:numRef>
              <c:f>'[gupiki kondzia pomiary he.xlsx]oocyty policzone'!$X$38:$X$43</c:f>
              <c:numCache>
                <c:formatCode>0%</c:formatCode>
                <c:ptCount val="6"/>
                <c:pt idx="0">
                  <c:v>0.45097610722610726</c:v>
                </c:pt>
                <c:pt idx="1">
                  <c:v>1</c:v>
                </c:pt>
                <c:pt idx="2">
                  <c:v>1</c:v>
                </c:pt>
                <c:pt idx="3">
                  <c:v>0.99649122807017543</c:v>
                </c:pt>
                <c:pt idx="4">
                  <c:v>0.96205962059620598</c:v>
                </c:pt>
                <c:pt idx="5">
                  <c:v>0.82923076923076933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86-4891-808F-F777FC31D6B9}"/>
            </c:ext>
          </c:extLst>
        </c:ser>
        <c:ser>
          <c:idx val="1"/>
          <c:order val="1"/>
          <c:tx>
            <c:strRef>
              <c:f>'[gupiki kondzia pomiary he.xlsx]oocyty policzone'!$Y$37</c:f>
              <c:strCache>
                <c:ptCount val="1"/>
                <c:pt idx="0">
                  <c:v>O2-3 (20-140 μm)</c:v>
                </c:pt>
              </c:strCache>
            </c:strRef>
          </c:tx>
          <c:spPr>
            <a:solidFill>
              <a:srgbClr val="EF8354"/>
            </a:solidFill>
            <a:ln>
              <a:noFill/>
            </a:ln>
            <a:effectLst/>
          </c:spPr>
          <c:invertIfNegative val="0"/>
          <c:cat>
            <c:strRef>
              <c:f>'[gupiki kondzia pomiary he.xlsx]oocyty policzone'!$W$38:$W$43</c:f>
              <c:strCache>
                <c:ptCount val="6"/>
                <c:pt idx="0">
                  <c:v>Control</c:v>
                </c:pt>
                <c:pt idx="1">
                  <c:v>Ag+</c:v>
                </c:pt>
                <c:pt idx="2">
                  <c:v>AgNP 0,01</c:v>
                </c:pt>
                <c:pt idx="3">
                  <c:v>AgNP 0,05</c:v>
                </c:pt>
                <c:pt idx="4">
                  <c:v>AgNP 0,1</c:v>
                </c:pt>
                <c:pt idx="5">
                  <c:v>AgNP 1</c:v>
                </c:pt>
              </c:strCache>
            </c:strRef>
          </c:cat>
          <c:val>
            <c:numRef>
              <c:f>'[gupiki kondzia pomiary he.xlsx]oocyty policzone'!$Y$38:$Y$43</c:f>
              <c:numCache>
                <c:formatCode>0%</c:formatCode>
                <c:ptCount val="6"/>
                <c:pt idx="0">
                  <c:v>0.54727564102564097</c:v>
                </c:pt>
                <c:pt idx="1">
                  <c:v>0</c:v>
                </c:pt>
                <c:pt idx="2">
                  <c:v>0</c:v>
                </c:pt>
                <c:pt idx="3">
                  <c:v>3.508771929824561E-3</c:v>
                </c:pt>
                <c:pt idx="4">
                  <c:v>3.7940379403794036E-2</c:v>
                </c:pt>
                <c:pt idx="5">
                  <c:v>0.17076923076923076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86-4891-808F-F777FC31D6B9}"/>
            </c:ext>
          </c:extLst>
        </c:ser>
        <c:ser>
          <c:idx val="2"/>
          <c:order val="2"/>
          <c:tx>
            <c:strRef>
              <c:f>'[gupiki kondzia pomiary he.xlsx]oocyty policzone'!$Z$37</c:f>
              <c:strCache>
                <c:ptCount val="1"/>
                <c:pt idx="0">
                  <c:v>O4 (140-370 μm)</c:v>
                </c:pt>
              </c:strCache>
            </c:strRef>
          </c:tx>
          <c:spPr>
            <a:solidFill>
              <a:srgbClr val="4F5D75"/>
            </a:solidFill>
            <a:ln>
              <a:noFill/>
            </a:ln>
            <a:effectLst/>
          </c:spPr>
          <c:invertIfNegative val="0"/>
          <c:cat>
            <c:strRef>
              <c:f>'[gupiki kondzia pomiary he.xlsx]oocyty policzone'!$W$38:$W$43</c:f>
              <c:strCache>
                <c:ptCount val="6"/>
                <c:pt idx="0">
                  <c:v>Control</c:v>
                </c:pt>
                <c:pt idx="1">
                  <c:v>Ag+</c:v>
                </c:pt>
                <c:pt idx="2">
                  <c:v>AgNP 0,01</c:v>
                </c:pt>
                <c:pt idx="3">
                  <c:v>AgNP 0,05</c:v>
                </c:pt>
                <c:pt idx="4">
                  <c:v>AgNP 0,1</c:v>
                </c:pt>
                <c:pt idx="5">
                  <c:v>AgNP 1</c:v>
                </c:pt>
              </c:strCache>
            </c:strRef>
          </c:cat>
          <c:val>
            <c:numRef>
              <c:f>'[gupiki kondzia pomiary he.xlsx]oocyty policzone'!$Z$38:$Z$43</c:f>
              <c:numCache>
                <c:formatCode>0%</c:formatCode>
                <c:ptCount val="6"/>
                <c:pt idx="0">
                  <c:v>1.7482517482517483E-3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86-4891-808F-F777FC31D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79742288"/>
        <c:axId val="79743248"/>
      </c:barChart>
      <c:catAx>
        <c:axId val="7974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743248"/>
        <c:crosses val="autoZero"/>
        <c:auto val="1"/>
        <c:lblAlgn val="ctr"/>
        <c:lblOffset val="100"/>
        <c:noMultiLvlLbl val="0"/>
      </c:catAx>
      <c:valAx>
        <c:axId val="79743248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9742288"/>
        <c:crosses val="autoZero"/>
        <c:crossBetween val="between"/>
        <c:majorUnit val="0.1"/>
        <c:minorUnit val="1.0000000000000002E-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 cap="flat" cmpd="sng" algn="ctr">
      <a:solidFill>
        <a:srgbClr val="2D3142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r>
              <a:rPr lang="pl-PL" b="1">
                <a:solidFill>
                  <a:srgbClr val="2D3142"/>
                </a:solidFill>
              </a:rPr>
              <a:t>Sex</a:t>
            </a:r>
            <a:r>
              <a:rPr lang="pl-PL" b="1" baseline="0">
                <a:solidFill>
                  <a:srgbClr val="2D3142"/>
                </a:solidFill>
              </a:rPr>
              <a:t> distribution</a:t>
            </a:r>
            <a:endParaRPr lang="pl-PL" b="1">
              <a:solidFill>
                <a:srgbClr val="2D314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[Gupiki.xlsx]płeć!$O$2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81D2C7"/>
            </a:solidFill>
            <a:ln>
              <a:noFill/>
            </a:ln>
            <a:effectLst/>
          </c:spPr>
          <c:invertIfNegative val="0"/>
          <c:cat>
            <c:strRef>
              <c:f>[Gupiki.xlsx]płeć!$N$3:$N$8</c:f>
              <c:strCache>
                <c:ptCount val="6"/>
                <c:pt idx="0">
                  <c:v>Control</c:v>
                </c:pt>
                <c:pt idx="1">
                  <c:v>Ag+</c:v>
                </c:pt>
                <c:pt idx="2">
                  <c:v>AgNP 0,01</c:v>
                </c:pt>
                <c:pt idx="3">
                  <c:v>AgNP 0,05</c:v>
                </c:pt>
                <c:pt idx="4">
                  <c:v>AgNP 0,1</c:v>
                </c:pt>
                <c:pt idx="5">
                  <c:v>AgNP 1</c:v>
                </c:pt>
              </c:strCache>
            </c:strRef>
          </c:cat>
          <c:val>
            <c:numRef>
              <c:f>[Gupiki.xlsx]płeć!$O$3:$O$8</c:f>
              <c:numCache>
                <c:formatCode>0%</c:formatCode>
                <c:ptCount val="6"/>
                <c:pt idx="0">
                  <c:v>0.29629629629629628</c:v>
                </c:pt>
                <c:pt idx="1">
                  <c:v>0.20689655172413793</c:v>
                </c:pt>
                <c:pt idx="2">
                  <c:v>0.27586206896551724</c:v>
                </c:pt>
                <c:pt idx="3">
                  <c:v>0.10810810810810811</c:v>
                </c:pt>
                <c:pt idx="4">
                  <c:v>0.12121212121212122</c:v>
                </c:pt>
                <c:pt idx="5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7E-4872-BAD1-6A0BFD088713}"/>
            </c:ext>
          </c:extLst>
        </c:ser>
        <c:ser>
          <c:idx val="1"/>
          <c:order val="1"/>
          <c:tx>
            <c:strRef>
              <c:f>[Gupiki.xlsx]płeć!$P$2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EF8354"/>
            </a:solidFill>
            <a:ln>
              <a:noFill/>
            </a:ln>
            <a:effectLst/>
          </c:spPr>
          <c:invertIfNegative val="0"/>
          <c:cat>
            <c:strRef>
              <c:f>[Gupiki.xlsx]płeć!$N$3:$N$8</c:f>
              <c:strCache>
                <c:ptCount val="6"/>
                <c:pt idx="0">
                  <c:v>Control</c:v>
                </c:pt>
                <c:pt idx="1">
                  <c:v>Ag+</c:v>
                </c:pt>
                <c:pt idx="2">
                  <c:v>AgNP 0,01</c:v>
                </c:pt>
                <c:pt idx="3">
                  <c:v>AgNP 0,05</c:v>
                </c:pt>
                <c:pt idx="4">
                  <c:v>AgNP 0,1</c:v>
                </c:pt>
                <c:pt idx="5">
                  <c:v>AgNP 1</c:v>
                </c:pt>
              </c:strCache>
            </c:strRef>
          </c:cat>
          <c:val>
            <c:numRef>
              <c:f>[Gupiki.xlsx]płeć!$P$3:$P$8</c:f>
              <c:numCache>
                <c:formatCode>0%</c:formatCode>
                <c:ptCount val="6"/>
                <c:pt idx="0">
                  <c:v>0.40740740740740738</c:v>
                </c:pt>
                <c:pt idx="1">
                  <c:v>0.41379310344827586</c:v>
                </c:pt>
                <c:pt idx="2">
                  <c:v>0.27586206896551724</c:v>
                </c:pt>
                <c:pt idx="3">
                  <c:v>0.16216216216216217</c:v>
                </c:pt>
                <c:pt idx="4">
                  <c:v>9.0909090909090912E-2</c:v>
                </c:pt>
                <c:pt idx="5">
                  <c:v>0.15625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7E-4872-BAD1-6A0BFD088713}"/>
            </c:ext>
          </c:extLst>
        </c:ser>
        <c:ser>
          <c:idx val="2"/>
          <c:order val="2"/>
          <c:tx>
            <c:strRef>
              <c:f>[Gupiki.xlsx]płeć!$Q$2</c:f>
              <c:strCache>
                <c:ptCount val="1"/>
                <c:pt idx="0">
                  <c:v>Unidentified</c:v>
                </c:pt>
              </c:strCache>
            </c:strRef>
          </c:tx>
          <c:spPr>
            <a:solidFill>
              <a:srgbClr val="4F5D75"/>
            </a:solidFill>
            <a:ln>
              <a:noFill/>
            </a:ln>
            <a:effectLst/>
          </c:spPr>
          <c:invertIfNegative val="0"/>
          <c:cat>
            <c:strRef>
              <c:f>[Gupiki.xlsx]płeć!$N$3:$N$8</c:f>
              <c:strCache>
                <c:ptCount val="6"/>
                <c:pt idx="0">
                  <c:v>Control</c:v>
                </c:pt>
                <c:pt idx="1">
                  <c:v>Ag+</c:v>
                </c:pt>
                <c:pt idx="2">
                  <c:v>AgNP 0,01</c:v>
                </c:pt>
                <c:pt idx="3">
                  <c:v>AgNP 0,05</c:v>
                </c:pt>
                <c:pt idx="4">
                  <c:v>AgNP 0,1</c:v>
                </c:pt>
                <c:pt idx="5">
                  <c:v>AgNP 1</c:v>
                </c:pt>
              </c:strCache>
            </c:strRef>
          </c:cat>
          <c:val>
            <c:numRef>
              <c:f>[Gupiki.xlsx]płeć!$Q$3:$Q$8</c:f>
              <c:numCache>
                <c:formatCode>0%</c:formatCode>
                <c:ptCount val="6"/>
                <c:pt idx="0">
                  <c:v>0.29629629629629628</c:v>
                </c:pt>
                <c:pt idx="1">
                  <c:v>0.37931034482758619</c:v>
                </c:pt>
                <c:pt idx="2">
                  <c:v>0.44827586206896552</c:v>
                </c:pt>
                <c:pt idx="3">
                  <c:v>0.72972972972972971</c:v>
                </c:pt>
                <c:pt idx="4">
                  <c:v>0.78787878787878785</c:v>
                </c:pt>
                <c:pt idx="5">
                  <c:v>0.71875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7E-4872-BAD1-6A0BFD088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111440"/>
        <c:axId val="294125360"/>
      </c:barChart>
      <c:catAx>
        <c:axId val="294111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125360"/>
        <c:crosses val="autoZero"/>
        <c:auto val="1"/>
        <c:lblAlgn val="ctr"/>
        <c:lblOffset val="100"/>
        <c:noMultiLvlLbl val="0"/>
      </c:catAx>
      <c:valAx>
        <c:axId val="29412536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2D3142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11144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2D314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12700" cap="flat" cmpd="sng" algn="ctr">
      <a:solidFill>
        <a:srgbClr val="2D3142"/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49EF6-395D-0B41-802E-17287AA832CA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77620-7CDA-F940-BD8F-59ED03F782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6412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6E7359-993C-12B6-014E-92217CA2D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0CACEFC-89FD-F21F-632F-533201635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96C0D8-EDC0-1DB4-E958-DEFD8ABF7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DF19-6449-4548-B77A-FF97F7C9F543}" type="datetime1">
              <a:rPr lang="pl-PL" smtClean="0"/>
              <a:t>1.10.2026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308DEE9-F40A-2409-B5B6-0616B71C8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47C25D-3833-3305-9202-819FF44BD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062158-F89D-988B-D994-A57ECFA79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3E59D6-E23F-44E0-68FB-732E0B7CF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681985F-9156-9BE7-6641-C03DD9944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2C35-EFFA-9C40-B377-851B9C74DF24}" type="datetime1">
              <a:rPr lang="pl-PL" smtClean="0"/>
              <a:t>1.10.2026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2104F22-59A0-BA9E-D502-5BD933A89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0A20145-A971-87BF-B510-5B16A40AE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8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739344-3CEF-5019-7FCB-9403EECE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369F007-4097-5344-1E8D-2F394FAEA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CCF058-CCED-CBA3-E9C2-7F3682A51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A7B13-CF0D-354C-AF3C-FA8BFB90B457}" type="datetime1">
              <a:rPr lang="pl-PL" smtClean="0"/>
              <a:t>1.10.2026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E33253C-E90F-5FA1-4F86-46884B4AF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D8CDA08-47F0-59C3-7299-49FC8683D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8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F182CE-075F-64EC-95AD-FCEC0B6B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11C3E5-ED8F-FF94-0404-7E663F960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8923FA3-6214-CC6B-1DDE-8382AF9C7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067B0AA-53DE-6533-3CF4-43FB92A5B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DF61-B31B-134A-9F4A-97882BB33D53}" type="datetime1">
              <a:rPr lang="pl-PL" smtClean="0"/>
              <a:t>1.10.2026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400EADA-6717-54B9-45F8-E2B87F5AA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447E43A-9F86-AB7F-951F-66C02A624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50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924DB3-FAB3-A328-BE2B-F03929B3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26881DA-20A4-8412-8062-AA43EBF2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727F59A-CACD-0580-970B-01CA30935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E9DA5F0-1801-39E8-4DAA-8DE6502954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C71C011-7749-AA2A-3123-ACF66BED63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B0BDFDA-0928-EC9A-BE22-200339223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79A2-FEA8-8D44-AB7D-F273B889F08B}" type="datetime1">
              <a:rPr lang="pl-PL" smtClean="0"/>
              <a:t>1.10.2026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6CAA065-D12D-57CF-6976-CE61BCF08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6972D0C-CDA4-B03E-07D8-83D5DEE3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6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EA1991-2258-72CF-9671-FD5EB62CC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BDC4241-8936-5530-CEAE-6A84D1B0B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CF10-C40A-0F4D-9F9C-FD3C4FD7A302}" type="datetime1">
              <a:rPr lang="pl-PL" smtClean="0"/>
              <a:t>1.10.2026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5582FF9-B19C-63DC-3E1C-010C16D89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259A7AA-1AF7-34AF-DC15-973FCF401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179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8523D706-7787-61E6-7226-126B34E72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6AA45-C6D4-954F-BAA2-3DE58799D3F6}" type="datetime1">
              <a:rPr lang="pl-PL" smtClean="0"/>
              <a:t>1.10.2026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7748719-25C5-1C0D-4F32-F44DC6F44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ED93F52-F88E-2141-BF86-74437928F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0B3648-C5B2-A6AD-2178-05514473B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B05BE5E-B86E-1A62-28FF-3BF49458A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5564D37-C7DA-3623-83D8-BB0B764D0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70731AB-FCA4-C20B-C86C-6702267B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2C777-A1AB-1A4B-B833-CAF8C5C19BF0}" type="datetime1">
              <a:rPr lang="pl-PL" smtClean="0"/>
              <a:t>1.10.2026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C88F6DB-D33F-DF10-988F-1352E57C9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949D411-286C-4AD2-0E5A-A26649CE3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79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1ECC43-3B56-309F-FD3A-0E898094A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8C0BD39-387C-7FDA-B61C-A9ADFCC3C20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CF41718-3D9F-9066-9E2A-FBBEC99B35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5FECBCD-76EA-7633-3066-0E2C7FA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E1DBB-A944-C44C-A6F7-12D24FF0BD5D}" type="datetime1">
              <a:rPr lang="pl-PL" smtClean="0"/>
              <a:t>1.10.2026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2C48132-1381-7549-4BC6-3B8E1B5C1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AA04C3B-BD7B-91A4-BEAE-C0D0653D1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1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28F00E-0719-E55E-3EF5-EB6D58D0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1256B17-E9EF-3DD4-E191-F41D25FEF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FF54794-245F-4286-3C23-22404719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F26B-6856-4D4A-8362-B2E68F8DEF01}" type="datetime1">
              <a:rPr lang="pl-PL" smtClean="0"/>
              <a:t>1.10.2026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E2D008-C43D-A43C-BBB6-6380A9659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F1BDC2C-CBF2-24B7-5070-F8DD13FCF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4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720CFC4-35BD-A8C2-8AC9-3D619ABB9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9F98FE7-FD1E-FC89-7580-D171D063D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66A712-F039-553D-09DA-D8D1AA8F8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100F4-174C-8F40-818F-F47F44F01F8A}" type="datetime1">
              <a:rPr lang="pl-PL" smtClean="0"/>
              <a:t>1.10.2026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B5283B-E98A-BBB0-63F4-E45983091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BC39C70-183F-E03C-5C80-7694F29F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36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80134AE-2458-6048-DDE5-576284DC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9EFCB77-5643-F8A3-DBBD-95889F62C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5FAB45-9BD0-A0F6-DB85-0EB965342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D8BB6-3F31-B645-8DD6-81FDEDD8CFB8}" type="datetime1">
              <a:rPr lang="pl-PL" smtClean="0"/>
              <a:t>1.10.2026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5AA3689-3F07-CCAE-4325-ADF53B559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93BEE31-37E4-CFF7-D02A-F4CAAC6DC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28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elgalabwater.com/blog/research-silver-nanoparticles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inaturalist.org/photos/84707391?fbclid=IwZXh0bgNhZW0CMTAAAR2fZnHWcxmejGVxmRWnfeJx9KNQCGehOOxHe-s4MjsoiHTQ5s4e4TU2xkI_aem_AaBXEz8LAE2K2A1S_NlU7SlyvBsW78uUNWWE4BXy7CJBXo6HibXRGwlEwBhMB595FmBUS9bbmpflDbO0uuMq83pZ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indiamart.com/proddetail/moscow-blue-guppy-fish-23254364591.html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6.svg"/><Relationship Id="rId18" Type="http://schemas.openxmlformats.org/officeDocument/2006/relationships/image" Target="../media/image21.svg"/><Relationship Id="rId3" Type="http://schemas.microsoft.com/office/2007/relationships/hdphoto" Target="../media/hdphoto1.wdp"/><Relationship Id="rId7" Type="http://schemas.openxmlformats.org/officeDocument/2006/relationships/image" Target="../media/image11.svg"/><Relationship Id="rId12" Type="http://schemas.openxmlformats.org/officeDocument/2006/relationships/image" Target="../media/image15.svg"/><Relationship Id="rId17" Type="http://schemas.openxmlformats.org/officeDocument/2006/relationships/image" Target="../media/image20.svg"/><Relationship Id="rId2" Type="http://schemas.openxmlformats.org/officeDocument/2006/relationships/image" Target="../media/image7.png"/><Relationship Id="rId16" Type="http://schemas.openxmlformats.org/officeDocument/2006/relationships/image" Target="../media/image19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svg"/><Relationship Id="rId11" Type="http://schemas.openxmlformats.org/officeDocument/2006/relationships/image" Target="../media/image14.svg"/><Relationship Id="rId5" Type="http://schemas.openxmlformats.org/officeDocument/2006/relationships/image" Target="../media/image9.svg"/><Relationship Id="rId15" Type="http://schemas.openxmlformats.org/officeDocument/2006/relationships/image" Target="../media/image18.svg"/><Relationship Id="rId10" Type="http://schemas.microsoft.com/office/2007/relationships/hdphoto" Target="../media/hdphoto2.wdp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emf"/><Relationship Id="rId4" Type="http://schemas.openxmlformats.org/officeDocument/2006/relationships/package" Target="../embeddings/Arkusz_programu_Microsoft_Excel.xlsx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fish-guppy.com/different-types-of-guppy-fish-guppies-with-pictures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az 22">
            <a:extLst>
              <a:ext uri="{FF2B5EF4-FFF2-40B4-BE49-F238E27FC236}">
                <a16:creationId xmlns:a16="http://schemas.microsoft.com/office/drawing/2014/main" id="{DDAFEE65-2885-6858-4D61-8F727FBD2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696701">
            <a:off x="8726771" y="-974708"/>
            <a:ext cx="4787141" cy="5538774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47E96582-AD73-E136-712C-7C2D72E80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08447">
            <a:off x="-950853" y="-1708519"/>
            <a:ext cx="5461729" cy="7412346"/>
          </a:xfrm>
          <a:prstGeom prst="rect">
            <a:avLst/>
          </a:prstGeom>
        </p:spPr>
      </p:pic>
      <p:pic>
        <p:nvPicPr>
          <p:cNvPr id="25" name="Picture 4" descr="Wydział Rolnictwa i Ekologii SGGW w Warszawie">
            <a:extLst>
              <a:ext uri="{FF2B5EF4-FFF2-40B4-BE49-F238E27FC236}">
                <a16:creationId xmlns:a16="http://schemas.microsoft.com/office/drawing/2014/main" id="{36F85D7D-86A4-5B6B-05B5-702A820A4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986" y="3768152"/>
            <a:ext cx="1920371" cy="192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DFB4FE1-5170-B28D-4770-E3B496CFE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358" y="1282047"/>
            <a:ext cx="10897644" cy="1431213"/>
          </a:xfr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pl-PL" sz="4000" b="1" dirty="0" err="1">
                <a:latin typeface="Calibri Light"/>
                <a:cs typeface="Calibri Light"/>
              </a:rPr>
              <a:t>Effects</a:t>
            </a:r>
            <a:r>
              <a:rPr lang="pl-PL" sz="4000" b="1" dirty="0">
                <a:latin typeface="Calibri Light"/>
                <a:cs typeface="Calibri Light"/>
              </a:rPr>
              <a:t> of Silver </a:t>
            </a:r>
            <a:r>
              <a:rPr lang="pl-PL" sz="4000" b="1" dirty="0" err="1">
                <a:latin typeface="Calibri Light"/>
                <a:cs typeface="Calibri Light"/>
              </a:rPr>
              <a:t>Nanoparticles</a:t>
            </a:r>
            <a:r>
              <a:rPr lang="pl-PL" sz="4000" b="1" dirty="0">
                <a:latin typeface="Calibri Light"/>
                <a:cs typeface="Calibri Light"/>
              </a:rPr>
              <a:t> and Silver </a:t>
            </a:r>
            <a:r>
              <a:rPr lang="pl-PL" sz="4000" b="1" dirty="0" err="1">
                <a:latin typeface="Calibri Light"/>
                <a:cs typeface="Calibri Light"/>
              </a:rPr>
              <a:t>Ions</a:t>
            </a:r>
            <a:r>
              <a:rPr lang="pl-PL" sz="4000" b="1" dirty="0">
                <a:latin typeface="Calibri Light"/>
                <a:cs typeface="Calibri Light"/>
              </a:rPr>
              <a:t> on </a:t>
            </a:r>
            <a:r>
              <a:rPr lang="pl-PL" sz="4000" b="1" dirty="0" err="1">
                <a:latin typeface="Calibri Light"/>
                <a:cs typeface="Calibri Light"/>
              </a:rPr>
              <a:t>Developmental</a:t>
            </a:r>
            <a:r>
              <a:rPr lang="pl-PL" sz="4000" b="1" dirty="0">
                <a:latin typeface="Calibri Light"/>
                <a:cs typeface="Calibri Light"/>
              </a:rPr>
              <a:t> and </a:t>
            </a:r>
            <a:r>
              <a:rPr lang="pl-PL" sz="4000" b="1" dirty="0" err="1">
                <a:latin typeface="Calibri Light"/>
                <a:cs typeface="Calibri Light"/>
              </a:rPr>
              <a:t>Morphological</a:t>
            </a:r>
            <a:r>
              <a:rPr lang="pl-PL" sz="4000" b="1" dirty="0">
                <a:latin typeface="Calibri Light"/>
                <a:cs typeface="Calibri Light"/>
              </a:rPr>
              <a:t> </a:t>
            </a:r>
            <a:r>
              <a:rPr lang="pl-PL" sz="4000" b="1" dirty="0" err="1">
                <a:latin typeface="Calibri Light"/>
                <a:cs typeface="Calibri Light"/>
              </a:rPr>
              <a:t>Abnormalities</a:t>
            </a:r>
            <a:r>
              <a:rPr lang="pl-PL" sz="4000" b="1" dirty="0">
                <a:latin typeface="Calibri Light"/>
                <a:cs typeface="Calibri Light"/>
              </a:rPr>
              <a:t> in </a:t>
            </a:r>
            <a:r>
              <a:rPr lang="pl-PL" sz="4000" b="1" dirty="0" err="1">
                <a:latin typeface="Calibri Light"/>
                <a:cs typeface="Calibri Light"/>
              </a:rPr>
              <a:t>Juvenile</a:t>
            </a:r>
            <a:r>
              <a:rPr lang="pl-PL" sz="4000" b="1" dirty="0">
                <a:latin typeface="Calibri Light"/>
                <a:cs typeface="Calibri Light"/>
              </a:rPr>
              <a:t> </a:t>
            </a:r>
            <a:r>
              <a:rPr lang="pl-PL" sz="4000" b="1" dirty="0" err="1">
                <a:latin typeface="Calibri Light"/>
                <a:cs typeface="Calibri Light"/>
              </a:rPr>
              <a:t>Guppies</a:t>
            </a:r>
            <a:r>
              <a:rPr lang="pl-PL" sz="4000" b="1" dirty="0">
                <a:latin typeface="Calibri Light"/>
                <a:cs typeface="Calibri Light"/>
              </a:rPr>
              <a:t> (</a:t>
            </a:r>
            <a:r>
              <a:rPr lang="pl-PL" sz="4000" b="1" i="1" dirty="0" err="1">
                <a:latin typeface="Calibri Light"/>
                <a:cs typeface="Calibri Light"/>
              </a:rPr>
              <a:t>Poecilia</a:t>
            </a:r>
            <a:r>
              <a:rPr lang="pl-PL" sz="4000" b="1" i="1" dirty="0">
                <a:latin typeface="Calibri Light"/>
                <a:cs typeface="Calibri Light"/>
              </a:rPr>
              <a:t> </a:t>
            </a:r>
            <a:r>
              <a:rPr lang="pl-PL" sz="4000" b="1" i="1" dirty="0" err="1">
                <a:latin typeface="Calibri Light"/>
                <a:cs typeface="Calibri Light"/>
              </a:rPr>
              <a:t>reticulata</a:t>
            </a:r>
            <a:r>
              <a:rPr lang="pl-PL" sz="4000" b="1" dirty="0">
                <a:latin typeface="Calibri Light"/>
                <a:cs typeface="Calibri Light"/>
              </a:rPr>
              <a:t>)</a:t>
            </a:r>
            <a:endParaRPr lang="pl-PL" sz="4000" b="1" dirty="0">
              <a:cs typeface="Calibri Light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1E8F5D9-7AC9-ACBC-4748-C8095C62E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8020" y="3211308"/>
            <a:ext cx="9142321" cy="468179"/>
          </a:xfrm>
        </p:spPr>
        <p:txBody>
          <a:bodyPr>
            <a:normAutofit fontScale="92500" lnSpcReduction="10000"/>
          </a:bodyPr>
          <a:lstStyle/>
          <a:p>
            <a:r>
              <a:rPr lang="pl-PL" sz="1600" b="1" dirty="0"/>
              <a:t>Kacper Kawalski</a:t>
            </a:r>
            <a:r>
              <a:rPr lang="pl-PL" sz="1600" b="1" baseline="30000" dirty="0"/>
              <a:t>1</a:t>
            </a:r>
            <a:r>
              <a:rPr lang="pl-PL" sz="1600" dirty="0"/>
              <a:t>, Maciej Kamaszewski</a:t>
            </a:r>
            <a:r>
              <a:rPr lang="pl-PL" sz="1600" baseline="30000" dirty="0"/>
              <a:t>1</a:t>
            </a:r>
            <a:r>
              <a:rPr lang="pl-PL" sz="1600" dirty="0"/>
              <a:t>, Jakub Martynow</a:t>
            </a:r>
            <a:r>
              <a:rPr lang="pl-PL" sz="1600" baseline="30000" dirty="0"/>
              <a:t>1</a:t>
            </a:r>
            <a:r>
              <a:rPr lang="pl-PL" sz="1600" dirty="0"/>
              <a:t>, Hubert Szudrowicz</a:t>
            </a:r>
            <a:r>
              <a:rPr lang="pl-PL" sz="1600" baseline="30000" dirty="0"/>
              <a:t>1</a:t>
            </a:r>
            <a:r>
              <a:rPr lang="pl-PL" sz="1600" dirty="0"/>
              <a:t>,</a:t>
            </a:r>
            <a:br>
              <a:rPr lang="pl-PL" sz="1600" dirty="0"/>
            </a:br>
            <a:r>
              <a:rPr lang="pl-PL" sz="1600" dirty="0"/>
              <a:t> Dobrochna Adamek-Urbańska</a:t>
            </a:r>
            <a:r>
              <a:rPr lang="pl-PL" sz="1600" baseline="30000" dirty="0"/>
              <a:t>1</a:t>
            </a:r>
            <a:r>
              <a:rPr lang="pl-PL" sz="1600" dirty="0"/>
              <a:t>, Wiktoria Cieśla</a:t>
            </a:r>
            <a:r>
              <a:rPr lang="pl-PL" sz="1600" baseline="30000" dirty="0"/>
              <a:t>1</a:t>
            </a:r>
            <a:r>
              <a:rPr lang="pl-PL" sz="1600" dirty="0"/>
              <a:t>, Bogumił Łosiewicz</a:t>
            </a:r>
            <a:r>
              <a:rPr lang="pl-PL" sz="1600" baseline="30000" dirty="0"/>
              <a:t>1,2</a:t>
            </a:r>
            <a:endParaRPr lang="pl-PL" sz="1600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65684F5-3BB0-4625-17FD-73DF8D028C20}"/>
              </a:ext>
            </a:extLst>
          </p:cNvPr>
          <p:cNvSpPr txBox="1"/>
          <p:nvPr/>
        </p:nvSpPr>
        <p:spPr>
          <a:xfrm>
            <a:off x="829400" y="5777188"/>
            <a:ext cx="10893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Warsaw University of Life Sciences, Faculty of Bioeconomy and Food Systems, Department of Animal Environment Biology,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Ciszewskiego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8, 02-786 Warsaw, Poland  </a:t>
            </a:r>
          </a:p>
          <a:p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2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Kielanowski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Institute of Animal Physiology and Nutrition, Polish Academy of Sciences, Department of Genetic Engineering,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Instytucka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3, 05-110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Jabłonna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Poland</a:t>
            </a:r>
            <a:endParaRPr lang="pl-PL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20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rostokąt 38">
            <a:extLst>
              <a:ext uri="{FF2B5EF4-FFF2-40B4-BE49-F238E27FC236}">
                <a16:creationId xmlns:a16="http://schemas.microsoft.com/office/drawing/2014/main" id="{366516B2-4620-B44A-C791-9EE1B60747EB}"/>
              </a:ext>
            </a:extLst>
          </p:cNvPr>
          <p:cNvSpPr/>
          <p:nvPr/>
        </p:nvSpPr>
        <p:spPr>
          <a:xfrm>
            <a:off x="260991" y="1770807"/>
            <a:ext cx="5744817" cy="4549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726B02C4-B685-C45C-B0A0-567CB78B72E2}"/>
              </a:ext>
            </a:extLst>
          </p:cNvPr>
          <p:cNvSpPr/>
          <p:nvPr/>
        </p:nvSpPr>
        <p:spPr>
          <a:xfrm>
            <a:off x="260990" y="537792"/>
            <a:ext cx="5744817" cy="1233015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A4BB509-575D-D9C6-3756-456741537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93" y="639803"/>
            <a:ext cx="5406824" cy="838123"/>
          </a:xfrm>
        </p:spPr>
        <p:txBody>
          <a:bodyPr/>
          <a:lstStyle/>
          <a:p>
            <a:pPr algn="ctr"/>
            <a:r>
              <a:rPr lang="pl-PL" b="1" dirty="0">
                <a:solidFill>
                  <a:srgbClr val="E0E0E2"/>
                </a:solidFill>
                <a:cs typeface="Calibri Light"/>
              </a:rPr>
              <a:t>Silver </a:t>
            </a:r>
            <a:r>
              <a:rPr lang="pl-PL" b="1" dirty="0" err="1">
                <a:solidFill>
                  <a:srgbClr val="E0E0E2"/>
                </a:solidFill>
                <a:cs typeface="Calibri Light"/>
              </a:rPr>
              <a:t>nanoparticles</a:t>
            </a:r>
            <a:r>
              <a:rPr lang="pl-PL" b="1" dirty="0">
                <a:solidFill>
                  <a:srgbClr val="E0E0E2"/>
                </a:solidFill>
                <a:cs typeface="Calibri Light"/>
              </a:rPr>
              <a:t> – </a:t>
            </a:r>
            <a:r>
              <a:rPr lang="pl-PL" b="1" dirty="0" err="1">
                <a:solidFill>
                  <a:srgbClr val="E0E0E2"/>
                </a:solidFill>
                <a:cs typeface="Calibri Light"/>
              </a:rPr>
              <a:t>AgNPs</a:t>
            </a:r>
            <a:endParaRPr lang="pl-PL" b="1" dirty="0">
              <a:solidFill>
                <a:srgbClr val="E0E0E2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7E5BC3-ED87-3AB7-84AC-786A8CBE9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993" y="2004617"/>
            <a:ext cx="5483826" cy="373219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pl-PL" sz="2800" dirty="0" err="1">
                <a:solidFill>
                  <a:srgbClr val="2D3042"/>
                </a:solidFill>
                <a:cs typeface="Calibri"/>
              </a:rPr>
              <a:t>Used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since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the 20th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century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, and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their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use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is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steadily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rising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r>
              <a:rPr lang="pl-PL" sz="2800" dirty="0" err="1">
                <a:solidFill>
                  <a:srgbClr val="2D3042"/>
                </a:solidFill>
                <a:cs typeface="Calibri"/>
              </a:rPr>
              <a:t>Used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production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medicine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,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known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for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cytotoxic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antimicrobial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properties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r>
              <a:rPr lang="pl-PL" sz="2800" dirty="0" err="1">
                <a:solidFill>
                  <a:srgbClr val="2D3042"/>
                </a:solidFill>
                <a:cs typeface="Calibri"/>
              </a:rPr>
              <a:t>Found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wastewater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natural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 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aquatic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environments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(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Dumont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et al. 2015).</a:t>
            </a:r>
          </a:p>
          <a:p>
            <a:r>
              <a:rPr lang="pl-PL" sz="2800" dirty="0">
                <a:solidFill>
                  <a:srgbClr val="2D3042"/>
                </a:solidFill>
                <a:cs typeface="Calibri"/>
              </a:rPr>
              <a:t>May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disturb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growth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,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sexual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maturation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damage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digestive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tract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(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Kamaszewski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et al. 2023).</a:t>
            </a:r>
          </a:p>
          <a:p>
            <a:r>
              <a:rPr lang="pl-PL" sz="2800" dirty="0" err="1">
                <a:solidFill>
                  <a:srgbClr val="2D3042"/>
                </a:solidFill>
                <a:cs typeface="Calibri"/>
              </a:rPr>
              <a:t>Thus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,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there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is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a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growing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need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to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study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their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effects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on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living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models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88B18A8-531F-152E-BA07-EF4970A4D067}"/>
              </a:ext>
            </a:extLst>
          </p:cNvPr>
          <p:cNvSpPr txBox="1"/>
          <p:nvPr/>
        </p:nvSpPr>
        <p:spPr>
          <a:xfrm>
            <a:off x="6186194" y="5049078"/>
            <a:ext cx="54838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hlinkClick r:id="rId2"/>
              </a:rPr>
              <a:t>https://www.elgalabwater.com/blog/research-silver-nanoparticles</a:t>
            </a:r>
            <a:endParaRPr lang="pl-PL" sz="1100" dirty="0"/>
          </a:p>
          <a:p>
            <a:endParaRPr lang="pl-PL" sz="1100" dirty="0"/>
          </a:p>
        </p:txBody>
      </p:sp>
      <p:pic>
        <p:nvPicPr>
          <p:cNvPr id="38" name="Obraz 37" descr="Silver Balls ">
            <a:extLst>
              <a:ext uri="{FF2B5EF4-FFF2-40B4-BE49-F238E27FC236}">
                <a16:creationId xmlns:a16="http://schemas.microsoft.com/office/drawing/2014/main" id="{DF5C24EA-9BFB-C171-CA77-2E0C6E38C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37792"/>
            <a:ext cx="6015047" cy="4511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Symbol zastępczy numeru slajdu 39">
            <a:extLst>
              <a:ext uri="{FF2B5EF4-FFF2-40B4-BE49-F238E27FC236}">
                <a16:creationId xmlns:a16="http://schemas.microsoft.com/office/drawing/2014/main" id="{742EBFF7-E1E1-D90B-D289-EE068F2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7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:a16="http://schemas.microsoft.com/office/drawing/2014/main" id="{CA588E76-2B7F-FDD8-173A-636DA8A12249}"/>
              </a:ext>
            </a:extLst>
          </p:cNvPr>
          <p:cNvSpPr/>
          <p:nvPr/>
        </p:nvSpPr>
        <p:spPr>
          <a:xfrm>
            <a:off x="355720" y="1795030"/>
            <a:ext cx="5715000" cy="39931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B7BA3148-AA8C-B760-A268-D2AA789C499C}"/>
              </a:ext>
            </a:extLst>
          </p:cNvPr>
          <p:cNvSpPr/>
          <p:nvPr/>
        </p:nvSpPr>
        <p:spPr>
          <a:xfrm>
            <a:off x="355720" y="562014"/>
            <a:ext cx="5715000" cy="1233015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C6DBE46-FC71-44C7-D31C-FD4DC5C2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720" y="552344"/>
            <a:ext cx="5714999" cy="974107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 err="1">
                <a:solidFill>
                  <a:srgbClr val="E0E0E2"/>
                </a:solidFill>
                <a:cs typeface="Calibri Light"/>
              </a:rPr>
              <a:t>Animal</a:t>
            </a:r>
            <a:r>
              <a:rPr lang="pl-PL" sz="4000" b="1" dirty="0">
                <a:solidFill>
                  <a:srgbClr val="E0E0E2"/>
                </a:solidFill>
                <a:cs typeface="Calibri Light"/>
              </a:rPr>
              <a:t> model - </a:t>
            </a:r>
            <a:r>
              <a:rPr lang="pl-PL" sz="4000" b="1" dirty="0" err="1">
                <a:solidFill>
                  <a:srgbClr val="E0E0E2"/>
                </a:solidFill>
                <a:cs typeface="Calibri Light"/>
              </a:rPr>
              <a:t>guppy</a:t>
            </a:r>
            <a:endParaRPr lang="pl-PL" sz="4000" b="1" dirty="0">
              <a:solidFill>
                <a:srgbClr val="E0E0E2"/>
              </a:solidFill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FB4A3B-FA34-680A-A22F-6F335E149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722" y="1902243"/>
            <a:ext cx="5491041" cy="388596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algn="just"/>
            <a:r>
              <a:rPr lang="pl-PL" sz="2400" dirty="0">
                <a:solidFill>
                  <a:srgbClr val="2D3042"/>
                </a:solidFill>
                <a:cs typeface="Calibri"/>
              </a:rPr>
              <a:t>Native to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northern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South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America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, but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spread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worldwide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;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invasive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some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regions.</a:t>
            </a:r>
          </a:p>
          <a:p>
            <a:pPr algn="just"/>
            <a:r>
              <a:rPr lang="pl-PL" sz="2400" dirty="0" err="1">
                <a:solidFill>
                  <a:srgbClr val="2D3042"/>
                </a:solidFill>
                <a:cs typeface="Calibri"/>
              </a:rPr>
              <a:t>Easy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to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maintain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captivity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2400" dirty="0">
                <a:solidFill>
                  <a:srgbClr val="2D3042"/>
                </a:solidFill>
                <a:cs typeface="Calibri"/>
              </a:rPr>
              <a:t>A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potential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biomarker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species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2400" dirty="0" err="1">
                <a:solidFill>
                  <a:srgbClr val="2D3042"/>
                </a:solidFill>
                <a:cs typeface="Calibri"/>
              </a:rPr>
              <a:t>Presence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of X and Y sex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chromosomes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2400" dirty="0" err="1">
                <a:solidFill>
                  <a:srgbClr val="2D3042"/>
                </a:solidFill>
                <a:cs typeface="Calibri"/>
              </a:rPr>
              <a:t>External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sex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traits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are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visible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from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about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the 60th 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day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of life (</a:t>
            </a:r>
            <a:r>
              <a:rPr lang="pl-PL" sz="2400" dirty="0" err="1">
                <a:solidFill>
                  <a:srgbClr val="2D3042"/>
                </a:solidFill>
                <a:cs typeface="Calibri"/>
              </a:rPr>
              <a:t>Kamaszewski</a:t>
            </a:r>
            <a:r>
              <a:rPr lang="pl-PL" sz="2400" dirty="0">
                <a:solidFill>
                  <a:srgbClr val="2D3042"/>
                </a:solidFill>
                <a:cs typeface="Calibri"/>
              </a:rPr>
              <a:t> et al. 2020).</a:t>
            </a:r>
          </a:p>
          <a:p>
            <a:r>
              <a:rPr lang="en-GB" sz="2400" dirty="0">
                <a:solidFill>
                  <a:srgbClr val="2D3042"/>
                </a:solidFill>
                <a:cs typeface="Calibri"/>
              </a:rPr>
              <a:t>Lecithotrophic, live-bearing (ovoviviparous) species. Few studies examine the effect of </a:t>
            </a:r>
            <a:r>
              <a:rPr lang="en-GB" sz="240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en-GB" sz="2400" dirty="0">
                <a:solidFill>
                  <a:srgbClr val="2D3042"/>
                </a:solidFill>
                <a:cs typeface="Calibri"/>
              </a:rPr>
              <a:t> on such animals.</a:t>
            </a:r>
            <a:endParaRPr lang="pl-PL" sz="2400" dirty="0">
              <a:cs typeface="Calibri"/>
            </a:endParaRPr>
          </a:p>
          <a:p>
            <a:pPr algn="just"/>
            <a:endParaRPr lang="pl-PL" sz="2400" dirty="0">
              <a:cs typeface="Calibri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96456C3-FBE6-5E56-AE93-131CF048F7FC}"/>
              </a:ext>
            </a:extLst>
          </p:cNvPr>
          <p:cNvSpPr txBox="1"/>
          <p:nvPr/>
        </p:nvSpPr>
        <p:spPr>
          <a:xfrm>
            <a:off x="6407197" y="5828508"/>
            <a:ext cx="5617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" dirty="0">
                <a:hlinkClick r:id="rId2"/>
              </a:rPr>
              <a:t>https://www.inaturalist.org/photos/84707391?fbclid=IwZXh0bgNhZW0CMTAAAR2fZnHWcxmejGVxmRWnfeJx9KNQCGehOOxHe-s4MjsoiHTQ5s4e4TU2xkI_aem_AaBXEz8LAE2K2A1S_NlU7SlyvBsW78uUNWWE4BXy7CJBXo6HibXRGwlEwBhMB595FmBUS9bbmpflDbO0uuMq83pZ</a:t>
            </a:r>
            <a:r>
              <a:rPr lang="pl-PL" sz="600" dirty="0"/>
              <a:t> </a:t>
            </a:r>
          </a:p>
        </p:txBody>
      </p:sp>
      <p:sp>
        <p:nvSpPr>
          <p:cNvPr id="39" name="Symbol zastępczy numeru slajdu 38">
            <a:extLst>
              <a:ext uri="{FF2B5EF4-FFF2-40B4-BE49-F238E27FC236}">
                <a16:creationId xmlns:a16="http://schemas.microsoft.com/office/drawing/2014/main" id="{BB8BBDB6-89DD-583B-35E0-EEF8E711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DFDE3FCD-4F36-BA1C-D070-2A6E4CE42F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95" r="15894"/>
          <a:stretch>
            <a:fillRect/>
          </a:stretch>
        </p:blipFill>
        <p:spPr>
          <a:xfrm>
            <a:off x="6309574" y="562014"/>
            <a:ext cx="5715000" cy="5226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202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C8983991-25E5-3F66-D593-664CA9D82109}"/>
              </a:ext>
            </a:extLst>
          </p:cNvPr>
          <p:cNvSpPr/>
          <p:nvPr/>
        </p:nvSpPr>
        <p:spPr>
          <a:xfrm>
            <a:off x="307146" y="1832526"/>
            <a:ext cx="5176157" cy="34416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47A9A12-C4C4-02DA-72C7-8672A427C7A5}"/>
              </a:ext>
            </a:extLst>
          </p:cNvPr>
          <p:cNvSpPr/>
          <p:nvPr/>
        </p:nvSpPr>
        <p:spPr>
          <a:xfrm>
            <a:off x="307146" y="628587"/>
            <a:ext cx="5176157" cy="1233015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E2DF9B2-9C5E-EF12-A7AB-05BCA6CE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008" y="908372"/>
            <a:ext cx="3685961" cy="673444"/>
          </a:xfrm>
        </p:spPr>
        <p:txBody>
          <a:bodyPr>
            <a:noAutofit/>
          </a:bodyPr>
          <a:lstStyle/>
          <a:p>
            <a:r>
              <a:rPr lang="pl-PL" sz="4000" b="1" dirty="0" err="1">
                <a:solidFill>
                  <a:srgbClr val="E0E0E2"/>
                </a:solidFill>
              </a:rPr>
              <a:t>Aim</a:t>
            </a:r>
            <a:r>
              <a:rPr lang="pl-PL" sz="4000" b="1" dirty="0">
                <a:solidFill>
                  <a:srgbClr val="E0E0E2"/>
                </a:solidFill>
              </a:rPr>
              <a:t> of the </a:t>
            </a:r>
            <a:r>
              <a:rPr lang="pl-PL" sz="4000" b="1" dirty="0" err="1">
                <a:solidFill>
                  <a:srgbClr val="E0E0E2"/>
                </a:solidFill>
              </a:rPr>
              <a:t>study</a:t>
            </a:r>
            <a:endParaRPr lang="pl-PL" sz="4000" b="1" dirty="0">
              <a:solidFill>
                <a:srgbClr val="E0E0E2"/>
              </a:solidFill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77213B-358F-1B59-0023-A4F2ED8A1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2793" y="1923321"/>
            <a:ext cx="4998392" cy="3236508"/>
          </a:xfrm>
        </p:spPr>
        <p:txBody>
          <a:bodyPr>
            <a:normAutofit/>
          </a:bodyPr>
          <a:lstStyle/>
          <a:p>
            <a:pPr algn="just"/>
            <a:r>
              <a:rPr lang="pl-PL" sz="2800" dirty="0">
                <a:solidFill>
                  <a:srgbClr val="2D3042"/>
                </a:solidFill>
              </a:rPr>
              <a:t>T</a:t>
            </a:r>
            <a:r>
              <a:rPr lang="en-US" sz="2800" dirty="0">
                <a:solidFill>
                  <a:srgbClr val="2D3042"/>
                </a:solidFill>
              </a:rPr>
              <a:t>o examine the impact </a:t>
            </a:r>
            <a:r>
              <a:rPr lang="pl-PL" sz="2800" dirty="0">
                <a:solidFill>
                  <a:srgbClr val="2D3042"/>
                </a:solidFill>
              </a:rPr>
              <a:t>of </a:t>
            </a:r>
            <a:r>
              <a:rPr lang="pl-PL" sz="2800" dirty="0" err="1">
                <a:solidFill>
                  <a:srgbClr val="2D3042"/>
                </a:solidFill>
              </a:rPr>
              <a:t>silver</a:t>
            </a:r>
            <a:r>
              <a:rPr lang="pl-PL" sz="2800" dirty="0">
                <a:solidFill>
                  <a:srgbClr val="2D3042"/>
                </a:solidFill>
              </a:rPr>
              <a:t> </a:t>
            </a:r>
            <a:r>
              <a:rPr lang="pl-PL" sz="2800" dirty="0" err="1">
                <a:solidFill>
                  <a:srgbClr val="2D3042"/>
                </a:solidFill>
              </a:rPr>
              <a:t>nanoparticles</a:t>
            </a:r>
            <a:r>
              <a:rPr lang="pl-PL" sz="2800" dirty="0">
                <a:solidFill>
                  <a:srgbClr val="2D3042"/>
                </a:solidFill>
              </a:rPr>
              <a:t> and </a:t>
            </a:r>
            <a:r>
              <a:rPr lang="pl-PL" sz="2800" dirty="0" err="1">
                <a:solidFill>
                  <a:srgbClr val="2D3042"/>
                </a:solidFill>
              </a:rPr>
              <a:t>ions</a:t>
            </a:r>
            <a:r>
              <a:rPr lang="pl-PL" sz="2800" dirty="0">
                <a:solidFill>
                  <a:srgbClr val="2D3042"/>
                </a:solidFill>
              </a:rPr>
              <a:t> 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 err="1">
                <a:solidFill>
                  <a:srgbClr val="2D3042"/>
                </a:solidFill>
              </a:rPr>
              <a:t>digestive</a:t>
            </a:r>
            <a:r>
              <a:rPr lang="pl-PL" sz="2800" dirty="0">
                <a:solidFill>
                  <a:srgbClr val="2D3042"/>
                </a:solidFill>
              </a:rPr>
              <a:t> </a:t>
            </a:r>
            <a:r>
              <a:rPr lang="pl-PL" sz="2800" dirty="0" err="1">
                <a:solidFill>
                  <a:srgbClr val="2D3042"/>
                </a:solidFill>
              </a:rPr>
              <a:t>tract</a:t>
            </a:r>
            <a:endParaRPr lang="pl-PL" sz="2800" dirty="0">
              <a:solidFill>
                <a:srgbClr val="2D304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 err="1">
                <a:solidFill>
                  <a:srgbClr val="2D3042"/>
                </a:solidFill>
              </a:rPr>
              <a:t>growth</a:t>
            </a:r>
            <a:r>
              <a:rPr lang="pl-PL" sz="2800" dirty="0">
                <a:solidFill>
                  <a:srgbClr val="2D3042"/>
                </a:solidFill>
              </a:rPr>
              <a:t> and development from the </a:t>
            </a:r>
            <a:r>
              <a:rPr lang="pl-PL" sz="2800" dirty="0" err="1">
                <a:solidFill>
                  <a:srgbClr val="2D3042"/>
                </a:solidFill>
              </a:rPr>
              <a:t>day</a:t>
            </a:r>
            <a:r>
              <a:rPr lang="pl-PL" sz="2800" dirty="0">
                <a:solidFill>
                  <a:srgbClr val="2D3042"/>
                </a:solidFill>
              </a:rPr>
              <a:t> of </a:t>
            </a:r>
            <a:r>
              <a:rPr lang="pl-PL" sz="2800" dirty="0" err="1">
                <a:solidFill>
                  <a:srgbClr val="2D3042"/>
                </a:solidFill>
              </a:rPr>
              <a:t>birth</a:t>
            </a:r>
            <a:endParaRPr lang="pl-PL" sz="2800" dirty="0">
              <a:solidFill>
                <a:srgbClr val="2D304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2D3042"/>
                </a:solidFill>
              </a:rPr>
              <a:t>development of </a:t>
            </a:r>
            <a:r>
              <a:rPr lang="pl-PL" sz="2800" dirty="0" err="1">
                <a:solidFill>
                  <a:srgbClr val="2D3042"/>
                </a:solidFill>
              </a:rPr>
              <a:t>sexual</a:t>
            </a:r>
            <a:r>
              <a:rPr lang="pl-PL" sz="2800" dirty="0">
                <a:solidFill>
                  <a:srgbClr val="2D3042"/>
                </a:solidFill>
              </a:rPr>
              <a:t> </a:t>
            </a:r>
            <a:r>
              <a:rPr lang="pl-PL" sz="2800" dirty="0" err="1">
                <a:solidFill>
                  <a:srgbClr val="2D3042"/>
                </a:solidFill>
              </a:rPr>
              <a:t>maturation</a:t>
            </a:r>
            <a:endParaRPr lang="pl-PL" sz="2800" dirty="0">
              <a:solidFill>
                <a:srgbClr val="2D304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dirty="0"/>
          </a:p>
        </p:txBody>
      </p:sp>
      <p:sp>
        <p:nvSpPr>
          <p:cNvPr id="1034" name="pole tekstowe 1033">
            <a:extLst>
              <a:ext uri="{FF2B5EF4-FFF2-40B4-BE49-F238E27FC236}">
                <a16:creationId xmlns:a16="http://schemas.microsoft.com/office/drawing/2014/main" id="{B5A8BE69-C540-8F19-A506-7E90CFF6C294}"/>
              </a:ext>
            </a:extLst>
          </p:cNvPr>
          <p:cNvSpPr txBox="1"/>
          <p:nvPr/>
        </p:nvSpPr>
        <p:spPr>
          <a:xfrm>
            <a:off x="5860442" y="5274129"/>
            <a:ext cx="57305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hlinkClick r:id="rId2"/>
              </a:rPr>
              <a:t>https://www.indiamart.com/proddetail/moscow-blue-guppy-fish-23254364591.html</a:t>
            </a:r>
            <a:r>
              <a:rPr lang="pl-PL" sz="1000" dirty="0"/>
              <a:t>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6EA67DF-1DCB-5993-3C0B-3A3546727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pic>
        <p:nvPicPr>
          <p:cNvPr id="7" name="Obraz 6" descr="Moscow Blue Guppy Fish, 3 Years, Size: 1.5 Inches">
            <a:extLst>
              <a:ext uri="{FF2B5EF4-FFF2-40B4-BE49-F238E27FC236}">
                <a16:creationId xmlns:a16="http://schemas.microsoft.com/office/drawing/2014/main" id="{E6CF2C45-5590-A2B5-59A6-6FDA39253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812" y="628587"/>
            <a:ext cx="6213042" cy="4659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33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2E206175-E6C6-7731-8C66-2991348857BB}"/>
              </a:ext>
            </a:extLst>
          </p:cNvPr>
          <p:cNvSpPr/>
          <p:nvPr/>
        </p:nvSpPr>
        <p:spPr>
          <a:xfrm>
            <a:off x="59211" y="196923"/>
            <a:ext cx="4053015" cy="743870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48" name="Obraz 147">
            <a:extLst>
              <a:ext uri="{FF2B5EF4-FFF2-40B4-BE49-F238E27FC236}">
                <a16:creationId xmlns:a16="http://schemas.microsoft.com/office/drawing/2014/main" id="{F7A4E734-C8BA-4C28-A5AB-C5F1EDE79CFD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064994" flipH="1">
            <a:off x="4496035" y="4421654"/>
            <a:ext cx="1218060" cy="811295"/>
          </a:xfrm>
          <a:prstGeom prst="rect">
            <a:avLst/>
          </a:prstGeom>
        </p:spPr>
      </p:pic>
      <p:grpSp>
        <p:nvGrpSpPr>
          <p:cNvPr id="159" name="Grupa 158">
            <a:extLst>
              <a:ext uri="{FF2B5EF4-FFF2-40B4-BE49-F238E27FC236}">
                <a16:creationId xmlns:a16="http://schemas.microsoft.com/office/drawing/2014/main" id="{CBBC7AE7-548D-92D6-FD52-073D12FEAF52}"/>
              </a:ext>
            </a:extLst>
          </p:cNvPr>
          <p:cNvGrpSpPr/>
          <p:nvPr/>
        </p:nvGrpSpPr>
        <p:grpSpPr>
          <a:xfrm>
            <a:off x="9314093" y="3541333"/>
            <a:ext cx="1304553" cy="702047"/>
            <a:chOff x="9856843" y="5477564"/>
            <a:chExt cx="1081278" cy="550406"/>
          </a:xfrm>
        </p:grpSpPr>
        <p:grpSp>
          <p:nvGrpSpPr>
            <p:cNvPr id="160" name="Grupa 159">
              <a:extLst>
                <a:ext uri="{FF2B5EF4-FFF2-40B4-BE49-F238E27FC236}">
                  <a16:creationId xmlns:a16="http://schemas.microsoft.com/office/drawing/2014/main" id="{BBC1E62E-96BA-F43D-5109-BB3FA24297C9}"/>
                </a:ext>
              </a:extLst>
            </p:cNvPr>
            <p:cNvGrpSpPr/>
            <p:nvPr/>
          </p:nvGrpSpPr>
          <p:grpSpPr>
            <a:xfrm>
              <a:off x="9856843" y="5566685"/>
              <a:ext cx="1033426" cy="387671"/>
              <a:chOff x="9074150" y="5918122"/>
              <a:chExt cx="1033426" cy="387671"/>
            </a:xfrm>
          </p:grpSpPr>
          <p:sp>
            <p:nvSpPr>
              <p:cNvPr id="162" name="Prostokąt 161">
                <a:extLst>
                  <a:ext uri="{FF2B5EF4-FFF2-40B4-BE49-F238E27FC236}">
                    <a16:creationId xmlns:a16="http://schemas.microsoft.com/office/drawing/2014/main" id="{746494DE-D08F-BC6C-A319-E515D0C02E4F}"/>
                  </a:ext>
                </a:extLst>
              </p:cNvPr>
              <p:cNvSpPr/>
              <p:nvPr/>
            </p:nvSpPr>
            <p:spPr>
              <a:xfrm>
                <a:off x="9074150" y="5918122"/>
                <a:ext cx="1033426" cy="38767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63" name="Prostokąt 162">
                <a:extLst>
                  <a:ext uri="{FF2B5EF4-FFF2-40B4-BE49-F238E27FC236}">
                    <a16:creationId xmlns:a16="http://schemas.microsoft.com/office/drawing/2014/main" id="{B47FFD37-0F7D-3E73-2ABF-D078E43EA190}"/>
                  </a:ext>
                </a:extLst>
              </p:cNvPr>
              <p:cNvSpPr/>
              <p:nvPr/>
            </p:nvSpPr>
            <p:spPr>
              <a:xfrm>
                <a:off x="9074150" y="5918122"/>
                <a:ext cx="303454" cy="38767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pic>
          <p:nvPicPr>
            <p:cNvPr id="161" name="Obraz 160">
              <a:extLst>
                <a:ext uri="{FF2B5EF4-FFF2-40B4-BE49-F238E27FC236}">
                  <a16:creationId xmlns:a16="http://schemas.microsoft.com/office/drawing/2014/main" id="{FAA7A8CC-410B-0F64-6A31-669DCF57E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10111754" y="5477564"/>
              <a:ext cx="826367" cy="550406"/>
            </a:xfrm>
            <a:prstGeom prst="rect">
              <a:avLst/>
            </a:prstGeom>
          </p:spPr>
        </p:pic>
      </p:grpSp>
      <p:pic>
        <p:nvPicPr>
          <p:cNvPr id="72" name="Obraz 71">
            <a:extLst>
              <a:ext uri="{FF2B5EF4-FFF2-40B4-BE49-F238E27FC236}">
                <a16:creationId xmlns:a16="http://schemas.microsoft.com/office/drawing/2014/main" id="{D78B6E24-D1DD-CCED-EE03-79E155C2F66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71523" y="830892"/>
            <a:ext cx="1201294" cy="80012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8D0D5DE-E42F-AEA8-E2DA-BCE26C5A7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59" y="263846"/>
            <a:ext cx="2531777" cy="567462"/>
          </a:xfrm>
        </p:spPr>
        <p:txBody>
          <a:bodyPr/>
          <a:lstStyle/>
          <a:p>
            <a:pPr algn="ctr"/>
            <a:r>
              <a:rPr lang="pl-PL" b="1" dirty="0" err="1">
                <a:solidFill>
                  <a:srgbClr val="E0E0E2"/>
                </a:solidFill>
                <a:ea typeface="Calibri Light"/>
                <a:cs typeface="Calibri Light"/>
              </a:rPr>
              <a:t>Methodology</a:t>
            </a:r>
            <a:endParaRPr lang="pl-PL" b="1" dirty="0">
              <a:solidFill>
                <a:srgbClr val="E0E0E2"/>
              </a:solidFill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0835075A-1320-D3D3-43D2-5379BB772589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88" y="731128"/>
            <a:ext cx="1372858" cy="914400"/>
          </a:xfrm>
          <a:prstGeom prst="rect">
            <a:avLst/>
          </a:prstGeom>
        </p:spPr>
      </p:pic>
      <p:sp>
        <p:nvSpPr>
          <p:cNvPr id="40" name="Dowolny kształt: kształt 39">
            <a:extLst>
              <a:ext uri="{FF2B5EF4-FFF2-40B4-BE49-F238E27FC236}">
                <a16:creationId xmlns:a16="http://schemas.microsoft.com/office/drawing/2014/main" id="{FD4159EA-0FE0-C9E2-0BAE-329EF170DC77}"/>
              </a:ext>
            </a:extLst>
          </p:cNvPr>
          <p:cNvSpPr/>
          <p:nvPr/>
        </p:nvSpPr>
        <p:spPr>
          <a:xfrm flipV="1">
            <a:off x="344586" y="2277590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:a16="http://schemas.microsoft.com/office/drawing/2014/main" id="{DE640283-3354-023C-1E08-C3A9316B8EE5}"/>
              </a:ext>
            </a:extLst>
          </p:cNvPr>
          <p:cNvSpPr/>
          <p:nvPr/>
        </p:nvSpPr>
        <p:spPr>
          <a:xfrm flipV="1">
            <a:off x="1713338" y="2277587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42" name="Dowolny kształt: kształt 41">
            <a:extLst>
              <a:ext uri="{FF2B5EF4-FFF2-40B4-BE49-F238E27FC236}">
                <a16:creationId xmlns:a16="http://schemas.microsoft.com/office/drawing/2014/main" id="{4BE4595B-6936-9547-6F09-45395B03B092}"/>
              </a:ext>
            </a:extLst>
          </p:cNvPr>
          <p:cNvSpPr/>
          <p:nvPr/>
        </p:nvSpPr>
        <p:spPr>
          <a:xfrm flipV="1">
            <a:off x="3082090" y="2277588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43" name="Dowolny kształt: kształt 42">
            <a:extLst>
              <a:ext uri="{FF2B5EF4-FFF2-40B4-BE49-F238E27FC236}">
                <a16:creationId xmlns:a16="http://schemas.microsoft.com/office/drawing/2014/main" id="{7486B3A9-61C7-9EFC-1CBC-151618EAAB8C}"/>
              </a:ext>
            </a:extLst>
          </p:cNvPr>
          <p:cNvSpPr/>
          <p:nvPr/>
        </p:nvSpPr>
        <p:spPr>
          <a:xfrm flipV="1">
            <a:off x="344586" y="3545391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44" name="Dowolny kształt: kształt 43">
            <a:extLst>
              <a:ext uri="{FF2B5EF4-FFF2-40B4-BE49-F238E27FC236}">
                <a16:creationId xmlns:a16="http://schemas.microsoft.com/office/drawing/2014/main" id="{296C2598-1B0B-9C09-FF6C-88B95A052A16}"/>
              </a:ext>
            </a:extLst>
          </p:cNvPr>
          <p:cNvSpPr/>
          <p:nvPr/>
        </p:nvSpPr>
        <p:spPr>
          <a:xfrm flipV="1">
            <a:off x="1713338" y="3545391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45" name="Dowolny kształt: kształt 44">
            <a:extLst>
              <a:ext uri="{FF2B5EF4-FFF2-40B4-BE49-F238E27FC236}">
                <a16:creationId xmlns:a16="http://schemas.microsoft.com/office/drawing/2014/main" id="{C9DEB3C3-D576-318E-4FFC-E97A09EF0B87}"/>
              </a:ext>
            </a:extLst>
          </p:cNvPr>
          <p:cNvSpPr/>
          <p:nvPr/>
        </p:nvSpPr>
        <p:spPr>
          <a:xfrm flipV="1">
            <a:off x="3082090" y="3545391"/>
            <a:ext cx="1204576" cy="749635"/>
          </a:xfrm>
          <a:custGeom>
            <a:avLst/>
            <a:gdLst>
              <a:gd name="connsiteX0" fmla="*/ -860 w 1204576"/>
              <a:gd name="connsiteY0" fmla="*/ 723827 h 749635"/>
              <a:gd name="connsiteX1" fmla="*/ 11754 w 1204576"/>
              <a:gd name="connsiteY1" fmla="*/ 698630 h 749635"/>
              <a:gd name="connsiteX2" fmla="*/ 24367 w 1204576"/>
              <a:gd name="connsiteY2" fmla="*/ 589019 h 749635"/>
              <a:gd name="connsiteX3" fmla="*/ 39503 w 1204576"/>
              <a:gd name="connsiteY3" fmla="*/ 182074 h 749635"/>
              <a:gd name="connsiteX4" fmla="*/ 61577 w 1204576"/>
              <a:gd name="connsiteY4" fmla="*/ 136718 h 749635"/>
              <a:gd name="connsiteX5" fmla="*/ 81127 w 1204576"/>
              <a:gd name="connsiteY5" fmla="*/ 131048 h 749635"/>
              <a:gd name="connsiteX6" fmla="*/ 81127 w 1204576"/>
              <a:gd name="connsiteY6" fmla="*/ 65534 h 749635"/>
              <a:gd name="connsiteX7" fmla="*/ 81127 w 1204576"/>
              <a:gd name="connsiteY7" fmla="*/ -611 h 749635"/>
              <a:gd name="connsiteX8" fmla="*/ 604582 w 1204576"/>
              <a:gd name="connsiteY8" fmla="*/ -611 h 749635"/>
              <a:gd name="connsiteX9" fmla="*/ 1128037 w 1204576"/>
              <a:gd name="connsiteY9" fmla="*/ -611 h 749635"/>
              <a:gd name="connsiteX10" fmla="*/ 1128037 w 1204576"/>
              <a:gd name="connsiteY10" fmla="*/ 65534 h 749635"/>
              <a:gd name="connsiteX11" fmla="*/ 1128037 w 1204576"/>
              <a:gd name="connsiteY11" fmla="*/ 132308 h 749635"/>
              <a:gd name="connsiteX12" fmla="*/ 1146326 w 1204576"/>
              <a:gd name="connsiteY12" fmla="*/ 135458 h 749635"/>
              <a:gd name="connsiteX13" fmla="*/ 1168400 w 1204576"/>
              <a:gd name="connsiteY13" fmla="*/ 171995 h 749635"/>
              <a:gd name="connsiteX14" fmla="*/ 1175968 w 1204576"/>
              <a:gd name="connsiteY14" fmla="*/ 451691 h 749635"/>
              <a:gd name="connsiteX15" fmla="*/ 1191734 w 1204576"/>
              <a:gd name="connsiteY15" fmla="*/ 698630 h 749635"/>
              <a:gd name="connsiteX16" fmla="*/ 1203717 w 1204576"/>
              <a:gd name="connsiteY16" fmla="*/ 723827 h 749635"/>
              <a:gd name="connsiteX17" fmla="*/ 1203717 w 1204576"/>
              <a:gd name="connsiteY17" fmla="*/ 749025 h 749635"/>
              <a:gd name="connsiteX18" fmla="*/ 601429 w 1204576"/>
              <a:gd name="connsiteY18" fmla="*/ 749025 h 749635"/>
              <a:gd name="connsiteX19" fmla="*/ -860 w 1204576"/>
              <a:gd name="connsiteY19" fmla="*/ 749025 h 749635"/>
              <a:gd name="connsiteX20" fmla="*/ -860 w 1204576"/>
              <a:gd name="connsiteY20" fmla="*/ 723827 h 749635"/>
              <a:gd name="connsiteX21" fmla="*/ 1184797 w 1204576"/>
              <a:gd name="connsiteY21" fmla="*/ 723827 h 749635"/>
              <a:gd name="connsiteX22" fmla="*/ 601429 w 1204576"/>
              <a:gd name="connsiteY22" fmla="*/ 717528 h 749635"/>
              <a:gd name="connsiteX23" fmla="*/ 18061 w 1204576"/>
              <a:gd name="connsiteY23" fmla="*/ 723827 h 749635"/>
              <a:gd name="connsiteX24" fmla="*/ 601429 w 1204576"/>
              <a:gd name="connsiteY24" fmla="*/ 730127 h 749635"/>
              <a:gd name="connsiteX25" fmla="*/ 1184797 w 1204576"/>
              <a:gd name="connsiteY25" fmla="*/ 723827 h 749635"/>
              <a:gd name="connsiteX26" fmla="*/ 1151372 w 1204576"/>
              <a:gd name="connsiteY26" fmla="*/ 442241 h 749635"/>
              <a:gd name="connsiteX27" fmla="*/ 1143803 w 1204576"/>
              <a:gd name="connsiteY27" fmla="*/ 170735 h 749635"/>
              <a:gd name="connsiteX28" fmla="*/ 1139389 w 1204576"/>
              <a:gd name="connsiteY28" fmla="*/ 156876 h 749635"/>
              <a:gd name="connsiteX29" fmla="*/ 604582 w 1204576"/>
              <a:gd name="connsiteY29" fmla="*/ 156876 h 749635"/>
              <a:gd name="connsiteX30" fmla="*/ 69775 w 1204576"/>
              <a:gd name="connsiteY30" fmla="*/ 156876 h 749635"/>
              <a:gd name="connsiteX31" fmla="*/ 65991 w 1204576"/>
              <a:gd name="connsiteY31" fmla="*/ 171365 h 749635"/>
              <a:gd name="connsiteX32" fmla="*/ 54009 w 1204576"/>
              <a:gd name="connsiteY32" fmla="*/ 694220 h 749635"/>
              <a:gd name="connsiteX33" fmla="*/ 606474 w 1204576"/>
              <a:gd name="connsiteY33" fmla="*/ 698630 h 749635"/>
              <a:gd name="connsiteX34" fmla="*/ 1154525 w 1204576"/>
              <a:gd name="connsiteY34" fmla="*/ 698630 h 749635"/>
              <a:gd name="connsiteX35" fmla="*/ 1151372 w 1204576"/>
              <a:gd name="connsiteY35" fmla="*/ 442241 h 749635"/>
              <a:gd name="connsiteX36" fmla="*/ 317628 w 1204576"/>
              <a:gd name="connsiteY36" fmla="*/ 107110 h 749635"/>
              <a:gd name="connsiteX37" fmla="*/ 481602 w 1204576"/>
              <a:gd name="connsiteY37" fmla="*/ 90732 h 749635"/>
              <a:gd name="connsiteX38" fmla="*/ 483494 w 1204576"/>
              <a:gd name="connsiteY38" fmla="*/ 66794 h 749635"/>
              <a:gd name="connsiteX39" fmla="*/ 485386 w 1204576"/>
              <a:gd name="connsiteY39" fmla="*/ 43486 h 749635"/>
              <a:gd name="connsiteX40" fmla="*/ 604582 w 1204576"/>
              <a:gd name="connsiteY40" fmla="*/ 43486 h 749635"/>
              <a:gd name="connsiteX41" fmla="*/ 723778 w 1204576"/>
              <a:gd name="connsiteY41" fmla="*/ 43486 h 749635"/>
              <a:gd name="connsiteX42" fmla="*/ 725670 w 1204576"/>
              <a:gd name="connsiteY42" fmla="*/ 66794 h 749635"/>
              <a:gd name="connsiteX43" fmla="*/ 727562 w 1204576"/>
              <a:gd name="connsiteY43" fmla="*/ 90732 h 749635"/>
              <a:gd name="connsiteX44" fmla="*/ 891536 w 1204576"/>
              <a:gd name="connsiteY44" fmla="*/ 107740 h 749635"/>
              <a:gd name="connsiteX45" fmla="*/ 1079475 w 1204576"/>
              <a:gd name="connsiteY45" fmla="*/ 127269 h 749635"/>
              <a:gd name="connsiteX46" fmla="*/ 1102810 w 1204576"/>
              <a:gd name="connsiteY46" fmla="*/ 130418 h 749635"/>
              <a:gd name="connsiteX47" fmla="*/ 1102810 w 1204576"/>
              <a:gd name="connsiteY47" fmla="*/ 77503 h 749635"/>
              <a:gd name="connsiteX48" fmla="*/ 1102810 w 1204576"/>
              <a:gd name="connsiteY48" fmla="*/ 24587 h 749635"/>
              <a:gd name="connsiteX49" fmla="*/ 601429 w 1204576"/>
              <a:gd name="connsiteY49" fmla="*/ 24587 h 749635"/>
              <a:gd name="connsiteX50" fmla="*/ 100047 w 1204576"/>
              <a:gd name="connsiteY50" fmla="*/ 24587 h 749635"/>
              <a:gd name="connsiteX51" fmla="*/ 100047 w 1204576"/>
              <a:gd name="connsiteY51" fmla="*/ 77503 h 749635"/>
              <a:gd name="connsiteX52" fmla="*/ 100047 w 1204576"/>
              <a:gd name="connsiteY52" fmla="*/ 130418 h 749635"/>
              <a:gd name="connsiteX53" fmla="*/ 127166 w 1204576"/>
              <a:gd name="connsiteY53" fmla="*/ 127269 h 749635"/>
              <a:gd name="connsiteX54" fmla="*/ 317628 w 1204576"/>
              <a:gd name="connsiteY54" fmla="*/ 107110 h 749635"/>
              <a:gd name="connsiteX55" fmla="*/ 822163 w 1204576"/>
              <a:gd name="connsiteY55" fmla="*/ 119079 h 749635"/>
              <a:gd name="connsiteX56" fmla="*/ 387002 w 1204576"/>
              <a:gd name="connsiteY56" fmla="*/ 119079 h 749635"/>
              <a:gd name="connsiteX57" fmla="*/ 292401 w 1204576"/>
              <a:gd name="connsiteY57" fmla="*/ 129788 h 749635"/>
              <a:gd name="connsiteX58" fmla="*/ 604582 w 1204576"/>
              <a:gd name="connsiteY58" fmla="*/ 129788 h 749635"/>
              <a:gd name="connsiteX59" fmla="*/ 916763 w 1204576"/>
              <a:gd name="connsiteY59" fmla="*/ 129788 h 749635"/>
              <a:gd name="connsiteX60" fmla="*/ 822163 w 1204576"/>
              <a:gd name="connsiteY60" fmla="*/ 119079 h 749635"/>
              <a:gd name="connsiteX61" fmla="*/ 705489 w 1204576"/>
              <a:gd name="connsiteY61" fmla="*/ 74983 h 749635"/>
              <a:gd name="connsiteX62" fmla="*/ 604582 w 1204576"/>
              <a:gd name="connsiteY62" fmla="*/ 62384 h 749635"/>
              <a:gd name="connsiteX63" fmla="*/ 503675 w 1204576"/>
              <a:gd name="connsiteY63" fmla="*/ 74983 h 749635"/>
              <a:gd name="connsiteX64" fmla="*/ 604582 w 1204576"/>
              <a:gd name="connsiteY64" fmla="*/ 87582 h 749635"/>
              <a:gd name="connsiteX65" fmla="*/ 705489 w 1204576"/>
              <a:gd name="connsiteY65" fmla="*/ 74983 h 74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04576" h="749635">
                <a:moveTo>
                  <a:pt x="-860" y="723827"/>
                </a:moveTo>
                <a:cubicBezTo>
                  <a:pt x="-860" y="703039"/>
                  <a:pt x="1033" y="698630"/>
                  <a:pt x="11754" y="698630"/>
                </a:cubicBezTo>
                <a:cubicBezTo>
                  <a:pt x="23737" y="698630"/>
                  <a:pt x="24367" y="694220"/>
                  <a:pt x="24367" y="589019"/>
                </a:cubicBezTo>
                <a:cubicBezTo>
                  <a:pt x="24367" y="495157"/>
                  <a:pt x="29413" y="364128"/>
                  <a:pt x="39503" y="182074"/>
                </a:cubicBezTo>
                <a:cubicBezTo>
                  <a:pt x="42026" y="142387"/>
                  <a:pt x="42026" y="141127"/>
                  <a:pt x="61577" y="136718"/>
                </a:cubicBezTo>
                <a:lnTo>
                  <a:pt x="81127" y="131048"/>
                </a:lnTo>
                <a:lnTo>
                  <a:pt x="81127" y="65534"/>
                </a:lnTo>
                <a:lnTo>
                  <a:pt x="81127" y="-611"/>
                </a:lnTo>
                <a:lnTo>
                  <a:pt x="604582" y="-611"/>
                </a:lnTo>
                <a:lnTo>
                  <a:pt x="1128037" y="-611"/>
                </a:lnTo>
                <a:lnTo>
                  <a:pt x="1128037" y="65534"/>
                </a:lnTo>
                <a:lnTo>
                  <a:pt x="1128037" y="132308"/>
                </a:lnTo>
                <a:lnTo>
                  <a:pt x="1146326" y="135458"/>
                </a:lnTo>
                <a:cubicBezTo>
                  <a:pt x="1163354" y="139238"/>
                  <a:pt x="1165246" y="142387"/>
                  <a:pt x="1168400" y="171995"/>
                </a:cubicBezTo>
                <a:cubicBezTo>
                  <a:pt x="1170292" y="189633"/>
                  <a:pt x="1173445" y="315622"/>
                  <a:pt x="1175968" y="451691"/>
                </a:cubicBezTo>
                <a:cubicBezTo>
                  <a:pt x="1179752" y="687290"/>
                  <a:pt x="1181013" y="698630"/>
                  <a:pt x="1191734" y="698630"/>
                </a:cubicBezTo>
                <a:cubicBezTo>
                  <a:pt x="1201194" y="698630"/>
                  <a:pt x="1203717" y="703669"/>
                  <a:pt x="1203717" y="723827"/>
                </a:cubicBezTo>
                <a:lnTo>
                  <a:pt x="1203717" y="749025"/>
                </a:lnTo>
                <a:lnTo>
                  <a:pt x="601429" y="749025"/>
                </a:lnTo>
                <a:lnTo>
                  <a:pt x="-860" y="749025"/>
                </a:lnTo>
                <a:lnTo>
                  <a:pt x="-860" y="723827"/>
                </a:lnTo>
                <a:close/>
                <a:moveTo>
                  <a:pt x="1184797" y="723827"/>
                </a:moveTo>
                <a:cubicBezTo>
                  <a:pt x="1184797" y="719418"/>
                  <a:pt x="986136" y="717528"/>
                  <a:pt x="601429" y="717528"/>
                </a:cubicBezTo>
                <a:cubicBezTo>
                  <a:pt x="216721" y="717528"/>
                  <a:pt x="18061" y="719418"/>
                  <a:pt x="18061" y="723827"/>
                </a:cubicBezTo>
                <a:cubicBezTo>
                  <a:pt x="18061" y="728237"/>
                  <a:pt x="216721" y="730127"/>
                  <a:pt x="601429" y="730127"/>
                </a:cubicBezTo>
                <a:cubicBezTo>
                  <a:pt x="986136" y="730127"/>
                  <a:pt x="1184797" y="728237"/>
                  <a:pt x="1184797" y="723827"/>
                </a:cubicBezTo>
                <a:close/>
                <a:moveTo>
                  <a:pt x="1151372" y="442241"/>
                </a:moveTo>
                <a:cubicBezTo>
                  <a:pt x="1150110" y="300504"/>
                  <a:pt x="1146326" y="178924"/>
                  <a:pt x="1143803" y="170735"/>
                </a:cubicBezTo>
                <a:lnTo>
                  <a:pt x="1139389" y="156876"/>
                </a:lnTo>
                <a:lnTo>
                  <a:pt x="604582" y="156876"/>
                </a:lnTo>
                <a:lnTo>
                  <a:pt x="69775" y="156876"/>
                </a:lnTo>
                <a:lnTo>
                  <a:pt x="65991" y="171365"/>
                </a:lnTo>
                <a:cubicBezTo>
                  <a:pt x="54639" y="211051"/>
                  <a:pt x="43287" y="684141"/>
                  <a:pt x="54009" y="694220"/>
                </a:cubicBezTo>
                <a:cubicBezTo>
                  <a:pt x="55901" y="696740"/>
                  <a:pt x="305015" y="698630"/>
                  <a:pt x="606474" y="698630"/>
                </a:cubicBezTo>
                <a:lnTo>
                  <a:pt x="1154525" y="698630"/>
                </a:lnTo>
                <a:lnTo>
                  <a:pt x="1151372" y="442241"/>
                </a:lnTo>
                <a:close/>
                <a:moveTo>
                  <a:pt x="317628" y="107110"/>
                </a:moveTo>
                <a:lnTo>
                  <a:pt x="481602" y="90732"/>
                </a:lnTo>
                <a:lnTo>
                  <a:pt x="483494" y="66794"/>
                </a:lnTo>
                <a:lnTo>
                  <a:pt x="485386" y="43486"/>
                </a:lnTo>
                <a:lnTo>
                  <a:pt x="604582" y="43486"/>
                </a:lnTo>
                <a:lnTo>
                  <a:pt x="723778" y="43486"/>
                </a:lnTo>
                <a:lnTo>
                  <a:pt x="725670" y="66794"/>
                </a:lnTo>
                <a:lnTo>
                  <a:pt x="727562" y="90732"/>
                </a:lnTo>
                <a:lnTo>
                  <a:pt x="891536" y="107740"/>
                </a:lnTo>
                <a:cubicBezTo>
                  <a:pt x="981722" y="116559"/>
                  <a:pt x="1066231" y="126009"/>
                  <a:pt x="1079475" y="127269"/>
                </a:cubicBezTo>
                <a:lnTo>
                  <a:pt x="1102810" y="130418"/>
                </a:lnTo>
                <a:lnTo>
                  <a:pt x="1102810" y="77503"/>
                </a:lnTo>
                <a:lnTo>
                  <a:pt x="1102810" y="24587"/>
                </a:lnTo>
                <a:lnTo>
                  <a:pt x="601429" y="24587"/>
                </a:lnTo>
                <a:lnTo>
                  <a:pt x="100047" y="24587"/>
                </a:lnTo>
                <a:lnTo>
                  <a:pt x="100047" y="77503"/>
                </a:lnTo>
                <a:lnTo>
                  <a:pt x="100047" y="130418"/>
                </a:lnTo>
                <a:lnTo>
                  <a:pt x="127166" y="127269"/>
                </a:lnTo>
                <a:cubicBezTo>
                  <a:pt x="141672" y="125379"/>
                  <a:pt x="227442" y="116559"/>
                  <a:pt x="317628" y="107110"/>
                </a:cubicBezTo>
                <a:close/>
                <a:moveTo>
                  <a:pt x="822163" y="119079"/>
                </a:moveTo>
                <a:cubicBezTo>
                  <a:pt x="696660" y="103961"/>
                  <a:pt x="512504" y="103961"/>
                  <a:pt x="387002" y="119079"/>
                </a:cubicBezTo>
                <a:lnTo>
                  <a:pt x="292401" y="129788"/>
                </a:lnTo>
                <a:lnTo>
                  <a:pt x="604582" y="129788"/>
                </a:lnTo>
                <a:lnTo>
                  <a:pt x="916763" y="129788"/>
                </a:lnTo>
                <a:lnTo>
                  <a:pt x="822163" y="119079"/>
                </a:lnTo>
                <a:close/>
                <a:moveTo>
                  <a:pt x="705489" y="74983"/>
                </a:moveTo>
                <a:cubicBezTo>
                  <a:pt x="705489" y="63014"/>
                  <a:pt x="701074" y="62384"/>
                  <a:pt x="604582" y="62384"/>
                </a:cubicBezTo>
                <a:cubicBezTo>
                  <a:pt x="508090" y="62384"/>
                  <a:pt x="503675" y="63014"/>
                  <a:pt x="503675" y="74983"/>
                </a:cubicBezTo>
                <a:cubicBezTo>
                  <a:pt x="503675" y="86952"/>
                  <a:pt x="508090" y="87582"/>
                  <a:pt x="604582" y="87582"/>
                </a:cubicBezTo>
                <a:cubicBezTo>
                  <a:pt x="701074" y="87582"/>
                  <a:pt x="705489" y="86952"/>
                  <a:pt x="705489" y="74983"/>
                </a:cubicBezTo>
                <a:close/>
              </a:path>
            </a:pathLst>
          </a:custGeom>
          <a:solidFill>
            <a:srgbClr val="000000"/>
          </a:solidFill>
          <a:ln w="183" cap="flat">
            <a:noFill/>
            <a:prstDash val="solid"/>
            <a:miter/>
          </a:ln>
        </p:spPr>
        <p:txBody>
          <a:bodyPr rtlCol="0" anchor="ctr"/>
          <a:lstStyle/>
          <a:p>
            <a:endParaRPr lang="pl-PL" dirty="0"/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863E12ED-3C03-B117-B3BC-DC0070E30366}"/>
              </a:ext>
            </a:extLst>
          </p:cNvPr>
          <p:cNvCxnSpPr>
            <a:cxnSpLocks/>
          </p:cNvCxnSpPr>
          <p:nvPr/>
        </p:nvCxnSpPr>
        <p:spPr>
          <a:xfrm>
            <a:off x="889617" y="1779688"/>
            <a:ext cx="793311" cy="43472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Obraz 50">
            <a:extLst>
              <a:ext uri="{FF2B5EF4-FFF2-40B4-BE49-F238E27FC236}">
                <a16:creationId xmlns:a16="http://schemas.microsoft.com/office/drawing/2014/main" id="{B71AEC50-EA91-0C9D-1DC1-FF4E5F3E185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3188" y="1548118"/>
            <a:ext cx="428277" cy="285256"/>
          </a:xfrm>
          <a:prstGeom prst="rect">
            <a:avLst/>
          </a:prstGeom>
        </p:spPr>
      </p:pic>
      <p:pic>
        <p:nvPicPr>
          <p:cNvPr id="53" name="Obraz 52">
            <a:extLst>
              <a:ext uri="{FF2B5EF4-FFF2-40B4-BE49-F238E27FC236}">
                <a16:creationId xmlns:a16="http://schemas.microsoft.com/office/drawing/2014/main" id="{D9F8D986-91EE-0C06-0FCA-2409FECD5A36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31465" y="1414952"/>
            <a:ext cx="428277" cy="285256"/>
          </a:xfrm>
          <a:prstGeom prst="rect">
            <a:avLst/>
          </a:prstGeom>
        </p:spPr>
      </p:pic>
      <p:pic>
        <p:nvPicPr>
          <p:cNvPr id="54" name="Obraz 53">
            <a:extLst>
              <a:ext uri="{FF2B5EF4-FFF2-40B4-BE49-F238E27FC236}">
                <a16:creationId xmlns:a16="http://schemas.microsoft.com/office/drawing/2014/main" id="{8E0D23B4-84D8-4D90-8C81-1038E11B392A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32264" y="1770226"/>
            <a:ext cx="428277" cy="285256"/>
          </a:xfrm>
          <a:prstGeom prst="rect">
            <a:avLst/>
          </a:prstGeom>
        </p:spPr>
      </p:pic>
      <p:pic>
        <p:nvPicPr>
          <p:cNvPr id="55" name="Obraz 54">
            <a:extLst>
              <a:ext uri="{FF2B5EF4-FFF2-40B4-BE49-F238E27FC236}">
                <a16:creationId xmlns:a16="http://schemas.microsoft.com/office/drawing/2014/main" id="{BA047F80-D04B-BDA6-4C2C-07EF218984C7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99599" y="2332794"/>
            <a:ext cx="723223" cy="481707"/>
          </a:xfrm>
          <a:prstGeom prst="rect">
            <a:avLst/>
          </a:prstGeom>
        </p:spPr>
      </p:pic>
      <p:pic>
        <p:nvPicPr>
          <p:cNvPr id="56" name="Obraz 55">
            <a:extLst>
              <a:ext uri="{FF2B5EF4-FFF2-40B4-BE49-F238E27FC236}">
                <a16:creationId xmlns:a16="http://schemas.microsoft.com/office/drawing/2014/main" id="{01DE0900-9968-6FD1-DB67-71F6A68F79F5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74702" y="2332793"/>
            <a:ext cx="723223" cy="481707"/>
          </a:xfrm>
          <a:prstGeom prst="rect">
            <a:avLst/>
          </a:prstGeom>
        </p:spPr>
      </p:pic>
      <p:pic>
        <p:nvPicPr>
          <p:cNvPr id="57" name="Obraz 56">
            <a:extLst>
              <a:ext uri="{FF2B5EF4-FFF2-40B4-BE49-F238E27FC236}">
                <a16:creationId xmlns:a16="http://schemas.microsoft.com/office/drawing/2014/main" id="{A39530D3-0BCB-DB1A-88A7-32D4209E9A52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128896" y="2332870"/>
            <a:ext cx="723223" cy="481707"/>
          </a:xfrm>
          <a:prstGeom prst="rect">
            <a:avLst/>
          </a:prstGeom>
        </p:spPr>
      </p:pic>
      <p:pic>
        <p:nvPicPr>
          <p:cNvPr id="58" name="Obraz 57">
            <a:extLst>
              <a:ext uri="{FF2B5EF4-FFF2-40B4-BE49-F238E27FC236}">
                <a16:creationId xmlns:a16="http://schemas.microsoft.com/office/drawing/2014/main" id="{D2E4E3F0-3848-6D6A-F099-303520E44803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18757" y="3614352"/>
            <a:ext cx="723223" cy="481707"/>
          </a:xfrm>
          <a:prstGeom prst="rect">
            <a:avLst/>
          </a:prstGeom>
        </p:spPr>
      </p:pic>
      <p:pic>
        <p:nvPicPr>
          <p:cNvPr id="59" name="Obraz 58">
            <a:extLst>
              <a:ext uri="{FF2B5EF4-FFF2-40B4-BE49-F238E27FC236}">
                <a16:creationId xmlns:a16="http://schemas.microsoft.com/office/drawing/2014/main" id="{2BE94996-ABF4-ACE2-02D3-4C83E2FADB81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63621" y="3582839"/>
            <a:ext cx="723223" cy="481707"/>
          </a:xfrm>
          <a:prstGeom prst="rect">
            <a:avLst/>
          </a:prstGeom>
        </p:spPr>
      </p:pic>
      <p:pic>
        <p:nvPicPr>
          <p:cNvPr id="60" name="Obraz 59">
            <a:extLst>
              <a:ext uri="{FF2B5EF4-FFF2-40B4-BE49-F238E27FC236}">
                <a16:creationId xmlns:a16="http://schemas.microsoft.com/office/drawing/2014/main" id="{EBA31E4F-6BF4-873E-46C3-F3E1506B9713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122184" y="3614351"/>
            <a:ext cx="723223" cy="481707"/>
          </a:xfrm>
          <a:prstGeom prst="rect">
            <a:avLst/>
          </a:prstGeom>
        </p:spPr>
      </p:pic>
      <p:sp>
        <p:nvSpPr>
          <p:cNvPr id="61" name="pole tekstowe 60">
            <a:extLst>
              <a:ext uri="{FF2B5EF4-FFF2-40B4-BE49-F238E27FC236}">
                <a16:creationId xmlns:a16="http://schemas.microsoft.com/office/drawing/2014/main" id="{79D9FAE4-BFEF-7723-4A77-A70ED8BD0F51}"/>
              </a:ext>
            </a:extLst>
          </p:cNvPr>
          <p:cNvSpPr txBox="1"/>
          <p:nvPr/>
        </p:nvSpPr>
        <p:spPr>
          <a:xfrm>
            <a:off x="546402" y="2968752"/>
            <a:ext cx="1042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Control</a:t>
            </a:r>
          </a:p>
        </p:txBody>
      </p:sp>
      <p:sp>
        <p:nvSpPr>
          <p:cNvPr id="62" name="pole tekstowe 61">
            <a:extLst>
              <a:ext uri="{FF2B5EF4-FFF2-40B4-BE49-F238E27FC236}">
                <a16:creationId xmlns:a16="http://schemas.microsoft.com/office/drawing/2014/main" id="{3DFED918-AAFC-D109-4310-C9BD7F396E05}"/>
              </a:ext>
            </a:extLst>
          </p:cNvPr>
          <p:cNvSpPr txBox="1"/>
          <p:nvPr/>
        </p:nvSpPr>
        <p:spPr>
          <a:xfrm>
            <a:off x="161989" y="4279064"/>
            <a:ext cx="154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/>
              <a:t>AgNPs</a:t>
            </a:r>
            <a:r>
              <a:rPr lang="pl-PL" sz="1600" dirty="0"/>
              <a:t> 0.01ppm</a:t>
            </a:r>
          </a:p>
        </p:txBody>
      </p:sp>
      <p:sp>
        <p:nvSpPr>
          <p:cNvPr id="63" name="pole tekstowe 62">
            <a:extLst>
              <a:ext uri="{FF2B5EF4-FFF2-40B4-BE49-F238E27FC236}">
                <a16:creationId xmlns:a16="http://schemas.microsoft.com/office/drawing/2014/main" id="{357F0C4B-1B01-21E8-E4D0-9E3669C59D03}"/>
              </a:ext>
            </a:extLst>
          </p:cNvPr>
          <p:cNvSpPr txBox="1"/>
          <p:nvPr/>
        </p:nvSpPr>
        <p:spPr>
          <a:xfrm>
            <a:off x="1601811" y="2967749"/>
            <a:ext cx="1815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/>
              <a:t>AgNPs</a:t>
            </a:r>
            <a:r>
              <a:rPr lang="pl-PL" sz="1600" dirty="0"/>
              <a:t> 0.05ppm</a:t>
            </a:r>
          </a:p>
        </p:txBody>
      </p:sp>
      <p:sp>
        <p:nvSpPr>
          <p:cNvPr id="64" name="pole tekstowe 63">
            <a:extLst>
              <a:ext uri="{FF2B5EF4-FFF2-40B4-BE49-F238E27FC236}">
                <a16:creationId xmlns:a16="http://schemas.microsoft.com/office/drawing/2014/main" id="{1EECDA26-7A11-085B-B21C-B8483739D569}"/>
              </a:ext>
            </a:extLst>
          </p:cNvPr>
          <p:cNvSpPr txBox="1"/>
          <p:nvPr/>
        </p:nvSpPr>
        <p:spPr>
          <a:xfrm>
            <a:off x="3082090" y="2967776"/>
            <a:ext cx="1370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/>
              <a:t>AgNPs</a:t>
            </a:r>
            <a:r>
              <a:rPr lang="pl-PL" sz="1600" dirty="0"/>
              <a:t> 1ppm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8E570503-73C4-7120-FDFB-435D49A207E4}"/>
              </a:ext>
            </a:extLst>
          </p:cNvPr>
          <p:cNvSpPr txBox="1"/>
          <p:nvPr/>
        </p:nvSpPr>
        <p:spPr>
          <a:xfrm>
            <a:off x="1652286" y="4279064"/>
            <a:ext cx="1399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/>
              <a:t>AgNPs</a:t>
            </a:r>
            <a:r>
              <a:rPr lang="pl-PL" sz="1600" dirty="0"/>
              <a:t> 0.1ppm</a:t>
            </a:r>
          </a:p>
        </p:txBody>
      </p:sp>
      <p:sp>
        <p:nvSpPr>
          <p:cNvPr id="66" name="pole tekstowe 65">
            <a:extLst>
              <a:ext uri="{FF2B5EF4-FFF2-40B4-BE49-F238E27FC236}">
                <a16:creationId xmlns:a16="http://schemas.microsoft.com/office/drawing/2014/main" id="{276E8148-DC02-2E26-ADE5-88667D7BF519}"/>
              </a:ext>
            </a:extLst>
          </p:cNvPr>
          <p:cNvSpPr txBox="1"/>
          <p:nvPr/>
        </p:nvSpPr>
        <p:spPr>
          <a:xfrm>
            <a:off x="3072540" y="4279064"/>
            <a:ext cx="1296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Ag+ 0.01ppm</a:t>
            </a:r>
          </a:p>
        </p:txBody>
      </p:sp>
      <p:cxnSp>
        <p:nvCxnSpPr>
          <p:cNvPr id="67" name="Łącznik prosty ze strzałką 66">
            <a:extLst>
              <a:ext uri="{FF2B5EF4-FFF2-40B4-BE49-F238E27FC236}">
                <a16:creationId xmlns:a16="http://schemas.microsoft.com/office/drawing/2014/main" id="{01318A8B-E824-6F1C-A436-F097BD246A0C}"/>
              </a:ext>
            </a:extLst>
          </p:cNvPr>
          <p:cNvCxnSpPr>
            <a:cxnSpLocks/>
          </p:cNvCxnSpPr>
          <p:nvPr/>
        </p:nvCxnSpPr>
        <p:spPr>
          <a:xfrm flipV="1">
            <a:off x="4332890" y="1236499"/>
            <a:ext cx="1201294" cy="9768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ole tekstowe 70">
            <a:extLst>
              <a:ext uri="{FF2B5EF4-FFF2-40B4-BE49-F238E27FC236}">
                <a16:creationId xmlns:a16="http://schemas.microsoft.com/office/drawing/2014/main" id="{1D644CA1-5A59-831B-3EC2-AB7A00371942}"/>
              </a:ext>
            </a:extLst>
          </p:cNvPr>
          <p:cNvSpPr txBox="1"/>
          <p:nvPr/>
        </p:nvSpPr>
        <p:spPr>
          <a:xfrm rot="19225558">
            <a:off x="4550264" y="1692924"/>
            <a:ext cx="918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60 </a:t>
            </a:r>
            <a:r>
              <a:rPr lang="pl-PL" sz="1600" dirty="0" err="1"/>
              <a:t>days</a:t>
            </a:r>
            <a:endParaRPr lang="pl-PL" sz="1600" dirty="0"/>
          </a:p>
        </p:txBody>
      </p:sp>
      <p:pic>
        <p:nvPicPr>
          <p:cNvPr id="75" name="Grafika 74" descr="Igła z wypełnieniem pełnym">
            <a:extLst>
              <a:ext uri="{FF2B5EF4-FFF2-40B4-BE49-F238E27FC236}">
                <a16:creationId xmlns:a16="http://schemas.microsoft.com/office/drawing/2014/main" id="{378DA8DA-5419-09E6-BA4D-35E8454C54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0203" y="519828"/>
            <a:ext cx="685800" cy="685800"/>
          </a:xfrm>
          <a:prstGeom prst="rect">
            <a:avLst/>
          </a:prstGeom>
        </p:spPr>
      </p:pic>
      <p:pic>
        <p:nvPicPr>
          <p:cNvPr id="77" name="Grafika 76" descr="Czaszka z wypełnieniem pełnym">
            <a:extLst>
              <a:ext uri="{FF2B5EF4-FFF2-40B4-BE49-F238E27FC236}">
                <a16:creationId xmlns:a16="http://schemas.microsoft.com/office/drawing/2014/main" id="{D5683CDB-BA6D-E123-6868-87E8117132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64101" y="599712"/>
            <a:ext cx="541062" cy="541062"/>
          </a:xfrm>
          <a:prstGeom prst="rect">
            <a:avLst/>
          </a:prstGeom>
        </p:spPr>
      </p:pic>
      <p:cxnSp>
        <p:nvCxnSpPr>
          <p:cNvPr id="78" name="Łącznik prosty ze strzałką 77">
            <a:extLst>
              <a:ext uri="{FF2B5EF4-FFF2-40B4-BE49-F238E27FC236}">
                <a16:creationId xmlns:a16="http://schemas.microsoft.com/office/drawing/2014/main" id="{D6CF62C1-33BA-1217-2C35-2260EBC8E65C}"/>
              </a:ext>
            </a:extLst>
          </p:cNvPr>
          <p:cNvCxnSpPr>
            <a:cxnSpLocks/>
          </p:cNvCxnSpPr>
          <p:nvPr/>
        </p:nvCxnSpPr>
        <p:spPr>
          <a:xfrm flipH="1">
            <a:off x="6184193" y="1512459"/>
            <a:ext cx="6869" cy="11399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Grafika 86" descr="Linijka z wypełnieniem pełnym">
            <a:extLst>
              <a:ext uri="{FF2B5EF4-FFF2-40B4-BE49-F238E27FC236}">
                <a16:creationId xmlns:a16="http://schemas.microsoft.com/office/drawing/2014/main" id="{298C9A3E-D2A3-FEEC-AA18-72DEFD73BF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4343" y="2442426"/>
            <a:ext cx="1050645" cy="1050645"/>
          </a:xfrm>
          <a:prstGeom prst="rect">
            <a:avLst/>
          </a:prstGeom>
        </p:spPr>
      </p:pic>
      <p:pic>
        <p:nvPicPr>
          <p:cNvPr id="89" name="Grafika 88" descr="Szala sprawiedliwości z wypełnieniem pełnym">
            <a:extLst>
              <a:ext uri="{FF2B5EF4-FFF2-40B4-BE49-F238E27FC236}">
                <a16:creationId xmlns:a16="http://schemas.microsoft.com/office/drawing/2014/main" id="{9EAE6979-D86C-096E-BB7D-AACDCCE6A2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0968" y="2414541"/>
            <a:ext cx="1199810" cy="1199810"/>
          </a:xfrm>
          <a:prstGeom prst="rect">
            <a:avLst/>
          </a:prstGeom>
        </p:spPr>
      </p:pic>
      <p:grpSp>
        <p:nvGrpSpPr>
          <p:cNvPr id="91" name="Grupa 90">
            <a:extLst>
              <a:ext uri="{FF2B5EF4-FFF2-40B4-BE49-F238E27FC236}">
                <a16:creationId xmlns:a16="http://schemas.microsoft.com/office/drawing/2014/main" id="{C0E12E91-D34D-6A8C-570F-E984DB07FD54}"/>
              </a:ext>
            </a:extLst>
          </p:cNvPr>
          <p:cNvGrpSpPr/>
          <p:nvPr/>
        </p:nvGrpSpPr>
        <p:grpSpPr>
          <a:xfrm>
            <a:off x="4537238" y="2361206"/>
            <a:ext cx="1403251" cy="1440444"/>
            <a:chOff x="5161688" y="2946204"/>
            <a:chExt cx="1106208" cy="1106208"/>
          </a:xfrm>
        </p:grpSpPr>
        <p:pic>
          <p:nvPicPr>
            <p:cNvPr id="85" name="Grafika 84" descr="Szkło powiększające z wypełnieniem pełnym">
              <a:extLst>
                <a:ext uri="{FF2B5EF4-FFF2-40B4-BE49-F238E27FC236}">
                  <a16:creationId xmlns:a16="http://schemas.microsoft.com/office/drawing/2014/main" id="{F77295E7-C182-13EC-06C1-F0DB640022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61688" y="2946204"/>
              <a:ext cx="1106208" cy="1106208"/>
            </a:xfrm>
            <a:prstGeom prst="rect">
              <a:avLst/>
            </a:prstGeom>
          </p:spPr>
        </p:pic>
        <p:pic>
          <p:nvPicPr>
            <p:cNvPr id="90" name="Obraz 89">
              <a:extLst>
                <a:ext uri="{FF2B5EF4-FFF2-40B4-BE49-F238E27FC236}">
                  <a16:creationId xmlns:a16="http://schemas.microsoft.com/office/drawing/2014/main" id="{4D7B5579-8DD2-055C-BF03-A53973793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531" b="99286" l="8889" r="90000">
                          <a14:foregroundMark x1="62444" y1="6122" x2="62444" y2="6122"/>
                          <a14:foregroundMark x1="65444" y1="6531" x2="64556" y2="4694"/>
                          <a14:foregroundMark x1="65111" y1="3571" x2="65111" y2="3571"/>
                          <a14:foregroundMark x1="9444" y1="36429" x2="9444" y2="36429"/>
                          <a14:foregroundMark x1="74667" y1="39490" x2="74667" y2="39490"/>
                          <a14:foregroundMark x1="73778" y1="96122" x2="73778" y2="96122"/>
                          <a14:foregroundMark x1="58667" y1="1531" x2="58667" y2="1531"/>
                          <a14:foregroundMark x1="8889" y1="39898" x2="8889" y2="39898"/>
                          <a14:foregroundMark x1="72889" y1="99286" x2="72889" y2="9928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48192" y="3160633"/>
              <a:ext cx="438710" cy="477707"/>
            </a:xfrm>
            <a:prstGeom prst="rect">
              <a:avLst/>
            </a:prstGeom>
          </p:spPr>
        </p:pic>
      </p:grpSp>
      <p:cxnSp>
        <p:nvCxnSpPr>
          <p:cNvPr id="96" name="Łącznik prosty ze strzałką 95">
            <a:extLst>
              <a:ext uri="{FF2B5EF4-FFF2-40B4-BE49-F238E27FC236}">
                <a16:creationId xmlns:a16="http://schemas.microsoft.com/office/drawing/2014/main" id="{7497589A-1F2D-F068-4C54-58E21473758A}"/>
              </a:ext>
            </a:extLst>
          </p:cNvPr>
          <p:cNvCxnSpPr>
            <a:cxnSpLocks/>
          </p:cNvCxnSpPr>
          <p:nvPr/>
        </p:nvCxnSpPr>
        <p:spPr>
          <a:xfrm flipH="1">
            <a:off x="5464140" y="3619747"/>
            <a:ext cx="735210" cy="9978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Grafika 99" descr="Kolba z wypełnieniem pełnym">
            <a:extLst>
              <a:ext uri="{FF2B5EF4-FFF2-40B4-BE49-F238E27FC236}">
                <a16:creationId xmlns:a16="http://schemas.microsoft.com/office/drawing/2014/main" id="{C48C514F-513A-D828-686A-77322291F76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29772"/>
          <a:stretch/>
        </p:blipFill>
        <p:spPr>
          <a:xfrm>
            <a:off x="4526318" y="5003287"/>
            <a:ext cx="1653199" cy="1161007"/>
          </a:xfrm>
          <a:prstGeom prst="rect">
            <a:avLst/>
          </a:prstGeom>
        </p:spPr>
      </p:pic>
      <p:cxnSp>
        <p:nvCxnSpPr>
          <p:cNvPr id="101" name="Łącznik prosty ze strzałką 100">
            <a:extLst>
              <a:ext uri="{FF2B5EF4-FFF2-40B4-BE49-F238E27FC236}">
                <a16:creationId xmlns:a16="http://schemas.microsoft.com/office/drawing/2014/main" id="{741330A1-0D71-278B-3FD1-20FB2F8818D8}"/>
              </a:ext>
            </a:extLst>
          </p:cNvPr>
          <p:cNvCxnSpPr>
            <a:cxnSpLocks/>
          </p:cNvCxnSpPr>
          <p:nvPr/>
        </p:nvCxnSpPr>
        <p:spPr>
          <a:xfrm>
            <a:off x="5698972" y="5554718"/>
            <a:ext cx="883134" cy="3310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Grafika 106" descr="Woda z wypełnieniem pełnym">
            <a:extLst>
              <a:ext uri="{FF2B5EF4-FFF2-40B4-BE49-F238E27FC236}">
                <a16:creationId xmlns:a16="http://schemas.microsoft.com/office/drawing/2014/main" id="{674EEF08-86D7-4758-08BA-6B4541CD00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52480" y="5211616"/>
            <a:ext cx="329195" cy="329195"/>
          </a:xfrm>
          <a:prstGeom prst="rect">
            <a:avLst/>
          </a:prstGeom>
        </p:spPr>
      </p:pic>
      <p:pic>
        <p:nvPicPr>
          <p:cNvPr id="108" name="Grafika 107" descr="Woda z wypełnieniem pełnym">
            <a:extLst>
              <a:ext uri="{FF2B5EF4-FFF2-40B4-BE49-F238E27FC236}">
                <a16:creationId xmlns:a16="http://schemas.microsoft.com/office/drawing/2014/main" id="{AFF1D689-B9D9-C140-6EF8-2BB1CE6470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05086" y="4910732"/>
            <a:ext cx="329195" cy="329195"/>
          </a:xfrm>
          <a:prstGeom prst="rect">
            <a:avLst/>
          </a:prstGeom>
        </p:spPr>
      </p:pic>
      <p:pic>
        <p:nvPicPr>
          <p:cNvPr id="109" name="Grafika 108" descr="Woda z wypełnieniem pełnym">
            <a:extLst>
              <a:ext uri="{FF2B5EF4-FFF2-40B4-BE49-F238E27FC236}">
                <a16:creationId xmlns:a16="http://schemas.microsoft.com/office/drawing/2014/main" id="{A17127BC-6F91-FF5D-7F5F-B7FA84E2C1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54621" y="5501583"/>
            <a:ext cx="329195" cy="329195"/>
          </a:xfrm>
          <a:prstGeom prst="rect">
            <a:avLst/>
          </a:prstGeom>
        </p:spPr>
      </p:pic>
      <p:grpSp>
        <p:nvGrpSpPr>
          <p:cNvPr id="150" name="Grupa 149">
            <a:extLst>
              <a:ext uri="{FF2B5EF4-FFF2-40B4-BE49-F238E27FC236}">
                <a16:creationId xmlns:a16="http://schemas.microsoft.com/office/drawing/2014/main" id="{23CE3A02-4E80-7243-755C-E1D95449B3E7}"/>
              </a:ext>
            </a:extLst>
          </p:cNvPr>
          <p:cNvGrpSpPr/>
          <p:nvPr/>
        </p:nvGrpSpPr>
        <p:grpSpPr>
          <a:xfrm>
            <a:off x="6605246" y="5705345"/>
            <a:ext cx="1455722" cy="963502"/>
            <a:chOff x="7248993" y="5637401"/>
            <a:chExt cx="826367" cy="550406"/>
          </a:xfrm>
        </p:grpSpPr>
        <p:pic>
          <p:nvPicPr>
            <p:cNvPr id="149" name="Obraz 148">
              <a:extLst>
                <a:ext uri="{FF2B5EF4-FFF2-40B4-BE49-F238E27FC236}">
                  <a16:creationId xmlns:a16="http://schemas.microsoft.com/office/drawing/2014/main" id="{FA6467D8-092D-E94B-7A0D-28FEF54C7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7248993" y="5637401"/>
              <a:ext cx="826367" cy="550406"/>
            </a:xfrm>
            <a:prstGeom prst="rect">
              <a:avLst/>
            </a:prstGeom>
          </p:spPr>
        </p:pic>
        <p:sp>
          <p:nvSpPr>
            <p:cNvPr id="110" name="Prostokąt 109">
              <a:extLst>
                <a:ext uri="{FF2B5EF4-FFF2-40B4-BE49-F238E27FC236}">
                  <a16:creationId xmlns:a16="http://schemas.microsoft.com/office/drawing/2014/main" id="{D42D989C-41DA-2069-A378-2C64E63C910A}"/>
                </a:ext>
              </a:extLst>
            </p:cNvPr>
            <p:cNvSpPr/>
            <p:nvPr/>
          </p:nvSpPr>
          <p:spPr>
            <a:xfrm>
              <a:off x="7298095" y="5724286"/>
              <a:ext cx="729972" cy="38767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cxnSp>
        <p:nvCxnSpPr>
          <p:cNvPr id="112" name="Łącznik prosty ze strzałką 111">
            <a:extLst>
              <a:ext uri="{FF2B5EF4-FFF2-40B4-BE49-F238E27FC236}">
                <a16:creationId xmlns:a16="http://schemas.microsoft.com/office/drawing/2014/main" id="{ADB4821F-FE5B-05AD-3120-3926B08FF45D}"/>
              </a:ext>
            </a:extLst>
          </p:cNvPr>
          <p:cNvCxnSpPr>
            <a:cxnSpLocks/>
          </p:cNvCxnSpPr>
          <p:nvPr/>
        </p:nvCxnSpPr>
        <p:spPr>
          <a:xfrm flipV="1">
            <a:off x="8072031" y="5822182"/>
            <a:ext cx="859090" cy="18709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Łącznik prosty ze strzałką 132">
            <a:extLst>
              <a:ext uri="{FF2B5EF4-FFF2-40B4-BE49-F238E27FC236}">
                <a16:creationId xmlns:a16="http://schemas.microsoft.com/office/drawing/2014/main" id="{EEE03204-3532-3EA0-2A11-45DB37CE10C6}"/>
              </a:ext>
            </a:extLst>
          </p:cNvPr>
          <p:cNvCxnSpPr>
            <a:cxnSpLocks/>
          </p:cNvCxnSpPr>
          <p:nvPr/>
        </p:nvCxnSpPr>
        <p:spPr>
          <a:xfrm flipV="1">
            <a:off x="10242020" y="4295026"/>
            <a:ext cx="0" cy="86247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0" name="Grafika 139" descr="Duży pędzel z wypełnieniem pełnym">
            <a:extLst>
              <a:ext uri="{FF2B5EF4-FFF2-40B4-BE49-F238E27FC236}">
                <a16:creationId xmlns:a16="http://schemas.microsoft.com/office/drawing/2014/main" id="{218B4BCC-8F55-D529-A87A-37339FB68A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216146" y="2955286"/>
            <a:ext cx="845663" cy="845663"/>
          </a:xfrm>
          <a:prstGeom prst="rect">
            <a:avLst/>
          </a:prstGeom>
        </p:spPr>
      </p:pic>
      <p:pic>
        <p:nvPicPr>
          <p:cNvPr id="141" name="Grafika 140" descr="Woda z wypełnieniem pełnym">
            <a:extLst>
              <a:ext uri="{FF2B5EF4-FFF2-40B4-BE49-F238E27FC236}">
                <a16:creationId xmlns:a16="http://schemas.microsoft.com/office/drawing/2014/main" id="{8A006FEF-68B4-A035-9221-BD9E061C3B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86816" y="3514778"/>
            <a:ext cx="300940" cy="300940"/>
          </a:xfrm>
          <a:prstGeom prst="rect">
            <a:avLst/>
          </a:prstGeom>
        </p:spPr>
      </p:pic>
      <p:pic>
        <p:nvPicPr>
          <p:cNvPr id="142" name="Grafika 141" descr="Woda z wypełnieniem pełnym">
            <a:extLst>
              <a:ext uri="{FF2B5EF4-FFF2-40B4-BE49-F238E27FC236}">
                <a16:creationId xmlns:a16="http://schemas.microsoft.com/office/drawing/2014/main" id="{5A9092E3-8161-07E2-D46C-B849EE8C88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186908" y="3579787"/>
            <a:ext cx="300940" cy="300940"/>
          </a:xfrm>
          <a:prstGeom prst="rect">
            <a:avLst/>
          </a:prstGeom>
        </p:spPr>
      </p:pic>
      <p:pic>
        <p:nvPicPr>
          <p:cNvPr id="143" name="Grafika 142" descr="Woda z wypełnieniem pełnym">
            <a:extLst>
              <a:ext uri="{FF2B5EF4-FFF2-40B4-BE49-F238E27FC236}">
                <a16:creationId xmlns:a16="http://schemas.microsoft.com/office/drawing/2014/main" id="{5F661AB1-4827-5D9E-73A3-0BB3701CB9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86865" y="3909613"/>
            <a:ext cx="300940" cy="300940"/>
          </a:xfrm>
          <a:prstGeom prst="rect">
            <a:avLst/>
          </a:prstGeom>
        </p:spPr>
      </p:pic>
      <p:pic>
        <p:nvPicPr>
          <p:cNvPr id="145" name="Grafika 144" descr="Woda z wypełnieniem pełnym">
            <a:extLst>
              <a:ext uri="{FF2B5EF4-FFF2-40B4-BE49-F238E27FC236}">
                <a16:creationId xmlns:a16="http://schemas.microsoft.com/office/drawing/2014/main" id="{C8C7267E-6395-A287-C319-9CD3B41377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051894" y="3896502"/>
            <a:ext cx="300940" cy="300940"/>
          </a:xfrm>
          <a:prstGeom prst="rect">
            <a:avLst/>
          </a:prstGeom>
        </p:spPr>
      </p:pic>
      <p:cxnSp>
        <p:nvCxnSpPr>
          <p:cNvPr id="146" name="Łącznik prosty ze strzałką 145">
            <a:extLst>
              <a:ext uri="{FF2B5EF4-FFF2-40B4-BE49-F238E27FC236}">
                <a16:creationId xmlns:a16="http://schemas.microsoft.com/office/drawing/2014/main" id="{59CE2290-3D08-F342-B440-06CE08CD5583}"/>
              </a:ext>
            </a:extLst>
          </p:cNvPr>
          <p:cNvCxnSpPr>
            <a:cxnSpLocks/>
          </p:cNvCxnSpPr>
          <p:nvPr/>
        </p:nvCxnSpPr>
        <p:spPr>
          <a:xfrm flipH="1" flipV="1">
            <a:off x="9030660" y="2442426"/>
            <a:ext cx="865833" cy="8718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1" name="Grupa 180">
            <a:extLst>
              <a:ext uri="{FF2B5EF4-FFF2-40B4-BE49-F238E27FC236}">
                <a16:creationId xmlns:a16="http://schemas.microsoft.com/office/drawing/2014/main" id="{16A86A19-E4B8-1384-0FC2-0A5142B3E169}"/>
              </a:ext>
            </a:extLst>
          </p:cNvPr>
          <p:cNvGrpSpPr/>
          <p:nvPr/>
        </p:nvGrpSpPr>
        <p:grpSpPr>
          <a:xfrm>
            <a:off x="8626706" y="4998819"/>
            <a:ext cx="1701970" cy="1285748"/>
            <a:chOff x="8804117" y="4919636"/>
            <a:chExt cx="861632" cy="821958"/>
          </a:xfrm>
        </p:grpSpPr>
        <p:grpSp>
          <p:nvGrpSpPr>
            <p:cNvPr id="151" name="Grupa 150">
              <a:extLst>
                <a:ext uri="{FF2B5EF4-FFF2-40B4-BE49-F238E27FC236}">
                  <a16:creationId xmlns:a16="http://schemas.microsoft.com/office/drawing/2014/main" id="{E8A83527-DD3F-C081-1019-206B2C409BC9}"/>
                </a:ext>
              </a:extLst>
            </p:cNvPr>
            <p:cNvGrpSpPr/>
            <p:nvPr/>
          </p:nvGrpSpPr>
          <p:grpSpPr>
            <a:xfrm>
              <a:off x="8804117" y="4919636"/>
              <a:ext cx="861632" cy="630183"/>
              <a:chOff x="7248993" y="5637401"/>
              <a:chExt cx="826367" cy="550406"/>
            </a:xfrm>
            <a:scene3d>
              <a:camera prst="isometricOffAxis2Right"/>
              <a:lightRig rig="threePt" dir="t"/>
            </a:scene3d>
          </p:grpSpPr>
          <p:pic>
            <p:nvPicPr>
              <p:cNvPr id="152" name="Obraz 151">
                <a:extLst>
                  <a:ext uri="{FF2B5EF4-FFF2-40B4-BE49-F238E27FC236}">
                    <a16:creationId xmlns:a16="http://schemas.microsoft.com/office/drawing/2014/main" id="{562567B8-7AFC-BD47-4682-1C6817CC7C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7248993" y="5637401"/>
                <a:ext cx="826367" cy="550406"/>
              </a:xfrm>
              <a:prstGeom prst="rect">
                <a:avLst/>
              </a:prstGeom>
            </p:spPr>
          </p:pic>
          <p:sp>
            <p:nvSpPr>
              <p:cNvPr id="153" name="Prostokąt 152">
                <a:extLst>
                  <a:ext uri="{FF2B5EF4-FFF2-40B4-BE49-F238E27FC236}">
                    <a16:creationId xmlns:a16="http://schemas.microsoft.com/office/drawing/2014/main" id="{E3E49F13-082C-F001-D1BB-5175FD8418A3}"/>
                  </a:ext>
                </a:extLst>
              </p:cNvPr>
              <p:cNvSpPr/>
              <p:nvPr/>
            </p:nvSpPr>
            <p:spPr>
              <a:xfrm>
                <a:off x="7298095" y="5724286"/>
                <a:ext cx="729972" cy="38767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125" name="Pasek ukośny 124">
              <a:extLst>
                <a:ext uri="{FF2B5EF4-FFF2-40B4-BE49-F238E27FC236}">
                  <a16:creationId xmlns:a16="http://schemas.microsoft.com/office/drawing/2014/main" id="{6333C92B-5272-C547-0562-028A6F196339}"/>
                </a:ext>
              </a:extLst>
            </p:cNvPr>
            <p:cNvSpPr/>
            <p:nvPr/>
          </p:nvSpPr>
          <p:spPr>
            <a:xfrm rot="11503725">
              <a:off x="9027440" y="5169666"/>
              <a:ext cx="396875" cy="387350"/>
            </a:xfrm>
            <a:prstGeom prst="diagStrip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155" name="Grupa 154">
              <a:extLst>
                <a:ext uri="{FF2B5EF4-FFF2-40B4-BE49-F238E27FC236}">
                  <a16:creationId xmlns:a16="http://schemas.microsoft.com/office/drawing/2014/main" id="{DB459E1A-5BC8-F245-9DF7-20F264F7FA90}"/>
                </a:ext>
              </a:extLst>
            </p:cNvPr>
            <p:cNvGrpSpPr/>
            <p:nvPr/>
          </p:nvGrpSpPr>
          <p:grpSpPr>
            <a:xfrm>
              <a:off x="9241391" y="5314459"/>
              <a:ext cx="276152" cy="427135"/>
              <a:chOff x="9241391" y="5314459"/>
              <a:chExt cx="276152" cy="427135"/>
            </a:xfrm>
          </p:grpSpPr>
          <p:sp>
            <p:nvSpPr>
              <p:cNvPr id="126" name="Fala 125">
                <a:extLst>
                  <a:ext uri="{FF2B5EF4-FFF2-40B4-BE49-F238E27FC236}">
                    <a16:creationId xmlns:a16="http://schemas.microsoft.com/office/drawing/2014/main" id="{3DB839BA-0AB1-E0F2-96A5-2A29570324D6}"/>
                  </a:ext>
                </a:extLst>
              </p:cNvPr>
              <p:cNvSpPr/>
              <p:nvPr/>
            </p:nvSpPr>
            <p:spPr>
              <a:xfrm rot="3806276">
                <a:off x="9142365" y="5413485"/>
                <a:ext cx="423594" cy="225541"/>
              </a:xfrm>
              <a:prstGeom prst="wav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54" name="Obraz 153">
                <a:extLst>
                  <a:ext uri="{FF2B5EF4-FFF2-40B4-BE49-F238E27FC236}">
                    <a16:creationId xmlns:a16="http://schemas.microsoft.com/office/drawing/2014/main" id="{8B1D6CB7-04BB-6FF1-53BF-1A83F2E994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4205816" flipH="1">
                <a:off x="9175341" y="5399391"/>
                <a:ext cx="410794" cy="273611"/>
              </a:xfrm>
              <a:prstGeom prst="rect">
                <a:avLst/>
              </a:prstGeom>
            </p:spPr>
          </p:pic>
        </p:grpSp>
      </p:grpSp>
      <p:grpSp>
        <p:nvGrpSpPr>
          <p:cNvPr id="157" name="Grupa 156">
            <a:extLst>
              <a:ext uri="{FF2B5EF4-FFF2-40B4-BE49-F238E27FC236}">
                <a16:creationId xmlns:a16="http://schemas.microsoft.com/office/drawing/2014/main" id="{B9A844DD-1ABE-7F21-3932-85651C7BFBB6}"/>
              </a:ext>
            </a:extLst>
          </p:cNvPr>
          <p:cNvGrpSpPr/>
          <p:nvPr/>
        </p:nvGrpSpPr>
        <p:grpSpPr>
          <a:xfrm rot="19117786">
            <a:off x="10029533" y="5631609"/>
            <a:ext cx="1254374" cy="703769"/>
            <a:chOff x="9856843" y="5477564"/>
            <a:chExt cx="1081278" cy="550406"/>
          </a:xfrm>
        </p:grpSpPr>
        <p:grpSp>
          <p:nvGrpSpPr>
            <p:cNvPr id="135" name="Grupa 134">
              <a:extLst>
                <a:ext uri="{FF2B5EF4-FFF2-40B4-BE49-F238E27FC236}">
                  <a16:creationId xmlns:a16="http://schemas.microsoft.com/office/drawing/2014/main" id="{71284A7A-EEC7-FBA5-19A8-544A7DAADBA9}"/>
                </a:ext>
              </a:extLst>
            </p:cNvPr>
            <p:cNvGrpSpPr/>
            <p:nvPr/>
          </p:nvGrpSpPr>
          <p:grpSpPr>
            <a:xfrm>
              <a:off x="9856843" y="5566685"/>
              <a:ext cx="1033426" cy="387671"/>
              <a:chOff x="9074150" y="5918122"/>
              <a:chExt cx="1033426" cy="387671"/>
            </a:xfrm>
          </p:grpSpPr>
          <p:sp>
            <p:nvSpPr>
              <p:cNvPr id="136" name="Prostokąt 135">
                <a:extLst>
                  <a:ext uri="{FF2B5EF4-FFF2-40B4-BE49-F238E27FC236}">
                    <a16:creationId xmlns:a16="http://schemas.microsoft.com/office/drawing/2014/main" id="{7B4E41F9-FBC8-CBCA-53AA-5324F55B24B2}"/>
                  </a:ext>
                </a:extLst>
              </p:cNvPr>
              <p:cNvSpPr/>
              <p:nvPr/>
            </p:nvSpPr>
            <p:spPr>
              <a:xfrm>
                <a:off x="9074150" y="5918122"/>
                <a:ext cx="1033426" cy="38767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38" name="Prostokąt 137">
                <a:extLst>
                  <a:ext uri="{FF2B5EF4-FFF2-40B4-BE49-F238E27FC236}">
                    <a16:creationId xmlns:a16="http://schemas.microsoft.com/office/drawing/2014/main" id="{5F081075-4296-31B2-8F30-641395AF782E}"/>
                  </a:ext>
                </a:extLst>
              </p:cNvPr>
              <p:cNvSpPr/>
              <p:nvPr/>
            </p:nvSpPr>
            <p:spPr>
              <a:xfrm>
                <a:off x="9074150" y="5918122"/>
                <a:ext cx="303454" cy="38767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</p:grpSp>
        <p:pic>
          <p:nvPicPr>
            <p:cNvPr id="156" name="Obraz 155">
              <a:extLst>
                <a:ext uri="{FF2B5EF4-FFF2-40B4-BE49-F238E27FC236}">
                  <a16:creationId xmlns:a16="http://schemas.microsoft.com/office/drawing/2014/main" id="{D7FE0CC4-F5BB-9727-4F10-3205973DA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10111754" y="5477564"/>
              <a:ext cx="826367" cy="550406"/>
            </a:xfrm>
            <a:prstGeom prst="rect">
              <a:avLst/>
            </a:prstGeom>
          </p:spPr>
        </p:pic>
      </p:grpSp>
      <p:pic>
        <p:nvPicPr>
          <p:cNvPr id="172" name="Grafika 171" descr="Mikroskop z wypełnieniem pełnym">
            <a:extLst>
              <a:ext uri="{FF2B5EF4-FFF2-40B4-BE49-F238E27FC236}">
                <a16:creationId xmlns:a16="http://schemas.microsoft.com/office/drawing/2014/main" id="{4A6983E0-2AC5-EBCD-D54F-9065B985EC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59794" y="1088734"/>
            <a:ext cx="1333876" cy="1333876"/>
          </a:xfrm>
          <a:prstGeom prst="rect">
            <a:avLst/>
          </a:prstGeom>
        </p:spPr>
      </p:pic>
      <p:grpSp>
        <p:nvGrpSpPr>
          <p:cNvPr id="179" name="Grupa 178">
            <a:extLst>
              <a:ext uri="{FF2B5EF4-FFF2-40B4-BE49-F238E27FC236}">
                <a16:creationId xmlns:a16="http://schemas.microsoft.com/office/drawing/2014/main" id="{50D79602-1B71-98D0-539A-FC45991EFD02}"/>
              </a:ext>
            </a:extLst>
          </p:cNvPr>
          <p:cNvGrpSpPr/>
          <p:nvPr/>
        </p:nvGrpSpPr>
        <p:grpSpPr>
          <a:xfrm>
            <a:off x="10422865" y="1198628"/>
            <a:ext cx="1516080" cy="1441796"/>
            <a:chOff x="10255630" y="1156161"/>
            <a:chExt cx="1335283" cy="1335283"/>
          </a:xfrm>
        </p:grpSpPr>
        <p:pic>
          <p:nvPicPr>
            <p:cNvPr id="170" name="Grafika 169" descr="Braille z wypełnieniem pełnym">
              <a:extLst>
                <a:ext uri="{FF2B5EF4-FFF2-40B4-BE49-F238E27FC236}">
                  <a16:creationId xmlns:a16="http://schemas.microsoft.com/office/drawing/2014/main" id="{C2EF8B54-910A-F79F-CA39-845B5C4BC6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496491" y="1302227"/>
              <a:ext cx="855090" cy="855090"/>
            </a:xfrm>
            <a:prstGeom prst="rect">
              <a:avLst/>
            </a:prstGeom>
          </p:spPr>
        </p:pic>
        <p:pic>
          <p:nvPicPr>
            <p:cNvPr id="174" name="Grafika 173" descr="Monitor z wypełnieniem pełnym">
              <a:extLst>
                <a:ext uri="{FF2B5EF4-FFF2-40B4-BE49-F238E27FC236}">
                  <a16:creationId xmlns:a16="http://schemas.microsoft.com/office/drawing/2014/main" id="{AB27FE23-C16A-52AC-5FA1-02E8A21EF2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55630" y="1156161"/>
              <a:ext cx="1335283" cy="1335283"/>
            </a:xfrm>
            <a:prstGeom prst="rect">
              <a:avLst/>
            </a:prstGeom>
          </p:spPr>
        </p:pic>
      </p:grpSp>
      <p:cxnSp>
        <p:nvCxnSpPr>
          <p:cNvPr id="176" name="Łącznik prosty ze strzałką 175">
            <a:extLst>
              <a:ext uri="{FF2B5EF4-FFF2-40B4-BE49-F238E27FC236}">
                <a16:creationId xmlns:a16="http://schemas.microsoft.com/office/drawing/2014/main" id="{4D62213A-185E-6CF9-C7FA-9EEBAF0BF852}"/>
              </a:ext>
            </a:extLst>
          </p:cNvPr>
          <p:cNvCxnSpPr>
            <a:cxnSpLocks/>
          </p:cNvCxnSpPr>
          <p:nvPr/>
        </p:nvCxnSpPr>
        <p:spPr>
          <a:xfrm flipV="1">
            <a:off x="9079658" y="1790646"/>
            <a:ext cx="1175427" cy="412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pole tekstowe 179">
            <a:extLst>
              <a:ext uri="{FF2B5EF4-FFF2-40B4-BE49-F238E27FC236}">
                <a16:creationId xmlns:a16="http://schemas.microsoft.com/office/drawing/2014/main" id="{95330449-321B-5279-95BA-C9A2C305098D}"/>
              </a:ext>
            </a:extLst>
          </p:cNvPr>
          <p:cNvSpPr txBox="1"/>
          <p:nvPr/>
        </p:nvSpPr>
        <p:spPr>
          <a:xfrm>
            <a:off x="8968975" y="6061452"/>
            <a:ext cx="657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6 </a:t>
            </a:r>
            <a:r>
              <a:rPr lang="el-GR" sz="1600" dirty="0"/>
              <a:t>μ</a:t>
            </a:r>
            <a:r>
              <a:rPr lang="pl-PL" sz="1600" dirty="0"/>
              <a:t>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8431B87-0AB6-4B47-5528-0AB1C5572B28}"/>
              </a:ext>
            </a:extLst>
          </p:cNvPr>
          <p:cNvSpPr txBox="1"/>
          <p:nvPr/>
        </p:nvSpPr>
        <p:spPr>
          <a:xfrm>
            <a:off x="4946377" y="6039115"/>
            <a:ext cx="904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/>
              <a:t>Fixation</a:t>
            </a:r>
            <a:endParaRPr lang="pl-PL" sz="1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27CDEAA-61B6-333A-F360-C3156002D1DB}"/>
              </a:ext>
            </a:extLst>
          </p:cNvPr>
          <p:cNvSpPr txBox="1"/>
          <p:nvPr/>
        </p:nvSpPr>
        <p:spPr>
          <a:xfrm>
            <a:off x="6478707" y="6526232"/>
            <a:ext cx="1981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/>
              <a:t>Paraffin</a:t>
            </a:r>
            <a:r>
              <a:rPr lang="pl-PL" sz="1600" dirty="0"/>
              <a:t> </a:t>
            </a:r>
            <a:r>
              <a:rPr lang="pl-PL" sz="1600" dirty="0" err="1"/>
              <a:t>embedding</a:t>
            </a:r>
            <a:endParaRPr lang="pl-PL" sz="16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C6A554F-3A5C-C53F-1E20-D825D231E742}"/>
              </a:ext>
            </a:extLst>
          </p:cNvPr>
          <p:cNvSpPr txBox="1"/>
          <p:nvPr/>
        </p:nvSpPr>
        <p:spPr>
          <a:xfrm>
            <a:off x="6220165" y="3516378"/>
            <a:ext cx="1956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Body </a:t>
            </a:r>
            <a:r>
              <a:rPr lang="pl-PL" sz="1600" dirty="0" err="1"/>
              <a:t>measurements</a:t>
            </a:r>
            <a:endParaRPr lang="pl-PL" sz="160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6C6BD3-DDBB-A8A1-E2FC-AB1D10453BDB}"/>
              </a:ext>
            </a:extLst>
          </p:cNvPr>
          <p:cNvSpPr txBox="1"/>
          <p:nvPr/>
        </p:nvSpPr>
        <p:spPr>
          <a:xfrm>
            <a:off x="9224836" y="6519099"/>
            <a:ext cx="1981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/>
              <a:t>Sectioning</a:t>
            </a:r>
            <a:r>
              <a:rPr lang="pl-PL" sz="1600" dirty="0"/>
              <a:t> </a:t>
            </a:r>
            <a:r>
              <a:rPr lang="pl-PL" sz="1600" dirty="0" err="1"/>
              <a:t>into</a:t>
            </a:r>
            <a:r>
              <a:rPr lang="pl-PL" sz="1600" dirty="0"/>
              <a:t> </a:t>
            </a:r>
            <a:r>
              <a:rPr lang="pl-PL" sz="1600" dirty="0" err="1"/>
              <a:t>slices</a:t>
            </a: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F063853-77DB-90F1-5FE8-787CA6DB3D6B}"/>
              </a:ext>
            </a:extLst>
          </p:cNvPr>
          <p:cNvSpPr txBox="1"/>
          <p:nvPr/>
        </p:nvSpPr>
        <p:spPr>
          <a:xfrm>
            <a:off x="10324689" y="4166879"/>
            <a:ext cx="1322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H&amp;E </a:t>
            </a:r>
            <a:r>
              <a:rPr lang="pl-PL" sz="1600" dirty="0" err="1"/>
              <a:t>Staining</a:t>
            </a:r>
            <a:endParaRPr lang="pl-PL" sz="16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874561A-F688-411F-621D-6E5EDF95E208}"/>
              </a:ext>
            </a:extLst>
          </p:cNvPr>
          <p:cNvSpPr txBox="1"/>
          <p:nvPr/>
        </p:nvSpPr>
        <p:spPr>
          <a:xfrm>
            <a:off x="10412499" y="671865"/>
            <a:ext cx="19998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A</a:t>
            </a:r>
            <a:r>
              <a:rPr lang="en-US" sz="1400" dirty="0" err="1"/>
              <a:t>nalysis</a:t>
            </a:r>
            <a:r>
              <a:rPr lang="en-US" sz="1400" dirty="0"/>
              <a:t> of scans with focus on ovaries, liver and intestine</a:t>
            </a:r>
            <a:endParaRPr lang="pl-PL" sz="1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334227B-BBAF-A693-CA52-DFD6BB7C3C78}"/>
              </a:ext>
            </a:extLst>
          </p:cNvPr>
          <p:cNvSpPr txBox="1"/>
          <p:nvPr/>
        </p:nvSpPr>
        <p:spPr>
          <a:xfrm>
            <a:off x="8018558" y="2340918"/>
            <a:ext cx="1019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err="1"/>
              <a:t>Scanning</a:t>
            </a:r>
            <a:r>
              <a:rPr lang="pl-PL" sz="1600" dirty="0"/>
              <a:t> </a:t>
            </a:r>
            <a:r>
              <a:rPr lang="pl-PL" sz="1600" dirty="0" err="1"/>
              <a:t>slides</a:t>
            </a:r>
            <a:endParaRPr lang="pl-PL" sz="1600" dirty="0"/>
          </a:p>
        </p:txBody>
      </p:sp>
      <p:sp>
        <p:nvSpPr>
          <p:cNvPr id="11" name="Symbol zastępczy numeru slajdu 10">
            <a:extLst>
              <a:ext uri="{FF2B5EF4-FFF2-40B4-BE49-F238E27FC236}">
                <a16:creationId xmlns:a16="http://schemas.microsoft.com/office/drawing/2014/main" id="{C6E6F031-4B3E-A146-89B0-EC8479EBF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90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9E41B52F-581D-8BB1-7AE8-8F6FB263BF76}"/>
              </a:ext>
            </a:extLst>
          </p:cNvPr>
          <p:cNvSpPr/>
          <p:nvPr/>
        </p:nvSpPr>
        <p:spPr>
          <a:xfrm>
            <a:off x="0" y="875531"/>
            <a:ext cx="4035759" cy="56669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10" name="Wykres 9">
            <a:extLst>
              <a:ext uri="{FF2B5EF4-FFF2-40B4-BE49-F238E27FC236}">
                <a16:creationId xmlns:a16="http://schemas.microsoft.com/office/drawing/2014/main" id="{C8FECECB-2415-4327-8E5B-675E3130B3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2794481"/>
              </p:ext>
            </p:extLst>
          </p:nvPr>
        </p:nvGraphicFramePr>
        <p:xfrm>
          <a:off x="4156036" y="940429"/>
          <a:ext cx="3657600" cy="2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Obraz 8">
            <a:extLst>
              <a:ext uri="{FF2B5EF4-FFF2-40B4-BE49-F238E27FC236}">
                <a16:creationId xmlns:a16="http://schemas.microsoft.com/office/drawing/2014/main" id="{B4E93601-2710-F346-9B23-E44EED5CC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242" y="941615"/>
            <a:ext cx="3664014" cy="2487384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4A790FC4-C528-91EF-BE26-615FFD07114F}"/>
              </a:ext>
            </a:extLst>
          </p:cNvPr>
          <p:cNvSpPr/>
          <p:nvPr/>
        </p:nvSpPr>
        <p:spPr>
          <a:xfrm>
            <a:off x="0" y="110078"/>
            <a:ext cx="6268995" cy="743870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536B942-0DDD-FCA1-9989-F4DC24DB3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4975"/>
            <a:ext cx="6760542" cy="614076"/>
          </a:xfrm>
        </p:spPr>
        <p:txBody>
          <a:bodyPr>
            <a:normAutofit/>
          </a:bodyPr>
          <a:lstStyle/>
          <a:p>
            <a:r>
              <a:rPr lang="en-US" sz="3050" b="1" dirty="0">
                <a:solidFill>
                  <a:srgbClr val="E0E0E2"/>
                </a:solidFill>
                <a:cs typeface="Calibri Light"/>
              </a:rPr>
              <a:t>Body</a:t>
            </a:r>
            <a:r>
              <a:rPr lang="pl-PL" sz="3050" b="1" dirty="0">
                <a:solidFill>
                  <a:srgbClr val="E0E0E2"/>
                </a:solidFill>
                <a:cs typeface="Calibri Light"/>
              </a:rPr>
              <a:t> </a:t>
            </a:r>
            <a:r>
              <a:rPr lang="pl-PL" sz="3050" b="1" dirty="0" err="1">
                <a:solidFill>
                  <a:srgbClr val="E0E0E2"/>
                </a:solidFill>
                <a:cs typeface="Calibri Light"/>
              </a:rPr>
              <a:t>measurements</a:t>
            </a:r>
            <a:r>
              <a:rPr lang="pl-PL" sz="3050" b="1" dirty="0">
                <a:solidFill>
                  <a:srgbClr val="E0E0E2"/>
                </a:solidFill>
                <a:cs typeface="Calibri Light"/>
              </a:rPr>
              <a:t> </a:t>
            </a:r>
            <a:r>
              <a:rPr lang="en-US" sz="3050" b="1" dirty="0">
                <a:solidFill>
                  <a:srgbClr val="E0E0E2"/>
                </a:solidFill>
                <a:cs typeface="Calibri Light"/>
              </a:rPr>
              <a:t>and mortality rate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B70563-9A19-E8B5-88C5-435315950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289" y="1073755"/>
            <a:ext cx="3623914" cy="537856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just"/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Mortality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was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higher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in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all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treated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groups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than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in the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control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, with the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highest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values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in the Ag+ (39%) and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AgNP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1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ppm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(37%)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groups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.</a:t>
            </a:r>
          </a:p>
          <a:p>
            <a:pPr algn="just"/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AgNPs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0.05, 0.1 and 1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ppm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groups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were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the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lightest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, with the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lowest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value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of 0.029 (± 0.023) g in the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AgNPs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0.05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group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.</a:t>
            </a:r>
          </a:p>
          <a:p>
            <a:pPr algn="just"/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The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AgNPs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0.05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group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had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the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largest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standard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length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(11.68 ± 3.31 mm) but the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smallest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total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body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length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(12.59 ± 2.00 mm).</a:t>
            </a:r>
          </a:p>
          <a:p>
            <a:pPr algn="just"/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Almost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all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treated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groups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were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lighter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and/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or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shorter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than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 the </a:t>
            </a:r>
            <a:r>
              <a:rPr lang="pl-PL" sz="2400" dirty="0" err="1">
                <a:solidFill>
                  <a:srgbClr val="2D3042"/>
                </a:solidFill>
                <a:cs typeface="Calibri" panose="020F0502020204030204"/>
              </a:rPr>
              <a:t>control</a:t>
            </a:r>
            <a:r>
              <a:rPr lang="pl-PL" sz="2400" dirty="0">
                <a:solidFill>
                  <a:srgbClr val="2D3042"/>
                </a:solidFill>
                <a:cs typeface="Calibri" panose="020F0502020204030204"/>
              </a:rPr>
              <a:t>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69572A26-17F9-6BE3-1CAB-AB030A32B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6242" y="3796012"/>
            <a:ext cx="3694496" cy="2481287"/>
          </a:xfrm>
          <a:prstGeom prst="rect">
            <a:avLst/>
          </a:prstGeom>
        </p:spPr>
      </p:pic>
      <p:sp>
        <p:nvSpPr>
          <p:cNvPr id="16" name="Prostokąt 15">
            <a:extLst>
              <a:ext uri="{FF2B5EF4-FFF2-40B4-BE49-F238E27FC236}">
                <a16:creationId xmlns:a16="http://schemas.microsoft.com/office/drawing/2014/main" id="{51762E85-27A5-32AD-5132-33476137312A}"/>
              </a:ext>
            </a:extLst>
          </p:cNvPr>
          <p:cNvSpPr/>
          <p:nvPr/>
        </p:nvSpPr>
        <p:spPr>
          <a:xfrm>
            <a:off x="4157556" y="3796012"/>
            <a:ext cx="3694496" cy="1971776"/>
          </a:xfrm>
          <a:prstGeom prst="rect">
            <a:avLst/>
          </a:prstGeom>
          <a:solidFill>
            <a:srgbClr val="E0E0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EF35FD3-00A2-D201-388B-A2FB235CF705}"/>
              </a:ext>
            </a:extLst>
          </p:cNvPr>
          <p:cNvSpPr txBox="1"/>
          <p:nvPr/>
        </p:nvSpPr>
        <p:spPr>
          <a:xfrm>
            <a:off x="4156036" y="3976131"/>
            <a:ext cx="35648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The graphs present mortality rate [A] and fish body parameters [B–C]. X-axis shows experimental group. Letters a, b and c indicate homogeneous groups (Tukey's test, p&lt;0.05, n=27–33). Bars show mean ± SD.</a:t>
            </a:r>
            <a:endParaRPr lang="pl-PL" sz="1600" dirty="0">
              <a:solidFill>
                <a:srgbClr val="2D3042"/>
              </a:solidFill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B3458252-0301-21DF-D132-CDF432617AA4}"/>
              </a:ext>
            </a:extLst>
          </p:cNvPr>
          <p:cNvSpPr/>
          <p:nvPr/>
        </p:nvSpPr>
        <p:spPr>
          <a:xfrm>
            <a:off x="4174331" y="959645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A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337473BC-E5BD-690F-803C-B31780DBB0E7}"/>
              </a:ext>
            </a:extLst>
          </p:cNvPr>
          <p:cNvSpPr/>
          <p:nvPr/>
        </p:nvSpPr>
        <p:spPr>
          <a:xfrm>
            <a:off x="8175207" y="962631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B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9400D9B-866D-85D9-E8A2-7210A59BD704}"/>
              </a:ext>
            </a:extLst>
          </p:cNvPr>
          <p:cNvSpPr/>
          <p:nvPr/>
        </p:nvSpPr>
        <p:spPr>
          <a:xfrm>
            <a:off x="8175207" y="3812468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C</a:t>
            </a:r>
          </a:p>
        </p:txBody>
      </p:sp>
      <p:sp>
        <p:nvSpPr>
          <p:cNvPr id="8" name="Symbol zastępczy numeru slajdu 7">
            <a:extLst>
              <a:ext uri="{FF2B5EF4-FFF2-40B4-BE49-F238E27FC236}">
                <a16:creationId xmlns:a16="http://schemas.microsoft.com/office/drawing/2014/main" id="{85870D8B-1578-3DD0-C78C-637CBF33F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3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263F6FE9-71CF-8D80-BCC0-A4A044E20F28}"/>
              </a:ext>
            </a:extLst>
          </p:cNvPr>
          <p:cNvSpPr/>
          <p:nvPr/>
        </p:nvSpPr>
        <p:spPr>
          <a:xfrm>
            <a:off x="0" y="853947"/>
            <a:ext cx="4040191" cy="54421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99A46638-75F4-D2A6-5D0F-B6243AFD1665}"/>
              </a:ext>
            </a:extLst>
          </p:cNvPr>
          <p:cNvSpPr/>
          <p:nvPr/>
        </p:nvSpPr>
        <p:spPr>
          <a:xfrm>
            <a:off x="4157556" y="3812468"/>
            <a:ext cx="3664014" cy="2082915"/>
          </a:xfrm>
          <a:prstGeom prst="rect">
            <a:avLst/>
          </a:prstGeom>
          <a:solidFill>
            <a:srgbClr val="E0E0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D1053433-E714-C4B7-776F-B72066349458}"/>
              </a:ext>
            </a:extLst>
          </p:cNvPr>
          <p:cNvSpPr/>
          <p:nvPr/>
        </p:nvSpPr>
        <p:spPr>
          <a:xfrm>
            <a:off x="0" y="110078"/>
            <a:ext cx="6268995" cy="743870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5AC791E-BFAB-1EEA-0FF3-3EEB7190B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72" y="210927"/>
            <a:ext cx="5667376" cy="542171"/>
          </a:xfrm>
        </p:spPr>
        <p:txBody>
          <a:bodyPr/>
          <a:lstStyle/>
          <a:p>
            <a:r>
              <a:rPr lang="pl-PL" b="1" dirty="0" err="1">
                <a:solidFill>
                  <a:srgbClr val="E0E0E2"/>
                </a:solidFill>
              </a:rPr>
              <a:t>Measurements</a:t>
            </a:r>
            <a:r>
              <a:rPr lang="pl-PL" b="1" dirty="0">
                <a:solidFill>
                  <a:srgbClr val="E0E0E2"/>
                </a:solidFill>
              </a:rPr>
              <a:t> of </a:t>
            </a:r>
            <a:r>
              <a:rPr lang="pl-PL" b="1" dirty="0" err="1">
                <a:solidFill>
                  <a:srgbClr val="E0E0E2"/>
                </a:solidFill>
              </a:rPr>
              <a:t>digestive</a:t>
            </a:r>
            <a:r>
              <a:rPr lang="pl-PL" b="1" dirty="0">
                <a:solidFill>
                  <a:srgbClr val="E0E0E2"/>
                </a:solidFill>
              </a:rPr>
              <a:t> </a:t>
            </a:r>
            <a:r>
              <a:rPr lang="pl-PL" b="1" dirty="0" err="1">
                <a:solidFill>
                  <a:srgbClr val="E0E0E2"/>
                </a:solidFill>
              </a:rPr>
              <a:t>tract</a:t>
            </a:r>
            <a:endParaRPr lang="pl-PL" b="1" dirty="0">
              <a:solidFill>
                <a:srgbClr val="E0E0E2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07A088-386D-DF86-DF33-10A19861C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19" y="1063704"/>
            <a:ext cx="3694497" cy="453668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pl-PL" sz="2200" dirty="0" err="1">
                <a:solidFill>
                  <a:srgbClr val="2D3042"/>
                </a:solidFill>
                <a:cs typeface="Calibri"/>
              </a:rPr>
              <a:t>Hepatocyte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area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was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significantly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smaller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than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in the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control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in the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0.01, 0.05 and 1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ppm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groups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(Ag+ and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0.1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ppm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did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not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differ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significantly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).</a:t>
            </a:r>
          </a:p>
          <a:p>
            <a:pPr algn="just"/>
            <a:r>
              <a:rPr lang="pl-PL" sz="2200" dirty="0" err="1">
                <a:solidFill>
                  <a:srgbClr val="2D3042"/>
                </a:solidFill>
                <a:cs typeface="Calibri"/>
              </a:rPr>
              <a:t>Hepatocyte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nucleolus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area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was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significantly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smaller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than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in the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control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in the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0.05 and 1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ppm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groups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2200" dirty="0" err="1">
                <a:solidFill>
                  <a:srgbClr val="2D3042"/>
                </a:solidFill>
                <a:cs typeface="Calibri"/>
              </a:rPr>
              <a:t>Intestinal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fold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height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did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not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differ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significantly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between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groups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(the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highest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mean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value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was in the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control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20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2200" dirty="0">
                <a:solidFill>
                  <a:srgbClr val="2D3042"/>
                </a:solidFill>
                <a:cs typeface="Calibri"/>
              </a:rPr>
              <a:t>).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C7A12FC-B44B-9E47-D297-6C7182EED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814" y="962617"/>
            <a:ext cx="3694496" cy="2487384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9CFA4EE-4AC3-AB9E-8C98-5A4BECA26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810" y="3808681"/>
            <a:ext cx="3688400" cy="248738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E2619BD-DB0C-C213-E3FD-8F94F045C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713" y="962617"/>
            <a:ext cx="3694497" cy="2481288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271772F-0330-0C07-4BFD-8F4AC5A64632}"/>
              </a:ext>
            </a:extLst>
          </p:cNvPr>
          <p:cNvSpPr txBox="1"/>
          <p:nvPr/>
        </p:nvSpPr>
        <p:spPr>
          <a:xfrm>
            <a:off x="4157556" y="3898211"/>
            <a:ext cx="36217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The graphs present 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l-PL" sz="1600" b="0" i="0" u="none" strike="noStrike" dirty="0" err="1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cell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l-PL" sz="1600" b="0" i="0" u="none" strike="noStrike" dirty="0" err="1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measurements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[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A-C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].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X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axis shows</a:t>
            </a:r>
            <a:r>
              <a:rPr lang="pl-PL" sz="1600" dirty="0">
                <a:solidFill>
                  <a:srgbClr val="2D3042"/>
                </a:solidFill>
                <a:latin typeface="Calibri" panose="020F0502020204030204" pitchFamily="34" charset="0"/>
              </a:rPr>
              <a:t> e</a:t>
            </a:r>
            <a:r>
              <a:rPr lang="en-US" sz="1600" b="0" i="0" u="none" strike="noStrike" dirty="0" err="1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xperimental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group. Letters a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and 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b 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indicate belonging to homogeneous groups as determined by Tukey's test (p&lt;0.05, n=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8-14 for </a:t>
            </a:r>
            <a:r>
              <a:rPr lang="pl-PL" sz="1600" b="0" i="0" u="none" strike="noStrike" dirty="0" err="1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hepatocytes</a:t>
            </a:r>
            <a:r>
              <a:rPr lang="pl-PL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 and n=9-17 for </a:t>
            </a:r>
            <a:r>
              <a:rPr lang="pl-PL" sz="1600" b="0" i="0" u="none" strike="noStrike" dirty="0" err="1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intestine</a:t>
            </a:r>
            <a:r>
              <a:rPr lang="en-US" sz="16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). Bars show mean ± SD.</a:t>
            </a:r>
            <a:endParaRPr lang="pl-PL" sz="16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E3F88D1-B2D2-973B-88EE-9516EBEE7FEC}"/>
              </a:ext>
            </a:extLst>
          </p:cNvPr>
          <p:cNvSpPr/>
          <p:nvPr/>
        </p:nvSpPr>
        <p:spPr>
          <a:xfrm>
            <a:off x="4110831" y="991395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A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FC0C3A4-68CA-6461-29E1-D10E052D177A}"/>
              </a:ext>
            </a:extLst>
          </p:cNvPr>
          <p:cNvSpPr/>
          <p:nvPr/>
        </p:nvSpPr>
        <p:spPr>
          <a:xfrm>
            <a:off x="8175207" y="988031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B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E408C18-2797-3A56-7911-BD3F7F98A0C7}"/>
              </a:ext>
            </a:extLst>
          </p:cNvPr>
          <p:cNvSpPr/>
          <p:nvPr/>
        </p:nvSpPr>
        <p:spPr>
          <a:xfrm>
            <a:off x="8181557" y="3837868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C</a:t>
            </a:r>
          </a:p>
        </p:txBody>
      </p:sp>
      <p:sp>
        <p:nvSpPr>
          <p:cNvPr id="11" name="Symbol zastępczy numeru slajdu 10">
            <a:extLst>
              <a:ext uri="{FF2B5EF4-FFF2-40B4-BE49-F238E27FC236}">
                <a16:creationId xmlns:a16="http://schemas.microsoft.com/office/drawing/2014/main" id="{BAD1F883-A97D-58ED-ED4C-83A069C5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04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78C7F8C6-F0B5-F22F-CB41-23FB029D201D}"/>
              </a:ext>
            </a:extLst>
          </p:cNvPr>
          <p:cNvSpPr/>
          <p:nvPr/>
        </p:nvSpPr>
        <p:spPr>
          <a:xfrm>
            <a:off x="0" y="864763"/>
            <a:ext cx="4748896" cy="57766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20CB2A26-AC25-56AE-8709-8410AC0F0893}"/>
              </a:ext>
            </a:extLst>
          </p:cNvPr>
          <p:cNvSpPr/>
          <p:nvPr/>
        </p:nvSpPr>
        <p:spPr>
          <a:xfrm>
            <a:off x="0" y="110078"/>
            <a:ext cx="6268995" cy="743870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536B942-0DDD-FCA1-9989-F4DC24DB3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568"/>
            <a:ext cx="6336632" cy="506268"/>
          </a:xfrm>
        </p:spPr>
        <p:txBody>
          <a:bodyPr>
            <a:noAutofit/>
          </a:bodyPr>
          <a:lstStyle/>
          <a:p>
            <a:r>
              <a:rPr lang="pl-PL" sz="2900" b="1" dirty="0">
                <a:solidFill>
                  <a:srgbClr val="E0E0E2"/>
                </a:solidFill>
                <a:cs typeface="Calibri Light"/>
              </a:rPr>
              <a:t>Sex </a:t>
            </a:r>
            <a:r>
              <a:rPr lang="pl-PL" sz="2900" b="1" dirty="0" err="1">
                <a:solidFill>
                  <a:srgbClr val="E0E0E2"/>
                </a:solidFill>
                <a:cs typeface="Calibri Light"/>
              </a:rPr>
              <a:t>distribution</a:t>
            </a:r>
            <a:r>
              <a:rPr lang="pl-PL" sz="2900" b="1" dirty="0">
                <a:solidFill>
                  <a:srgbClr val="E0E0E2"/>
                </a:solidFill>
                <a:cs typeface="Calibri Light"/>
              </a:rPr>
              <a:t> and </a:t>
            </a:r>
            <a:r>
              <a:rPr lang="pl-PL" sz="2900" b="1" dirty="0" err="1">
                <a:solidFill>
                  <a:srgbClr val="E0E0E2"/>
                </a:solidFill>
                <a:cs typeface="Calibri Light"/>
              </a:rPr>
              <a:t>ovary</a:t>
            </a:r>
            <a:r>
              <a:rPr lang="pl-PL" sz="2900" b="1" dirty="0">
                <a:solidFill>
                  <a:srgbClr val="E0E0E2"/>
                </a:solidFill>
                <a:cs typeface="Calibri Light"/>
              </a:rPr>
              <a:t> </a:t>
            </a:r>
            <a:r>
              <a:rPr lang="pl-PL" sz="2900" b="1" dirty="0" err="1">
                <a:solidFill>
                  <a:srgbClr val="E0E0E2"/>
                </a:solidFill>
                <a:cs typeface="Calibri Light"/>
              </a:rPr>
              <a:t>measurements</a:t>
            </a:r>
            <a:endParaRPr lang="pl-PL" sz="2900" b="1" dirty="0">
              <a:solidFill>
                <a:srgbClr val="E0E0E2"/>
              </a:solidFill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B70563-9A19-E8B5-88C5-435315950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32" y="1079392"/>
            <a:ext cx="4032251" cy="53793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1800" dirty="0">
                <a:solidFill>
                  <a:srgbClr val="2D3042"/>
                </a:solidFill>
                <a:cs typeface="Calibri"/>
              </a:rPr>
              <a:t>Sex was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determined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on the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basis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external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sex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traits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180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and Ag+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delayed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the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appearance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external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sex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characteristics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. The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proportion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unidentified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fish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was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highest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in the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0.1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ppm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(79%),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followed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by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0.05 and 1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ppm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(73% and 72%).</a:t>
            </a:r>
          </a:p>
          <a:p>
            <a:pPr algn="just"/>
            <a:r>
              <a:rPr lang="pl-PL" sz="1800" dirty="0" err="1">
                <a:solidFill>
                  <a:srgbClr val="2D3042"/>
                </a:solidFill>
                <a:cs typeface="Calibri"/>
              </a:rPr>
              <a:t>More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females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than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males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were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identified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in the Ag+,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0.05 and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1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ppm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groups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. In the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0.01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the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numbers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were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equal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, and in the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AgNP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0.1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males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prevailed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1800" dirty="0">
                <a:solidFill>
                  <a:srgbClr val="2D3042"/>
                </a:solidFill>
                <a:cs typeface="Calibri"/>
              </a:rPr>
              <a:t>In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all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exposed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groups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, O1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oocytes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predominated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over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O2–O3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oocytes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(83–100%).</a:t>
            </a:r>
          </a:p>
          <a:p>
            <a:pPr algn="just"/>
            <a:r>
              <a:rPr lang="pl-PL" sz="1800" dirty="0" err="1">
                <a:solidFill>
                  <a:srgbClr val="2D3042"/>
                </a:solidFill>
                <a:cs typeface="Calibri"/>
              </a:rPr>
              <a:t>Oocytes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at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stage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O4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were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observed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only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in the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control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800" dirty="0" err="1">
                <a:solidFill>
                  <a:srgbClr val="2D3042"/>
                </a:solidFill>
                <a:cs typeface="Calibri"/>
              </a:rPr>
              <a:t>group</a:t>
            </a:r>
            <a:r>
              <a:rPr lang="pl-PL" sz="18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endParaRPr lang="pl-PL" sz="1800" dirty="0">
              <a:solidFill>
                <a:srgbClr val="2D3042"/>
              </a:solidFill>
              <a:cs typeface="Calibri"/>
            </a:endParaRPr>
          </a:p>
          <a:p>
            <a:pPr algn="just"/>
            <a:endParaRPr lang="pl-PL" sz="1800" dirty="0">
              <a:solidFill>
                <a:srgbClr val="2D3042"/>
              </a:solidFill>
              <a:cs typeface="Calibri"/>
            </a:endParaRP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909DDD27-2DCA-4668-9B82-FFBF8D1673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0044979"/>
              </p:ext>
            </p:extLst>
          </p:nvPr>
        </p:nvGraphicFramePr>
        <p:xfrm>
          <a:off x="8397078" y="3669515"/>
          <a:ext cx="3657600" cy="2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5C6FCAA1-C382-CCBC-C121-72A0A77BC9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0897208"/>
              </p:ext>
            </p:extLst>
          </p:nvPr>
        </p:nvGraphicFramePr>
        <p:xfrm>
          <a:off x="8397078" y="864763"/>
          <a:ext cx="3657600" cy="247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Obiekt 10">
            <a:extLst>
              <a:ext uri="{FF2B5EF4-FFF2-40B4-BE49-F238E27FC236}">
                <a16:creationId xmlns:a16="http://schemas.microsoft.com/office/drawing/2014/main" id="{C11E87D0-B7C5-D962-3934-2A9C86C881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111804"/>
              </p:ext>
            </p:extLst>
          </p:nvPr>
        </p:nvGraphicFramePr>
        <p:xfrm>
          <a:off x="4956460" y="2669813"/>
          <a:ext cx="3276600" cy="1083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333549" imgH="771525" progId="Excel.Sheet.12">
                  <p:embed/>
                </p:oleObj>
              </mc:Choice>
              <mc:Fallback>
                <p:oleObj name="Worksheet" r:id="rId4" imgW="2333549" imgH="771525" progId="Excel.Sheet.12">
                  <p:embed/>
                  <p:pic>
                    <p:nvPicPr>
                      <p:cNvPr id="11" name="Obiekt 10">
                        <a:extLst>
                          <a:ext uri="{FF2B5EF4-FFF2-40B4-BE49-F238E27FC236}">
                            <a16:creationId xmlns:a16="http://schemas.microsoft.com/office/drawing/2014/main" id="{C11E87D0-B7C5-D962-3934-2A9C86C881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6460" y="2669813"/>
                        <a:ext cx="3276600" cy="1083284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rostokąt 12">
            <a:extLst>
              <a:ext uri="{FF2B5EF4-FFF2-40B4-BE49-F238E27FC236}">
                <a16:creationId xmlns:a16="http://schemas.microsoft.com/office/drawing/2014/main" id="{33E32584-F4FC-1715-4A8D-D31ADC584A53}"/>
              </a:ext>
            </a:extLst>
          </p:cNvPr>
          <p:cNvSpPr/>
          <p:nvPr/>
        </p:nvSpPr>
        <p:spPr>
          <a:xfrm>
            <a:off x="4951012" y="2142789"/>
            <a:ext cx="3276600" cy="525122"/>
          </a:xfrm>
          <a:prstGeom prst="rect">
            <a:avLst/>
          </a:prstGeom>
          <a:solidFill>
            <a:srgbClr val="E0E0E2"/>
          </a:solidFill>
          <a:ln>
            <a:solidFill>
              <a:srgbClr val="E0E0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26DADD4-4415-C048-233C-BFAF2C23DAEE}"/>
              </a:ext>
            </a:extLst>
          </p:cNvPr>
          <p:cNvSpPr txBox="1"/>
          <p:nvPr/>
        </p:nvSpPr>
        <p:spPr>
          <a:xfrm>
            <a:off x="4956461" y="2144691"/>
            <a:ext cx="327115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 err="1">
                <a:solidFill>
                  <a:srgbClr val="2D3042"/>
                </a:solidFill>
              </a:rPr>
              <a:t>Table</a:t>
            </a:r>
            <a:r>
              <a:rPr lang="pl-PL" sz="1400" b="1" dirty="0">
                <a:solidFill>
                  <a:srgbClr val="2D3042"/>
                </a:solidFill>
              </a:rPr>
              <a:t> 1. </a:t>
            </a:r>
            <a:r>
              <a:rPr lang="pl-PL" sz="1400" dirty="0" err="1">
                <a:solidFill>
                  <a:srgbClr val="2D3042"/>
                </a:solidFill>
              </a:rPr>
              <a:t>Oocyte</a:t>
            </a:r>
            <a:r>
              <a:rPr lang="pl-PL" sz="1400" dirty="0">
                <a:solidFill>
                  <a:srgbClr val="2D3042"/>
                </a:solidFill>
              </a:rPr>
              <a:t> development </a:t>
            </a:r>
            <a:r>
              <a:rPr lang="pl-PL" sz="1400" dirty="0" err="1">
                <a:solidFill>
                  <a:srgbClr val="2D3042"/>
                </a:solidFill>
              </a:rPr>
              <a:t>stages</a:t>
            </a:r>
            <a:r>
              <a:rPr lang="pl-PL" sz="1400" dirty="0">
                <a:solidFill>
                  <a:srgbClr val="2D3042"/>
                </a:solidFill>
              </a:rPr>
              <a:t> (</a:t>
            </a:r>
            <a:r>
              <a:rPr lang="pl-PL" sz="1400" dirty="0" err="1">
                <a:solidFill>
                  <a:srgbClr val="2D3042"/>
                </a:solidFill>
              </a:rPr>
              <a:t>modified</a:t>
            </a:r>
            <a:r>
              <a:rPr lang="pl-PL" sz="1400" dirty="0">
                <a:solidFill>
                  <a:srgbClr val="2D3042"/>
                </a:solidFill>
              </a:rPr>
              <a:t> Lambert 1970).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BD6C7E6-1C1A-9122-908C-BDAF60CE64CB}"/>
              </a:ext>
            </a:extLst>
          </p:cNvPr>
          <p:cNvSpPr/>
          <p:nvPr/>
        </p:nvSpPr>
        <p:spPr>
          <a:xfrm>
            <a:off x="4901292" y="4630439"/>
            <a:ext cx="3276599" cy="782343"/>
          </a:xfrm>
          <a:prstGeom prst="rect">
            <a:avLst/>
          </a:prstGeom>
          <a:solidFill>
            <a:srgbClr val="E0E0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6C77C715-9E96-BE54-6D00-9C7C06235C13}"/>
              </a:ext>
            </a:extLst>
          </p:cNvPr>
          <p:cNvSpPr txBox="1"/>
          <p:nvPr/>
        </p:nvSpPr>
        <p:spPr>
          <a:xfrm>
            <a:off x="4918362" y="4674119"/>
            <a:ext cx="33092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0" i="0" u="none" strike="noStrike" dirty="0">
                <a:solidFill>
                  <a:srgbClr val="2D3042"/>
                </a:solidFill>
                <a:effectLst/>
                <a:latin typeface="Calibri" panose="020F0502020204030204" pitchFamily="34" charset="0"/>
              </a:rPr>
              <a:t>The graphs present sex distribution [A] and oocyte size distribution [B]. Y-axis shows experimental group.</a:t>
            </a:r>
            <a:endParaRPr lang="pl-PL" sz="14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FC177A5-B06C-1940-2F8B-AB117508C7B2}"/>
              </a:ext>
            </a:extLst>
          </p:cNvPr>
          <p:cNvSpPr/>
          <p:nvPr/>
        </p:nvSpPr>
        <p:spPr>
          <a:xfrm>
            <a:off x="8416503" y="878502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A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6807583-B029-372E-405D-1B6C1B423557}"/>
              </a:ext>
            </a:extLst>
          </p:cNvPr>
          <p:cNvSpPr/>
          <p:nvPr/>
        </p:nvSpPr>
        <p:spPr>
          <a:xfrm>
            <a:off x="8416503" y="3690239"/>
            <a:ext cx="314325" cy="328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2D3042"/>
                </a:solidFill>
              </a:rPr>
              <a:t>B</a:t>
            </a:r>
          </a:p>
        </p:txBody>
      </p:sp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DAB9B8EC-2149-2F89-AB60-E91E35E3A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3665" y="6276181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697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499B5C84-7D85-FAFF-2414-A6354DDE2584}"/>
              </a:ext>
            </a:extLst>
          </p:cNvPr>
          <p:cNvSpPr/>
          <p:nvPr/>
        </p:nvSpPr>
        <p:spPr>
          <a:xfrm>
            <a:off x="742558" y="1593711"/>
            <a:ext cx="10706883" cy="4559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63C0409-AFAF-2259-DB24-879AC09637B3}"/>
              </a:ext>
            </a:extLst>
          </p:cNvPr>
          <p:cNvSpPr/>
          <p:nvPr/>
        </p:nvSpPr>
        <p:spPr>
          <a:xfrm>
            <a:off x="742560" y="370366"/>
            <a:ext cx="10706881" cy="1233015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146BC-17A4-E8A7-5003-3B41055BC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57" y="667785"/>
            <a:ext cx="10513701" cy="638175"/>
          </a:xfrm>
        </p:spPr>
        <p:txBody>
          <a:bodyPr>
            <a:noAutofit/>
          </a:bodyPr>
          <a:lstStyle/>
          <a:p>
            <a:pPr algn="ctr"/>
            <a:r>
              <a:rPr lang="pl-PL" sz="4000" b="1" dirty="0" err="1">
                <a:solidFill>
                  <a:srgbClr val="E0E0E2"/>
                </a:solidFill>
              </a:rPr>
              <a:t>Summary</a:t>
            </a:r>
            <a:endParaRPr lang="pl-PL" sz="4000" b="1" dirty="0">
              <a:solidFill>
                <a:srgbClr val="E0E0E2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285D1E-26EB-5319-9BFA-6B0B87010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311" y="1817678"/>
            <a:ext cx="9931734" cy="43351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sz="2800" dirty="0">
                <a:solidFill>
                  <a:srgbClr val="2D3042"/>
                </a:solidFill>
                <a:cs typeface="Calibri"/>
              </a:rPr>
              <a:t>Silver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nanoparticles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delayed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sexual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maturation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and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may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impair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growth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280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may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exert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hepatotoxic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effects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(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reduced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hepatocyte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size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).</a:t>
            </a:r>
          </a:p>
          <a:p>
            <a:pPr algn="just"/>
            <a:r>
              <a:rPr lang="pl-PL" sz="2800" dirty="0">
                <a:solidFill>
                  <a:srgbClr val="2D3042"/>
                </a:solidFill>
                <a:cs typeface="Calibri"/>
              </a:rPr>
              <a:t>The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effect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on the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intestine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cannot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be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clearly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determined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from the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obtained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results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2800" dirty="0">
                <a:solidFill>
                  <a:srgbClr val="2D3042"/>
                </a:solidFill>
                <a:cs typeface="Calibri"/>
              </a:rPr>
              <a:t>The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lack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of a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clear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concentration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–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response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relationship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may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be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explained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by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aggregation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nanoparticles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at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higher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concentrations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.</a:t>
            </a:r>
          </a:p>
          <a:p>
            <a:pPr algn="just"/>
            <a:r>
              <a:rPr lang="pl-PL" sz="2800" b="1" dirty="0" err="1">
                <a:solidFill>
                  <a:srgbClr val="2D3042"/>
                </a:solidFill>
                <a:cs typeface="Calibri"/>
              </a:rPr>
              <a:t>Individual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b="1" dirty="0" err="1">
                <a:solidFill>
                  <a:srgbClr val="2D3042"/>
                </a:solidFill>
                <a:cs typeface="Calibri"/>
              </a:rPr>
              <a:t>differences</a:t>
            </a:r>
            <a:r>
              <a:rPr lang="pl-PL" sz="2800" b="1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in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resistance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to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AgNPs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may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also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2800" dirty="0" err="1">
                <a:solidFill>
                  <a:srgbClr val="2D3042"/>
                </a:solidFill>
                <a:cs typeface="Calibri"/>
              </a:rPr>
              <a:t>contribute</a:t>
            </a:r>
            <a:r>
              <a:rPr lang="pl-PL" sz="2800" dirty="0">
                <a:solidFill>
                  <a:srgbClr val="2D3042"/>
                </a:solidFill>
                <a:cs typeface="Calibri"/>
              </a:rPr>
              <a:t>.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DFC4CEE-D02E-4A41-79FF-9190D137C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53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3B489648-C7B5-C929-A897-F1910D02F5F5}"/>
              </a:ext>
            </a:extLst>
          </p:cNvPr>
          <p:cNvSpPr/>
          <p:nvPr/>
        </p:nvSpPr>
        <p:spPr>
          <a:xfrm>
            <a:off x="-1" y="2117124"/>
            <a:ext cx="5478161" cy="3962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276B25C-FD7D-A796-719A-EB1555BC139B}"/>
              </a:ext>
            </a:extLst>
          </p:cNvPr>
          <p:cNvSpPr/>
          <p:nvPr/>
        </p:nvSpPr>
        <p:spPr>
          <a:xfrm>
            <a:off x="0" y="1790948"/>
            <a:ext cx="5478162" cy="326176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79B9875-8D6F-A2E9-E5F7-E6F807953FFA}"/>
              </a:ext>
            </a:extLst>
          </p:cNvPr>
          <p:cNvSpPr/>
          <p:nvPr/>
        </p:nvSpPr>
        <p:spPr>
          <a:xfrm>
            <a:off x="0" y="601361"/>
            <a:ext cx="5608848" cy="922639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5C5CFD8-4DD8-8036-3CF2-9E6FE50B0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5" y="720477"/>
            <a:ext cx="5478162" cy="68440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E0E0E2"/>
                </a:solidFill>
                <a:ea typeface="Calibri Light"/>
                <a:cs typeface="Calibri Light"/>
              </a:rPr>
              <a:t>Thank you for your attention!</a:t>
            </a:r>
            <a:endParaRPr lang="en-US" sz="3600" b="1" dirty="0">
              <a:solidFill>
                <a:srgbClr val="E0E0E2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358B91-7247-2A87-C45C-EBA55AA55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907" y="2175123"/>
            <a:ext cx="5122347" cy="39624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just"/>
            <a:r>
              <a:rPr lang="pl-PL" sz="1600" dirty="0" err="1">
                <a:solidFill>
                  <a:srgbClr val="2D3042"/>
                </a:solidFill>
                <a:cs typeface="Calibri"/>
              </a:rPr>
              <a:t>Dumont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E., Johnson, A. C., Keller, V. D., &amp; Williams, R. J. (2015). Nano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silver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nano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zinc-oxide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in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surface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waters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–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Exposure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estimation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for Europe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at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high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spatial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and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temporal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resolution.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Environmental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pollution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196, 341-349.</a:t>
            </a:r>
          </a:p>
          <a:p>
            <a:pPr algn="just"/>
            <a:r>
              <a:rPr lang="pl-PL" sz="1600" dirty="0" err="1">
                <a:solidFill>
                  <a:srgbClr val="2D3042"/>
                </a:solidFill>
                <a:cs typeface="Calibri"/>
              </a:rPr>
              <a:t>Kamaszewski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M.,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Kawalski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K., Wiechetek, W.,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Szudrowicz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H.,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Martynow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J., Adamek-Urbańska, D., ... &amp;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Aksakal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E. (2023). The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Effect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of Silver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Nanoparticles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on the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Digestive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System, Gonad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Morphology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and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Physiology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Butterfly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Splitfin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(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Ameca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splendens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). International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Journal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of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Molecular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 </a:t>
            </a:r>
            <a:r>
              <a:rPr lang="pl-PL" sz="1600" dirty="0" err="1">
                <a:solidFill>
                  <a:srgbClr val="2D3042"/>
                </a:solidFill>
                <a:cs typeface="Calibri"/>
              </a:rPr>
              <a:t>Sciences</a:t>
            </a:r>
            <a:r>
              <a:rPr lang="pl-PL" sz="1600" dirty="0">
                <a:solidFill>
                  <a:srgbClr val="2D3042"/>
                </a:solidFill>
                <a:cs typeface="Calibri"/>
              </a:rPr>
              <a:t>, 24(19), 14598.</a:t>
            </a:r>
          </a:p>
          <a:p>
            <a:pPr algn="just"/>
            <a:r>
              <a:rPr lang="pl-PL" sz="1600" dirty="0" err="1">
                <a:solidFill>
                  <a:srgbClr val="2D3042"/>
                </a:solidFill>
              </a:rPr>
              <a:t>Kamaszewski</a:t>
            </a:r>
            <a:r>
              <a:rPr lang="pl-PL" sz="1600" dirty="0">
                <a:solidFill>
                  <a:srgbClr val="2D3042"/>
                </a:solidFill>
              </a:rPr>
              <a:t>, M., Skrobisz, M., Wójcik, M., </a:t>
            </a:r>
            <a:r>
              <a:rPr lang="pl-PL" sz="1600" dirty="0" err="1">
                <a:solidFill>
                  <a:srgbClr val="2D3042"/>
                </a:solidFill>
              </a:rPr>
              <a:t>Kawalski</a:t>
            </a:r>
            <a:r>
              <a:rPr lang="pl-PL" sz="1600" dirty="0">
                <a:solidFill>
                  <a:srgbClr val="2D3042"/>
                </a:solidFill>
              </a:rPr>
              <a:t>, K., Szczepański, A., </a:t>
            </a:r>
            <a:r>
              <a:rPr lang="pl-PL" sz="1600" dirty="0" err="1">
                <a:solidFill>
                  <a:srgbClr val="2D3042"/>
                </a:solidFill>
              </a:rPr>
              <a:t>Bujarski</a:t>
            </a:r>
            <a:r>
              <a:rPr lang="pl-PL" sz="1600" dirty="0">
                <a:solidFill>
                  <a:srgbClr val="2D3042"/>
                </a:solidFill>
              </a:rPr>
              <a:t>, P., ... &amp; </a:t>
            </a:r>
            <a:r>
              <a:rPr lang="pl-PL" sz="1600" dirty="0" err="1">
                <a:solidFill>
                  <a:srgbClr val="2D3042"/>
                </a:solidFill>
              </a:rPr>
              <a:t>Martynow</a:t>
            </a:r>
            <a:r>
              <a:rPr lang="pl-PL" sz="1600" dirty="0">
                <a:solidFill>
                  <a:srgbClr val="2D3042"/>
                </a:solidFill>
              </a:rPr>
              <a:t>, J. (2020). The role of </a:t>
            </a:r>
            <a:r>
              <a:rPr lang="pl-PL" sz="1600" dirty="0" err="1">
                <a:solidFill>
                  <a:srgbClr val="2D3042"/>
                </a:solidFill>
              </a:rPr>
              <a:t>transcription</a:t>
            </a:r>
            <a:r>
              <a:rPr lang="pl-PL" sz="1600" dirty="0">
                <a:solidFill>
                  <a:srgbClr val="2D3042"/>
                </a:solidFill>
              </a:rPr>
              <a:t> </a:t>
            </a:r>
            <a:r>
              <a:rPr lang="pl-PL" sz="1600" dirty="0" err="1">
                <a:solidFill>
                  <a:srgbClr val="2D3042"/>
                </a:solidFill>
              </a:rPr>
              <a:t>factors</a:t>
            </a:r>
            <a:r>
              <a:rPr lang="pl-PL" sz="1600" dirty="0">
                <a:solidFill>
                  <a:srgbClr val="2D3042"/>
                </a:solidFill>
              </a:rPr>
              <a:t> in gonad development and sex </a:t>
            </a:r>
            <a:r>
              <a:rPr lang="pl-PL" sz="1600" dirty="0" err="1">
                <a:solidFill>
                  <a:srgbClr val="2D3042"/>
                </a:solidFill>
              </a:rPr>
              <a:t>differentiation</a:t>
            </a:r>
            <a:r>
              <a:rPr lang="pl-PL" sz="1600" dirty="0">
                <a:solidFill>
                  <a:srgbClr val="2D3042"/>
                </a:solidFill>
              </a:rPr>
              <a:t> of a </a:t>
            </a:r>
            <a:r>
              <a:rPr lang="pl-PL" sz="1600" dirty="0" err="1">
                <a:solidFill>
                  <a:srgbClr val="2D3042"/>
                </a:solidFill>
              </a:rPr>
              <a:t>teleost</a:t>
            </a:r>
            <a:r>
              <a:rPr lang="pl-PL" sz="1600" dirty="0">
                <a:solidFill>
                  <a:srgbClr val="2D3042"/>
                </a:solidFill>
              </a:rPr>
              <a:t> model Fish—</a:t>
            </a:r>
            <a:r>
              <a:rPr lang="pl-PL" sz="1600" dirty="0" err="1">
                <a:solidFill>
                  <a:srgbClr val="2D3042"/>
                </a:solidFill>
              </a:rPr>
              <a:t>Guppy</a:t>
            </a:r>
            <a:r>
              <a:rPr lang="pl-PL" sz="1600" dirty="0">
                <a:solidFill>
                  <a:srgbClr val="2D3042"/>
                </a:solidFill>
              </a:rPr>
              <a:t> (</a:t>
            </a:r>
            <a:r>
              <a:rPr lang="pl-PL" sz="1600" dirty="0" err="1">
                <a:solidFill>
                  <a:srgbClr val="2D3042"/>
                </a:solidFill>
              </a:rPr>
              <a:t>Poecilia</a:t>
            </a:r>
            <a:r>
              <a:rPr lang="pl-PL" sz="1600" dirty="0">
                <a:solidFill>
                  <a:srgbClr val="2D3042"/>
                </a:solidFill>
              </a:rPr>
              <a:t> </a:t>
            </a:r>
            <a:r>
              <a:rPr lang="pl-PL" sz="1600" dirty="0" err="1">
                <a:solidFill>
                  <a:srgbClr val="2D3042"/>
                </a:solidFill>
              </a:rPr>
              <a:t>reticulata</a:t>
            </a:r>
            <a:r>
              <a:rPr lang="pl-PL" sz="1600" dirty="0">
                <a:solidFill>
                  <a:srgbClr val="2D3042"/>
                </a:solidFill>
              </a:rPr>
              <a:t>). Animals, 10(12), 2401.</a:t>
            </a:r>
          </a:p>
          <a:p>
            <a:pPr algn="just"/>
            <a:r>
              <a:rPr lang="en-US" sz="1600" dirty="0">
                <a:solidFill>
                  <a:srgbClr val="2D3042"/>
                </a:solidFill>
              </a:rPr>
              <a:t>Lambert, J. G. D. (1970). The ovary of the guppy </a:t>
            </a:r>
            <a:r>
              <a:rPr lang="en-US" sz="1600" dirty="0" err="1">
                <a:solidFill>
                  <a:srgbClr val="2D3042"/>
                </a:solidFill>
              </a:rPr>
              <a:t>Poecilia</a:t>
            </a:r>
            <a:r>
              <a:rPr lang="en-US" sz="1600" dirty="0">
                <a:solidFill>
                  <a:srgbClr val="2D3042"/>
                </a:solidFill>
              </a:rPr>
              <a:t> reticulata: the granulosa cells as sites of steroid biosynthesis. General and Comparative endocrinology, 15(3), 464-476.</a:t>
            </a:r>
            <a:endParaRPr lang="pl-PL" sz="1600" dirty="0">
              <a:solidFill>
                <a:srgbClr val="2D3042"/>
              </a:solidFill>
              <a:cs typeface="Calibri"/>
            </a:endParaRPr>
          </a:p>
          <a:p>
            <a:pPr algn="just"/>
            <a:endParaRPr lang="pl-PL" sz="1600" dirty="0">
              <a:solidFill>
                <a:srgbClr val="2D3042"/>
              </a:solidFill>
              <a:cs typeface="Calibri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4195B5C-C6C6-FD6C-3400-36BA174D5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9572" y="1790948"/>
            <a:ext cx="3932237" cy="326176"/>
          </a:xfrm>
        </p:spPr>
        <p:txBody>
          <a:bodyPr>
            <a:normAutofit lnSpcReduction="10000"/>
          </a:bodyPr>
          <a:lstStyle/>
          <a:p>
            <a:r>
              <a:rPr lang="pl-PL" sz="1800" dirty="0" err="1">
                <a:solidFill>
                  <a:srgbClr val="E0E0E2"/>
                </a:solidFill>
              </a:rPr>
              <a:t>Bibliography</a:t>
            </a:r>
            <a:r>
              <a:rPr lang="pl-PL" sz="1800" dirty="0">
                <a:solidFill>
                  <a:srgbClr val="E0E0E2"/>
                </a:solidFill>
              </a:rPr>
              <a:t>: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978B1E1B-E05B-23B1-D3B4-B3C63DD19C88}"/>
              </a:ext>
            </a:extLst>
          </p:cNvPr>
          <p:cNvSpPr txBox="1"/>
          <p:nvPr/>
        </p:nvSpPr>
        <p:spPr>
          <a:xfrm>
            <a:off x="5852350" y="5891302"/>
            <a:ext cx="4129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hlinkClick r:id="rId2"/>
              </a:rPr>
              <a:t>https://fish-guppy.com/different-types-of-guppy-fish-guppies-with-pictures/</a:t>
            </a:r>
            <a:r>
              <a:rPr lang="pl-PL" sz="1000" dirty="0"/>
              <a:t> </a:t>
            </a:r>
          </a:p>
        </p:txBody>
      </p:sp>
      <p:sp>
        <p:nvSpPr>
          <p:cNvPr id="39" name="Symbol zastępczy numeru slajdu 38">
            <a:extLst>
              <a:ext uri="{FF2B5EF4-FFF2-40B4-BE49-F238E27FC236}">
                <a16:creationId xmlns:a16="http://schemas.microsoft.com/office/drawing/2014/main" id="{97521290-6523-7C65-2246-F6E6C798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pic>
        <p:nvPicPr>
          <p:cNvPr id="40" name="Obraz 39" descr="BLACK GUPPY">
            <a:extLst>
              <a:ext uri="{FF2B5EF4-FFF2-40B4-BE49-F238E27FC236}">
                <a16:creationId xmlns:a16="http://schemas.microsoft.com/office/drawing/2014/main" id="{E0112594-242B-DED5-6784-80B472831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721" y="1029270"/>
            <a:ext cx="6399279" cy="479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699839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</TotalTime>
  <Words>1122</Words>
  <Application>Microsoft Macintosh PowerPoint</Application>
  <PresentationFormat>Panoramiczny</PresentationFormat>
  <Paragraphs>94</Paragraphs>
  <Slides>10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Motyw pakietu Office</vt:lpstr>
      <vt:lpstr>Worksheet</vt:lpstr>
      <vt:lpstr>Effects of Silver Nanoparticles and Silver Ions on Developmental and Morphological Abnormalities in Juvenile Guppies (Poecilia reticulata)</vt:lpstr>
      <vt:lpstr>Silver nanoparticles – AgNPs</vt:lpstr>
      <vt:lpstr>Animal model - guppy</vt:lpstr>
      <vt:lpstr>Aim of the study</vt:lpstr>
      <vt:lpstr>Methodology</vt:lpstr>
      <vt:lpstr>Body measurements and mortality rate</vt:lpstr>
      <vt:lpstr>Measurements of digestive tract</vt:lpstr>
      <vt:lpstr>Sex distribution and ovary measurements</vt:lpstr>
      <vt:lpstr>Summary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Kacper Kawalski</cp:lastModifiedBy>
  <cp:revision>26</cp:revision>
  <dcterms:created xsi:type="dcterms:W3CDTF">2013-07-15T20:26:40Z</dcterms:created>
  <dcterms:modified xsi:type="dcterms:W3CDTF">2026-10-01T21:31:04Z</dcterms:modified>
</cp:coreProperties>
</file>