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3" r:id="rId4"/>
    <p:sldId id="258" r:id="rId5"/>
    <p:sldId id="264" r:id="rId6"/>
    <p:sldId id="259" r:id="rId7"/>
    <p:sldId id="260" r:id="rId8"/>
    <p:sldId id="261" r:id="rId9"/>
    <p:sldId id="262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CB301-D1C5-424C-A0CB-C28DD687ACE7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3E221-A046-4BCD-81C7-9D7C0E4DD0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347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76365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791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8195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2687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088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89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18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503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75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5513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7287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0564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5705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7166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668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964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344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283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36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4447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9090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55624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0780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42488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3731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8708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BC485C-EAB7-ABCC-4F6A-CE4BADB8B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30950EE-B254-752D-672A-3574014A2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9FB0495-FC9D-FEC7-94BE-92676B2AB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166B784-8274-82D6-D9A8-2D238825F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55E6027-3458-43BC-D9B1-DFB60F17A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8931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8029DEBA-B5D3-49C9-B105-BB47872B7596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EBA93636-7F9C-4E47-806E-78BE69CB3C99}" type="slidenum">
              <a:rPr lang="hr-HR" smtClean="0"/>
              <a:t>‹#›</a:t>
            </a:fld>
            <a:endParaRPr lang="hr-HR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74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oportal.hr/?utm_source=chatgpt.com" TargetMode="External"/><Relationship Id="rId2" Type="http://schemas.openxmlformats.org/officeDocument/2006/relationships/hyperlink" Target="https://natura-slavonica.hr/znacajni-krajobraz-gajna/?utm_source=chatgpt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4C600C-12A0-6AC6-0D86-78D3850F3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6995"/>
            <a:ext cx="9144000" cy="2387600"/>
          </a:xfrm>
        </p:spPr>
        <p:txBody>
          <a:bodyPr>
            <a:normAutofit/>
          </a:bodyPr>
          <a:lstStyle/>
          <a:p>
            <a:r>
              <a:rPr lang="hr-HR" sz="4200" b="1" dirty="0" err="1"/>
              <a:t>Gajna</a:t>
            </a:r>
            <a:r>
              <a:rPr lang="hr-HR" sz="4200" b="1" dirty="0"/>
              <a:t> as </a:t>
            </a:r>
            <a:r>
              <a:rPr lang="hr-HR" sz="4200" b="1" dirty="0" err="1"/>
              <a:t>an</a:t>
            </a:r>
            <a:r>
              <a:rPr lang="hr-HR" sz="4200" b="1" dirty="0"/>
              <a:t> </a:t>
            </a:r>
            <a:r>
              <a:rPr lang="hr-HR" sz="4200" b="1" dirty="0" err="1"/>
              <a:t>Example</a:t>
            </a:r>
            <a:r>
              <a:rPr lang="hr-HR" sz="4200" b="1" dirty="0"/>
              <a:t> </a:t>
            </a:r>
            <a:r>
              <a:rPr lang="hr-HR" sz="4200" b="1" dirty="0" err="1"/>
              <a:t>of</a:t>
            </a:r>
            <a:r>
              <a:rPr lang="hr-HR" sz="4200" b="1" dirty="0"/>
              <a:t> </a:t>
            </a:r>
            <a:r>
              <a:rPr lang="hr-HR" sz="4200" b="1" dirty="0" err="1"/>
              <a:t>Sustainable</a:t>
            </a:r>
            <a:r>
              <a:rPr lang="hr-HR" sz="4200" b="1" dirty="0"/>
              <a:t> </a:t>
            </a:r>
            <a:r>
              <a:rPr lang="hr-HR" sz="4200" b="1" dirty="0" err="1"/>
              <a:t>Floodplain</a:t>
            </a:r>
            <a:r>
              <a:rPr lang="hr-HR" sz="4200" b="1" dirty="0"/>
              <a:t> </a:t>
            </a:r>
            <a:r>
              <a:rPr lang="hr-HR" sz="4200" b="1" dirty="0" err="1"/>
              <a:t>Pasture</a:t>
            </a:r>
            <a:r>
              <a:rPr lang="hr-HR" sz="4200" b="1" dirty="0"/>
              <a:t> Management</a:t>
            </a:r>
            <a:endParaRPr lang="hr-HR" sz="42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C04ABD6-3E43-55F0-81E9-FD09AD7BC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595"/>
            <a:ext cx="9144000" cy="737573"/>
          </a:xfrm>
        </p:spPr>
        <p:txBody>
          <a:bodyPr>
            <a:normAutofit/>
          </a:bodyPr>
          <a:lstStyle/>
          <a:p>
            <a:r>
              <a:rPr lang="hr-HR" sz="3200" b="1" dirty="0" err="1"/>
              <a:t>Traditional</a:t>
            </a:r>
            <a:r>
              <a:rPr lang="hr-HR" sz="3200" b="1" dirty="0"/>
              <a:t> </a:t>
            </a:r>
            <a:r>
              <a:rPr lang="hr-HR" sz="3200" b="1" dirty="0" err="1"/>
              <a:t>Grazing</a:t>
            </a:r>
            <a:r>
              <a:rPr lang="hr-HR" sz="3200" b="1" dirty="0"/>
              <a:t>, </a:t>
            </a:r>
            <a:r>
              <a:rPr lang="hr-HR" sz="3200" b="1" dirty="0" err="1"/>
              <a:t>Native</a:t>
            </a:r>
            <a:r>
              <a:rPr lang="hr-HR" sz="3200" b="1" dirty="0"/>
              <a:t> </a:t>
            </a:r>
            <a:r>
              <a:rPr lang="hr-HR" sz="3200" b="1" dirty="0" err="1"/>
              <a:t>Breeds</a:t>
            </a:r>
            <a:r>
              <a:rPr lang="hr-HR" sz="3200" b="1" dirty="0"/>
              <a:t> </a:t>
            </a:r>
            <a:r>
              <a:rPr lang="hr-HR" sz="3200" b="1" dirty="0" err="1"/>
              <a:t>and</a:t>
            </a:r>
            <a:r>
              <a:rPr lang="hr-HR" sz="3200" b="1" dirty="0"/>
              <a:t> </a:t>
            </a:r>
            <a:r>
              <a:rPr lang="hr-HR" sz="3200" b="1" dirty="0" err="1"/>
              <a:t>Biodiversity</a:t>
            </a:r>
            <a:endParaRPr lang="hr-HR" sz="3200" dirty="0"/>
          </a:p>
        </p:txBody>
      </p:sp>
      <p:sp>
        <p:nvSpPr>
          <p:cNvPr id="5" name="Podnaslov 2">
            <a:extLst>
              <a:ext uri="{FF2B5EF4-FFF2-40B4-BE49-F238E27FC236}">
                <a16:creationId xmlns:a16="http://schemas.microsoft.com/office/drawing/2014/main" id="{51228304-AFE8-C921-E15C-ECB8CF57A250}"/>
              </a:ext>
            </a:extLst>
          </p:cNvPr>
          <p:cNvSpPr txBox="1">
            <a:spLocks/>
          </p:cNvSpPr>
          <p:nvPr/>
        </p:nvSpPr>
        <p:spPr>
          <a:xfrm>
            <a:off x="1524000" y="123382"/>
            <a:ext cx="9144000" cy="737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15th International </a:t>
            </a:r>
            <a:r>
              <a:rPr lang="hr-H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Symposium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 “Kopački rit: </a:t>
            </a:r>
            <a:r>
              <a:rPr lang="hr-H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Yesterday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Tomorrow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 2026”</a:t>
            </a:r>
            <a:b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Osijek, 1–2 </a:t>
            </a:r>
            <a:r>
              <a:rPr lang="hr-H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hr-H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F6E9714-9D20-07A2-9132-6006636D7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685" y="123382"/>
            <a:ext cx="1275277" cy="10800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476A62FB-F6DC-FC00-082D-8696A9274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8" y="123382"/>
            <a:ext cx="1242387" cy="1080000"/>
          </a:xfrm>
          <a:prstGeom prst="rect">
            <a:avLst/>
          </a:prstGeom>
        </p:spPr>
      </p:pic>
      <p:sp>
        <p:nvSpPr>
          <p:cNvPr id="10" name="Podnaslov 2">
            <a:extLst>
              <a:ext uri="{FF2B5EF4-FFF2-40B4-BE49-F238E27FC236}">
                <a16:creationId xmlns:a16="http://schemas.microsoft.com/office/drawing/2014/main" id="{59658CF8-AEF6-80F2-1E77-F4A666E1AAF3}"/>
              </a:ext>
            </a:extLst>
          </p:cNvPr>
          <p:cNvSpPr txBox="1">
            <a:spLocks/>
          </p:cNvSpPr>
          <p:nvPr/>
        </p:nvSpPr>
        <p:spPr>
          <a:xfrm>
            <a:off x="910542" y="5132193"/>
            <a:ext cx="9144000" cy="108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Zoran Komesarović, mag. prim.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, Osijek</a:t>
            </a:r>
          </a:p>
        </p:txBody>
      </p:sp>
    </p:spTree>
    <p:extLst>
      <p:ext uri="{BB962C8B-B14F-4D97-AF65-F5344CB8AC3E}">
        <p14:creationId xmlns:p14="http://schemas.microsoft.com/office/powerpoint/2010/main" val="158321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12A85E-91B5-3419-A674-89BF5DCD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rmAutofit/>
          </a:bodyPr>
          <a:lstStyle/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aim</a:t>
            </a:r>
            <a:endParaRPr lang="hr-HR" dirty="0"/>
          </a:p>
        </p:txBody>
      </p:sp>
      <p:pic>
        <p:nvPicPr>
          <p:cNvPr id="7" name="Rezervirano mjesto slike 6">
            <a:extLst>
              <a:ext uri="{FF2B5EF4-FFF2-40B4-BE49-F238E27FC236}">
                <a16:creationId xmlns:a16="http://schemas.microsoft.com/office/drawing/2014/main" id="{049F8789-0BD7-C6D8-0E10-CCFBC5F8DA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/>
          <a:stretch>
            <a:fillRect/>
          </a:stretch>
        </p:blipFill>
        <p:spPr>
          <a:xfrm>
            <a:off x="20" y="1"/>
            <a:ext cx="4793865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F3625E6A-20EC-4677-8D59-C414F025A3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to </a:t>
            </a:r>
            <a:r>
              <a:rPr lang="hr-HR" b="1" dirty="0">
                <a:solidFill>
                  <a:srgbClr val="FF0000"/>
                </a:solidFill>
              </a:rPr>
              <a:t>present Gajna </a:t>
            </a:r>
            <a:r>
              <a:rPr lang="hr-HR" dirty="0"/>
              <a:t>as an example of an area in which </a:t>
            </a:r>
            <a:r>
              <a:rPr lang="hr-HR" b="1" dirty="0">
                <a:solidFill>
                  <a:srgbClr val="FF0000"/>
                </a:solidFill>
              </a:rPr>
              <a:t>environmental protection</a:t>
            </a:r>
            <a:r>
              <a:rPr lang="hr-HR" dirty="0"/>
              <a:t>, </a:t>
            </a:r>
            <a:r>
              <a:rPr lang="hr-HR" b="1" dirty="0">
                <a:solidFill>
                  <a:srgbClr val="FF0000"/>
                </a:solidFill>
              </a:rPr>
              <a:t>biodiversity conservation </a:t>
            </a:r>
            <a:r>
              <a:rPr lang="hr-HR" dirty="0"/>
              <a:t>and the </a:t>
            </a:r>
            <a:r>
              <a:rPr lang="hr-HR" b="1" dirty="0">
                <a:solidFill>
                  <a:srgbClr val="FF0000"/>
                </a:solidFill>
              </a:rPr>
              <a:t>sustainable use of natural resources </a:t>
            </a:r>
            <a:r>
              <a:rPr lang="hr-HR" dirty="0"/>
              <a:t>are </a:t>
            </a:r>
            <a:r>
              <a:rPr lang="hr-HR" b="1" dirty="0">
                <a:solidFill>
                  <a:srgbClr val="FF0000"/>
                </a:solidFill>
              </a:rPr>
              <a:t>linked</a:t>
            </a:r>
            <a:r>
              <a:rPr lang="hr-HR" dirty="0"/>
              <a:t> through traditional grazing, water management and the maintenance of </a:t>
            </a:r>
            <a:r>
              <a:rPr lang="hr-HR" dirty="0" err="1"/>
              <a:t>open</a:t>
            </a:r>
            <a:r>
              <a:rPr lang="hr-HR" dirty="0"/>
              <a:t> </a:t>
            </a:r>
            <a:r>
              <a:rPr lang="hr-HR" dirty="0" err="1"/>
              <a:t>habitats</a:t>
            </a:r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based</a:t>
            </a:r>
            <a:r>
              <a:rPr lang="hr-HR" dirty="0"/>
              <a:t> on </a:t>
            </a:r>
            <a:r>
              <a:rPr lang="hr-HR" b="1" dirty="0" err="1">
                <a:solidFill>
                  <a:srgbClr val="FF0000"/>
                </a:solidFill>
              </a:rPr>
              <a:t>available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scientific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sources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official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documents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Ministry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Environmental</a:t>
            </a:r>
            <a:r>
              <a:rPr lang="hr-HR" dirty="0"/>
              <a:t> Protection </a:t>
            </a:r>
            <a:r>
              <a:rPr lang="hr-HR" dirty="0" err="1"/>
              <a:t>and</a:t>
            </a:r>
            <a:r>
              <a:rPr lang="hr-HR" dirty="0"/>
              <a:t> Green </a:t>
            </a:r>
            <a:r>
              <a:rPr lang="hr-HR" dirty="0" err="1"/>
              <a:t>Transition</a:t>
            </a:r>
            <a:endParaRPr lang="hr-HR" dirty="0"/>
          </a:p>
        </p:txBody>
      </p:sp>
      <p:sp>
        <p:nvSpPr>
          <p:cNvPr id="9" name="Rezervirano mjesto podnožja 8">
            <a:extLst>
              <a:ext uri="{FF2B5EF4-FFF2-40B4-BE49-F238E27FC236}">
                <a16:creationId xmlns:a16="http://schemas.microsoft.com/office/drawing/2014/main" id="{B2C8C62E-5FD0-9DAA-144A-50978F1F0B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flipH="1">
            <a:off x="4843026" y="6492875"/>
            <a:ext cx="7348954" cy="365125"/>
          </a:xfrm>
        </p:spPr>
        <p:txBody>
          <a:bodyPr/>
          <a:lstStyle/>
          <a:p>
            <a:pPr algn="l"/>
            <a:r>
              <a:rPr lang="hr-HR" sz="1200" dirty="0"/>
              <a:t>Photo </a:t>
            </a:r>
            <a:r>
              <a:rPr lang="hr-HR" sz="1200" dirty="0" err="1"/>
              <a:t>source</a:t>
            </a:r>
            <a:r>
              <a:rPr lang="hr-HR" sz="1200" dirty="0"/>
              <a:t>: Natura </a:t>
            </a:r>
            <a:r>
              <a:rPr lang="hr-HR" sz="1200" dirty="0" err="1"/>
              <a:t>Slavonica</a:t>
            </a:r>
            <a:r>
              <a:rPr lang="hr-HR" sz="1200" dirty="0"/>
              <a:t>, </a:t>
            </a:r>
            <a:r>
              <a:rPr lang="hr-HR" sz="1200" i="1" dirty="0" err="1"/>
              <a:t>Significant</a:t>
            </a:r>
            <a:r>
              <a:rPr lang="hr-HR" sz="1200" i="1" dirty="0"/>
              <a:t> </a:t>
            </a:r>
            <a:r>
              <a:rPr lang="hr-HR" sz="1200" i="1" dirty="0" err="1"/>
              <a:t>Landscape</a:t>
            </a:r>
            <a:r>
              <a:rPr lang="hr-HR" sz="1200" i="1" dirty="0"/>
              <a:t> </a:t>
            </a:r>
            <a:r>
              <a:rPr lang="hr-HR" sz="1200" i="1" dirty="0" err="1"/>
              <a:t>Gajna</a:t>
            </a:r>
            <a:r>
              <a:rPr lang="hr-HR" sz="1200" dirty="0"/>
              <a:t>, </a:t>
            </a:r>
            <a:r>
              <a:rPr lang="hr-HR" sz="1200" dirty="0" err="1"/>
              <a:t>accessed</a:t>
            </a:r>
            <a:r>
              <a:rPr lang="hr-HR" sz="1200" dirty="0"/>
              <a:t> 27 </a:t>
            </a:r>
            <a:r>
              <a:rPr lang="hr-HR" sz="1200" dirty="0" err="1"/>
              <a:t>September</a:t>
            </a:r>
            <a:r>
              <a:rPr lang="hr-HR" sz="12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209947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5486EBA-47FB-D586-5A73-6F45BA36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>
            <a:normAutofit/>
          </a:bodyPr>
          <a:lstStyle/>
          <a:p>
            <a:r>
              <a:rPr lang="hr-HR" sz="3200" dirty="0" err="1"/>
              <a:t>Gajna</a:t>
            </a:r>
            <a:r>
              <a:rPr lang="hr-HR" sz="3200" dirty="0"/>
              <a:t> - A </a:t>
            </a:r>
            <a:r>
              <a:rPr lang="hr-HR" sz="3200" dirty="0" err="1"/>
              <a:t>Significant</a:t>
            </a:r>
            <a:r>
              <a:rPr lang="hr-HR" sz="3200" dirty="0"/>
              <a:t> </a:t>
            </a:r>
            <a:r>
              <a:rPr lang="hr-HR" sz="3200" dirty="0" err="1"/>
              <a:t>Landscape</a:t>
            </a:r>
            <a:endParaRPr lang="en-US" sz="3200" dirty="0"/>
          </a:p>
        </p:txBody>
      </p:sp>
      <p:pic>
        <p:nvPicPr>
          <p:cNvPr id="9" name="Rezervirano mjesto slike 8">
            <a:extLst>
              <a:ext uri="{FF2B5EF4-FFF2-40B4-BE49-F238E27FC236}">
                <a16:creationId xmlns:a16="http://schemas.microsoft.com/office/drawing/2014/main" id="{5F9BE1D7-EA59-C781-A1AB-7DC3911E8152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549747"/>
            <a:ext cx="5181600" cy="3458718"/>
          </a:xfrm>
          <a:prstGeom prst="rect">
            <a:avLst/>
          </a:prstGeom>
          <a:noFill/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CD11A4-6F24-099E-F5AA-7386C731682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designated</a:t>
            </a:r>
            <a:r>
              <a:rPr lang="hr-HR" dirty="0"/>
              <a:t> as a </a:t>
            </a:r>
            <a:r>
              <a:rPr lang="hr-HR" b="1" dirty="0" err="1">
                <a:solidFill>
                  <a:srgbClr val="FF0000"/>
                </a:solidFill>
              </a:rPr>
              <a:t>protected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Significant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Landscape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Decision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Assembly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Municipality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Slavonski Brod </a:t>
            </a:r>
            <a:r>
              <a:rPr lang="hr-HR" dirty="0" err="1"/>
              <a:t>in</a:t>
            </a:r>
            <a:r>
              <a:rPr lang="hr-HR" dirty="0"/>
              <a:t> 1990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According</a:t>
            </a:r>
            <a:r>
              <a:rPr lang="hr-HR" dirty="0"/>
              <a:t> to </a:t>
            </a:r>
            <a:r>
              <a:rPr lang="hr-HR" dirty="0" err="1"/>
              <a:t>the</a:t>
            </a:r>
            <a:r>
              <a:rPr lang="hr-HR" dirty="0"/>
              <a:t> Nature Protection </a:t>
            </a:r>
            <a:r>
              <a:rPr lang="hr-HR" dirty="0" err="1"/>
              <a:t>Act</a:t>
            </a:r>
            <a:r>
              <a:rPr lang="hr-HR" dirty="0"/>
              <a:t>, a </a:t>
            </a:r>
            <a:r>
              <a:rPr lang="hr-HR" dirty="0" err="1"/>
              <a:t>Significant</a:t>
            </a:r>
            <a:r>
              <a:rPr lang="hr-HR" dirty="0"/>
              <a:t> </a:t>
            </a:r>
            <a:r>
              <a:rPr lang="hr-HR" dirty="0" err="1"/>
              <a:t>Landscape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defined</a:t>
            </a:r>
            <a:r>
              <a:rPr lang="hr-HR" dirty="0"/>
              <a:t> as “</a:t>
            </a:r>
            <a:r>
              <a:rPr lang="hr-HR" b="1" dirty="0">
                <a:solidFill>
                  <a:srgbClr val="FF0000"/>
                </a:solidFill>
              </a:rPr>
              <a:t>a </a:t>
            </a:r>
            <a:r>
              <a:rPr lang="hr-HR" b="1" dirty="0" err="1">
                <a:solidFill>
                  <a:srgbClr val="FF0000"/>
                </a:solidFill>
              </a:rPr>
              <a:t>natural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or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cultivated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area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of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high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landscape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value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and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biodiversity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and</a:t>
            </a:r>
            <a:r>
              <a:rPr lang="hr-HR" b="1" dirty="0">
                <a:solidFill>
                  <a:srgbClr val="FF0000"/>
                </a:solidFill>
              </a:rPr>
              <a:t>/</a:t>
            </a:r>
            <a:r>
              <a:rPr lang="hr-HR" b="1" dirty="0" err="1">
                <a:solidFill>
                  <a:srgbClr val="FF0000"/>
                </a:solidFill>
              </a:rPr>
              <a:t>or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geodiversity</a:t>
            </a:r>
            <a:r>
              <a:rPr lang="hr-HR" b="1" dirty="0">
                <a:solidFill>
                  <a:srgbClr val="FF0000"/>
                </a:solidFill>
              </a:rPr>
              <a:t>, </a:t>
            </a:r>
            <a:r>
              <a:rPr lang="hr-HR" b="1" dirty="0" err="1">
                <a:solidFill>
                  <a:srgbClr val="FF0000"/>
                </a:solidFill>
              </a:rPr>
              <a:t>or</a:t>
            </a:r>
            <a:r>
              <a:rPr lang="hr-HR" b="1" dirty="0">
                <a:solidFill>
                  <a:srgbClr val="FF0000"/>
                </a:solidFill>
              </a:rPr>
              <a:t> a </a:t>
            </a:r>
            <a:r>
              <a:rPr lang="hr-HR" b="1" dirty="0" err="1">
                <a:solidFill>
                  <a:srgbClr val="FF0000"/>
                </a:solidFill>
              </a:rPr>
              <a:t>landscape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with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preserved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unique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features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characteristic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of</a:t>
            </a:r>
            <a:r>
              <a:rPr lang="hr-HR" b="1" dirty="0">
                <a:solidFill>
                  <a:srgbClr val="FF0000"/>
                </a:solidFill>
              </a:rPr>
              <a:t> a </a:t>
            </a:r>
            <a:r>
              <a:rPr lang="hr-HR" b="1" dirty="0" err="1">
                <a:solidFill>
                  <a:srgbClr val="FF0000"/>
                </a:solidFill>
              </a:rPr>
              <a:t>particular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area</a:t>
            </a:r>
            <a:r>
              <a:rPr lang="hr-HR" dirty="0"/>
              <a:t>.”</a:t>
            </a:r>
            <a:endParaRPr lang="en-US" dirty="0"/>
          </a:p>
        </p:txBody>
      </p:sp>
      <p:sp>
        <p:nvSpPr>
          <p:cNvPr id="10" name="Rezervirano mjesto podnožja 9">
            <a:extLst>
              <a:ext uri="{FF2B5EF4-FFF2-40B4-BE49-F238E27FC236}">
                <a16:creationId xmlns:a16="http://schemas.microsoft.com/office/drawing/2014/main" id="{166C050C-C1EA-A267-3355-B3C7FA50A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0" y="6478619"/>
            <a:ext cx="6843252" cy="365125"/>
          </a:xfrm>
        </p:spPr>
        <p:txBody>
          <a:bodyPr/>
          <a:lstStyle/>
          <a:p>
            <a:pPr algn="l"/>
            <a:r>
              <a:rPr lang="hr-HR" sz="1100" dirty="0" err="1"/>
              <a:t>Source</a:t>
            </a:r>
            <a:r>
              <a:rPr lang="hr-HR" sz="1100" dirty="0"/>
              <a:t>: PU 021 Management Plan, 2024–2033.</a:t>
            </a:r>
          </a:p>
          <a:p>
            <a:pPr algn="l"/>
            <a:r>
              <a:rPr lang="hr-HR" sz="1100" dirty="0"/>
              <a:t>Photo </a:t>
            </a:r>
            <a:r>
              <a:rPr lang="hr-HR" sz="1100" dirty="0" err="1"/>
              <a:t>source</a:t>
            </a:r>
            <a:r>
              <a:rPr lang="hr-HR" sz="1100" dirty="0"/>
              <a:t>: Natura </a:t>
            </a:r>
            <a:r>
              <a:rPr lang="hr-HR" sz="1100" dirty="0" err="1"/>
              <a:t>Slavonica</a:t>
            </a:r>
            <a:r>
              <a:rPr lang="hr-HR" sz="1100" dirty="0"/>
              <a:t>, </a:t>
            </a:r>
            <a:r>
              <a:rPr lang="hr-HR" sz="1100" i="1" dirty="0" err="1"/>
              <a:t>Significant</a:t>
            </a:r>
            <a:r>
              <a:rPr lang="hr-HR" sz="1100" i="1" dirty="0"/>
              <a:t> </a:t>
            </a:r>
            <a:r>
              <a:rPr lang="hr-HR" sz="1100" i="1" dirty="0" err="1"/>
              <a:t>Landscape</a:t>
            </a:r>
            <a:r>
              <a:rPr lang="hr-HR" sz="1100" i="1" dirty="0"/>
              <a:t> </a:t>
            </a:r>
            <a:r>
              <a:rPr lang="hr-HR" sz="1100" i="1" dirty="0" err="1"/>
              <a:t>Gajna</a:t>
            </a:r>
            <a:r>
              <a:rPr lang="hr-HR" sz="1100" dirty="0"/>
              <a:t>, </a:t>
            </a:r>
            <a:r>
              <a:rPr lang="hr-HR" sz="1100" dirty="0" err="1"/>
              <a:t>accessed</a:t>
            </a:r>
            <a:r>
              <a:rPr lang="hr-HR" sz="1100" dirty="0"/>
              <a:t> 27 </a:t>
            </a:r>
            <a:r>
              <a:rPr lang="hr-HR" sz="1100" dirty="0" err="1"/>
              <a:t>September</a:t>
            </a:r>
            <a:r>
              <a:rPr lang="hr-HR" sz="11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209223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0E3C1E-81EF-CB0D-0CB5-2DFD511A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>
            <a:normAutofit/>
          </a:bodyPr>
          <a:lstStyle/>
          <a:p>
            <a:r>
              <a:rPr lang="hr-HR" dirty="0"/>
              <a:t>LOCATION</a:t>
            </a:r>
          </a:p>
        </p:txBody>
      </p:sp>
      <p:pic>
        <p:nvPicPr>
          <p:cNvPr id="8" name="Rezervirano mjesto slike 7">
            <a:extLst>
              <a:ext uri="{FF2B5EF4-FFF2-40B4-BE49-F238E27FC236}">
                <a16:creationId xmlns:a16="http://schemas.microsoft.com/office/drawing/2014/main" id="{4705601D-6B2B-40CB-9B59-B9DB57C1A5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" b="110"/>
          <a:stretch>
            <a:fillRect/>
          </a:stretch>
        </p:blipFill>
        <p:spPr>
          <a:xfrm>
            <a:off x="-1" y="9"/>
            <a:ext cx="12192000" cy="4826633"/>
          </a:xfrm>
          <a:prstGeom prst="rect">
            <a:avLst/>
          </a:prstGeom>
          <a:noFill/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0018450-6534-3AB6-734A-B7BFCE1B1A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8581" y="4916130"/>
            <a:ext cx="6666270" cy="148646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semi-natural</a:t>
            </a:r>
            <a:r>
              <a:rPr lang="hr-HR" dirty="0"/>
              <a:t> </a:t>
            </a:r>
            <a:r>
              <a:rPr lang="hr-HR" dirty="0" err="1"/>
              <a:t>floodplain</a:t>
            </a:r>
            <a:r>
              <a:rPr lang="hr-HR" dirty="0"/>
              <a:t> </a:t>
            </a:r>
            <a:r>
              <a:rPr lang="hr-HR" dirty="0" err="1"/>
              <a:t>pasture</a:t>
            </a:r>
            <a:r>
              <a:rPr lang="hr-HR" dirty="0"/>
              <a:t> </a:t>
            </a:r>
            <a:r>
              <a:rPr lang="hr-HR" dirty="0" err="1"/>
              <a:t>along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Sava </a:t>
            </a:r>
            <a:r>
              <a:rPr lang="hr-HR" dirty="0" err="1"/>
              <a:t>River</a:t>
            </a:r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399.89 ha as a </a:t>
            </a:r>
            <a:r>
              <a:rPr lang="hr-HR" dirty="0" err="1"/>
              <a:t>Significant</a:t>
            </a:r>
            <a:r>
              <a:rPr lang="hr-HR" dirty="0"/>
              <a:t> </a:t>
            </a:r>
            <a:r>
              <a:rPr lang="hr-HR" dirty="0" err="1"/>
              <a:t>Landscape</a:t>
            </a:r>
            <a:r>
              <a:rPr lang="hr-HR" dirty="0"/>
              <a:t>; 425.70 ha as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wider</a:t>
            </a:r>
            <a:r>
              <a:rPr lang="hr-HR" dirty="0"/>
              <a:t> Natura 2000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Brod–Posavina </a:t>
            </a:r>
            <a:r>
              <a:rPr lang="hr-HR" dirty="0" err="1"/>
              <a:t>County</a:t>
            </a:r>
            <a:r>
              <a:rPr lang="hr-HR" dirty="0"/>
              <a:t>, </a:t>
            </a:r>
            <a:r>
              <a:rPr lang="hr-HR" dirty="0" err="1"/>
              <a:t>near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villages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Oprisavci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Poljanci</a:t>
            </a:r>
            <a:endParaRPr lang="hr-HR" dirty="0"/>
          </a:p>
        </p:txBody>
      </p:sp>
      <p:sp>
        <p:nvSpPr>
          <p:cNvPr id="11" name="Rezervirano mjesto podnožja 10">
            <a:extLst>
              <a:ext uri="{FF2B5EF4-FFF2-40B4-BE49-F238E27FC236}">
                <a16:creationId xmlns:a16="http://schemas.microsoft.com/office/drawing/2014/main" id="{2D12C642-6346-345A-F85E-2D32BF58F51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6306460"/>
            <a:ext cx="9763431" cy="550751"/>
          </a:xfrm>
        </p:spPr>
        <p:txBody>
          <a:bodyPr/>
          <a:lstStyle/>
          <a:p>
            <a:pPr algn="l">
              <a:buSzPct val="80000"/>
            </a:pPr>
            <a:r>
              <a:rPr lang="hr-HR" sz="1100" dirty="0" err="1"/>
              <a:t>Source</a:t>
            </a:r>
            <a:r>
              <a:rPr lang="hr-HR" sz="1100" dirty="0"/>
              <a:t>: PU 021 Management Plan, 2024–2033.</a:t>
            </a:r>
          </a:p>
          <a:p>
            <a:pPr algn="l">
              <a:buSzPct val="80000"/>
            </a:pPr>
            <a:r>
              <a:rPr lang="hr-HR" sz="1100" dirty="0" err="1"/>
              <a:t>Map</a:t>
            </a:r>
            <a:r>
              <a:rPr lang="hr-HR" sz="1100" dirty="0"/>
              <a:t> </a:t>
            </a:r>
            <a:r>
              <a:rPr lang="hr-HR" sz="1100" dirty="0" err="1"/>
              <a:t>source</a:t>
            </a:r>
            <a:r>
              <a:rPr lang="hr-HR" sz="1100" dirty="0"/>
              <a:t>: </a:t>
            </a:r>
            <a:r>
              <a:rPr lang="hr-HR" sz="1100" dirty="0" err="1"/>
              <a:t>Bioportal</a:t>
            </a:r>
            <a:r>
              <a:rPr lang="hr-HR" sz="1100" dirty="0"/>
              <a:t> – Nature Protection </a:t>
            </a:r>
            <a:r>
              <a:rPr lang="hr-HR" sz="1100" dirty="0" err="1"/>
              <a:t>Information</a:t>
            </a:r>
            <a:r>
              <a:rPr lang="hr-HR" sz="1100" dirty="0"/>
              <a:t> System; base </a:t>
            </a:r>
            <a:r>
              <a:rPr lang="hr-HR" sz="1100" dirty="0" err="1"/>
              <a:t>map</a:t>
            </a:r>
            <a:r>
              <a:rPr lang="hr-HR" sz="1100" dirty="0"/>
              <a:t>: DOF </a:t>
            </a:r>
            <a:r>
              <a:rPr lang="hr-HR" sz="1100" dirty="0" err="1"/>
              <a:t>LiDAR</a:t>
            </a:r>
            <a:r>
              <a:rPr lang="hr-HR" sz="1100" dirty="0"/>
              <a:t> 2022/2023, State </a:t>
            </a:r>
            <a:r>
              <a:rPr lang="hr-HR" sz="1100" dirty="0" err="1"/>
              <a:t>Geodetic</a:t>
            </a:r>
            <a:r>
              <a:rPr lang="hr-HR" sz="1100" dirty="0"/>
              <a:t> </a:t>
            </a:r>
            <a:r>
              <a:rPr lang="hr-HR" sz="1100" dirty="0" err="1"/>
              <a:t>Administration</a:t>
            </a:r>
            <a:r>
              <a:rPr lang="hr-HR" sz="1100" dirty="0"/>
              <a:t>; </a:t>
            </a:r>
            <a:r>
              <a:rPr lang="hr-HR" sz="1100" dirty="0" err="1"/>
              <a:t>adapted</a:t>
            </a:r>
            <a:r>
              <a:rPr lang="hr-HR" sz="1100" dirty="0"/>
              <a:t> </a:t>
            </a:r>
            <a:r>
              <a:rPr lang="hr-HR" sz="1100" dirty="0" err="1"/>
              <a:t>by</a:t>
            </a:r>
            <a:r>
              <a:rPr lang="hr-HR" sz="1100" dirty="0"/>
              <a:t> </a:t>
            </a:r>
            <a:r>
              <a:rPr lang="hr-HR" sz="1100" dirty="0" err="1"/>
              <a:t>the</a:t>
            </a:r>
            <a:r>
              <a:rPr lang="hr-HR" sz="1100" dirty="0"/>
              <a:t> </a:t>
            </a:r>
            <a:r>
              <a:rPr lang="hr-HR" sz="1100" dirty="0" err="1"/>
              <a:t>author</a:t>
            </a:r>
            <a:r>
              <a:rPr lang="hr-H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234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C4CC3E4E-F0AD-CDE1-15D5-BF580538D3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256044"/>
            <a:ext cx="4360863" cy="4270549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Part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Natura 2000 </a:t>
            </a:r>
            <a:r>
              <a:rPr lang="hr-HR" dirty="0" err="1"/>
              <a:t>ecological</a:t>
            </a:r>
            <a:r>
              <a:rPr lang="hr-HR" dirty="0"/>
              <a:t>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To </a:t>
            </a:r>
            <a:r>
              <a:rPr lang="hr-HR" dirty="0" err="1"/>
              <a:t>support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protection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management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Gajna</a:t>
            </a:r>
            <a:r>
              <a:rPr lang="hr-HR" dirty="0"/>
              <a:t> (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other</a:t>
            </a:r>
            <a:r>
              <a:rPr lang="hr-HR" dirty="0"/>
              <a:t> </a:t>
            </a:r>
            <a:r>
              <a:rPr lang="hr-HR" dirty="0" err="1"/>
              <a:t>protected</a:t>
            </a:r>
            <a:r>
              <a:rPr lang="hr-HR" dirty="0"/>
              <a:t> </a:t>
            </a:r>
            <a:r>
              <a:rPr lang="hr-HR" dirty="0" err="1"/>
              <a:t>areas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region</a:t>
            </a:r>
            <a:r>
              <a:rPr lang="hr-HR" dirty="0"/>
              <a:t>),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PU 021 </a:t>
            </a:r>
            <a:r>
              <a:rPr lang="hr-HR" dirty="0"/>
              <a:t>Management Plan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adopted</a:t>
            </a:r>
            <a:r>
              <a:rPr lang="hr-HR" dirty="0"/>
              <a:t> to </a:t>
            </a:r>
            <a:r>
              <a:rPr lang="hr-HR" dirty="0" err="1"/>
              <a:t>conserve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promote</a:t>
            </a:r>
            <a:r>
              <a:rPr lang="hr-HR" dirty="0"/>
              <a:t>: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sz="1800" dirty="0" err="1"/>
              <a:t>floodplain</a:t>
            </a:r>
            <a:r>
              <a:rPr lang="hr-HR" sz="1800" dirty="0"/>
              <a:t> </a:t>
            </a:r>
            <a:r>
              <a:rPr lang="hr-HR" sz="1800" dirty="0" err="1"/>
              <a:t>pastures</a:t>
            </a:r>
            <a:r>
              <a:rPr lang="hr-HR" sz="1800" dirty="0"/>
              <a:t> 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sz="1800" dirty="0" err="1"/>
              <a:t>aquatic</a:t>
            </a:r>
            <a:r>
              <a:rPr lang="hr-HR" sz="1800" dirty="0"/>
              <a:t> </a:t>
            </a:r>
            <a:r>
              <a:rPr lang="hr-HR" sz="1800" dirty="0" err="1"/>
              <a:t>and</a:t>
            </a:r>
            <a:r>
              <a:rPr lang="hr-HR" sz="1800" dirty="0"/>
              <a:t> </a:t>
            </a:r>
            <a:r>
              <a:rPr lang="hr-HR" sz="1800" dirty="0" err="1"/>
              <a:t>grassland</a:t>
            </a:r>
            <a:r>
              <a:rPr lang="hr-HR" sz="1800" dirty="0"/>
              <a:t> </a:t>
            </a:r>
            <a:r>
              <a:rPr lang="hr-HR" sz="1800" dirty="0" err="1"/>
              <a:t>habitats</a:t>
            </a:r>
            <a:r>
              <a:rPr lang="hr-HR" sz="1800" dirty="0"/>
              <a:t> 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sz="1800" dirty="0" err="1"/>
              <a:t>target</a:t>
            </a:r>
            <a:r>
              <a:rPr lang="hr-HR" sz="1800" dirty="0"/>
              <a:t> </a:t>
            </a:r>
            <a:r>
              <a:rPr lang="hr-HR" sz="1800" dirty="0" err="1"/>
              <a:t>species</a:t>
            </a:r>
            <a:r>
              <a:rPr lang="hr-HR" sz="1800" dirty="0"/>
              <a:t> </a:t>
            </a:r>
            <a:r>
              <a:rPr lang="hr-HR" sz="1800" dirty="0" err="1"/>
              <a:t>of</a:t>
            </a:r>
            <a:r>
              <a:rPr lang="hr-HR" sz="1800" dirty="0"/>
              <a:t> </a:t>
            </a:r>
            <a:r>
              <a:rPr lang="hr-HR" sz="1800" dirty="0" err="1"/>
              <a:t>the</a:t>
            </a:r>
            <a:r>
              <a:rPr lang="hr-HR" sz="1800" dirty="0"/>
              <a:t> </a:t>
            </a:r>
            <a:r>
              <a:rPr lang="hr-HR" sz="1800" dirty="0" err="1"/>
              <a:t>ecological</a:t>
            </a:r>
            <a:r>
              <a:rPr lang="hr-HR" sz="1800" dirty="0"/>
              <a:t> network 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sz="1800" dirty="0" err="1"/>
              <a:t>sustainable</a:t>
            </a:r>
            <a:r>
              <a:rPr lang="hr-HR" sz="1800" dirty="0"/>
              <a:t> </a:t>
            </a:r>
            <a:r>
              <a:rPr lang="hr-HR" sz="1800" dirty="0" err="1"/>
              <a:t>land</a:t>
            </a:r>
            <a:r>
              <a:rPr lang="hr-HR" sz="1800" dirty="0"/>
              <a:t>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/>
          </a:p>
        </p:txBody>
      </p:sp>
      <p:pic>
        <p:nvPicPr>
          <p:cNvPr id="9" name="Rezervirano mjesto slike 8">
            <a:extLst>
              <a:ext uri="{FF2B5EF4-FFF2-40B4-BE49-F238E27FC236}">
                <a16:creationId xmlns:a16="http://schemas.microsoft.com/office/drawing/2014/main" id="{3D97F635-414B-0F07-065A-3F0E75C65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 r="18626"/>
          <a:stretch/>
        </p:blipFill>
        <p:spPr>
          <a:xfrm>
            <a:off x="5745480" y="165"/>
            <a:ext cx="6446520" cy="6857670"/>
          </a:xfrm>
          <a:prstGeom prst="rect">
            <a:avLst/>
          </a:prstGeom>
          <a:noFill/>
        </p:spPr>
      </p:pic>
      <p:sp>
        <p:nvSpPr>
          <p:cNvPr id="11" name="Rezervirano mjesto podnožja 9">
            <a:extLst>
              <a:ext uri="{FF2B5EF4-FFF2-40B4-BE49-F238E27FC236}">
                <a16:creationId xmlns:a16="http://schemas.microsoft.com/office/drawing/2014/main" id="{E6E0419A-8511-988E-94BF-A39B4938B50A}"/>
              </a:ext>
            </a:extLst>
          </p:cNvPr>
          <p:cNvSpPr txBox="1">
            <a:spLocks/>
          </p:cNvSpPr>
          <p:nvPr/>
        </p:nvSpPr>
        <p:spPr>
          <a:xfrm flipH="1">
            <a:off x="0" y="6492710"/>
            <a:ext cx="529548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 dirty="0" err="1"/>
              <a:t>Source</a:t>
            </a:r>
            <a:r>
              <a:rPr lang="hr-HR" sz="1100" dirty="0"/>
              <a:t>: PU 021 Management Plan, 2024–2033.</a:t>
            </a:r>
          </a:p>
          <a:p>
            <a:r>
              <a:rPr lang="hr-HR" sz="1100" dirty="0"/>
              <a:t>Photo </a:t>
            </a:r>
            <a:r>
              <a:rPr lang="hr-HR" sz="1100" dirty="0" err="1"/>
              <a:t>source</a:t>
            </a:r>
            <a:r>
              <a:rPr lang="hr-HR" sz="1100" dirty="0"/>
              <a:t>: Natura </a:t>
            </a:r>
            <a:r>
              <a:rPr lang="hr-HR" sz="1100" dirty="0" err="1"/>
              <a:t>Slavonica</a:t>
            </a:r>
            <a:r>
              <a:rPr lang="hr-HR" sz="1100" dirty="0"/>
              <a:t>, </a:t>
            </a:r>
            <a:r>
              <a:rPr lang="hr-HR" sz="1100" i="1" dirty="0" err="1"/>
              <a:t>Significant</a:t>
            </a:r>
            <a:r>
              <a:rPr lang="hr-HR" sz="1100" i="1" dirty="0"/>
              <a:t> </a:t>
            </a:r>
            <a:r>
              <a:rPr lang="hr-HR" sz="1100" i="1" dirty="0" err="1"/>
              <a:t>Landscape</a:t>
            </a:r>
            <a:r>
              <a:rPr lang="hr-HR" sz="1100" i="1" dirty="0"/>
              <a:t> </a:t>
            </a:r>
            <a:r>
              <a:rPr lang="hr-HR" sz="1100" i="1" dirty="0" err="1"/>
              <a:t>Gajna</a:t>
            </a:r>
            <a:r>
              <a:rPr lang="hr-HR" sz="1100" dirty="0"/>
              <a:t>, </a:t>
            </a:r>
            <a:r>
              <a:rPr lang="hr-HR" sz="1100" dirty="0" err="1"/>
              <a:t>accessed</a:t>
            </a:r>
            <a:r>
              <a:rPr lang="hr-HR" sz="1100" dirty="0"/>
              <a:t> 27 </a:t>
            </a:r>
            <a:r>
              <a:rPr lang="hr-HR" sz="1100" dirty="0" err="1"/>
              <a:t>September</a:t>
            </a:r>
            <a:r>
              <a:rPr lang="hr-HR" sz="11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2496509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796CF6C4-7DE9-3DB7-542A-1B67BF2E1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hr-HR" sz="3200"/>
              <a:t>Floodplain pasture</a:t>
            </a:r>
            <a:endParaRPr lang="hr-HR" sz="3200" dirty="0"/>
          </a:p>
        </p:txBody>
      </p:sp>
      <p:pic>
        <p:nvPicPr>
          <p:cNvPr id="9" name="Rezervirano mjesto slike 8">
            <a:extLst>
              <a:ext uri="{FF2B5EF4-FFF2-40B4-BE49-F238E27FC236}">
                <a16:creationId xmlns:a16="http://schemas.microsoft.com/office/drawing/2014/main" id="{8064F93D-3D85-7ADC-DE4F-0BD9AF80F51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8" y="2493322"/>
            <a:ext cx="4567596" cy="3425697"/>
          </a:xfrm>
          <a:prstGeom prst="rect">
            <a:avLst/>
          </a:prstGeom>
          <a:noFill/>
        </p:spPr>
      </p:pic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B139F085-FDA7-F1EA-06FD-3E7BC732802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545394" y="2336004"/>
            <a:ext cx="6253315" cy="3886201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typical</a:t>
            </a:r>
            <a:r>
              <a:rPr lang="hr-HR" dirty="0"/>
              <a:t> </a:t>
            </a:r>
            <a:r>
              <a:rPr lang="hr-HR" dirty="0" err="1"/>
              <a:t>Slavonian</a:t>
            </a:r>
            <a:r>
              <a:rPr lang="hr-HR" dirty="0"/>
              <a:t> </a:t>
            </a:r>
            <a:r>
              <a:rPr lang="hr-HR" dirty="0" err="1"/>
              <a:t>floodplain</a:t>
            </a:r>
            <a:r>
              <a:rPr lang="hr-HR" dirty="0"/>
              <a:t> </a:t>
            </a:r>
            <a:r>
              <a:rPr lang="hr-HR" dirty="0" err="1"/>
              <a:t>pasture</a:t>
            </a:r>
            <a:r>
              <a:rPr lang="hr-HR" dirty="0"/>
              <a:t> </a:t>
            </a:r>
            <a:r>
              <a:rPr lang="hr-HR" dirty="0" err="1"/>
              <a:t>shaped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Sava </a:t>
            </a:r>
            <a:r>
              <a:rPr lang="hr-HR" dirty="0" err="1"/>
              <a:t>River</a:t>
            </a:r>
            <a:r>
              <a:rPr lang="hr-H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/>
              <a:t>open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wet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grassland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/>
              <a:t>(as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dominant</a:t>
            </a:r>
            <a:r>
              <a:rPr lang="hr-HR" dirty="0"/>
              <a:t> </a:t>
            </a:r>
            <a:r>
              <a:rPr lang="hr-HR" dirty="0" err="1"/>
              <a:t>land</a:t>
            </a:r>
            <a:r>
              <a:rPr lang="hr-HR" dirty="0"/>
              <a:t> </a:t>
            </a:r>
            <a:r>
              <a:rPr lang="hr-HR" dirty="0" err="1"/>
              <a:t>type</a:t>
            </a:r>
            <a:r>
              <a:rPr lang="hr-HR" dirty="0"/>
              <a:t>)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marsh</a:t>
            </a:r>
            <a:r>
              <a:rPr lang="hr-HR" dirty="0"/>
              <a:t> flora </a:t>
            </a:r>
            <a:r>
              <a:rPr lang="hr-HR" dirty="0" err="1"/>
              <a:t>and</a:t>
            </a:r>
            <a:r>
              <a:rPr lang="hr-HR" dirty="0"/>
              <a:t> fauna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old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river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arms</a:t>
            </a:r>
            <a:r>
              <a:rPr lang="hr-HR" dirty="0"/>
              <a:t>, </a:t>
            </a:r>
            <a:r>
              <a:rPr lang="hr-HR" b="1" dirty="0" err="1">
                <a:solidFill>
                  <a:srgbClr val="FF0000"/>
                </a:solidFill>
              </a:rPr>
              <a:t>ponds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alluvial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depressions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seasonal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water </a:t>
            </a:r>
            <a:r>
              <a:rPr lang="hr-HR" b="1" dirty="0" err="1">
                <a:solidFill>
                  <a:srgbClr val="FF0000"/>
                </a:solidFill>
              </a:rPr>
              <a:t>retention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winter</a:t>
            </a:r>
            <a:r>
              <a:rPr lang="hr-HR" dirty="0"/>
              <a:t>, </a:t>
            </a:r>
            <a:r>
              <a:rPr lang="hr-HR" dirty="0" err="1"/>
              <a:t>spring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autumn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floods</a:t>
            </a:r>
            <a:endParaRPr lang="hr-HR" b="1" dirty="0">
              <a:solidFill>
                <a:srgbClr val="FF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/>
              <a:t>water </a:t>
            </a:r>
            <a:r>
              <a:rPr lang="hr-HR" dirty="0" err="1"/>
              <a:t>regulation</a:t>
            </a:r>
            <a:r>
              <a:rPr lang="hr-HR" dirty="0"/>
              <a:t> </a:t>
            </a:r>
            <a:r>
              <a:rPr lang="hr-HR" dirty="0" err="1"/>
              <a:t>through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lateral</a:t>
            </a:r>
            <a:r>
              <a:rPr lang="hr-HR" dirty="0"/>
              <a:t> </a:t>
            </a:r>
            <a:r>
              <a:rPr lang="hr-HR" dirty="0" err="1"/>
              <a:t>canal</a:t>
            </a:r>
            <a:r>
              <a:rPr lang="hr-HR" dirty="0"/>
              <a:t> </a:t>
            </a:r>
            <a:r>
              <a:rPr lang="hr-HR" dirty="0" err="1"/>
              <a:t>during</a:t>
            </a:r>
            <a:r>
              <a:rPr lang="hr-HR" dirty="0"/>
              <a:t> </a:t>
            </a:r>
            <a:r>
              <a:rPr lang="hr-HR" dirty="0" err="1"/>
              <a:t>dry</a:t>
            </a:r>
            <a:r>
              <a:rPr lang="hr-HR" dirty="0"/>
              <a:t> </a:t>
            </a:r>
            <a:r>
              <a:rPr lang="hr-HR" dirty="0" err="1"/>
              <a:t>periods</a:t>
            </a:r>
            <a:endParaRPr lang="hr-H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habitat</a:t>
            </a:r>
            <a:r>
              <a:rPr lang="hr-HR" dirty="0"/>
              <a:t> </a:t>
            </a:r>
            <a:r>
              <a:rPr lang="hr-HR" dirty="0" err="1"/>
              <a:t>maintained</a:t>
            </a:r>
            <a:r>
              <a:rPr lang="hr-HR" dirty="0"/>
              <a:t> </a:t>
            </a:r>
            <a:r>
              <a:rPr lang="hr-HR" dirty="0" err="1"/>
              <a:t>through</a:t>
            </a:r>
            <a:r>
              <a:rPr lang="hr-HR" dirty="0"/>
              <a:t> </a:t>
            </a:r>
            <a:r>
              <a:rPr lang="hr-HR" dirty="0" err="1"/>
              <a:t>active</a:t>
            </a:r>
            <a:r>
              <a:rPr lang="hr-HR" dirty="0"/>
              <a:t> management, </a:t>
            </a:r>
            <a:r>
              <a:rPr lang="hr-HR" dirty="0" err="1"/>
              <a:t>especially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grazing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mowing</a:t>
            </a:r>
            <a:r>
              <a:rPr lang="hr-HR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sensitive</a:t>
            </a:r>
            <a:r>
              <a:rPr lang="hr-HR" dirty="0"/>
              <a:t> to </a:t>
            </a:r>
            <a:r>
              <a:rPr lang="hr-HR" dirty="0" err="1"/>
              <a:t>abandonment</a:t>
            </a:r>
            <a:r>
              <a:rPr lang="hr-HR" dirty="0"/>
              <a:t>, </a:t>
            </a:r>
            <a:r>
              <a:rPr lang="hr-HR" dirty="0" err="1"/>
              <a:t>succession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invasive</a:t>
            </a:r>
            <a:r>
              <a:rPr lang="hr-HR" dirty="0"/>
              <a:t> </a:t>
            </a:r>
            <a:r>
              <a:rPr lang="hr-HR" dirty="0" err="1"/>
              <a:t>plant</a:t>
            </a:r>
            <a:r>
              <a:rPr lang="hr-HR" dirty="0"/>
              <a:t> </a:t>
            </a:r>
            <a:r>
              <a:rPr lang="hr-HR" dirty="0" err="1"/>
              <a:t>spread</a:t>
            </a:r>
            <a:endParaRPr lang="hr-HR" dirty="0"/>
          </a:p>
        </p:txBody>
      </p:sp>
      <p:sp>
        <p:nvSpPr>
          <p:cNvPr id="11" name="Rezervirano mjesto podnožja 9">
            <a:extLst>
              <a:ext uri="{FF2B5EF4-FFF2-40B4-BE49-F238E27FC236}">
                <a16:creationId xmlns:a16="http://schemas.microsoft.com/office/drawing/2014/main" id="{4E4A8AC2-1863-D2A5-9CFF-03280B0F6D25}"/>
              </a:ext>
            </a:extLst>
          </p:cNvPr>
          <p:cNvSpPr txBox="1">
            <a:spLocks/>
          </p:cNvSpPr>
          <p:nvPr/>
        </p:nvSpPr>
        <p:spPr>
          <a:xfrm flipH="1">
            <a:off x="-1" y="6492710"/>
            <a:ext cx="11466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/>
              <a:t>Source: PU 021 Management Plan, 2024–2033; Antunović et al., 2021; Mandir &amp; Tomičić, 2022; Zingstra et al., 2009.</a:t>
            </a:r>
          </a:p>
          <a:p>
            <a:r>
              <a:rPr lang="hr-HR" sz="1100"/>
              <a:t>Photo source: Natura Slavonica, </a:t>
            </a:r>
            <a:r>
              <a:rPr lang="hr-HR" sz="1100" i="1"/>
              <a:t>Significant Landscape Gajna</a:t>
            </a:r>
            <a:r>
              <a:rPr lang="hr-HR" sz="1100"/>
              <a:t>, accessed 27 September 2026.</a:t>
            </a:r>
            <a:endParaRPr lang="hr-HR" sz="1100" dirty="0"/>
          </a:p>
        </p:txBody>
      </p:sp>
    </p:spTree>
    <p:extLst>
      <p:ext uri="{BB962C8B-B14F-4D97-AF65-F5344CB8AC3E}">
        <p14:creationId xmlns:p14="http://schemas.microsoft.com/office/powerpoint/2010/main" val="255671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474DB1-D931-0BF8-5399-5855503FD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261257"/>
            <a:ext cx="10755670" cy="1230772"/>
          </a:xfrm>
        </p:spPr>
        <p:txBody>
          <a:bodyPr anchor="b">
            <a:normAutofit/>
          </a:bodyPr>
          <a:lstStyle/>
          <a:p>
            <a:r>
              <a:rPr lang="hr-HR" sz="3200" dirty="0" err="1"/>
              <a:t>traditional</a:t>
            </a:r>
            <a:r>
              <a:rPr lang="hr-HR" sz="3200" dirty="0"/>
              <a:t> </a:t>
            </a:r>
            <a:r>
              <a:rPr lang="hr-HR" sz="3200" dirty="0" err="1"/>
              <a:t>grazing</a:t>
            </a:r>
            <a:r>
              <a:rPr lang="hr-HR" sz="3200" dirty="0"/>
              <a:t> </a:t>
            </a:r>
            <a:r>
              <a:rPr lang="hr-HR" sz="3200" dirty="0" err="1"/>
              <a:t>and</a:t>
            </a:r>
            <a:r>
              <a:rPr lang="hr-HR" sz="3200" dirty="0"/>
              <a:t> </a:t>
            </a:r>
            <a:r>
              <a:rPr lang="hr-HR" sz="3200" dirty="0" err="1"/>
              <a:t>the</a:t>
            </a:r>
            <a:r>
              <a:rPr lang="hr-HR" sz="3200" dirty="0"/>
              <a:t> </a:t>
            </a:r>
            <a:r>
              <a:rPr lang="hr-HR" sz="3200" dirty="0" err="1"/>
              <a:t>autochthonous</a:t>
            </a:r>
            <a:r>
              <a:rPr lang="hr-HR" sz="3200" dirty="0"/>
              <a:t> Croatian </a:t>
            </a:r>
            <a:r>
              <a:rPr lang="hr-HR" sz="3200" dirty="0" err="1"/>
              <a:t>breeds</a:t>
            </a:r>
            <a:endParaRPr lang="hr-HR" sz="3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BC3231-520B-09A1-9A95-B18B471D11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439" y="1713652"/>
            <a:ext cx="4847303" cy="4612945"/>
          </a:xfrm>
        </p:spPr>
        <p:txBody>
          <a:bodyPr>
            <a:normAutofit fontScale="92500" lnSpcReduction="2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900" dirty="0" err="1"/>
              <a:t>Traditional</a:t>
            </a:r>
            <a:r>
              <a:rPr lang="hr-HR" sz="1900" dirty="0"/>
              <a:t> </a:t>
            </a:r>
            <a:r>
              <a:rPr lang="hr-HR" sz="1900" dirty="0" err="1"/>
              <a:t>grazing</a:t>
            </a:r>
            <a:r>
              <a:rPr lang="hr-HR" sz="1900" dirty="0"/>
              <a:t> </a:t>
            </a:r>
            <a:r>
              <a:rPr lang="hr-HR" sz="1900" dirty="0" err="1"/>
              <a:t>in</a:t>
            </a:r>
            <a:r>
              <a:rPr lang="hr-HR" sz="1900" dirty="0"/>
              <a:t> </a:t>
            </a:r>
            <a:r>
              <a:rPr lang="hr-HR" sz="1900" dirty="0" err="1"/>
              <a:t>Gajna</a:t>
            </a:r>
            <a:endParaRPr lang="hr-HR" sz="1900" dirty="0"/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dirty="0"/>
              <a:t>a </a:t>
            </a:r>
            <a:r>
              <a:rPr lang="hr-HR" b="1" dirty="0" err="1">
                <a:solidFill>
                  <a:srgbClr val="FF0000"/>
                </a:solidFill>
              </a:rPr>
              <a:t>form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of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land</a:t>
            </a:r>
            <a:r>
              <a:rPr lang="hr-HR" b="1" dirty="0">
                <a:solidFill>
                  <a:srgbClr val="FF0000"/>
                </a:solidFill>
              </a:rPr>
              <a:t> use</a:t>
            </a:r>
            <a:r>
              <a:rPr lang="hr-HR" dirty="0"/>
              <a:t>, 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dirty="0" err="1"/>
              <a:t>important</a:t>
            </a:r>
            <a:r>
              <a:rPr lang="hr-HR" dirty="0"/>
              <a:t> management </a:t>
            </a:r>
            <a:r>
              <a:rPr lang="hr-HR" dirty="0" err="1"/>
              <a:t>practice</a:t>
            </a:r>
            <a:r>
              <a:rPr lang="hr-HR" dirty="0"/>
              <a:t> for </a:t>
            </a:r>
            <a:r>
              <a:rPr lang="hr-HR" b="1" dirty="0" err="1">
                <a:solidFill>
                  <a:srgbClr val="FF0000"/>
                </a:solidFill>
              </a:rPr>
              <a:t>maintaining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landscape</a:t>
            </a:r>
            <a:endParaRPr lang="hr-HR" b="1" dirty="0">
              <a:solidFill>
                <a:srgbClr val="FF0000"/>
              </a:solidFill>
            </a:endParaRP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dirty="0" err="1"/>
              <a:t>example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linking</a:t>
            </a:r>
            <a:r>
              <a:rPr lang="hr-HR" dirty="0"/>
              <a:t> nature </a:t>
            </a:r>
            <a:r>
              <a:rPr lang="hr-HR" dirty="0" err="1"/>
              <a:t>conservation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traditional</a:t>
            </a:r>
            <a:r>
              <a:rPr lang="hr-HR" dirty="0"/>
              <a:t> </a:t>
            </a:r>
            <a:r>
              <a:rPr lang="hr-HR" dirty="0" err="1"/>
              <a:t>rural</a:t>
            </a:r>
            <a:r>
              <a:rPr lang="hr-HR" dirty="0"/>
              <a:t> </a:t>
            </a:r>
            <a:r>
              <a:rPr lang="hr-HR" dirty="0" err="1"/>
              <a:t>practices</a:t>
            </a:r>
            <a:endParaRPr lang="hr-H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900" dirty="0" err="1"/>
              <a:t>Regular</a:t>
            </a:r>
            <a:r>
              <a:rPr lang="hr-HR" sz="1900" dirty="0"/>
              <a:t> </a:t>
            </a:r>
            <a:r>
              <a:rPr lang="hr-HR" sz="1900" dirty="0" err="1"/>
              <a:t>grazing</a:t>
            </a:r>
            <a:r>
              <a:rPr lang="hr-HR" sz="1900" dirty="0"/>
              <a:t>, </a:t>
            </a:r>
            <a:r>
              <a:rPr lang="hr-HR" sz="1900" dirty="0" err="1"/>
              <a:t>meadow</a:t>
            </a:r>
            <a:r>
              <a:rPr lang="hr-HR" sz="1900" dirty="0"/>
              <a:t> </a:t>
            </a:r>
            <a:r>
              <a:rPr lang="hr-HR" sz="1900" dirty="0" err="1"/>
              <a:t>mowing</a:t>
            </a:r>
            <a:r>
              <a:rPr lang="hr-HR" sz="1900" dirty="0"/>
              <a:t> </a:t>
            </a:r>
            <a:r>
              <a:rPr lang="hr-HR" sz="1900" dirty="0" err="1"/>
              <a:t>and</a:t>
            </a:r>
            <a:r>
              <a:rPr lang="hr-HR" sz="1900" dirty="0"/>
              <a:t> </a:t>
            </a:r>
            <a:r>
              <a:rPr lang="hr-HR" sz="1900" dirty="0" err="1"/>
              <a:t>occasional</a:t>
            </a:r>
            <a:r>
              <a:rPr lang="hr-HR" sz="1900" dirty="0"/>
              <a:t> water </a:t>
            </a:r>
            <a:r>
              <a:rPr lang="hr-HR" sz="1900" dirty="0" err="1"/>
              <a:t>regulation</a:t>
            </a:r>
            <a:r>
              <a:rPr lang="hr-HR" sz="1900" dirty="0"/>
              <a:t> </a:t>
            </a:r>
            <a:r>
              <a:rPr lang="hr-HR" sz="1900" dirty="0" err="1"/>
              <a:t>help</a:t>
            </a:r>
            <a:r>
              <a:rPr lang="hr-HR" sz="1900" dirty="0"/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maintain</a:t>
            </a:r>
            <a:r>
              <a:rPr lang="hr-HR" sz="1900" dirty="0"/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biodiversity</a:t>
            </a:r>
            <a:r>
              <a:rPr lang="hr-HR" sz="1900" dirty="0"/>
              <a:t>, </a:t>
            </a:r>
            <a:r>
              <a:rPr lang="hr-HR" sz="1900" b="1" dirty="0" err="1">
                <a:solidFill>
                  <a:srgbClr val="FF0000"/>
                </a:solidFill>
              </a:rPr>
              <a:t>prevent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natural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succession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dirty="0" err="1"/>
              <a:t>and</a:t>
            </a:r>
            <a:r>
              <a:rPr lang="hr-HR" sz="1900" dirty="0"/>
              <a:t> </a:t>
            </a:r>
            <a:r>
              <a:rPr lang="hr-HR" sz="1900" b="1" dirty="0">
                <a:solidFill>
                  <a:srgbClr val="FF0000"/>
                </a:solidFill>
              </a:rPr>
              <a:t>limit </a:t>
            </a:r>
            <a:r>
              <a:rPr lang="hr-HR" sz="1900" b="1" dirty="0" err="1">
                <a:solidFill>
                  <a:srgbClr val="FF0000"/>
                </a:solidFill>
              </a:rPr>
              <a:t>the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spread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of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alien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and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invasive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plant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species</a:t>
            </a:r>
            <a:r>
              <a:rPr lang="hr-HR" sz="1900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900" dirty="0" err="1"/>
              <a:t>The</a:t>
            </a:r>
            <a:r>
              <a:rPr lang="hr-HR" sz="1900" dirty="0"/>
              <a:t> </a:t>
            </a:r>
            <a:r>
              <a:rPr lang="hr-HR" sz="1900" dirty="0" err="1"/>
              <a:t>presence</a:t>
            </a:r>
            <a:r>
              <a:rPr lang="hr-HR" sz="1900" dirty="0"/>
              <a:t> </a:t>
            </a:r>
            <a:r>
              <a:rPr lang="hr-HR" sz="1900" dirty="0" err="1"/>
              <a:t>of</a:t>
            </a:r>
            <a:r>
              <a:rPr lang="hr-HR" sz="1900" dirty="0"/>
              <a:t> </a:t>
            </a:r>
            <a:r>
              <a:rPr lang="hr-HR" sz="1900" b="1" dirty="0" err="1">
                <a:solidFill>
                  <a:srgbClr val="FF0000"/>
                </a:solidFill>
              </a:rPr>
              <a:t>native</a:t>
            </a:r>
            <a:r>
              <a:rPr lang="hr-HR" sz="1900" b="1" dirty="0">
                <a:solidFill>
                  <a:srgbClr val="FF0000"/>
                </a:solidFill>
              </a:rPr>
              <a:t> Croatian </a:t>
            </a:r>
            <a:r>
              <a:rPr lang="hr-HR" sz="1900" b="1" dirty="0" err="1">
                <a:solidFill>
                  <a:srgbClr val="FF0000"/>
                </a:solidFill>
              </a:rPr>
              <a:t>breeds</a:t>
            </a:r>
            <a:r>
              <a:rPr lang="hr-HR" sz="1900" b="1" dirty="0">
                <a:solidFill>
                  <a:srgbClr val="FF0000"/>
                </a:solidFill>
              </a:rPr>
              <a:t> </a:t>
            </a:r>
            <a:r>
              <a:rPr lang="hr-HR" sz="1900" dirty="0" err="1"/>
              <a:t>connects</a:t>
            </a:r>
            <a:r>
              <a:rPr lang="hr-HR" sz="1900" dirty="0"/>
              <a:t> </a:t>
            </a:r>
            <a:r>
              <a:rPr lang="hr-HR" sz="1900" dirty="0" err="1"/>
              <a:t>the</a:t>
            </a:r>
            <a:r>
              <a:rPr lang="hr-HR" sz="1900" dirty="0"/>
              <a:t> </a:t>
            </a:r>
            <a:r>
              <a:rPr lang="hr-HR" sz="1900" dirty="0" err="1"/>
              <a:t>ecological</a:t>
            </a:r>
            <a:r>
              <a:rPr lang="hr-HR" sz="1900" dirty="0"/>
              <a:t> </a:t>
            </a:r>
            <a:r>
              <a:rPr lang="hr-HR" sz="1900" dirty="0" err="1"/>
              <a:t>value</a:t>
            </a:r>
            <a:r>
              <a:rPr lang="hr-HR" sz="1900" dirty="0"/>
              <a:t> </a:t>
            </a:r>
            <a:r>
              <a:rPr lang="hr-HR" sz="1900" dirty="0" err="1"/>
              <a:t>of</a:t>
            </a:r>
            <a:r>
              <a:rPr lang="hr-HR" sz="1900" dirty="0"/>
              <a:t> </a:t>
            </a:r>
            <a:r>
              <a:rPr lang="hr-HR" sz="1900" dirty="0" err="1"/>
              <a:t>Gajna</a:t>
            </a:r>
            <a:r>
              <a:rPr lang="hr-HR" sz="1900" dirty="0"/>
              <a:t> </a:t>
            </a:r>
            <a:r>
              <a:rPr lang="hr-HR" sz="1900" dirty="0" err="1"/>
              <a:t>with</a:t>
            </a:r>
            <a:r>
              <a:rPr lang="hr-HR" sz="1900" dirty="0"/>
              <a:t> </a:t>
            </a:r>
            <a:r>
              <a:rPr lang="hr-HR" sz="1900" dirty="0" err="1"/>
              <a:t>the</a:t>
            </a:r>
            <a:r>
              <a:rPr lang="hr-HR" sz="1900" dirty="0"/>
              <a:t> </a:t>
            </a:r>
            <a:r>
              <a:rPr lang="hr-HR" sz="1900" dirty="0" err="1"/>
              <a:t>cultural</a:t>
            </a:r>
            <a:r>
              <a:rPr lang="hr-HR" sz="1900" dirty="0"/>
              <a:t> </a:t>
            </a:r>
            <a:r>
              <a:rPr lang="hr-HR" sz="1900" dirty="0" err="1"/>
              <a:t>and</a:t>
            </a:r>
            <a:r>
              <a:rPr lang="hr-HR" sz="1900" dirty="0"/>
              <a:t> </a:t>
            </a:r>
            <a:r>
              <a:rPr lang="hr-HR" sz="1900" dirty="0" err="1"/>
              <a:t>agricultural</a:t>
            </a:r>
            <a:r>
              <a:rPr lang="hr-HR" sz="1900" dirty="0"/>
              <a:t> </a:t>
            </a:r>
            <a:r>
              <a:rPr lang="hr-HR" sz="1900" dirty="0" err="1"/>
              <a:t>heritage</a:t>
            </a:r>
            <a:r>
              <a:rPr lang="hr-HR" sz="1900" dirty="0"/>
              <a:t> </a:t>
            </a:r>
            <a:r>
              <a:rPr lang="hr-HR" sz="1900" dirty="0" err="1"/>
              <a:t>of</a:t>
            </a:r>
            <a:r>
              <a:rPr lang="hr-HR" sz="1900" dirty="0"/>
              <a:t> </a:t>
            </a:r>
            <a:r>
              <a:rPr lang="hr-HR" sz="1900" dirty="0" err="1"/>
              <a:t>the</a:t>
            </a:r>
            <a:r>
              <a:rPr lang="hr-HR" sz="1900" dirty="0"/>
              <a:t> Sava </a:t>
            </a:r>
            <a:r>
              <a:rPr lang="hr-HR" sz="1900" dirty="0" err="1"/>
              <a:t>floodplain</a:t>
            </a:r>
            <a:r>
              <a:rPr lang="hr-HR" sz="1900" dirty="0"/>
              <a:t> </a:t>
            </a:r>
          </a:p>
          <a:p>
            <a:pPr marL="788670" lvl="1" indent="-285750"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Black </a:t>
            </a:r>
            <a:r>
              <a:rPr lang="hr-HR" dirty="0" err="1"/>
              <a:t>Slavonian</a:t>
            </a:r>
            <a:r>
              <a:rPr lang="hr-HR" dirty="0"/>
              <a:t> </a:t>
            </a:r>
            <a:r>
              <a:rPr lang="hr-HR" dirty="0" err="1"/>
              <a:t>pig</a:t>
            </a:r>
            <a:r>
              <a:rPr lang="hr-HR" dirty="0"/>
              <a:t>, Turopolje </a:t>
            </a:r>
            <a:r>
              <a:rPr lang="hr-HR" dirty="0" err="1"/>
              <a:t>pig</a:t>
            </a:r>
            <a:r>
              <a:rPr lang="hr-HR" dirty="0"/>
              <a:t>, Posavina </a:t>
            </a:r>
            <a:r>
              <a:rPr lang="hr-HR" dirty="0" err="1"/>
              <a:t>horse</a:t>
            </a:r>
            <a:r>
              <a:rPr lang="hr-HR" dirty="0"/>
              <a:t>, </a:t>
            </a:r>
            <a:r>
              <a:rPr lang="hr-HR" dirty="0" err="1"/>
              <a:t>Cigaja</a:t>
            </a:r>
            <a:r>
              <a:rPr lang="hr-HR" dirty="0"/>
              <a:t> </a:t>
            </a:r>
            <a:r>
              <a:rPr lang="hr-HR" dirty="0" err="1"/>
              <a:t>sheep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Croatian </a:t>
            </a:r>
            <a:r>
              <a:rPr lang="hr-HR" dirty="0" err="1"/>
              <a:t>Sheepdog</a:t>
            </a:r>
            <a:r>
              <a:rPr lang="hr-HR" dirty="0"/>
              <a:t> </a:t>
            </a:r>
          </a:p>
        </p:txBody>
      </p:sp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A6D27649-0E2D-9FE0-0BBC-0BE580426D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" r="2378" b="1"/>
          <a:stretch>
            <a:fillRect/>
          </a:stretch>
        </p:blipFill>
        <p:spPr>
          <a:xfrm>
            <a:off x="5658927" y="1713653"/>
            <a:ext cx="6533071" cy="5144347"/>
          </a:xfrm>
          <a:prstGeom prst="rect">
            <a:avLst/>
          </a:prstGeom>
          <a:noFill/>
        </p:spPr>
      </p:pic>
      <p:sp>
        <p:nvSpPr>
          <p:cNvPr id="8" name="Rezervirano mjesto podnožja 9">
            <a:extLst>
              <a:ext uri="{FF2B5EF4-FFF2-40B4-BE49-F238E27FC236}">
                <a16:creationId xmlns:a16="http://schemas.microsoft.com/office/drawing/2014/main" id="{C22A9143-20F8-310A-C964-008002C19F84}"/>
              </a:ext>
            </a:extLst>
          </p:cNvPr>
          <p:cNvSpPr txBox="1">
            <a:spLocks/>
          </p:cNvSpPr>
          <p:nvPr/>
        </p:nvSpPr>
        <p:spPr>
          <a:xfrm flipH="1">
            <a:off x="-1" y="6326598"/>
            <a:ext cx="5658928" cy="5312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 dirty="0" err="1"/>
              <a:t>Source</a:t>
            </a:r>
            <a:r>
              <a:rPr lang="hr-HR" sz="1100" dirty="0"/>
              <a:t>: PU 021 Management Plan, 2024–2033; </a:t>
            </a:r>
            <a:r>
              <a:rPr lang="hr-HR" sz="1100" dirty="0" err="1"/>
              <a:t>Rules</a:t>
            </a:r>
            <a:r>
              <a:rPr lang="hr-HR" sz="1100" dirty="0"/>
              <a:t> </a:t>
            </a:r>
            <a:r>
              <a:rPr lang="hr-HR" sz="1100" dirty="0" err="1"/>
              <a:t>of</a:t>
            </a:r>
            <a:r>
              <a:rPr lang="hr-HR" sz="1100" dirty="0"/>
              <a:t> </a:t>
            </a:r>
            <a:r>
              <a:rPr lang="hr-HR" sz="1100" dirty="0" err="1"/>
              <a:t>Internal</a:t>
            </a:r>
            <a:r>
              <a:rPr lang="hr-HR" sz="1100" dirty="0"/>
              <a:t> </a:t>
            </a:r>
            <a:r>
              <a:rPr lang="hr-HR" sz="1100" dirty="0" err="1"/>
              <a:t>Order</a:t>
            </a:r>
            <a:r>
              <a:rPr lang="hr-HR" sz="1100" dirty="0"/>
              <a:t> </a:t>
            </a:r>
            <a:r>
              <a:rPr lang="hr-HR" sz="1100" dirty="0" err="1"/>
              <a:t>in</a:t>
            </a:r>
            <a:r>
              <a:rPr lang="hr-HR" sz="1100" dirty="0"/>
              <a:t> </a:t>
            </a:r>
            <a:r>
              <a:rPr lang="hr-HR" sz="1100" dirty="0" err="1"/>
              <a:t>Gajna</a:t>
            </a:r>
            <a:r>
              <a:rPr lang="hr-HR" sz="1100" dirty="0"/>
              <a:t> </a:t>
            </a:r>
            <a:r>
              <a:rPr lang="hr-HR" sz="1100" dirty="0" err="1"/>
              <a:t>Significant</a:t>
            </a:r>
            <a:r>
              <a:rPr lang="hr-HR" sz="1100" dirty="0"/>
              <a:t> </a:t>
            </a:r>
            <a:r>
              <a:rPr lang="hr-HR" sz="1100" dirty="0" err="1"/>
              <a:t>Landscape</a:t>
            </a:r>
            <a:r>
              <a:rPr lang="hr-HR" sz="1100" dirty="0"/>
              <a:t>, 2011; National </a:t>
            </a:r>
            <a:r>
              <a:rPr lang="hr-HR" sz="1100" dirty="0" err="1"/>
              <a:t>Programme</a:t>
            </a:r>
            <a:r>
              <a:rPr lang="hr-HR" sz="1100" dirty="0"/>
              <a:t> for </a:t>
            </a:r>
            <a:r>
              <a:rPr lang="hr-HR" sz="1100" dirty="0" err="1"/>
              <a:t>the</a:t>
            </a:r>
            <a:r>
              <a:rPr lang="hr-HR" sz="1100" dirty="0"/>
              <a:t> </a:t>
            </a:r>
            <a:r>
              <a:rPr lang="hr-HR" sz="1100" dirty="0" err="1"/>
              <a:t>Conservation</a:t>
            </a:r>
            <a:r>
              <a:rPr lang="hr-HR" sz="1100" dirty="0"/>
              <a:t> </a:t>
            </a:r>
            <a:r>
              <a:rPr lang="hr-HR" sz="1100" dirty="0" err="1"/>
              <a:t>of</a:t>
            </a:r>
            <a:r>
              <a:rPr lang="hr-HR" sz="1100" dirty="0"/>
              <a:t> </a:t>
            </a:r>
            <a:r>
              <a:rPr lang="hr-HR" sz="1100" dirty="0" err="1"/>
              <a:t>Native</a:t>
            </a:r>
            <a:r>
              <a:rPr lang="hr-HR" sz="1100" dirty="0"/>
              <a:t> </a:t>
            </a:r>
            <a:r>
              <a:rPr lang="hr-HR" sz="1100" dirty="0" err="1"/>
              <a:t>and</a:t>
            </a:r>
            <a:r>
              <a:rPr lang="hr-HR" sz="1100" dirty="0"/>
              <a:t> </a:t>
            </a:r>
            <a:r>
              <a:rPr lang="hr-HR" sz="1100" dirty="0" err="1"/>
              <a:t>Protected</a:t>
            </a:r>
            <a:r>
              <a:rPr lang="hr-HR" sz="1100" dirty="0"/>
              <a:t> </a:t>
            </a:r>
            <a:r>
              <a:rPr lang="hr-HR" sz="1100" dirty="0" err="1"/>
              <a:t>Breeds</a:t>
            </a:r>
            <a:r>
              <a:rPr lang="hr-HR" sz="1100" dirty="0"/>
              <a:t>, 2010.</a:t>
            </a:r>
          </a:p>
          <a:p>
            <a:r>
              <a:rPr lang="hr-HR" sz="1100" dirty="0"/>
              <a:t>Photo </a:t>
            </a:r>
            <a:r>
              <a:rPr lang="hr-HR" sz="1100" dirty="0" err="1"/>
              <a:t>source</a:t>
            </a:r>
            <a:r>
              <a:rPr lang="hr-HR" sz="1100" dirty="0"/>
              <a:t>: Natura </a:t>
            </a:r>
            <a:r>
              <a:rPr lang="hr-HR" sz="1100" dirty="0" err="1"/>
              <a:t>Slavonica</a:t>
            </a:r>
            <a:r>
              <a:rPr lang="hr-HR" sz="1100" dirty="0"/>
              <a:t>, </a:t>
            </a:r>
            <a:r>
              <a:rPr lang="hr-HR" sz="1100" i="1" dirty="0" err="1"/>
              <a:t>Significant</a:t>
            </a:r>
            <a:r>
              <a:rPr lang="hr-HR" sz="1100" i="1" dirty="0"/>
              <a:t> </a:t>
            </a:r>
            <a:r>
              <a:rPr lang="hr-HR" sz="1100" i="1" dirty="0" err="1"/>
              <a:t>Landscape</a:t>
            </a:r>
            <a:r>
              <a:rPr lang="hr-HR" sz="1100" i="1" dirty="0"/>
              <a:t> </a:t>
            </a:r>
            <a:r>
              <a:rPr lang="hr-HR" sz="1100" i="1" dirty="0" err="1"/>
              <a:t>Gajna</a:t>
            </a:r>
            <a:r>
              <a:rPr lang="hr-HR" sz="1100" dirty="0"/>
              <a:t>, </a:t>
            </a:r>
            <a:r>
              <a:rPr lang="hr-HR" sz="1100" dirty="0" err="1"/>
              <a:t>accessed</a:t>
            </a:r>
            <a:r>
              <a:rPr lang="hr-HR" sz="1100" dirty="0"/>
              <a:t> 27 </a:t>
            </a:r>
            <a:r>
              <a:rPr lang="hr-HR" sz="1100" dirty="0" err="1"/>
              <a:t>September</a:t>
            </a:r>
            <a:r>
              <a:rPr lang="hr-HR" sz="11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3368724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A5DA11-D85E-71A1-A298-C9A318E0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190919"/>
            <a:ext cx="4750861" cy="1061809"/>
          </a:xfrm>
        </p:spPr>
        <p:txBody>
          <a:bodyPr anchor="b">
            <a:normAutofit/>
          </a:bodyPr>
          <a:lstStyle/>
          <a:p>
            <a:r>
              <a:rPr lang="hr-HR" dirty="0" err="1"/>
              <a:t>Slavonian-Syrmian</a:t>
            </a:r>
            <a:r>
              <a:rPr lang="hr-HR" dirty="0"/>
              <a:t> </a:t>
            </a:r>
            <a:r>
              <a:rPr lang="hr-HR" dirty="0" err="1"/>
              <a:t>Podolian</a:t>
            </a:r>
            <a:r>
              <a:rPr lang="hr-HR" dirty="0"/>
              <a:t> </a:t>
            </a:r>
            <a:r>
              <a:rPr lang="hr-HR" dirty="0" err="1"/>
              <a:t>cattle</a:t>
            </a:r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1B88762-CBC5-D835-8CB2-060CD5F9C4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>
            <a:norm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Slavonian-Syrmian</a:t>
            </a:r>
            <a:r>
              <a:rPr lang="hr-HR" dirty="0"/>
              <a:t> </a:t>
            </a:r>
            <a:r>
              <a:rPr lang="hr-HR" dirty="0" err="1"/>
              <a:t>Podolian</a:t>
            </a:r>
            <a:r>
              <a:rPr lang="hr-HR" dirty="0"/>
              <a:t> </a:t>
            </a:r>
            <a:r>
              <a:rPr lang="hr-HR" dirty="0" err="1"/>
              <a:t>cattle</a:t>
            </a:r>
            <a:endParaRPr lang="hr-HR" dirty="0"/>
          </a:p>
          <a:p>
            <a:pPr marL="78867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old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native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cattle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breed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strongly</a:t>
            </a:r>
            <a:r>
              <a:rPr lang="hr-HR" dirty="0"/>
              <a:t> </a:t>
            </a:r>
            <a:r>
              <a:rPr lang="hr-HR" dirty="0" err="1"/>
              <a:t>connected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lowland</a:t>
            </a:r>
            <a:r>
              <a:rPr lang="hr-HR" dirty="0"/>
              <a:t> </a:t>
            </a:r>
            <a:r>
              <a:rPr lang="hr-HR" dirty="0" err="1"/>
              <a:t>landscapes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Slavonia</a:t>
            </a:r>
            <a:r>
              <a:rPr lang="hr-HR" dirty="0"/>
              <a:t>, </a:t>
            </a:r>
            <a:r>
              <a:rPr lang="hr-HR" dirty="0" err="1"/>
              <a:t>Syrmia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Baranja</a:t>
            </a:r>
          </a:p>
          <a:p>
            <a:pPr marL="78867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modest</a:t>
            </a:r>
            <a:r>
              <a:rPr lang="hr-HR" dirty="0"/>
              <a:t> </a:t>
            </a:r>
            <a:r>
              <a:rPr lang="hr-HR" dirty="0" err="1"/>
              <a:t>nutritional</a:t>
            </a:r>
            <a:r>
              <a:rPr lang="hr-HR" dirty="0"/>
              <a:t> </a:t>
            </a:r>
            <a:r>
              <a:rPr lang="hr-HR" dirty="0" err="1"/>
              <a:t>requirements</a:t>
            </a:r>
            <a:r>
              <a:rPr lang="hr-HR" dirty="0"/>
              <a:t>, </a:t>
            </a:r>
            <a:r>
              <a:rPr lang="hr-HR" b="1" dirty="0" err="1">
                <a:solidFill>
                  <a:srgbClr val="FF0000"/>
                </a:solidFill>
              </a:rPr>
              <a:t>resilience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adaptability</a:t>
            </a:r>
            <a:r>
              <a:rPr lang="hr-HR" dirty="0"/>
              <a:t>, </a:t>
            </a:r>
          </a:p>
          <a:p>
            <a:pPr marL="78867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suitable</a:t>
            </a:r>
            <a:r>
              <a:rPr lang="hr-HR" dirty="0"/>
              <a:t> for </a:t>
            </a:r>
            <a:r>
              <a:rPr lang="hr-HR" b="1" dirty="0" err="1">
                <a:solidFill>
                  <a:srgbClr val="FF0000"/>
                </a:solidFill>
              </a:rPr>
              <a:t>extensive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grazing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open</a:t>
            </a:r>
            <a:r>
              <a:rPr lang="hr-HR" dirty="0"/>
              <a:t> </a:t>
            </a:r>
            <a:r>
              <a:rPr lang="hr-HR" dirty="0" err="1"/>
              <a:t>floodplain</a:t>
            </a:r>
            <a:r>
              <a:rPr lang="hr-HR" dirty="0"/>
              <a:t> </a:t>
            </a:r>
            <a:r>
              <a:rPr lang="hr-HR" dirty="0" err="1"/>
              <a:t>pastures</a:t>
            </a:r>
            <a:r>
              <a:rPr lang="hr-HR" dirty="0"/>
              <a:t>.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Their</a:t>
            </a:r>
            <a:r>
              <a:rPr lang="hr-HR" dirty="0"/>
              <a:t> </a:t>
            </a:r>
            <a:r>
              <a:rPr lang="hr-HR" dirty="0" err="1"/>
              <a:t>grazing</a:t>
            </a:r>
            <a:r>
              <a:rPr lang="hr-HR" dirty="0"/>
              <a:t> </a:t>
            </a:r>
            <a:r>
              <a:rPr lang="hr-HR" dirty="0" err="1"/>
              <a:t>helps</a:t>
            </a:r>
            <a:r>
              <a:rPr lang="hr-HR" dirty="0"/>
              <a:t> </a:t>
            </a:r>
            <a:r>
              <a:rPr lang="hr-HR" dirty="0" err="1"/>
              <a:t>prevent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overgrowth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pastures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shrubs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supports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preservation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of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open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floodplain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habitats</a:t>
            </a:r>
            <a:r>
              <a:rPr lang="hr-HR" dirty="0"/>
              <a:t>.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Responsible</a:t>
            </a:r>
            <a:r>
              <a:rPr lang="hr-HR" dirty="0"/>
              <a:t> for </a:t>
            </a:r>
            <a:r>
              <a:rPr lang="hr-HR" b="1" dirty="0" err="1">
                <a:solidFill>
                  <a:srgbClr val="FF0000"/>
                </a:solidFill>
              </a:rPr>
              <a:t>conserving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endangered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habitats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and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species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protected</a:t>
            </a:r>
            <a:r>
              <a:rPr lang="hr-HR" dirty="0"/>
              <a:t> </a:t>
            </a:r>
            <a:r>
              <a:rPr lang="hr-HR" dirty="0" err="1"/>
              <a:t>floodplain</a:t>
            </a:r>
            <a:r>
              <a:rPr lang="hr-HR" dirty="0"/>
              <a:t> </a:t>
            </a:r>
            <a:r>
              <a:rPr lang="hr-HR" dirty="0" err="1"/>
              <a:t>areas</a:t>
            </a:r>
            <a:r>
              <a:rPr lang="hr-HR" dirty="0"/>
              <a:t> </a:t>
            </a:r>
            <a:r>
              <a:rPr lang="hr-HR" dirty="0" err="1"/>
              <a:t>such</a:t>
            </a:r>
            <a:r>
              <a:rPr lang="hr-HR" dirty="0"/>
              <a:t> as </a:t>
            </a:r>
            <a:r>
              <a:rPr lang="hr-HR" dirty="0" err="1"/>
              <a:t>Gajna</a:t>
            </a:r>
            <a:r>
              <a:rPr lang="hr-HR" dirty="0"/>
              <a:t>. </a:t>
            </a:r>
          </a:p>
          <a:p>
            <a:pPr marL="78867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linked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control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of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invasive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false</a:t>
            </a:r>
            <a:r>
              <a:rPr lang="hr-HR" b="1" dirty="0">
                <a:solidFill>
                  <a:srgbClr val="FF0000"/>
                </a:solidFill>
              </a:rPr>
              <a:t> indigo </a:t>
            </a:r>
            <a:r>
              <a:rPr lang="hr-HR" b="1" dirty="0" err="1">
                <a:solidFill>
                  <a:srgbClr val="FF0000"/>
                </a:solidFill>
              </a:rPr>
              <a:t>bush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/>
              <a:t>(</a:t>
            </a:r>
            <a:r>
              <a:rPr lang="hr-HR" i="1" dirty="0" err="1"/>
              <a:t>Amorpha</a:t>
            </a:r>
            <a:r>
              <a:rPr lang="hr-HR" i="1" dirty="0"/>
              <a:t> </a:t>
            </a:r>
            <a:r>
              <a:rPr lang="hr-HR" i="1" dirty="0" err="1"/>
              <a:t>fruticosa</a:t>
            </a:r>
            <a:r>
              <a:rPr lang="hr-HR" dirty="0"/>
              <a:t>)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recovery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native</a:t>
            </a:r>
            <a:r>
              <a:rPr lang="hr-HR" dirty="0"/>
              <a:t> </a:t>
            </a:r>
            <a:r>
              <a:rPr lang="hr-HR" dirty="0" err="1"/>
              <a:t>pasture</a:t>
            </a:r>
            <a:r>
              <a:rPr lang="hr-HR" dirty="0"/>
              <a:t> flora. </a:t>
            </a:r>
          </a:p>
        </p:txBody>
      </p:sp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AC866DFD-388A-1BAA-0277-1EAECCF7B1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15694"/>
          <a:stretch/>
        </p:blipFill>
        <p:spPr>
          <a:xfrm>
            <a:off x="5917919" y="0"/>
            <a:ext cx="6273880" cy="6858000"/>
          </a:xfrm>
          <a:prstGeom prst="rect">
            <a:avLst/>
          </a:prstGeom>
          <a:noFill/>
        </p:spPr>
      </p:pic>
      <p:sp>
        <p:nvSpPr>
          <p:cNvPr id="8" name="Rezervirano mjesto podnožja 9">
            <a:extLst>
              <a:ext uri="{FF2B5EF4-FFF2-40B4-BE49-F238E27FC236}">
                <a16:creationId xmlns:a16="http://schemas.microsoft.com/office/drawing/2014/main" id="{FD2785D6-4783-03FA-0229-49477FB2380A}"/>
              </a:ext>
            </a:extLst>
          </p:cNvPr>
          <p:cNvSpPr txBox="1">
            <a:spLocks/>
          </p:cNvSpPr>
          <p:nvPr/>
        </p:nvSpPr>
        <p:spPr>
          <a:xfrm flipH="1">
            <a:off x="-1" y="6326598"/>
            <a:ext cx="5658928" cy="5312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 dirty="0" err="1"/>
              <a:t>Source</a:t>
            </a:r>
            <a:r>
              <a:rPr lang="hr-HR" sz="1100" dirty="0"/>
              <a:t>: Gavran </a:t>
            </a:r>
            <a:r>
              <a:rPr lang="hr-HR" sz="1100" dirty="0" err="1"/>
              <a:t>et</a:t>
            </a:r>
            <a:r>
              <a:rPr lang="hr-HR" sz="1100" dirty="0"/>
              <a:t> </a:t>
            </a:r>
            <a:r>
              <a:rPr lang="hr-HR" sz="1100" dirty="0" err="1"/>
              <a:t>al</a:t>
            </a:r>
            <a:r>
              <a:rPr lang="hr-HR" sz="1100" dirty="0"/>
              <a:t>., 2022; Mijić </a:t>
            </a:r>
            <a:r>
              <a:rPr lang="hr-HR" sz="1100" dirty="0" err="1"/>
              <a:t>et</a:t>
            </a:r>
            <a:r>
              <a:rPr lang="hr-HR" sz="1100" dirty="0"/>
              <a:t> </a:t>
            </a:r>
            <a:r>
              <a:rPr lang="hr-HR" sz="1100" dirty="0" err="1"/>
              <a:t>al</a:t>
            </a:r>
            <a:r>
              <a:rPr lang="hr-HR" sz="1100" dirty="0"/>
              <a:t>., 2015; Antunović </a:t>
            </a:r>
            <a:r>
              <a:rPr lang="hr-HR" sz="1100" dirty="0" err="1"/>
              <a:t>et</a:t>
            </a:r>
            <a:r>
              <a:rPr lang="hr-HR" sz="1100" dirty="0"/>
              <a:t> </a:t>
            </a:r>
            <a:r>
              <a:rPr lang="hr-HR" sz="1100" dirty="0" err="1"/>
              <a:t>al</a:t>
            </a:r>
            <a:r>
              <a:rPr lang="hr-HR" sz="1100" dirty="0"/>
              <a:t>., 2021; PU 021 Management Plan, 2024–2033.</a:t>
            </a:r>
          </a:p>
          <a:p>
            <a:r>
              <a:rPr lang="hr-HR" sz="1100" dirty="0"/>
              <a:t>Photo </a:t>
            </a:r>
            <a:r>
              <a:rPr lang="hr-HR" sz="1100" dirty="0" err="1"/>
              <a:t>source</a:t>
            </a:r>
            <a:r>
              <a:rPr lang="hr-HR" sz="1100" dirty="0"/>
              <a:t>: Natura </a:t>
            </a:r>
            <a:r>
              <a:rPr lang="hr-HR" sz="1100" dirty="0" err="1"/>
              <a:t>Slavonica</a:t>
            </a:r>
            <a:r>
              <a:rPr lang="hr-HR" sz="1100" dirty="0"/>
              <a:t>, </a:t>
            </a:r>
            <a:r>
              <a:rPr lang="hr-HR" sz="1100" i="1" dirty="0" err="1"/>
              <a:t>Significant</a:t>
            </a:r>
            <a:r>
              <a:rPr lang="hr-HR" sz="1100" i="1" dirty="0"/>
              <a:t> </a:t>
            </a:r>
            <a:r>
              <a:rPr lang="hr-HR" sz="1100" i="1" dirty="0" err="1"/>
              <a:t>Landscape</a:t>
            </a:r>
            <a:r>
              <a:rPr lang="hr-HR" sz="1100" i="1" dirty="0"/>
              <a:t> </a:t>
            </a:r>
            <a:r>
              <a:rPr lang="hr-HR" sz="1100" i="1" dirty="0" err="1"/>
              <a:t>Gajna</a:t>
            </a:r>
            <a:r>
              <a:rPr lang="hr-HR" sz="1100" dirty="0"/>
              <a:t>, </a:t>
            </a:r>
            <a:r>
              <a:rPr lang="hr-HR" sz="1100" dirty="0" err="1"/>
              <a:t>accessed</a:t>
            </a:r>
            <a:r>
              <a:rPr lang="hr-HR" sz="1100" dirty="0"/>
              <a:t> 27 </a:t>
            </a:r>
            <a:r>
              <a:rPr lang="hr-HR" sz="1100" dirty="0" err="1"/>
              <a:t>September</a:t>
            </a:r>
            <a:r>
              <a:rPr lang="hr-HR" sz="11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1271642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6DE508-AB2C-996F-2E14-43FB1BBA0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rmAutofit/>
          </a:bodyPr>
          <a:lstStyle/>
          <a:p>
            <a:r>
              <a:rPr lang="hr-HR" dirty="0" err="1"/>
              <a:t>Gajna</a:t>
            </a:r>
            <a:r>
              <a:rPr lang="hr-HR" dirty="0"/>
              <a:t> as a </a:t>
            </a:r>
            <a:r>
              <a:rPr lang="hr-HR" dirty="0" err="1"/>
              <a:t>mosaic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habitats</a:t>
            </a:r>
            <a:endParaRPr lang="hr-HR" dirty="0"/>
          </a:p>
        </p:txBody>
      </p:sp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87D66256-E3FE-9D52-CBC5-B7D87E3AF4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3" r="29203"/>
          <a:stretch/>
        </p:blipFill>
        <p:spPr>
          <a:xfrm>
            <a:off x="0" y="187"/>
            <a:ext cx="4793885" cy="6857628"/>
          </a:xfrm>
          <a:prstGeom prst="rect">
            <a:avLst/>
          </a:prstGeom>
          <a:noFill/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57B4987-6319-4A30-3687-545641BE49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381081"/>
          </a:xfrm>
        </p:spPr>
        <p:txBody>
          <a:bodyPr>
            <a:norm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b="1" dirty="0" err="1">
                <a:solidFill>
                  <a:srgbClr val="FF0000"/>
                </a:solidFill>
              </a:rPr>
              <a:t>Wet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grasslands</a:t>
            </a:r>
            <a:r>
              <a:rPr lang="hr-HR" dirty="0"/>
              <a:t>, </a:t>
            </a:r>
            <a:r>
              <a:rPr lang="hr-HR" b="1" dirty="0" err="1">
                <a:solidFill>
                  <a:srgbClr val="FF0000"/>
                </a:solidFill>
              </a:rPr>
              <a:t>old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river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arms</a:t>
            </a:r>
            <a:r>
              <a:rPr lang="hr-HR" dirty="0"/>
              <a:t>, </a:t>
            </a:r>
            <a:r>
              <a:rPr lang="hr-HR" b="1" dirty="0" err="1">
                <a:solidFill>
                  <a:srgbClr val="FF0000"/>
                </a:solidFill>
              </a:rPr>
              <a:t>ponds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alluvial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depressions</a:t>
            </a:r>
            <a:endParaRPr lang="hr-HR" b="1" dirty="0">
              <a:solidFill>
                <a:srgbClr val="FF0000"/>
              </a:solidFill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/>
              <a:t>As </a:t>
            </a:r>
            <a:r>
              <a:rPr lang="hr-HR" dirty="0" err="1"/>
              <a:t>part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Natura 2000 </a:t>
            </a:r>
            <a:r>
              <a:rPr lang="hr-HR" dirty="0" err="1"/>
              <a:t>ecological</a:t>
            </a:r>
            <a:r>
              <a:rPr lang="hr-HR" dirty="0"/>
              <a:t> network, </a:t>
            </a:r>
            <a:r>
              <a:rPr lang="hr-HR" dirty="0" err="1"/>
              <a:t>Gajna</a:t>
            </a:r>
            <a:r>
              <a:rPr lang="hr-HR" dirty="0"/>
              <a:t> </a:t>
            </a:r>
            <a:r>
              <a:rPr lang="hr-HR" dirty="0" err="1"/>
              <a:t>includes</a:t>
            </a:r>
            <a:r>
              <a:rPr lang="hr-HR" dirty="0"/>
              <a:t> </a:t>
            </a:r>
            <a:r>
              <a:rPr lang="hr-HR" dirty="0" err="1"/>
              <a:t>target</a:t>
            </a:r>
            <a:r>
              <a:rPr lang="hr-HR" dirty="0"/>
              <a:t> </a:t>
            </a:r>
            <a:r>
              <a:rPr lang="hr-HR" dirty="0" err="1"/>
              <a:t>habitat</a:t>
            </a:r>
            <a:r>
              <a:rPr lang="hr-HR" dirty="0"/>
              <a:t> </a:t>
            </a:r>
            <a:r>
              <a:rPr lang="hr-HR" dirty="0" err="1"/>
              <a:t>types</a:t>
            </a:r>
            <a:r>
              <a:rPr lang="hr-HR" dirty="0"/>
              <a:t> </a:t>
            </a:r>
            <a:r>
              <a:rPr lang="hr-HR" dirty="0" err="1"/>
              <a:t>linked</a:t>
            </a:r>
            <a:r>
              <a:rPr lang="hr-HR" dirty="0"/>
              <a:t> to </a:t>
            </a:r>
            <a:r>
              <a:rPr lang="hr-HR" dirty="0" err="1"/>
              <a:t>amphibious</a:t>
            </a:r>
            <a:r>
              <a:rPr lang="hr-HR" dirty="0"/>
              <a:t> </a:t>
            </a:r>
            <a:r>
              <a:rPr lang="hr-HR" dirty="0" err="1"/>
              <a:t>vegetation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natural</a:t>
            </a:r>
            <a:r>
              <a:rPr lang="hr-HR" dirty="0"/>
              <a:t> </a:t>
            </a:r>
            <a:r>
              <a:rPr lang="hr-HR" dirty="0" err="1"/>
              <a:t>eutrophic</a:t>
            </a:r>
            <a:r>
              <a:rPr lang="hr-HR" dirty="0"/>
              <a:t> </a:t>
            </a:r>
            <a:r>
              <a:rPr lang="hr-HR" dirty="0" err="1"/>
              <a:t>waters</a:t>
            </a:r>
            <a:r>
              <a:rPr lang="hr-HR" dirty="0"/>
              <a:t>.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area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especially</a:t>
            </a:r>
            <a:r>
              <a:rPr lang="hr-HR" dirty="0"/>
              <a:t> </a:t>
            </a:r>
            <a:r>
              <a:rPr lang="hr-HR" dirty="0" err="1"/>
              <a:t>valuable</a:t>
            </a:r>
            <a:r>
              <a:rPr lang="hr-HR" dirty="0"/>
              <a:t> </a:t>
            </a:r>
            <a:r>
              <a:rPr lang="hr-HR" dirty="0" err="1"/>
              <a:t>because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seasonal</a:t>
            </a:r>
            <a:r>
              <a:rPr lang="hr-HR" dirty="0"/>
              <a:t> </a:t>
            </a:r>
            <a:r>
              <a:rPr lang="hr-HR" dirty="0" err="1"/>
              <a:t>flooding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water </a:t>
            </a:r>
            <a:r>
              <a:rPr lang="hr-HR" dirty="0" err="1"/>
              <a:t>retention</a:t>
            </a:r>
            <a:r>
              <a:rPr lang="hr-HR" dirty="0"/>
              <a:t>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dirty="0" err="1"/>
              <a:t>Ornithological</a:t>
            </a:r>
            <a:r>
              <a:rPr lang="hr-HR" dirty="0"/>
              <a:t> </a:t>
            </a:r>
            <a:r>
              <a:rPr lang="hr-HR" dirty="0" err="1"/>
              <a:t>research</a:t>
            </a:r>
            <a:r>
              <a:rPr lang="hr-HR" dirty="0"/>
              <a:t> </a:t>
            </a:r>
            <a:r>
              <a:rPr lang="hr-HR" dirty="0" err="1"/>
              <a:t>recorded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117 </a:t>
            </a:r>
            <a:r>
              <a:rPr lang="hr-HR" b="1" dirty="0" err="1">
                <a:solidFill>
                  <a:srgbClr val="FF0000"/>
                </a:solidFill>
              </a:rPr>
              <a:t>bird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species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/>
              <a:t>on </a:t>
            </a:r>
            <a:r>
              <a:rPr lang="hr-HR" dirty="0" err="1"/>
              <a:t>Gajna</a:t>
            </a:r>
            <a:r>
              <a:rPr lang="hr-HR" dirty="0"/>
              <a:t> </a:t>
            </a:r>
            <a:r>
              <a:rPr lang="hr-HR" dirty="0" err="1"/>
              <a:t>pasture</a:t>
            </a:r>
            <a:r>
              <a:rPr lang="hr-HR" dirty="0"/>
              <a:t> </a:t>
            </a:r>
            <a:r>
              <a:rPr lang="hr-HR" dirty="0" err="1"/>
              <a:t>during</a:t>
            </a:r>
            <a:r>
              <a:rPr lang="hr-HR" dirty="0"/>
              <a:t> </a:t>
            </a:r>
            <a:r>
              <a:rPr lang="hr-HR" dirty="0" err="1"/>
              <a:t>monthly</a:t>
            </a:r>
            <a:r>
              <a:rPr lang="hr-HR" dirty="0"/>
              <a:t> </a:t>
            </a:r>
            <a:r>
              <a:rPr lang="hr-HR" dirty="0" err="1"/>
              <a:t>field</a:t>
            </a:r>
            <a:r>
              <a:rPr lang="hr-HR" dirty="0"/>
              <a:t> </a:t>
            </a:r>
            <a:r>
              <a:rPr lang="hr-HR" dirty="0" err="1"/>
              <a:t>visits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2021</a:t>
            </a:r>
          </a:p>
          <a:p>
            <a:pPr marL="78867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1800" dirty="0" err="1"/>
              <a:t>Of</a:t>
            </a:r>
            <a:r>
              <a:rPr lang="hr-HR" sz="1800" dirty="0"/>
              <a:t> </a:t>
            </a:r>
            <a:r>
              <a:rPr lang="hr-HR" sz="1800" dirty="0" err="1"/>
              <a:t>these</a:t>
            </a:r>
            <a:r>
              <a:rPr lang="hr-HR" sz="1800" dirty="0"/>
              <a:t>,</a:t>
            </a:r>
            <a:r>
              <a:rPr lang="hr-HR" sz="1800" b="1" dirty="0">
                <a:solidFill>
                  <a:srgbClr val="FF0000"/>
                </a:solidFill>
              </a:rPr>
              <a:t> 25 are </a:t>
            </a:r>
            <a:r>
              <a:rPr lang="hr-HR" sz="1800" b="1" dirty="0" err="1">
                <a:solidFill>
                  <a:srgbClr val="FF0000"/>
                </a:solidFill>
              </a:rPr>
              <a:t>included</a:t>
            </a:r>
            <a:r>
              <a:rPr lang="hr-HR" sz="1800" b="1" dirty="0">
                <a:solidFill>
                  <a:srgbClr val="FF0000"/>
                </a:solidFill>
              </a:rPr>
              <a:t> </a:t>
            </a:r>
            <a:r>
              <a:rPr lang="hr-HR" sz="1800" b="1" dirty="0" err="1">
                <a:solidFill>
                  <a:srgbClr val="FF0000"/>
                </a:solidFill>
              </a:rPr>
              <a:t>in</a:t>
            </a:r>
            <a:r>
              <a:rPr lang="hr-HR" sz="1800" b="1" dirty="0">
                <a:solidFill>
                  <a:srgbClr val="FF0000"/>
                </a:solidFill>
              </a:rPr>
              <a:t> </a:t>
            </a:r>
            <a:r>
              <a:rPr lang="hr-HR" sz="1800" b="1" dirty="0" err="1">
                <a:solidFill>
                  <a:srgbClr val="FF0000"/>
                </a:solidFill>
              </a:rPr>
              <a:t>the</a:t>
            </a:r>
            <a:r>
              <a:rPr lang="hr-HR" sz="1800" b="1" dirty="0">
                <a:solidFill>
                  <a:srgbClr val="FF0000"/>
                </a:solidFill>
              </a:rPr>
              <a:t> Croatian Red List </a:t>
            </a:r>
            <a:r>
              <a:rPr lang="hr-HR" sz="1800" b="1" dirty="0" err="1">
                <a:solidFill>
                  <a:srgbClr val="FF0000"/>
                </a:solidFill>
              </a:rPr>
              <a:t>of</a:t>
            </a:r>
            <a:r>
              <a:rPr lang="hr-HR" sz="1800" b="1" dirty="0">
                <a:solidFill>
                  <a:srgbClr val="FF0000"/>
                </a:solidFill>
              </a:rPr>
              <a:t> </a:t>
            </a:r>
            <a:r>
              <a:rPr lang="hr-HR" sz="1800" b="1" dirty="0" err="1">
                <a:solidFill>
                  <a:srgbClr val="FF0000"/>
                </a:solidFill>
              </a:rPr>
              <a:t>Birds</a:t>
            </a:r>
            <a:r>
              <a:rPr lang="hr-HR" sz="1800" dirty="0"/>
              <a:t>, </a:t>
            </a:r>
            <a:r>
              <a:rPr lang="hr-HR" sz="1800" dirty="0" err="1"/>
              <a:t>including</a:t>
            </a:r>
            <a:r>
              <a:rPr lang="hr-HR" sz="1800" dirty="0"/>
              <a:t> </a:t>
            </a:r>
            <a:r>
              <a:rPr lang="hr-HR" sz="1800" dirty="0" err="1"/>
              <a:t>critically</a:t>
            </a:r>
            <a:r>
              <a:rPr lang="hr-HR" sz="1800" dirty="0"/>
              <a:t> </a:t>
            </a:r>
            <a:r>
              <a:rPr lang="hr-HR" sz="1800" dirty="0" err="1"/>
              <a:t>endangered</a:t>
            </a:r>
            <a:r>
              <a:rPr lang="hr-HR" sz="1800" dirty="0"/>
              <a:t>, </a:t>
            </a:r>
            <a:r>
              <a:rPr lang="hr-HR" sz="1800" dirty="0" err="1"/>
              <a:t>endangered</a:t>
            </a:r>
            <a:r>
              <a:rPr lang="hr-HR" sz="1800" dirty="0"/>
              <a:t> </a:t>
            </a:r>
            <a:r>
              <a:rPr lang="hr-HR" sz="1800" dirty="0" err="1"/>
              <a:t>and</a:t>
            </a:r>
            <a:r>
              <a:rPr lang="hr-HR" sz="1800" dirty="0"/>
              <a:t> </a:t>
            </a:r>
            <a:r>
              <a:rPr lang="hr-HR" sz="1800" dirty="0" err="1"/>
              <a:t>vulnerable</a:t>
            </a:r>
            <a:r>
              <a:rPr lang="hr-HR" sz="1800" dirty="0"/>
              <a:t> </a:t>
            </a:r>
            <a:r>
              <a:rPr lang="hr-HR" sz="1800" dirty="0" err="1"/>
              <a:t>species</a:t>
            </a:r>
            <a:endParaRPr lang="hr-HR" sz="1800" dirty="0"/>
          </a:p>
        </p:txBody>
      </p:sp>
      <p:sp>
        <p:nvSpPr>
          <p:cNvPr id="8" name="Rezervirano mjesto podnožja 9">
            <a:extLst>
              <a:ext uri="{FF2B5EF4-FFF2-40B4-BE49-F238E27FC236}">
                <a16:creationId xmlns:a16="http://schemas.microsoft.com/office/drawing/2014/main" id="{41484039-A645-19CC-B40A-D22700DA65AC}"/>
              </a:ext>
            </a:extLst>
          </p:cNvPr>
          <p:cNvSpPr txBox="1">
            <a:spLocks/>
          </p:cNvSpPr>
          <p:nvPr/>
        </p:nvSpPr>
        <p:spPr>
          <a:xfrm flipH="1">
            <a:off x="5004618" y="6326762"/>
            <a:ext cx="5658928" cy="5312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100" dirty="0" err="1"/>
              <a:t>Source</a:t>
            </a:r>
            <a:r>
              <a:rPr lang="hr-HR" sz="1100" dirty="0"/>
              <a:t>: PU 021 Management Plan, 2024–2033; </a:t>
            </a:r>
            <a:r>
              <a:rPr lang="hr-HR" sz="1100" dirty="0" err="1"/>
              <a:t>Mandir</a:t>
            </a:r>
            <a:r>
              <a:rPr lang="hr-HR" sz="1100" dirty="0"/>
              <a:t> &amp; Tomičić, 2022.</a:t>
            </a:r>
          </a:p>
          <a:p>
            <a:r>
              <a:rPr lang="hr-HR" sz="1100" dirty="0"/>
              <a:t>Photo </a:t>
            </a:r>
            <a:r>
              <a:rPr lang="hr-HR" sz="1100" dirty="0" err="1"/>
              <a:t>source</a:t>
            </a:r>
            <a:r>
              <a:rPr lang="hr-HR" sz="1100" dirty="0"/>
              <a:t>: Natura </a:t>
            </a:r>
            <a:r>
              <a:rPr lang="hr-HR" sz="1100" dirty="0" err="1"/>
              <a:t>Slavonica</a:t>
            </a:r>
            <a:r>
              <a:rPr lang="hr-HR" sz="1100" dirty="0"/>
              <a:t>, </a:t>
            </a:r>
            <a:r>
              <a:rPr lang="hr-HR" sz="1100" i="1" dirty="0" err="1"/>
              <a:t>Significant</a:t>
            </a:r>
            <a:r>
              <a:rPr lang="hr-HR" sz="1100" i="1" dirty="0"/>
              <a:t> </a:t>
            </a:r>
            <a:r>
              <a:rPr lang="hr-HR" sz="1100" i="1" dirty="0" err="1"/>
              <a:t>Landscape</a:t>
            </a:r>
            <a:r>
              <a:rPr lang="hr-HR" sz="1100" i="1" dirty="0"/>
              <a:t> </a:t>
            </a:r>
            <a:r>
              <a:rPr lang="hr-HR" sz="1100" i="1" dirty="0" err="1"/>
              <a:t>Gajna</a:t>
            </a:r>
            <a:r>
              <a:rPr lang="hr-HR" sz="1100" dirty="0"/>
              <a:t>, </a:t>
            </a:r>
            <a:r>
              <a:rPr lang="hr-HR" sz="1100" dirty="0" err="1"/>
              <a:t>accessed</a:t>
            </a:r>
            <a:r>
              <a:rPr lang="hr-HR" sz="1100" dirty="0"/>
              <a:t> 27 </a:t>
            </a:r>
            <a:r>
              <a:rPr lang="hr-HR" sz="1100" dirty="0" err="1"/>
              <a:t>September</a:t>
            </a:r>
            <a:r>
              <a:rPr lang="hr-HR" sz="1100" dirty="0"/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1616372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63FE44-89AB-8EC3-7E06-6DF4C6BBA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hr-HR" dirty="0" err="1"/>
              <a:t>conclusion</a:t>
            </a:r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29A5464-813B-7133-520F-1A0FE7A495D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9"/>
            <a:ext cx="5181600" cy="3604026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Gajna</a:t>
            </a:r>
            <a:r>
              <a:rPr lang="hr-HR" dirty="0"/>
              <a:t> </a:t>
            </a:r>
            <a:r>
              <a:rPr lang="hr-HR" dirty="0" err="1"/>
              <a:t>shows</a:t>
            </a:r>
            <a:r>
              <a:rPr lang="hr-HR" dirty="0"/>
              <a:t> how </a:t>
            </a:r>
            <a:r>
              <a:rPr lang="hr-HR" b="1" dirty="0">
                <a:solidFill>
                  <a:srgbClr val="FF0000"/>
                </a:solidFill>
              </a:rPr>
              <a:t>nature </a:t>
            </a:r>
            <a:r>
              <a:rPr lang="hr-HR" b="1" dirty="0" err="1">
                <a:solidFill>
                  <a:srgbClr val="FF0000"/>
                </a:solidFill>
              </a:rPr>
              <a:t>conservation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traditional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land</a:t>
            </a:r>
            <a:r>
              <a:rPr lang="hr-HR" b="1" dirty="0">
                <a:solidFill>
                  <a:srgbClr val="FF0000"/>
                </a:solidFill>
              </a:rPr>
              <a:t> use </a:t>
            </a:r>
            <a:r>
              <a:rPr lang="hr-HR" dirty="0" err="1"/>
              <a:t>can</a:t>
            </a:r>
            <a:r>
              <a:rPr lang="hr-HR" dirty="0"/>
              <a:t> </a:t>
            </a:r>
            <a:r>
              <a:rPr lang="hr-HR" dirty="0" err="1"/>
              <a:t>support</a:t>
            </a:r>
            <a:r>
              <a:rPr lang="hr-HR" dirty="0"/>
              <a:t> </a:t>
            </a:r>
            <a:r>
              <a:rPr lang="hr-HR" dirty="0" err="1"/>
              <a:t>each</a:t>
            </a:r>
            <a:r>
              <a:rPr lang="hr-HR" dirty="0"/>
              <a:t> </a:t>
            </a:r>
            <a:r>
              <a:rPr lang="hr-HR" dirty="0" err="1"/>
              <a:t>other</a:t>
            </a:r>
            <a:endParaRPr lang="hr-H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Flood</a:t>
            </a:r>
            <a:r>
              <a:rPr lang="hr-HR" dirty="0"/>
              <a:t> </a:t>
            </a:r>
            <a:r>
              <a:rPr lang="hr-HR" dirty="0" err="1"/>
              <a:t>dynamics</a:t>
            </a:r>
            <a:r>
              <a:rPr lang="hr-HR" dirty="0"/>
              <a:t>, </a:t>
            </a:r>
            <a:r>
              <a:rPr lang="hr-HR" dirty="0" err="1"/>
              <a:t>grazing</a:t>
            </a:r>
            <a:r>
              <a:rPr lang="hr-HR" dirty="0"/>
              <a:t>, </a:t>
            </a:r>
            <a:r>
              <a:rPr lang="hr-HR" dirty="0" err="1"/>
              <a:t>mowing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water management </a:t>
            </a:r>
            <a:r>
              <a:rPr lang="hr-HR" dirty="0" err="1"/>
              <a:t>help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maintain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open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habitats</a:t>
            </a:r>
            <a:endParaRPr lang="hr-HR" dirty="0">
              <a:solidFill>
                <a:srgbClr val="FF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b="1" dirty="0" err="1">
                <a:solidFill>
                  <a:srgbClr val="FF0000"/>
                </a:solidFill>
              </a:rPr>
              <a:t>Native</a:t>
            </a:r>
            <a:r>
              <a:rPr lang="hr-HR" b="1" dirty="0">
                <a:solidFill>
                  <a:srgbClr val="FF0000"/>
                </a:solidFill>
              </a:rPr>
              <a:t> Croatian </a:t>
            </a:r>
            <a:r>
              <a:rPr lang="hr-HR" b="1" dirty="0" err="1">
                <a:solidFill>
                  <a:srgbClr val="FF0000"/>
                </a:solidFill>
              </a:rPr>
              <a:t>breeds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/>
              <a:t>are </a:t>
            </a:r>
            <a:r>
              <a:rPr lang="hr-HR" dirty="0" err="1"/>
              <a:t>part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both</a:t>
            </a:r>
            <a:r>
              <a:rPr lang="hr-HR" dirty="0"/>
              <a:t> </a:t>
            </a:r>
            <a:r>
              <a:rPr lang="hr-HR" dirty="0" err="1"/>
              <a:t>biodiversity</a:t>
            </a:r>
            <a:r>
              <a:rPr lang="hr-HR" dirty="0"/>
              <a:t> </a:t>
            </a:r>
            <a:r>
              <a:rPr lang="hr-HR" dirty="0" err="1"/>
              <a:t>conservation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rural</a:t>
            </a:r>
            <a:r>
              <a:rPr lang="hr-HR" dirty="0"/>
              <a:t> </a:t>
            </a:r>
            <a:r>
              <a:rPr lang="hr-HR" dirty="0" err="1"/>
              <a:t>heritage</a:t>
            </a:r>
            <a:endParaRPr lang="hr-H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future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Gajna</a:t>
            </a:r>
            <a:r>
              <a:rPr lang="hr-HR" dirty="0"/>
              <a:t> </a:t>
            </a:r>
            <a:r>
              <a:rPr lang="hr-HR" dirty="0" err="1"/>
              <a:t>depends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on </a:t>
            </a:r>
            <a:r>
              <a:rPr lang="hr-HR" b="1" dirty="0" err="1">
                <a:solidFill>
                  <a:srgbClr val="FF0000"/>
                </a:solidFill>
              </a:rPr>
              <a:t>active</a:t>
            </a:r>
            <a:r>
              <a:rPr lang="hr-HR" b="1" dirty="0">
                <a:solidFill>
                  <a:srgbClr val="FF0000"/>
                </a:solidFill>
              </a:rPr>
              <a:t> management</a:t>
            </a:r>
            <a:r>
              <a:rPr lang="hr-HR" dirty="0"/>
              <a:t>, </a:t>
            </a:r>
            <a:r>
              <a:rPr lang="hr-HR" b="1" dirty="0" err="1">
                <a:solidFill>
                  <a:srgbClr val="FF0000"/>
                </a:solidFill>
              </a:rPr>
              <a:t>local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cooperation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b="1" dirty="0" err="1">
                <a:solidFill>
                  <a:srgbClr val="FF0000"/>
                </a:solidFill>
              </a:rPr>
              <a:t>continuous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habitat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b="1" dirty="0" err="1">
                <a:solidFill>
                  <a:srgbClr val="FF0000"/>
                </a:solidFill>
              </a:rPr>
              <a:t>maintenance</a:t>
            </a:r>
            <a:endParaRPr lang="hr-HR" b="1" dirty="0">
              <a:solidFill>
                <a:srgbClr val="FF0000"/>
              </a:solidFill>
            </a:endParaRPr>
          </a:p>
        </p:txBody>
      </p:sp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B59BC2E4-18B3-4D55-1B96-EB74A468A1F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7" b="-3"/>
          <a:stretch>
            <a:fillRect/>
          </a:stretch>
        </p:blipFill>
        <p:spPr>
          <a:xfrm>
            <a:off x="6284947" y="2103121"/>
            <a:ext cx="5181600" cy="4351337"/>
          </a:xfrm>
          <a:prstGeom prst="rect">
            <a:avLst/>
          </a:prstGeom>
          <a:noFill/>
        </p:spPr>
      </p:pic>
      <p:sp>
        <p:nvSpPr>
          <p:cNvPr id="7" name="Rezervirano mjesto podnožja 8">
            <a:extLst>
              <a:ext uri="{FF2B5EF4-FFF2-40B4-BE49-F238E27FC236}">
                <a16:creationId xmlns:a16="http://schemas.microsoft.com/office/drawing/2014/main" id="{53EB2CCB-A185-8923-C0B4-4B3D027C243C}"/>
              </a:ext>
            </a:extLst>
          </p:cNvPr>
          <p:cNvSpPr txBox="1">
            <a:spLocks/>
          </p:cNvSpPr>
          <p:nvPr/>
        </p:nvSpPr>
        <p:spPr>
          <a:xfrm flipH="1">
            <a:off x="0" y="6492875"/>
            <a:ext cx="7348954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200"/>
              <a:t>Photo source: Natura Slavonica, </a:t>
            </a:r>
            <a:r>
              <a:rPr lang="hr-HR" sz="1200" i="1"/>
              <a:t>Significant Landscape Gajna</a:t>
            </a:r>
            <a:r>
              <a:rPr lang="hr-HR" sz="1200"/>
              <a:t>, accessed 27 September 2026.</a:t>
            </a: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233309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AB8DFE9B-DCFE-5172-ACD1-4E655306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617466"/>
          </a:xfrm>
        </p:spPr>
        <p:txBody>
          <a:bodyPr>
            <a:normAutofit/>
          </a:bodyPr>
          <a:lstStyle/>
          <a:p>
            <a:r>
              <a:rPr lang="hr-HR" sz="3200" dirty="0" err="1"/>
              <a:t>references</a:t>
            </a:r>
            <a:endParaRPr lang="hr-HR" sz="3200" dirty="0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03D484C-ED7E-342C-D8A3-A934F2266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277" y="983226"/>
            <a:ext cx="11267768" cy="5742039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Antunović, S., Živković, J., Božić-Ostojić, </a:t>
            </a:r>
            <a:r>
              <a:rPr lang="hr-HR" sz="1400" dirty="0" err="1"/>
              <a:t>Lj</a:t>
            </a:r>
            <a:r>
              <a:rPr lang="hr-HR" sz="1400" dirty="0"/>
              <a:t>., Štefanić, E., Mirosavljević, K., </a:t>
            </a:r>
            <a:r>
              <a:rPr lang="hr-HR" sz="1400" dirty="0" err="1"/>
              <a:t>Benković</a:t>
            </a:r>
            <a:r>
              <a:rPr lang="hr-HR" sz="1400" dirty="0"/>
              <a:t>, R., &amp; Čuljak, A. (2021). Invazivne biljne vrste na području značajnog krajobraza </a:t>
            </a:r>
            <a:r>
              <a:rPr lang="hr-HR" sz="1400" dirty="0" err="1"/>
              <a:t>Gajna</a:t>
            </a:r>
            <a:r>
              <a:rPr lang="hr-HR" sz="1400" dirty="0"/>
              <a:t> [</a:t>
            </a:r>
            <a:r>
              <a:rPr lang="hr-HR" sz="1400" dirty="0" err="1"/>
              <a:t>Invasive</a:t>
            </a:r>
            <a:r>
              <a:rPr lang="hr-HR" sz="1400" dirty="0"/>
              <a:t> </a:t>
            </a:r>
            <a:r>
              <a:rPr lang="hr-HR" sz="1400" dirty="0" err="1"/>
              <a:t>plant</a:t>
            </a:r>
            <a:r>
              <a:rPr lang="hr-HR" sz="1400" dirty="0"/>
              <a:t> </a:t>
            </a:r>
            <a:r>
              <a:rPr lang="hr-HR" sz="1400" dirty="0" err="1"/>
              <a:t>species</a:t>
            </a:r>
            <a:r>
              <a:rPr lang="hr-HR" sz="1400" dirty="0"/>
              <a:t> </a:t>
            </a:r>
            <a:r>
              <a:rPr lang="hr-HR" sz="1400" dirty="0" err="1"/>
              <a:t>in</a:t>
            </a:r>
            <a:r>
              <a:rPr lang="hr-HR" sz="1400" dirty="0"/>
              <a:t> </a:t>
            </a:r>
            <a:r>
              <a:rPr lang="hr-HR" sz="1400" dirty="0" err="1"/>
              <a:t>the</a:t>
            </a:r>
            <a:r>
              <a:rPr lang="hr-HR" sz="1400" dirty="0"/>
              <a:t> </a:t>
            </a:r>
            <a:r>
              <a:rPr lang="hr-HR" sz="1400" dirty="0" err="1"/>
              <a:t>area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the</a:t>
            </a:r>
            <a:r>
              <a:rPr lang="hr-HR" sz="1400" dirty="0"/>
              <a:t> </a:t>
            </a:r>
            <a:r>
              <a:rPr lang="hr-HR" sz="1400" dirty="0" err="1"/>
              <a:t>Significant</a:t>
            </a:r>
            <a:r>
              <a:rPr lang="hr-HR" sz="1400" dirty="0"/>
              <a:t> </a:t>
            </a:r>
            <a:r>
              <a:rPr lang="hr-HR" sz="1400" dirty="0" err="1"/>
              <a:t>Landscape</a:t>
            </a:r>
            <a:r>
              <a:rPr lang="hr-HR" sz="1400" dirty="0"/>
              <a:t> </a:t>
            </a:r>
            <a:r>
              <a:rPr lang="hr-HR" sz="1400" dirty="0" err="1"/>
              <a:t>Gajna</a:t>
            </a:r>
            <a:r>
              <a:rPr lang="hr-HR" sz="1400" dirty="0"/>
              <a:t>]. </a:t>
            </a:r>
            <a:r>
              <a:rPr lang="hr-HR" sz="1400" i="1" dirty="0"/>
              <a:t>Agronomski glasnik, 83</a:t>
            </a:r>
            <a:r>
              <a:rPr lang="hr-HR" sz="1400" dirty="0"/>
              <a:t>(4), 203–218. https://doi.org/10.33128/ag.83.4.4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Gavran, M., </a:t>
            </a:r>
            <a:r>
              <a:rPr lang="hr-HR" sz="1400" dirty="0" err="1"/>
              <a:t>Turalija</a:t>
            </a:r>
            <a:r>
              <a:rPr lang="hr-HR" sz="1400" dirty="0"/>
              <a:t>, A., &amp; </a:t>
            </a:r>
            <a:r>
              <a:rPr lang="hr-HR" sz="1400" dirty="0" err="1"/>
              <a:t>Gantner</a:t>
            </a:r>
            <a:r>
              <a:rPr lang="hr-HR" sz="1400" dirty="0"/>
              <a:t>, V. (2022). Potencijal slavonsko-srijemskog </a:t>
            </a:r>
            <a:r>
              <a:rPr lang="hr-HR" sz="1400" dirty="0" err="1"/>
              <a:t>podolca</a:t>
            </a:r>
            <a:r>
              <a:rPr lang="hr-HR" sz="1400" dirty="0"/>
              <a:t> za uzgoj u Slavoniji i Baranji [</a:t>
            </a:r>
            <a:r>
              <a:rPr lang="hr-HR" sz="1400" dirty="0" err="1"/>
              <a:t>Breeding</a:t>
            </a:r>
            <a:r>
              <a:rPr lang="hr-HR" sz="1400" dirty="0"/>
              <a:t> </a:t>
            </a:r>
            <a:r>
              <a:rPr lang="hr-HR" sz="1400" dirty="0" err="1"/>
              <a:t>potential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Slavonian-Syrmian</a:t>
            </a:r>
            <a:r>
              <a:rPr lang="hr-HR" sz="1400" dirty="0"/>
              <a:t> </a:t>
            </a:r>
            <a:r>
              <a:rPr lang="hr-HR" sz="1400" dirty="0" err="1"/>
              <a:t>Podolian</a:t>
            </a:r>
            <a:r>
              <a:rPr lang="hr-HR" sz="1400" dirty="0"/>
              <a:t> </a:t>
            </a:r>
            <a:r>
              <a:rPr lang="hr-HR" sz="1400" dirty="0" err="1"/>
              <a:t>cattle</a:t>
            </a:r>
            <a:r>
              <a:rPr lang="hr-HR" sz="1400" dirty="0"/>
              <a:t> </a:t>
            </a:r>
            <a:r>
              <a:rPr lang="hr-HR" sz="1400" dirty="0" err="1"/>
              <a:t>in</a:t>
            </a:r>
            <a:r>
              <a:rPr lang="hr-HR" sz="1400" dirty="0"/>
              <a:t> </a:t>
            </a:r>
            <a:r>
              <a:rPr lang="hr-HR" sz="1400" dirty="0" err="1"/>
              <a:t>Slavonia</a:t>
            </a:r>
            <a:r>
              <a:rPr lang="hr-HR" sz="1400" dirty="0"/>
              <a:t> </a:t>
            </a:r>
            <a:r>
              <a:rPr lang="hr-HR" sz="1400" dirty="0" err="1"/>
              <a:t>and</a:t>
            </a:r>
            <a:r>
              <a:rPr lang="hr-HR" sz="1400" dirty="0"/>
              <a:t> Baranja]. </a:t>
            </a:r>
            <a:r>
              <a:rPr lang="hr-HR" sz="1400" i="1" dirty="0"/>
              <a:t>Radovi Zavoda za znanstveni i umjetnički rad u Požegi, 11</a:t>
            </a:r>
            <a:r>
              <a:rPr lang="hr-HR" sz="1400" dirty="0"/>
              <a:t>, 97–106. https://doi.org/10.21857/ydkx2co6e9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Javna ustanova Natura </a:t>
            </a:r>
            <a:r>
              <a:rPr lang="hr-HR" sz="1400" dirty="0" err="1"/>
              <a:t>Slavonica</a:t>
            </a:r>
            <a:r>
              <a:rPr lang="hr-HR" sz="1400" dirty="0"/>
              <a:t>. (</a:t>
            </a:r>
            <a:r>
              <a:rPr lang="hr-HR" sz="1400" dirty="0" err="1"/>
              <a:t>n.d</a:t>
            </a:r>
            <a:r>
              <a:rPr lang="hr-HR" sz="1400" dirty="0"/>
              <a:t>.). </a:t>
            </a:r>
            <a:r>
              <a:rPr lang="hr-HR" sz="1400" i="1" dirty="0"/>
              <a:t>Značajni krajobraz </a:t>
            </a:r>
            <a:r>
              <a:rPr lang="hr-HR" sz="1400" i="1" dirty="0" err="1"/>
              <a:t>Gajna</a:t>
            </a:r>
            <a:r>
              <a:rPr lang="hr-HR" sz="1400" dirty="0"/>
              <a:t>. </a:t>
            </a:r>
            <a:r>
              <a:rPr lang="hr-HR" sz="1400" dirty="0" err="1"/>
              <a:t>Retrieved</a:t>
            </a:r>
            <a:r>
              <a:rPr lang="hr-HR" sz="1400" dirty="0"/>
              <a:t> </a:t>
            </a:r>
            <a:r>
              <a:rPr lang="hr-HR" sz="1400" dirty="0" err="1"/>
              <a:t>September</a:t>
            </a:r>
            <a:r>
              <a:rPr lang="hr-HR" sz="1400" dirty="0"/>
              <a:t> 27, 2026, </a:t>
            </a:r>
            <a:r>
              <a:rPr lang="hr-HR" sz="1400" dirty="0" err="1"/>
              <a:t>from</a:t>
            </a:r>
            <a:r>
              <a:rPr lang="hr-HR" sz="1400" dirty="0"/>
              <a:t> </a:t>
            </a:r>
            <a:r>
              <a:rPr lang="hr-HR" sz="1400" dirty="0">
                <a:hlinkClick r:id="rId2"/>
              </a:rPr>
              <a:t>https://natura-slavonica.hr/znacajni-krajobraz-gajna/</a:t>
            </a:r>
            <a:endParaRPr lang="hr-H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Javna ustanova za upravljanje zaštićenim dijelovima prirode Brodsko-posavske županije – Natura </a:t>
            </a:r>
            <a:r>
              <a:rPr lang="hr-HR" sz="1400" dirty="0" err="1"/>
              <a:t>Slavonica</a:t>
            </a:r>
            <a:r>
              <a:rPr lang="hr-HR" sz="1400" dirty="0"/>
              <a:t>. (2023). </a:t>
            </a:r>
            <a:r>
              <a:rPr lang="hr-HR" sz="1400" i="1" dirty="0"/>
              <a:t>Plan upravljanja područjima ekološke mreže </a:t>
            </a:r>
            <a:r>
              <a:rPr lang="hr-HR" sz="1400" i="1" dirty="0" err="1"/>
              <a:t>Gajna</a:t>
            </a:r>
            <a:r>
              <a:rPr lang="hr-HR" sz="1400" i="1" dirty="0"/>
              <a:t>, </a:t>
            </a:r>
            <a:r>
              <a:rPr lang="hr-HR" sz="1400" i="1" dirty="0" err="1"/>
              <a:t>Dvorina</a:t>
            </a:r>
            <a:r>
              <a:rPr lang="hr-HR" sz="1400" i="1" dirty="0"/>
              <a:t>, Jelas polje s ribnjacima i Jelas polje te posebnim rezervatima Bara </a:t>
            </a:r>
            <a:r>
              <a:rPr lang="hr-HR" sz="1400" i="1" dirty="0" err="1"/>
              <a:t>Dvorina</a:t>
            </a:r>
            <a:r>
              <a:rPr lang="hr-HR" sz="1400" i="1" dirty="0"/>
              <a:t> i Jelas ribnjaci (dio) i značajnim krajobrazima </a:t>
            </a:r>
            <a:r>
              <a:rPr lang="hr-HR" sz="1400" i="1" dirty="0" err="1"/>
              <a:t>Gajna</a:t>
            </a:r>
            <a:r>
              <a:rPr lang="hr-HR" sz="1400" i="1" dirty="0"/>
              <a:t> i Jelas polje (PU 021), 2024.–2033.</a:t>
            </a:r>
            <a:r>
              <a:rPr lang="hr-HR" sz="1400" dirty="0"/>
              <a:t> Slavonski Brod.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Javna ustanova za upravljanje zaštićenim prirodnim vrijednostima Brodsko-posavske županije. (2011). </a:t>
            </a:r>
            <a:r>
              <a:rPr lang="hr-HR" sz="1400" i="1" dirty="0"/>
              <a:t>Pravilnik o unutarnjem redu u Značajnom krajobrazu </a:t>
            </a:r>
            <a:r>
              <a:rPr lang="hr-HR" sz="1400" i="1" dirty="0" err="1"/>
              <a:t>Gajna</a:t>
            </a:r>
            <a:r>
              <a:rPr lang="hr-HR" sz="1400" dirty="0"/>
              <a:t>. </a:t>
            </a:r>
            <a:r>
              <a:rPr lang="hr-HR" sz="1400" i="1" dirty="0"/>
              <a:t>Službeni vjesnik Brodsko-posavske županije, 2/2011</a:t>
            </a:r>
            <a:r>
              <a:rPr lang="hr-HR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 err="1"/>
              <a:t>Mandir</a:t>
            </a:r>
            <a:r>
              <a:rPr lang="hr-HR" sz="1400" dirty="0"/>
              <a:t>, T., &amp; Tomičić, D. (2022). </a:t>
            </a:r>
            <a:r>
              <a:rPr lang="hr-HR" sz="1400" dirty="0" err="1"/>
              <a:t>The</a:t>
            </a:r>
            <a:r>
              <a:rPr lang="hr-HR" sz="1400" dirty="0"/>
              <a:t> </a:t>
            </a:r>
            <a:r>
              <a:rPr lang="hr-HR" sz="1400" dirty="0" err="1"/>
              <a:t>comparison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the</a:t>
            </a:r>
            <a:r>
              <a:rPr lang="hr-HR" sz="1400" dirty="0"/>
              <a:t> </a:t>
            </a:r>
            <a:r>
              <a:rPr lang="hr-HR" sz="1400" dirty="0" err="1"/>
              <a:t>ornithofauna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Bara </a:t>
            </a:r>
            <a:r>
              <a:rPr lang="hr-HR" sz="1400" dirty="0" err="1"/>
              <a:t>Dvorina</a:t>
            </a:r>
            <a:r>
              <a:rPr lang="hr-HR" sz="1400" dirty="0"/>
              <a:t> </a:t>
            </a:r>
            <a:r>
              <a:rPr lang="hr-HR" sz="1400" dirty="0" err="1"/>
              <a:t>and</a:t>
            </a:r>
            <a:r>
              <a:rPr lang="hr-HR" sz="1400" dirty="0"/>
              <a:t> </a:t>
            </a:r>
            <a:r>
              <a:rPr lang="hr-HR" sz="1400" dirty="0" err="1"/>
              <a:t>Gajna</a:t>
            </a:r>
            <a:r>
              <a:rPr lang="hr-HR" sz="1400" dirty="0"/>
              <a:t> – </a:t>
            </a:r>
            <a:r>
              <a:rPr lang="hr-HR" sz="1400" dirty="0" err="1"/>
              <a:t>the</a:t>
            </a:r>
            <a:r>
              <a:rPr lang="hr-HR" sz="1400" dirty="0"/>
              <a:t> Sava </a:t>
            </a:r>
            <a:r>
              <a:rPr lang="hr-HR" sz="1400" dirty="0" err="1"/>
              <a:t>River</a:t>
            </a:r>
            <a:r>
              <a:rPr lang="hr-HR" sz="1400" dirty="0"/>
              <a:t> </a:t>
            </a:r>
            <a:r>
              <a:rPr lang="hr-HR" sz="1400" dirty="0" err="1"/>
              <a:t>floodplains</a:t>
            </a:r>
            <a:r>
              <a:rPr lang="hr-HR" sz="1400" dirty="0"/>
              <a:t> </a:t>
            </a:r>
            <a:r>
              <a:rPr lang="hr-HR" sz="1400" dirty="0" err="1"/>
              <a:t>in</a:t>
            </a:r>
            <a:r>
              <a:rPr lang="hr-HR" sz="1400" dirty="0"/>
              <a:t> </a:t>
            </a:r>
            <a:r>
              <a:rPr lang="hr-HR" sz="1400" dirty="0" err="1"/>
              <a:t>eastern</a:t>
            </a:r>
            <a:r>
              <a:rPr lang="hr-HR" sz="1400" dirty="0"/>
              <a:t> Croatia. </a:t>
            </a:r>
            <a:r>
              <a:rPr lang="hr-HR" sz="1400" i="1" dirty="0" err="1"/>
              <a:t>Larus</a:t>
            </a:r>
            <a:r>
              <a:rPr lang="hr-HR" sz="1400" i="1" dirty="0"/>
              <a:t>, 57</a:t>
            </a:r>
            <a:r>
              <a:rPr lang="hr-HR" sz="1400" dirty="0"/>
              <a:t>, 61–84. https://doi.org/10.21857/yvjrdcv71y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Mijić, P., Pavičić, M., Beneš, I., </a:t>
            </a:r>
            <a:r>
              <a:rPr lang="hr-HR" sz="1400" dirty="0" err="1"/>
              <a:t>Ivkić</a:t>
            </a:r>
            <a:r>
              <a:rPr lang="hr-HR" sz="1400" dirty="0"/>
              <a:t>, Z., </a:t>
            </a:r>
            <a:r>
              <a:rPr lang="hr-HR" sz="1400" dirty="0" err="1"/>
              <a:t>Burazović</a:t>
            </a:r>
            <a:r>
              <a:rPr lang="hr-HR" sz="1400" dirty="0"/>
              <a:t>, Ž., Vučković, G., &amp; Špehar, M. (2015). </a:t>
            </a:r>
            <a:r>
              <a:rPr lang="hr-HR" sz="1400" dirty="0" err="1"/>
              <a:t>Breeding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Slavonian-Syrmian</a:t>
            </a:r>
            <a:r>
              <a:rPr lang="hr-HR" sz="1400" dirty="0"/>
              <a:t> </a:t>
            </a:r>
            <a:r>
              <a:rPr lang="hr-HR" sz="1400" dirty="0" err="1"/>
              <a:t>Podolian</a:t>
            </a:r>
            <a:r>
              <a:rPr lang="hr-HR" sz="1400" dirty="0"/>
              <a:t> on </a:t>
            </a:r>
            <a:r>
              <a:rPr lang="hr-HR" sz="1400" dirty="0" err="1"/>
              <a:t>Gajna</a:t>
            </a:r>
            <a:r>
              <a:rPr lang="hr-HR" sz="1400" dirty="0"/>
              <a:t> </a:t>
            </a:r>
            <a:r>
              <a:rPr lang="hr-HR" sz="1400" dirty="0" err="1"/>
              <a:t>grassland</a:t>
            </a:r>
            <a:r>
              <a:rPr lang="hr-HR" sz="1400" dirty="0"/>
              <a:t> </a:t>
            </a:r>
            <a:r>
              <a:rPr lang="hr-HR" sz="1400" dirty="0" err="1"/>
              <a:t>and</a:t>
            </a:r>
            <a:r>
              <a:rPr lang="hr-HR" sz="1400" dirty="0"/>
              <a:t> </a:t>
            </a:r>
            <a:r>
              <a:rPr lang="hr-HR" sz="1400" dirty="0" err="1"/>
              <a:t>its</a:t>
            </a:r>
            <a:r>
              <a:rPr lang="hr-HR" sz="1400" dirty="0"/>
              <a:t> role </a:t>
            </a:r>
            <a:r>
              <a:rPr lang="hr-HR" sz="1400" dirty="0" err="1"/>
              <a:t>in</a:t>
            </a:r>
            <a:r>
              <a:rPr lang="hr-HR" sz="1400" dirty="0"/>
              <a:t> </a:t>
            </a:r>
            <a:r>
              <a:rPr lang="hr-HR" sz="1400" dirty="0" err="1"/>
              <a:t>preservation</a:t>
            </a:r>
            <a:r>
              <a:rPr lang="hr-HR" sz="1400" dirty="0"/>
              <a:t> </a:t>
            </a:r>
            <a:r>
              <a:rPr lang="hr-HR" sz="1400" dirty="0" err="1"/>
              <a:t>of</a:t>
            </a:r>
            <a:r>
              <a:rPr lang="hr-HR" sz="1400" dirty="0"/>
              <a:t> </a:t>
            </a:r>
            <a:r>
              <a:rPr lang="hr-HR" sz="1400" dirty="0" err="1"/>
              <a:t>tradition</a:t>
            </a:r>
            <a:r>
              <a:rPr lang="hr-HR" sz="1400" dirty="0"/>
              <a:t> </a:t>
            </a:r>
            <a:r>
              <a:rPr lang="hr-HR" sz="1400" dirty="0" err="1"/>
              <a:t>and</a:t>
            </a:r>
            <a:r>
              <a:rPr lang="hr-HR" sz="1400" dirty="0"/>
              <a:t> </a:t>
            </a:r>
            <a:r>
              <a:rPr lang="hr-HR" sz="1400" dirty="0" err="1"/>
              <a:t>biodiversity</a:t>
            </a:r>
            <a:r>
              <a:rPr lang="hr-HR" sz="1400" dirty="0"/>
              <a:t>. In </a:t>
            </a:r>
            <a:r>
              <a:rPr lang="hr-HR" sz="1400" i="1" dirty="0"/>
              <a:t>26th International DAGENE </a:t>
            </a:r>
            <a:r>
              <a:rPr lang="hr-HR" sz="1400" i="1" dirty="0" err="1"/>
              <a:t>Symposium</a:t>
            </a:r>
            <a:r>
              <a:rPr lang="hr-HR" sz="1400" i="1" dirty="0"/>
              <a:t> 2015: </a:t>
            </a:r>
            <a:r>
              <a:rPr lang="hr-HR" sz="1400" i="1" dirty="0" err="1"/>
              <a:t>Proceedings</a:t>
            </a:r>
            <a:r>
              <a:rPr lang="hr-HR" sz="1400" dirty="0"/>
              <a:t> (</a:t>
            </a:r>
            <a:r>
              <a:rPr lang="hr-HR" sz="1400" dirty="0" err="1"/>
              <a:t>pp</a:t>
            </a:r>
            <a:r>
              <a:rPr lang="hr-HR" sz="1400" dirty="0"/>
              <a:t>. 93–100).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Ministarstvo poljoprivrede, ribarstva i ruralnog razvoja. (2010). </a:t>
            </a:r>
            <a:r>
              <a:rPr lang="hr-HR" sz="1400" i="1" dirty="0"/>
              <a:t>Nacionalni program očuvanja izvornih i zaštićenih pasmina domaćih životinja u Republici Hrvatskoj</a:t>
            </a:r>
            <a:r>
              <a:rPr lang="hr-HR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/>
              <a:t>Zavod za zaštitu okoliša i prirode. (</a:t>
            </a:r>
            <a:r>
              <a:rPr lang="hr-HR" sz="1400" dirty="0" err="1"/>
              <a:t>n.d</a:t>
            </a:r>
            <a:r>
              <a:rPr lang="hr-HR" sz="1400" dirty="0"/>
              <a:t>.). </a:t>
            </a:r>
            <a:r>
              <a:rPr lang="hr-HR" sz="1400" i="1" dirty="0" err="1"/>
              <a:t>Bioportal</a:t>
            </a:r>
            <a:r>
              <a:rPr lang="hr-HR" sz="1400" i="1" dirty="0"/>
              <a:t> – Informacijski sustav zaštite prirode</a:t>
            </a:r>
            <a:r>
              <a:rPr lang="hr-HR" sz="1400" dirty="0"/>
              <a:t>. Ministarstvo zaštite okoliša i zelene tranzicije. </a:t>
            </a:r>
            <a:r>
              <a:rPr lang="hr-HR" sz="1400" dirty="0" err="1"/>
              <a:t>Retrieved</a:t>
            </a:r>
            <a:r>
              <a:rPr lang="hr-HR" sz="1400" dirty="0"/>
              <a:t> </a:t>
            </a:r>
            <a:r>
              <a:rPr lang="hr-HR" sz="1400" dirty="0" err="1"/>
              <a:t>September</a:t>
            </a:r>
            <a:r>
              <a:rPr lang="hr-HR" sz="1400" dirty="0"/>
              <a:t> 27, 2026, </a:t>
            </a:r>
            <a:r>
              <a:rPr lang="hr-HR" sz="1400" dirty="0" err="1"/>
              <a:t>from</a:t>
            </a:r>
            <a:r>
              <a:rPr lang="hr-HR" sz="1400" dirty="0"/>
              <a:t> </a:t>
            </a:r>
            <a:r>
              <a:rPr lang="hr-HR" sz="1400" dirty="0">
                <a:hlinkClick r:id="rId3"/>
              </a:rPr>
              <a:t>https://bioportal.hr/</a:t>
            </a:r>
            <a:endParaRPr lang="hr-H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 err="1"/>
              <a:t>Zingstra</a:t>
            </a:r>
            <a:r>
              <a:rPr lang="hr-HR" sz="1400" dirty="0"/>
              <a:t>, H., Kis, A., </a:t>
            </a:r>
            <a:r>
              <a:rPr lang="hr-HR" sz="1400" dirty="0" err="1"/>
              <a:t>Ribaric</a:t>
            </a:r>
            <a:r>
              <a:rPr lang="hr-HR" sz="1400" dirty="0"/>
              <a:t>, A., </a:t>
            </a:r>
            <a:r>
              <a:rPr lang="hr-HR" sz="1400" dirty="0" err="1"/>
              <a:t>Bakovic</a:t>
            </a:r>
            <a:r>
              <a:rPr lang="hr-HR" sz="1400" dirty="0"/>
              <a:t>, D., </a:t>
            </a:r>
            <a:r>
              <a:rPr lang="hr-HR" sz="1400" dirty="0" err="1"/>
              <a:t>Ilijas</a:t>
            </a:r>
            <a:r>
              <a:rPr lang="hr-HR" sz="1400" dirty="0"/>
              <a:t>, I., </a:t>
            </a:r>
            <a:r>
              <a:rPr lang="hr-HR" sz="1400" dirty="0" err="1"/>
              <a:t>Jeremic</a:t>
            </a:r>
            <a:r>
              <a:rPr lang="hr-HR" sz="1400" dirty="0"/>
              <a:t>, J., </a:t>
            </a:r>
            <a:r>
              <a:rPr lang="hr-HR" sz="1400" dirty="0" err="1"/>
              <a:t>Galambos</a:t>
            </a:r>
            <a:r>
              <a:rPr lang="hr-HR" sz="1400" dirty="0"/>
              <a:t>, L., </a:t>
            </a:r>
            <a:r>
              <a:rPr lang="hr-HR" sz="1400" dirty="0" err="1"/>
              <a:t>Szabados</a:t>
            </a:r>
            <a:r>
              <a:rPr lang="hr-HR" sz="1400" dirty="0"/>
              <a:t>, K., </a:t>
            </a:r>
            <a:r>
              <a:rPr lang="hr-HR" sz="1400" dirty="0" err="1"/>
              <a:t>Vukelic</a:t>
            </a:r>
            <a:r>
              <a:rPr lang="hr-HR" sz="1400" dirty="0"/>
              <a:t>, M., &amp; </a:t>
            </a:r>
            <a:r>
              <a:rPr lang="hr-HR" sz="1400" dirty="0" err="1"/>
              <a:t>Predic</a:t>
            </a:r>
            <a:r>
              <a:rPr lang="hr-HR" sz="1400" dirty="0"/>
              <a:t>, T. (2009). </a:t>
            </a:r>
            <a:r>
              <a:rPr lang="hr-HR" sz="1400" i="1" dirty="0" err="1"/>
              <a:t>The</a:t>
            </a:r>
            <a:r>
              <a:rPr lang="hr-HR" sz="1400" i="1" dirty="0"/>
              <a:t> </a:t>
            </a:r>
            <a:r>
              <a:rPr lang="hr-HR" sz="1400" i="1" dirty="0" err="1"/>
              <a:t>relevance</a:t>
            </a:r>
            <a:r>
              <a:rPr lang="hr-HR" sz="1400" i="1" dirty="0"/>
              <a:t>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farming</a:t>
            </a:r>
            <a:r>
              <a:rPr lang="hr-HR" sz="1400" i="1" dirty="0"/>
              <a:t> </a:t>
            </a:r>
            <a:r>
              <a:rPr lang="hr-HR" sz="1400" i="1" dirty="0" err="1"/>
              <a:t>and</a:t>
            </a:r>
            <a:r>
              <a:rPr lang="hr-HR" sz="1400" i="1" dirty="0"/>
              <a:t> </a:t>
            </a:r>
            <a:r>
              <a:rPr lang="hr-HR" sz="1400" i="1" dirty="0" err="1"/>
              <a:t>farmland</a:t>
            </a:r>
            <a:r>
              <a:rPr lang="hr-HR" sz="1400" i="1" dirty="0"/>
              <a:t> for </a:t>
            </a:r>
            <a:r>
              <a:rPr lang="hr-HR" sz="1400" i="1" dirty="0" err="1"/>
              <a:t>maintaining</a:t>
            </a:r>
            <a:r>
              <a:rPr lang="hr-HR" sz="1400" i="1" dirty="0"/>
              <a:t> </a:t>
            </a:r>
            <a:r>
              <a:rPr lang="hr-HR" sz="1400" i="1" dirty="0" err="1"/>
              <a:t>the</a:t>
            </a:r>
            <a:r>
              <a:rPr lang="hr-HR" sz="1400" i="1" dirty="0"/>
              <a:t> </a:t>
            </a:r>
            <a:r>
              <a:rPr lang="hr-HR" sz="1400" i="1" dirty="0" err="1"/>
              <a:t>landscape</a:t>
            </a:r>
            <a:r>
              <a:rPr lang="hr-HR" sz="1400" i="1" dirty="0"/>
              <a:t> </a:t>
            </a:r>
            <a:r>
              <a:rPr lang="hr-HR" sz="1400" i="1" dirty="0" err="1"/>
              <a:t>and</a:t>
            </a:r>
            <a:r>
              <a:rPr lang="hr-HR" sz="1400" i="1" dirty="0"/>
              <a:t> </a:t>
            </a:r>
            <a:r>
              <a:rPr lang="hr-HR" sz="1400" i="1" dirty="0" err="1"/>
              <a:t>biodiversity</a:t>
            </a:r>
            <a:r>
              <a:rPr lang="hr-HR" sz="1400" i="1" dirty="0"/>
              <a:t>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the</a:t>
            </a:r>
            <a:r>
              <a:rPr lang="hr-HR" sz="1400" i="1" dirty="0"/>
              <a:t> Sava </a:t>
            </a:r>
            <a:r>
              <a:rPr lang="hr-HR" sz="1400" i="1" dirty="0" err="1"/>
              <a:t>floodplains</a:t>
            </a:r>
            <a:r>
              <a:rPr lang="hr-HR" sz="1400" i="1" dirty="0"/>
              <a:t>: </a:t>
            </a:r>
            <a:r>
              <a:rPr lang="hr-HR" sz="1400" i="1" dirty="0" err="1"/>
              <a:t>Final</a:t>
            </a:r>
            <a:r>
              <a:rPr lang="hr-HR" sz="1400" i="1" dirty="0"/>
              <a:t> </a:t>
            </a:r>
            <a:r>
              <a:rPr lang="hr-HR" sz="1400" i="1" dirty="0" err="1"/>
              <a:t>report</a:t>
            </a:r>
            <a:r>
              <a:rPr lang="hr-HR" sz="1400" i="1" dirty="0"/>
              <a:t>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Task</a:t>
            </a:r>
            <a:r>
              <a:rPr lang="hr-HR" sz="1400" i="1" dirty="0"/>
              <a:t> C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the</a:t>
            </a:r>
            <a:r>
              <a:rPr lang="hr-HR" sz="1400" i="1" dirty="0"/>
              <a:t> Life 3rd </a:t>
            </a:r>
            <a:r>
              <a:rPr lang="hr-HR" sz="1400" i="1" dirty="0" err="1"/>
              <a:t>countries</a:t>
            </a:r>
            <a:r>
              <a:rPr lang="hr-HR" sz="1400" i="1" dirty="0"/>
              <a:t> </a:t>
            </a:r>
            <a:r>
              <a:rPr lang="hr-HR" sz="1400" i="1" dirty="0" err="1"/>
              <a:t>project</a:t>
            </a:r>
            <a:r>
              <a:rPr lang="hr-HR" sz="1400" i="1" dirty="0"/>
              <a:t> Protection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Biodiversity</a:t>
            </a:r>
            <a:r>
              <a:rPr lang="hr-HR" sz="1400" i="1" dirty="0"/>
              <a:t> </a:t>
            </a:r>
            <a:r>
              <a:rPr lang="hr-HR" sz="1400" i="1" dirty="0" err="1"/>
              <a:t>of</a:t>
            </a:r>
            <a:r>
              <a:rPr lang="hr-HR" sz="1400" i="1" dirty="0"/>
              <a:t> </a:t>
            </a:r>
            <a:r>
              <a:rPr lang="hr-HR" sz="1400" i="1" dirty="0" err="1"/>
              <a:t>the</a:t>
            </a:r>
            <a:r>
              <a:rPr lang="hr-HR" sz="1400" i="1" dirty="0"/>
              <a:t> Sava </a:t>
            </a:r>
            <a:r>
              <a:rPr lang="hr-HR" sz="1400" i="1" dirty="0" err="1"/>
              <a:t>River</a:t>
            </a:r>
            <a:r>
              <a:rPr lang="hr-HR" sz="1400" i="1" dirty="0"/>
              <a:t> </a:t>
            </a:r>
            <a:r>
              <a:rPr lang="hr-HR" sz="1400" i="1" dirty="0" err="1"/>
              <a:t>Basin</a:t>
            </a:r>
            <a:r>
              <a:rPr lang="hr-HR" sz="1400" i="1" dirty="0"/>
              <a:t> </a:t>
            </a:r>
            <a:r>
              <a:rPr lang="hr-HR" sz="1400" i="1" dirty="0" err="1"/>
              <a:t>Floodplains</a:t>
            </a:r>
            <a:r>
              <a:rPr lang="hr-HR" sz="1400" dirty="0"/>
              <a:t>. </a:t>
            </a:r>
            <a:r>
              <a:rPr lang="hr-HR" sz="1400" dirty="0" err="1"/>
              <a:t>Wageningen</a:t>
            </a:r>
            <a:r>
              <a:rPr lang="hr-HR" sz="1400" dirty="0"/>
              <a:t> International.</a:t>
            </a:r>
          </a:p>
        </p:txBody>
      </p:sp>
    </p:spTree>
    <p:extLst>
      <p:ext uri="{BB962C8B-B14F-4D97-AF65-F5344CB8AC3E}">
        <p14:creationId xmlns:p14="http://schemas.microsoft.com/office/powerpoint/2010/main" val="2937459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9BB252-D893-0A1B-3730-BF7249E78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dirty="0" err="1"/>
              <a:t>Thank</a:t>
            </a:r>
            <a:r>
              <a:rPr lang="hr-HR" dirty="0"/>
              <a:t> </a:t>
            </a:r>
            <a:r>
              <a:rPr lang="hr-HR" dirty="0" err="1"/>
              <a:t>you</a:t>
            </a:r>
            <a:r>
              <a:rPr lang="hr-HR" dirty="0"/>
              <a:t> for </a:t>
            </a:r>
            <a:r>
              <a:rPr lang="hr-HR" dirty="0" err="1"/>
              <a:t>your</a:t>
            </a:r>
            <a:r>
              <a:rPr lang="hr-HR" dirty="0"/>
              <a:t> </a:t>
            </a:r>
            <a:r>
              <a:rPr lang="hr-HR" dirty="0" err="1"/>
              <a:t>attention</a:t>
            </a:r>
            <a:r>
              <a:rPr lang="hr-H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46671935"/>
      </p:ext>
    </p:extLst>
  </p:cSld>
  <p:clrMapOvr>
    <a:masterClrMapping/>
  </p:clrMapOvr>
</p:sld>
</file>

<file path=ppt/theme/theme1.xml><?xml version="1.0" encoding="utf-8"?>
<a:theme xmlns:a="http://schemas.openxmlformats.org/drawingml/2006/main" name="Lučni prolaz">
  <a:themeElements>
    <a:clrScheme name="Lučni prolaz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Lučni prolaz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4312</TotalTime>
  <Words>1456</Words>
  <Application>Microsoft Office PowerPoint</Application>
  <PresentationFormat>Široki zaslon</PresentationFormat>
  <Paragraphs>84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7" baseType="lpstr">
      <vt:lpstr>Aptos</vt:lpstr>
      <vt:lpstr>Arial</vt:lpstr>
      <vt:lpstr>Felix Titling</vt:lpstr>
      <vt:lpstr>Goudy Old Style</vt:lpstr>
      <vt:lpstr>Lučni prolaz</vt:lpstr>
      <vt:lpstr>Gajna as an Example of Sustainable Floodplain Pasture Management</vt:lpstr>
      <vt:lpstr>The aim</vt:lpstr>
      <vt:lpstr>Gajna - A Significant Landscape</vt:lpstr>
      <vt:lpstr>LOCATION</vt:lpstr>
      <vt:lpstr>PowerPoint prezentacija</vt:lpstr>
      <vt:lpstr>Floodplain pasture</vt:lpstr>
      <vt:lpstr>traditional grazing and the autochthonous Croatian breeds</vt:lpstr>
      <vt:lpstr>Slavonian-Syrmian Podolian cattle</vt:lpstr>
      <vt:lpstr>Gajna as a mosaic of habitats</vt:lpstr>
      <vt:lpstr>conclusion</vt:lpstr>
      <vt:lpstr>references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Zoran Komesarović</dc:creator>
  <cp:lastModifiedBy>Zoran Komesarović</cp:lastModifiedBy>
  <cp:revision>6</cp:revision>
  <dcterms:created xsi:type="dcterms:W3CDTF">2026-09-24T17:12:36Z</dcterms:created>
  <dcterms:modified xsi:type="dcterms:W3CDTF">2026-09-28T20:12:45Z</dcterms:modified>
</cp:coreProperties>
</file>