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8" r:id="rId3"/>
    <p:sldId id="259" r:id="rId4"/>
    <p:sldId id="260" r:id="rId5"/>
    <p:sldId id="261" r:id="rId6"/>
    <p:sldId id="270" r:id="rId7"/>
    <p:sldId id="265" r:id="rId8"/>
    <p:sldId id="257" r:id="rId9"/>
    <p:sldId id="271" r:id="rId10"/>
    <p:sldId id="272" r:id="rId11"/>
    <p:sldId id="262" r:id="rId12"/>
    <p:sldId id="263" r:id="rId13"/>
    <p:sldId id="264" r:id="rId14"/>
    <p:sldId id="274" r:id="rId15"/>
    <p:sldId id="273" r:id="rId16"/>
    <p:sldId id="275" r:id="rId17"/>
    <p:sldId id="276" r:id="rId18"/>
    <p:sldId id="266" r:id="rId19"/>
    <p:sldId id="267" r:id="rId20"/>
    <p:sldId id="269" r:id="rId21"/>
  </p:sldIdLst>
  <p:sldSz cx="12192000" cy="6858000"/>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7F79"/>
    <a:srgbClr val="48968F"/>
    <a:srgbClr val="4FA3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43"/>
      </p:cViewPr>
      <p:guideLst/>
    </p:cSldViewPr>
  </p:slideViewPr>
  <p:notesTextViewPr>
    <p:cViewPr>
      <p:scale>
        <a:sx n="1" d="1"/>
        <a:sy n="1" d="1"/>
      </p:scale>
      <p:origin x="0" y="-413"/>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zaglavlja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hr-HR"/>
          </a:p>
        </p:txBody>
      </p:sp>
      <p:sp>
        <p:nvSpPr>
          <p:cNvPr id="3" name="Rezervirano mjesto datum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E24267-775F-4DFC-9D9F-8ADD12953C50}" type="datetimeFigureOut">
              <a:rPr lang="hr-HR" smtClean="0"/>
              <a:t>30.9.2026.</a:t>
            </a:fld>
            <a:endParaRPr lang="hr-HR"/>
          </a:p>
        </p:txBody>
      </p:sp>
      <p:sp>
        <p:nvSpPr>
          <p:cNvPr id="4" name="Rezervirano mjesto slike slajd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hr-HR"/>
          </a:p>
        </p:txBody>
      </p:sp>
      <p:sp>
        <p:nvSpPr>
          <p:cNvPr id="5" name="Rezervirano mjesto bilježaka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6" name="Rezervirano mjesto podnožj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hr-HR"/>
          </a:p>
        </p:txBody>
      </p:sp>
      <p:sp>
        <p:nvSpPr>
          <p:cNvPr id="7" name="Rezervirano mjesto broja slajd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F1C5E6-9466-4213-949F-5FB1DAF47BEC}" type="slidenum">
              <a:rPr lang="hr-HR" smtClean="0"/>
              <a:t>‹#›</a:t>
            </a:fld>
            <a:endParaRPr lang="hr-HR"/>
          </a:p>
        </p:txBody>
      </p:sp>
    </p:spTree>
    <p:extLst>
      <p:ext uri="{BB962C8B-B14F-4D97-AF65-F5344CB8AC3E}">
        <p14:creationId xmlns:p14="http://schemas.microsoft.com/office/powerpoint/2010/main" val="13671571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ZOO vrt Osijek je punopravni član najveće svjetske regionalne organizacije zooloških vrtova i akvarija EAZA, </a:t>
            </a:r>
            <a:br>
              <a:rPr lang="hr-HR" dirty="0"/>
            </a:br>
            <a:r>
              <a:rPr lang="hr-HR" dirty="0"/>
              <a:t>s više od 400 članova u Europi, zapadnoj Aziji i </a:t>
            </a:r>
            <a:r>
              <a:rPr lang="hr-HR" dirty="0" err="1"/>
              <a:t>šire.Zajednička</a:t>
            </a:r>
            <a:r>
              <a:rPr lang="hr-HR" dirty="0"/>
              <a:t> nam je filozofija da zoološki vrtovi i akvariji mogu i trebaju biti važna središta očuvanja životinjskih vrsta te da svi možemo dati najveći mogući doprinos zajedničkim radom kao mreža.</a:t>
            </a:r>
            <a:br>
              <a:rPr lang="hr-HR" dirty="0"/>
            </a:br>
            <a:endParaRPr lang="hr-HR" dirty="0"/>
          </a:p>
        </p:txBody>
      </p:sp>
      <p:sp>
        <p:nvSpPr>
          <p:cNvPr id="4" name="Rezervirano mjesto broja slajda 3"/>
          <p:cNvSpPr>
            <a:spLocks noGrp="1"/>
          </p:cNvSpPr>
          <p:nvPr>
            <p:ph type="sldNum" sz="quarter" idx="5"/>
          </p:nvPr>
        </p:nvSpPr>
        <p:spPr/>
        <p:txBody>
          <a:bodyPr/>
          <a:lstStyle/>
          <a:p>
            <a:fld id="{85F1C5E6-9466-4213-949F-5FB1DAF47BEC}" type="slidenum">
              <a:rPr lang="hr-HR" smtClean="0"/>
              <a:t>2</a:t>
            </a:fld>
            <a:endParaRPr lang="hr-HR"/>
          </a:p>
        </p:txBody>
      </p:sp>
    </p:spTree>
    <p:extLst>
      <p:ext uri="{BB962C8B-B14F-4D97-AF65-F5344CB8AC3E}">
        <p14:creationId xmlns:p14="http://schemas.microsoft.com/office/powerpoint/2010/main" val="40886591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Cilj EAZA-e je djelovati na građane i njihove političke predstavnike kako bi razumjeli i uključili se u očuvanje </a:t>
            </a:r>
            <a:r>
              <a:rPr lang="hr-HR" dirty="0" err="1"/>
              <a:t>prirode.Kao</a:t>
            </a:r>
            <a:r>
              <a:rPr lang="hr-HR" dirty="0"/>
              <a:t> član EAZA-e, ZOO Osijek sklapa partnerstva s organizacijama, velikim i malim, kako bi pomogli u izgradnji podrške za učinkovito djelovanje u zaštiti okoliša.</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3</a:t>
            </a:fld>
            <a:endParaRPr lang="hr-HR"/>
          </a:p>
        </p:txBody>
      </p:sp>
    </p:spTree>
    <p:extLst>
      <p:ext uri="{BB962C8B-B14F-4D97-AF65-F5344CB8AC3E}">
        <p14:creationId xmlns:p14="http://schemas.microsoft.com/office/powerpoint/2010/main" val="489683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EAZA već četvrt stoljeća provodi zajedničke kampanje za podizanje svijesti i usmjeravanje sredstava prema rješavanju glavnih izazova očuvanja prirode. Predvođena timom članova EAZA-e, svaka kampanja osmišljena je kako bi osnažila članove i njihove zajednice da se uključe. Kampanje omogućuju članicama napraviti stvarnu i opipljivu razliku u zaštiti bioraznolikosti, kako u udaljenim kutovima svijeta tako i u autohtonim </a:t>
            </a:r>
            <a:r>
              <a:rPr lang="hr-HR" dirty="0" err="1"/>
              <a:t>ekosustavima.Stoga</a:t>
            </a:r>
            <a:r>
              <a:rPr lang="hr-HR" dirty="0"/>
              <a:t> je svaka kampanja prilika za promjenu!</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4</a:t>
            </a:fld>
            <a:endParaRPr lang="hr-HR"/>
          </a:p>
        </p:txBody>
      </p:sp>
    </p:spTree>
    <p:extLst>
      <p:ext uri="{BB962C8B-B14F-4D97-AF65-F5344CB8AC3E}">
        <p14:creationId xmlns:p14="http://schemas.microsoft.com/office/powerpoint/2010/main" val="227815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Ove godine tema kampanje je „Močvare za život”. Močvare su najugroženiji ekosustavi na svijetu, ali osiguravaju nam pitku vodu i ključne su za održavanje bioraznolikosti, otpornosti na klimatske promjene i ljudskih sredstava za život. Misija ove kampanje je iskoristiti stručnost, iskustvo, doseg i strast EAZA zajednice za prikupljanje sredstava, edukaciju, osnaživanje i inspiriranje akcija za zaštitu, obnovu i stvaranje močvara sa svom njihovom bioraznolikošću. </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5</a:t>
            </a:fld>
            <a:endParaRPr lang="hr-HR"/>
          </a:p>
        </p:txBody>
      </p:sp>
    </p:spTree>
    <p:extLst>
      <p:ext uri="{BB962C8B-B14F-4D97-AF65-F5344CB8AC3E}">
        <p14:creationId xmlns:p14="http://schemas.microsoft.com/office/powerpoint/2010/main" val="12949311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Plamenci su glavni ambasadori očuvanja močvara tijekom kampanje „Močvare za život”. Prisutni su u otprilike dvije trećine institucija članica EAZA-e i predstavljaju ljepotu i krhkost  močvara. </a:t>
            </a:r>
            <a:br>
              <a:rPr lang="hr-HR" dirty="0"/>
            </a:br>
            <a:r>
              <a:rPr lang="hr-HR" dirty="0"/>
              <a:t>Međutim, kampanja je izvrsna prilika za isticanje raznolikosti močvarnih vrsta, od kukaca do debelokožaca prikazujući ekološko bogatstvo za poruke i aktivnosti očuvanja. </a:t>
            </a:r>
            <a:br>
              <a:rPr lang="hr-HR" dirty="0"/>
            </a:br>
            <a:endParaRPr lang="hr-HR" dirty="0"/>
          </a:p>
        </p:txBody>
      </p:sp>
      <p:sp>
        <p:nvSpPr>
          <p:cNvPr id="4" name="Rezervirano mjesto broja slajda 3"/>
          <p:cNvSpPr>
            <a:spLocks noGrp="1"/>
          </p:cNvSpPr>
          <p:nvPr>
            <p:ph type="sldNum" sz="quarter" idx="5"/>
          </p:nvPr>
        </p:nvSpPr>
        <p:spPr/>
        <p:txBody>
          <a:bodyPr/>
          <a:lstStyle/>
          <a:p>
            <a:fld id="{85F1C5E6-9466-4213-949F-5FB1DAF47BEC}" type="slidenum">
              <a:rPr lang="hr-HR" smtClean="0"/>
              <a:t>6</a:t>
            </a:fld>
            <a:endParaRPr lang="hr-HR"/>
          </a:p>
        </p:txBody>
      </p:sp>
    </p:spTree>
    <p:extLst>
      <p:ext uri="{BB962C8B-B14F-4D97-AF65-F5344CB8AC3E}">
        <p14:creationId xmlns:p14="http://schemas.microsoft.com/office/powerpoint/2010/main" val="6461973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Osim plamenca, močvarne vrste koje se često viđaju u institucijama članicama EAZA-e uključuju ribe, žabe, krokodile, kornjače, vidre, pelikane, pa čak i slonove!</a:t>
            </a:r>
            <a:br>
              <a:rPr lang="hr-HR" dirty="0"/>
            </a:br>
            <a:endParaRPr lang="hr-HR" dirty="0"/>
          </a:p>
        </p:txBody>
      </p:sp>
      <p:sp>
        <p:nvSpPr>
          <p:cNvPr id="4" name="Rezervirano mjesto broja slajda 3"/>
          <p:cNvSpPr>
            <a:spLocks noGrp="1"/>
          </p:cNvSpPr>
          <p:nvPr>
            <p:ph type="sldNum" sz="quarter" idx="5"/>
          </p:nvPr>
        </p:nvSpPr>
        <p:spPr/>
        <p:txBody>
          <a:bodyPr/>
          <a:lstStyle/>
          <a:p>
            <a:fld id="{85F1C5E6-9466-4213-949F-5FB1DAF47BEC}" type="slidenum">
              <a:rPr lang="hr-HR" smtClean="0"/>
              <a:t>7</a:t>
            </a:fld>
            <a:endParaRPr lang="hr-HR"/>
          </a:p>
        </p:txBody>
      </p:sp>
    </p:spTree>
    <p:extLst>
      <p:ext uri="{BB962C8B-B14F-4D97-AF65-F5344CB8AC3E}">
        <p14:creationId xmlns:p14="http://schemas.microsoft.com/office/powerpoint/2010/main" val="4175996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ZOO Osijek je odlučio sudjelovati u ovoj kampanji sa svojim dugogodišnjim partnerom JU PP Kopački rit, koji predstavlja prelijepi mozaik jezera, kanala, bara i greda, poplavnih šuma, </a:t>
            </a:r>
            <a:r>
              <a:rPr lang="hr-HR" dirty="0" err="1"/>
              <a:t>trščaka</a:t>
            </a:r>
            <a:r>
              <a:rPr lang="hr-HR" dirty="0"/>
              <a:t> i vlažnih </a:t>
            </a:r>
            <a:r>
              <a:rPr lang="hr-HR" dirty="0" err="1"/>
              <a:t>livada.Kopački</a:t>
            </a:r>
            <a:r>
              <a:rPr lang="hr-HR" dirty="0"/>
              <a:t> rit jedno je od najbolje očuvanih poplavnih područja u Europi, a Posebni zoološki rezervat najvrjedniji je dio Parka. Područje Kopačkoga rita karakterizira i velika biološka raznolikost. Cijeli je Rit nadaleko poznat kao stanište brojnim pticama močvaricama, populaciji običnoga jelena te osobito orla štekavca, koji je simbol </a:t>
            </a:r>
            <a:r>
              <a:rPr lang="hr-HR" dirty="0" err="1"/>
              <a:t>Parka.Samim</a:t>
            </a:r>
            <a:r>
              <a:rPr lang="hr-HR" dirty="0"/>
              <a:t> tim najbolji je partner za ovakvu kampanju.</a:t>
            </a:r>
            <a:br>
              <a:rPr lang="hr-HR" dirty="0"/>
            </a:br>
            <a:endParaRPr lang="hr-HR" dirty="0"/>
          </a:p>
        </p:txBody>
      </p:sp>
      <p:sp>
        <p:nvSpPr>
          <p:cNvPr id="4" name="Rezervirano mjesto broja slajda 3"/>
          <p:cNvSpPr>
            <a:spLocks noGrp="1"/>
          </p:cNvSpPr>
          <p:nvPr>
            <p:ph type="sldNum" sz="quarter" idx="5"/>
          </p:nvPr>
        </p:nvSpPr>
        <p:spPr/>
        <p:txBody>
          <a:bodyPr/>
          <a:lstStyle/>
          <a:p>
            <a:fld id="{85F1C5E6-9466-4213-949F-5FB1DAF47BEC}" type="slidenum">
              <a:rPr lang="hr-HR" smtClean="0"/>
              <a:t>8</a:t>
            </a:fld>
            <a:endParaRPr lang="hr-HR"/>
          </a:p>
        </p:txBody>
      </p:sp>
    </p:spTree>
    <p:extLst>
      <p:ext uri="{BB962C8B-B14F-4D97-AF65-F5344CB8AC3E}">
        <p14:creationId xmlns:p14="http://schemas.microsoft.com/office/powerpoint/2010/main" val="1725993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Početkom ove godine zajednički smo obilježili Svjetski dan vlažnih staništa u Parku prirode Kopački rit. </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9</a:t>
            </a:fld>
            <a:endParaRPr lang="hr-HR"/>
          </a:p>
        </p:txBody>
      </p:sp>
    </p:spTree>
    <p:extLst>
      <p:ext uri="{BB962C8B-B14F-4D97-AF65-F5344CB8AC3E}">
        <p14:creationId xmlns:p14="http://schemas.microsoft.com/office/powerpoint/2010/main" val="36126561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Tom je prigodom učenicima OŠ Bilje predstavljena i EAZA-ina kampanja „</a:t>
            </a:r>
            <a:r>
              <a:rPr lang="hr-HR" dirty="0" err="1"/>
              <a:t>Wetlands</a:t>
            </a:r>
            <a:r>
              <a:rPr lang="hr-HR" dirty="0"/>
              <a:t> for </a:t>
            </a:r>
            <a:r>
              <a:rPr lang="hr-HR" dirty="0" err="1"/>
              <a:t>life</a:t>
            </a:r>
            <a:r>
              <a:rPr lang="hr-HR" dirty="0"/>
              <a:t>”.</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10</a:t>
            </a:fld>
            <a:endParaRPr lang="hr-HR"/>
          </a:p>
        </p:txBody>
      </p:sp>
    </p:spTree>
    <p:extLst>
      <p:ext uri="{BB962C8B-B14F-4D97-AF65-F5344CB8AC3E}">
        <p14:creationId xmlns:p14="http://schemas.microsoft.com/office/powerpoint/2010/main" val="327783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Tijekom kampanje, članovi EAZA-e (i oni koji nisu članovi EAZA-e) pozvani su da zajedno spašavaju močvarne vrste na sljedeći način: 1. Prikupljanje sredstava za unaprijed odabrane projekte koji se bave prijetnjama močvarama u regijama u kojima se pojavljuju plamenci, vrste ambasadorice kampanje.</a:t>
            </a:r>
          </a:p>
          <a:p>
            <a:endParaRPr lang="hr-HR" dirty="0"/>
          </a:p>
        </p:txBody>
      </p:sp>
      <p:sp>
        <p:nvSpPr>
          <p:cNvPr id="4" name="Rezervirano mjesto broja slajda 3"/>
          <p:cNvSpPr>
            <a:spLocks noGrp="1"/>
          </p:cNvSpPr>
          <p:nvPr>
            <p:ph type="sldNum" sz="quarter" idx="5"/>
          </p:nvPr>
        </p:nvSpPr>
        <p:spPr/>
        <p:txBody>
          <a:bodyPr/>
          <a:lstStyle/>
          <a:p>
            <a:fld id="{85F1C5E6-9466-4213-949F-5FB1DAF47BEC}" type="slidenum">
              <a:rPr lang="hr-HR" smtClean="0"/>
              <a:t>11</a:t>
            </a:fld>
            <a:endParaRPr lang="hr-HR"/>
          </a:p>
        </p:txBody>
      </p:sp>
    </p:spTree>
    <p:extLst>
      <p:ext uri="{BB962C8B-B14F-4D97-AF65-F5344CB8AC3E}">
        <p14:creationId xmlns:p14="http://schemas.microsoft.com/office/powerpoint/2010/main" val="42132377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2. Stvaranje smislenih iskustava učenja unutar i izvan svojih institucija, pomažući javnosti da se poveže s ovim bitnim ekosustavima i njihovim vrstama.</a:t>
            </a:r>
          </a:p>
          <a:p>
            <a:endParaRPr lang="hr-HR" dirty="0"/>
          </a:p>
        </p:txBody>
      </p:sp>
      <p:sp>
        <p:nvSpPr>
          <p:cNvPr id="4" name="Rezervirano mjesto broja slajda 3"/>
          <p:cNvSpPr>
            <a:spLocks noGrp="1"/>
          </p:cNvSpPr>
          <p:nvPr>
            <p:ph type="sldNum" sz="quarter" idx="5"/>
          </p:nvPr>
        </p:nvSpPr>
        <p:spPr/>
        <p:txBody>
          <a:bodyPr/>
          <a:lstStyle/>
          <a:p>
            <a:fld id="{85F1C5E6-9466-4213-949F-5FB1DAF47BEC}" type="slidenum">
              <a:rPr lang="hr-HR" smtClean="0"/>
              <a:t>12</a:t>
            </a:fld>
            <a:endParaRPr lang="hr-HR"/>
          </a:p>
        </p:txBody>
      </p:sp>
    </p:spTree>
    <p:extLst>
      <p:ext uri="{BB962C8B-B14F-4D97-AF65-F5344CB8AC3E}">
        <p14:creationId xmlns:p14="http://schemas.microsoft.com/office/powerpoint/2010/main" val="29863149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3. Provođenje i promicanje primjera i smjernica o stvaranju, usvajanju, obnovi i upravljanju močvarnim područjima unutar i izvan svojih prostora.</a:t>
            </a:r>
          </a:p>
          <a:p>
            <a:endParaRPr lang="hr-HR" dirty="0"/>
          </a:p>
        </p:txBody>
      </p:sp>
      <p:sp>
        <p:nvSpPr>
          <p:cNvPr id="4" name="Rezervirano mjesto broja slajda 3"/>
          <p:cNvSpPr>
            <a:spLocks noGrp="1"/>
          </p:cNvSpPr>
          <p:nvPr>
            <p:ph type="sldNum" sz="quarter" idx="5"/>
          </p:nvPr>
        </p:nvSpPr>
        <p:spPr/>
        <p:txBody>
          <a:bodyPr/>
          <a:lstStyle/>
          <a:p>
            <a:fld id="{85F1C5E6-9466-4213-949F-5FB1DAF47BEC}" type="slidenum">
              <a:rPr lang="hr-HR" smtClean="0"/>
              <a:t>13</a:t>
            </a:fld>
            <a:endParaRPr lang="hr-HR"/>
          </a:p>
        </p:txBody>
      </p:sp>
    </p:spTree>
    <p:extLst>
      <p:ext uri="{BB962C8B-B14F-4D97-AF65-F5344CB8AC3E}">
        <p14:creationId xmlns:p14="http://schemas.microsoft.com/office/powerpoint/2010/main" val="17122388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Uz plamence, za vrijeme trajanja kampanje, u ZOO vrtu u interaktivnim edukacijskim programima posebnu pozornost ćemo posvetiti našim stanovnicima crvenim ibisima, azijskim </a:t>
            </a:r>
            <a:r>
              <a:rPr lang="hr-HR" dirty="0" err="1"/>
              <a:t>kratkopandžastim</a:t>
            </a:r>
            <a:r>
              <a:rPr lang="hr-HR" dirty="0"/>
              <a:t> patuljastim vidrama, egipatskim guskama i barskim kornjačama. </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14</a:t>
            </a:fld>
            <a:endParaRPr lang="hr-HR"/>
          </a:p>
        </p:txBody>
      </p:sp>
    </p:spTree>
    <p:extLst>
      <p:ext uri="{BB962C8B-B14F-4D97-AF65-F5344CB8AC3E}">
        <p14:creationId xmlns:p14="http://schemas.microsoft.com/office/powerpoint/2010/main" val="14422574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Tako je u svibnju veliku pozornost privukla edukacija povodom Dana riječnih  kornjača, kada smo posjetiteljima otkrili razlike između domaćih i invazivnih vrsta. </a:t>
            </a:r>
            <a:br>
              <a:rPr lang="hr-HR" dirty="0"/>
            </a:br>
            <a:endParaRPr lang="hr-HR" dirty="0"/>
          </a:p>
        </p:txBody>
      </p:sp>
      <p:sp>
        <p:nvSpPr>
          <p:cNvPr id="4" name="Rezervirano mjesto broja slajda 3"/>
          <p:cNvSpPr>
            <a:spLocks noGrp="1"/>
          </p:cNvSpPr>
          <p:nvPr>
            <p:ph type="sldNum" sz="quarter" idx="5"/>
          </p:nvPr>
        </p:nvSpPr>
        <p:spPr/>
        <p:txBody>
          <a:bodyPr/>
          <a:lstStyle/>
          <a:p>
            <a:fld id="{85F1C5E6-9466-4213-949F-5FB1DAF47BEC}" type="slidenum">
              <a:rPr lang="hr-HR" smtClean="0"/>
              <a:t>15</a:t>
            </a:fld>
            <a:endParaRPr lang="hr-HR"/>
          </a:p>
        </p:txBody>
      </p:sp>
    </p:spTree>
    <p:extLst>
      <p:ext uri="{BB962C8B-B14F-4D97-AF65-F5344CB8AC3E}">
        <p14:creationId xmlns:p14="http://schemas.microsoft.com/office/powerpoint/2010/main" val="1698917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Klimatske promjene i sušna razdoblja, kojih smo, na žalost svjedoci, uvelike pridonose činjenici da su močvare najugroženiji ekosustavi na svijetu.</a:t>
            </a:r>
            <a:br>
              <a:rPr lang="hr-HR" dirty="0"/>
            </a:br>
            <a:r>
              <a:rPr lang="hr-HR" dirty="0"/>
              <a:t>Upravo na to treba upozoravati javnost, a što će biti zadaća ZOO vrta i Kopačkog rita tijekom kampanje „</a:t>
            </a:r>
            <a:r>
              <a:rPr lang="hr-HR" dirty="0" err="1"/>
              <a:t>Wetlands</a:t>
            </a:r>
            <a:r>
              <a:rPr lang="hr-HR" dirty="0"/>
              <a:t> for </a:t>
            </a:r>
            <a:r>
              <a:rPr lang="hr-HR" dirty="0" err="1"/>
              <a:t>life</a:t>
            </a:r>
            <a:r>
              <a:rPr lang="hr-HR" dirty="0"/>
              <a:t>”. </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16</a:t>
            </a:fld>
            <a:endParaRPr lang="hr-HR"/>
          </a:p>
        </p:txBody>
      </p:sp>
    </p:spTree>
    <p:extLst>
      <p:ext uri="{BB962C8B-B14F-4D97-AF65-F5344CB8AC3E}">
        <p14:creationId xmlns:p14="http://schemas.microsoft.com/office/powerpoint/2010/main" val="24673017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Edukacijama želimo uključiti javnost u praćenje bioraznolikosti močvara na našem području. Ovo je izvrstan način da se predstavi raznolikost vrsta povezanih s močvarama zabilježenih u institucijama koje sudjeluju.  Također, ovo je i prilika za praćenje kako se divlje životinje vraćaju i mijenjaju tijekom vremena. </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17</a:t>
            </a:fld>
            <a:endParaRPr lang="hr-HR"/>
          </a:p>
        </p:txBody>
      </p:sp>
    </p:spTree>
    <p:extLst>
      <p:ext uri="{BB962C8B-B14F-4D97-AF65-F5344CB8AC3E}">
        <p14:creationId xmlns:p14="http://schemas.microsoft.com/office/powerpoint/2010/main" val="16212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MISIJA KAMPANJE - Iskoristiti stručnost, iskustvo, doseg i strast EAZA zajednice za prikupljanje sredstava, edukaciju, osnaživanje i inspiriranje akcija za zaštitu, obnovu</a:t>
            </a:r>
          </a:p>
          <a:p>
            <a:r>
              <a:rPr lang="hr-HR" dirty="0"/>
              <a:t>i stvaranje močvara sa svom njihovom bioraznolikošću. </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18</a:t>
            </a:fld>
            <a:endParaRPr lang="hr-HR"/>
          </a:p>
        </p:txBody>
      </p:sp>
    </p:spTree>
    <p:extLst>
      <p:ext uri="{BB962C8B-B14F-4D97-AF65-F5344CB8AC3E}">
        <p14:creationId xmlns:p14="http://schemas.microsoft.com/office/powerpoint/2010/main" val="38676587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r>
              <a:rPr lang="hr-HR" dirty="0"/>
              <a:t>CILJEVI KAMPANJE - Prikupljanje sredstava i podrška odabranim projektima očuvanja močvara Podići svijest javnosti o važnosti močvara i složenosti zaštite Poticati poboljšanje korištenja/upravljanja vodom, smanjenje štetnih kemikalija, povećanje močvara na licu mjesta i korištenje rješenja temeljenih na prirodi unutar institucija članica EAZA-e </a:t>
            </a:r>
          </a:p>
          <a:p>
            <a:endParaRPr lang="hr-HR" dirty="0"/>
          </a:p>
          <a:p>
            <a:r>
              <a:rPr lang="hr-HR" dirty="0"/>
              <a:t>Uključiti lokalne zajednice u očuvanje močvara i praćenje njihove bioraznolikosti kroz praktična iskustva Potaknuti članice EAZA-e da izgrade trajna partnerstva</a:t>
            </a:r>
          </a:p>
          <a:p>
            <a:r>
              <a:rPr lang="hr-HR" dirty="0"/>
              <a:t>s botaničkim vrtovima, istraživačkim institutima i nevladinim organizacijama  za očuvanje močvarnih područja.</a:t>
            </a:r>
          </a:p>
        </p:txBody>
      </p:sp>
      <p:sp>
        <p:nvSpPr>
          <p:cNvPr id="4" name="Rezervirano mjesto broja slajda 3"/>
          <p:cNvSpPr>
            <a:spLocks noGrp="1"/>
          </p:cNvSpPr>
          <p:nvPr>
            <p:ph type="sldNum" sz="quarter" idx="5"/>
          </p:nvPr>
        </p:nvSpPr>
        <p:spPr/>
        <p:txBody>
          <a:bodyPr/>
          <a:lstStyle/>
          <a:p>
            <a:fld id="{85F1C5E6-9466-4213-949F-5FB1DAF47BEC}" type="slidenum">
              <a:rPr lang="hr-HR" smtClean="0"/>
              <a:t>19</a:t>
            </a:fld>
            <a:endParaRPr lang="hr-HR"/>
          </a:p>
        </p:txBody>
      </p:sp>
    </p:spTree>
    <p:extLst>
      <p:ext uri="{BB962C8B-B14F-4D97-AF65-F5344CB8AC3E}">
        <p14:creationId xmlns:p14="http://schemas.microsoft.com/office/powerpoint/2010/main" val="27187258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7626415-969D-BF73-2989-30F3BA835390}"/>
              </a:ext>
            </a:extLst>
          </p:cNvPr>
          <p:cNvSpPr>
            <a:spLocks noGrp="1"/>
          </p:cNvSpPr>
          <p:nvPr>
            <p:ph type="ctrTitle"/>
          </p:nvPr>
        </p:nvSpPr>
        <p:spPr>
          <a:xfrm>
            <a:off x="1524000" y="1122363"/>
            <a:ext cx="9144000" cy="2387600"/>
          </a:xfrm>
        </p:spPr>
        <p:txBody>
          <a:bodyPr anchor="b"/>
          <a:lstStyle>
            <a:lvl1pPr algn="ctr">
              <a:defRPr sz="6000"/>
            </a:lvl1pPr>
          </a:lstStyle>
          <a:p>
            <a:r>
              <a:rPr lang="hr-HR"/>
              <a:t>Kliknite da biste uredili stil naslova matrice</a:t>
            </a:r>
          </a:p>
        </p:txBody>
      </p:sp>
      <p:sp>
        <p:nvSpPr>
          <p:cNvPr id="3" name="Podnaslov 2">
            <a:extLst>
              <a:ext uri="{FF2B5EF4-FFF2-40B4-BE49-F238E27FC236}">
                <a16:creationId xmlns:a16="http://schemas.microsoft.com/office/drawing/2014/main" id="{0FB8FA07-804B-35AC-F996-DF09A9C405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r-HR"/>
              <a:t>Kliknite da biste uredili stil podnaslova matrice</a:t>
            </a:r>
          </a:p>
        </p:txBody>
      </p:sp>
      <p:sp>
        <p:nvSpPr>
          <p:cNvPr id="4" name="Rezervirano mjesto datuma 3">
            <a:extLst>
              <a:ext uri="{FF2B5EF4-FFF2-40B4-BE49-F238E27FC236}">
                <a16:creationId xmlns:a16="http://schemas.microsoft.com/office/drawing/2014/main" id="{E5FC6753-C82A-B126-E921-2D6CB23B956C}"/>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5" name="Rezervirano mjesto podnožja 4">
            <a:extLst>
              <a:ext uri="{FF2B5EF4-FFF2-40B4-BE49-F238E27FC236}">
                <a16:creationId xmlns:a16="http://schemas.microsoft.com/office/drawing/2014/main" id="{84BC0BF7-5810-E5A4-EE0F-E1877B6B66E2}"/>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0934C8D3-1106-9A0A-C87E-5E25FE79CD4B}"/>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2414086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28F622B-F492-7507-0AB7-70BA36C57F6C}"/>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495951B8-4D89-DAEB-D652-0BD91EEBDC4C}"/>
              </a:ext>
            </a:extLst>
          </p:cNvPr>
          <p:cNvSpPr>
            <a:spLocks noGrp="1"/>
          </p:cNvSpPr>
          <p:nvPr>
            <p:ph idx="1"/>
          </p:nvPr>
        </p:nvSpPr>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58D8A5F0-1FFD-6B98-85B4-8719159871D3}"/>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5" name="Rezervirano mjesto podnožja 4">
            <a:extLst>
              <a:ext uri="{FF2B5EF4-FFF2-40B4-BE49-F238E27FC236}">
                <a16:creationId xmlns:a16="http://schemas.microsoft.com/office/drawing/2014/main" id="{9C81B6C0-CF3E-B656-AFFB-0B0045ED7124}"/>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81A6D952-DED0-4D98-E2AE-A775F5C5CC9F}"/>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532482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sekcije">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BC1A954-A075-1896-5898-661BE830CBCF}"/>
              </a:ext>
            </a:extLst>
          </p:cNvPr>
          <p:cNvSpPr>
            <a:spLocks noGrp="1"/>
          </p:cNvSpPr>
          <p:nvPr>
            <p:ph type="title"/>
          </p:nvPr>
        </p:nvSpPr>
        <p:spPr>
          <a:xfrm>
            <a:off x="831850" y="1709738"/>
            <a:ext cx="10515600" cy="2852737"/>
          </a:xfrm>
        </p:spPr>
        <p:txBody>
          <a:bodyPr anchor="b"/>
          <a:lstStyle>
            <a:lvl1pPr>
              <a:defRPr sz="6000"/>
            </a:lvl1pPr>
          </a:lstStyle>
          <a:p>
            <a:r>
              <a:rPr lang="hr-HR"/>
              <a:t>Kliknite da biste uredili stil naslova matrice</a:t>
            </a:r>
          </a:p>
        </p:txBody>
      </p:sp>
      <p:sp>
        <p:nvSpPr>
          <p:cNvPr id="3" name="Rezervirano mjesto teksta 2">
            <a:extLst>
              <a:ext uri="{FF2B5EF4-FFF2-40B4-BE49-F238E27FC236}">
                <a16:creationId xmlns:a16="http://schemas.microsoft.com/office/drawing/2014/main" id="{C00E4F2A-75A2-BD71-5813-B9EEBABDEA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r-HR"/>
              <a:t>Kliknite da biste uredili matrice</a:t>
            </a:r>
          </a:p>
        </p:txBody>
      </p:sp>
      <p:sp>
        <p:nvSpPr>
          <p:cNvPr id="4" name="Rezervirano mjesto datuma 3">
            <a:extLst>
              <a:ext uri="{FF2B5EF4-FFF2-40B4-BE49-F238E27FC236}">
                <a16:creationId xmlns:a16="http://schemas.microsoft.com/office/drawing/2014/main" id="{149D7514-EFF2-BE61-8BDD-5E0C85A0EC5E}"/>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5" name="Rezervirano mjesto podnožja 4">
            <a:extLst>
              <a:ext uri="{FF2B5EF4-FFF2-40B4-BE49-F238E27FC236}">
                <a16:creationId xmlns:a16="http://schemas.microsoft.com/office/drawing/2014/main" id="{11DBF72B-1B04-500A-B646-D5301FE578FA}"/>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BEA2667F-6F53-3468-B550-781AAD6F7E2A}"/>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2841283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3B032BF-20D4-8927-6B07-5B732D88D49F}"/>
              </a:ext>
            </a:extLst>
          </p:cNvPr>
          <p:cNvSpPr>
            <a:spLocks noGrp="1"/>
          </p:cNvSpPr>
          <p:nvPr>
            <p:ph type="title"/>
          </p:nvPr>
        </p:nvSpPr>
        <p:spPr/>
        <p:txBody>
          <a:bodyPr/>
          <a:lstStyle/>
          <a:p>
            <a:r>
              <a:rPr lang="hr-HR"/>
              <a:t>Kliknite da biste uredili stil naslova matrice</a:t>
            </a:r>
          </a:p>
        </p:txBody>
      </p:sp>
      <p:sp>
        <p:nvSpPr>
          <p:cNvPr id="3" name="Rezervirano mjesto sadržaja 2">
            <a:extLst>
              <a:ext uri="{FF2B5EF4-FFF2-40B4-BE49-F238E27FC236}">
                <a16:creationId xmlns:a16="http://schemas.microsoft.com/office/drawing/2014/main" id="{358A1B5D-F982-5DD6-ECA6-9CF06EF41F01}"/>
              </a:ext>
            </a:extLst>
          </p:cNvPr>
          <p:cNvSpPr>
            <a:spLocks noGrp="1"/>
          </p:cNvSpPr>
          <p:nvPr>
            <p:ph sz="half" idx="1"/>
          </p:nvPr>
        </p:nvSpPr>
        <p:spPr>
          <a:xfrm>
            <a:off x="838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sadržaja 3">
            <a:extLst>
              <a:ext uri="{FF2B5EF4-FFF2-40B4-BE49-F238E27FC236}">
                <a16:creationId xmlns:a16="http://schemas.microsoft.com/office/drawing/2014/main" id="{ED9D5AAC-9CC5-2B85-6FEC-833AD689F2F2}"/>
              </a:ext>
            </a:extLst>
          </p:cNvPr>
          <p:cNvSpPr>
            <a:spLocks noGrp="1"/>
          </p:cNvSpPr>
          <p:nvPr>
            <p:ph sz="half" idx="2"/>
          </p:nvPr>
        </p:nvSpPr>
        <p:spPr>
          <a:xfrm>
            <a:off x="6172200" y="1825625"/>
            <a:ext cx="5181600" cy="435133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5" name="Rezervirano mjesto datuma 4">
            <a:extLst>
              <a:ext uri="{FF2B5EF4-FFF2-40B4-BE49-F238E27FC236}">
                <a16:creationId xmlns:a16="http://schemas.microsoft.com/office/drawing/2014/main" id="{19D73768-9C64-391C-C1E9-3E95C73676E8}"/>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6" name="Rezervirano mjesto podnožja 5">
            <a:extLst>
              <a:ext uri="{FF2B5EF4-FFF2-40B4-BE49-F238E27FC236}">
                <a16:creationId xmlns:a16="http://schemas.microsoft.com/office/drawing/2014/main" id="{20E49918-2C6B-94E1-8648-F6EF62F520D4}"/>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62A16BC5-92FE-80C5-31BF-4A6A80A40000}"/>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1732631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3BB49E5D-EE6B-07B0-58E7-D599B9ACAD4B}"/>
              </a:ext>
            </a:extLst>
          </p:cNvPr>
          <p:cNvSpPr>
            <a:spLocks noGrp="1"/>
          </p:cNvSpPr>
          <p:nvPr>
            <p:ph type="title"/>
          </p:nvPr>
        </p:nvSpPr>
        <p:spPr>
          <a:xfrm>
            <a:off x="839788" y="365125"/>
            <a:ext cx="10515600" cy="1325563"/>
          </a:xfrm>
        </p:spPr>
        <p:txBody>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85358D12-7113-F84A-AC7D-E0517D0642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4" name="Rezervirano mjesto sadržaja 3">
            <a:extLst>
              <a:ext uri="{FF2B5EF4-FFF2-40B4-BE49-F238E27FC236}">
                <a16:creationId xmlns:a16="http://schemas.microsoft.com/office/drawing/2014/main" id="{55CC391B-E83F-85F2-F5CD-052E767E084C}"/>
              </a:ext>
            </a:extLst>
          </p:cNvPr>
          <p:cNvSpPr>
            <a:spLocks noGrp="1"/>
          </p:cNvSpPr>
          <p:nvPr>
            <p:ph sz="half" idx="2"/>
          </p:nvPr>
        </p:nvSpPr>
        <p:spPr>
          <a:xfrm>
            <a:off x="839788" y="2505075"/>
            <a:ext cx="5157787"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5" name="Rezervirano mjesto teksta 4">
            <a:extLst>
              <a:ext uri="{FF2B5EF4-FFF2-40B4-BE49-F238E27FC236}">
                <a16:creationId xmlns:a16="http://schemas.microsoft.com/office/drawing/2014/main" id="{E207C668-6761-E598-3325-FF3A3B51A3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a:t>Kliknite da biste uredili matrice</a:t>
            </a:r>
          </a:p>
        </p:txBody>
      </p:sp>
      <p:sp>
        <p:nvSpPr>
          <p:cNvPr id="6" name="Rezervirano mjesto sadržaja 5">
            <a:extLst>
              <a:ext uri="{FF2B5EF4-FFF2-40B4-BE49-F238E27FC236}">
                <a16:creationId xmlns:a16="http://schemas.microsoft.com/office/drawing/2014/main" id="{2793FEE4-FA8F-1D8B-42D1-3F87150D3CDC}"/>
              </a:ext>
            </a:extLst>
          </p:cNvPr>
          <p:cNvSpPr>
            <a:spLocks noGrp="1"/>
          </p:cNvSpPr>
          <p:nvPr>
            <p:ph sz="quarter" idx="4"/>
          </p:nvPr>
        </p:nvSpPr>
        <p:spPr>
          <a:xfrm>
            <a:off x="6172200" y="2505075"/>
            <a:ext cx="5183188" cy="3684588"/>
          </a:xfrm>
        </p:spPr>
        <p:txBody>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7" name="Rezervirano mjesto datuma 6">
            <a:extLst>
              <a:ext uri="{FF2B5EF4-FFF2-40B4-BE49-F238E27FC236}">
                <a16:creationId xmlns:a16="http://schemas.microsoft.com/office/drawing/2014/main" id="{0F55A7D9-64A0-014A-B279-7D98C76420B4}"/>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8" name="Rezervirano mjesto podnožja 7">
            <a:extLst>
              <a:ext uri="{FF2B5EF4-FFF2-40B4-BE49-F238E27FC236}">
                <a16:creationId xmlns:a16="http://schemas.microsoft.com/office/drawing/2014/main" id="{4FB7A35F-FF1D-7C47-8A45-87F0B741F25F}"/>
              </a:ext>
            </a:extLst>
          </p:cNvPr>
          <p:cNvSpPr>
            <a:spLocks noGrp="1"/>
          </p:cNvSpPr>
          <p:nvPr>
            <p:ph type="ftr" sz="quarter" idx="11"/>
          </p:nvPr>
        </p:nvSpPr>
        <p:spPr/>
        <p:txBody>
          <a:bodyPr/>
          <a:lstStyle/>
          <a:p>
            <a:endParaRPr lang="hr-HR"/>
          </a:p>
        </p:txBody>
      </p:sp>
      <p:sp>
        <p:nvSpPr>
          <p:cNvPr id="9" name="Rezervirano mjesto broja slajda 8">
            <a:extLst>
              <a:ext uri="{FF2B5EF4-FFF2-40B4-BE49-F238E27FC236}">
                <a16:creationId xmlns:a16="http://schemas.microsoft.com/office/drawing/2014/main" id="{15577D54-47AF-6E7A-3FF2-F6125A7B2262}"/>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16659608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298947D-17DF-B25A-655B-703FAA9CA81C}"/>
              </a:ext>
            </a:extLst>
          </p:cNvPr>
          <p:cNvSpPr>
            <a:spLocks noGrp="1"/>
          </p:cNvSpPr>
          <p:nvPr>
            <p:ph type="title"/>
          </p:nvPr>
        </p:nvSpPr>
        <p:spPr/>
        <p:txBody>
          <a:bodyPr/>
          <a:lstStyle/>
          <a:p>
            <a:r>
              <a:rPr lang="hr-HR"/>
              <a:t>Kliknite da biste uredili stil naslova matrice</a:t>
            </a:r>
          </a:p>
        </p:txBody>
      </p:sp>
      <p:sp>
        <p:nvSpPr>
          <p:cNvPr id="3" name="Rezervirano mjesto datuma 2">
            <a:extLst>
              <a:ext uri="{FF2B5EF4-FFF2-40B4-BE49-F238E27FC236}">
                <a16:creationId xmlns:a16="http://schemas.microsoft.com/office/drawing/2014/main" id="{F28A2775-1C37-BA64-5FB7-7B149E61A251}"/>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4" name="Rezervirano mjesto podnožja 3">
            <a:extLst>
              <a:ext uri="{FF2B5EF4-FFF2-40B4-BE49-F238E27FC236}">
                <a16:creationId xmlns:a16="http://schemas.microsoft.com/office/drawing/2014/main" id="{220E6CC6-4174-6639-35F3-64BF70FD7068}"/>
              </a:ext>
            </a:extLst>
          </p:cNvPr>
          <p:cNvSpPr>
            <a:spLocks noGrp="1"/>
          </p:cNvSpPr>
          <p:nvPr>
            <p:ph type="ftr" sz="quarter" idx="11"/>
          </p:nvPr>
        </p:nvSpPr>
        <p:spPr/>
        <p:txBody>
          <a:bodyPr/>
          <a:lstStyle/>
          <a:p>
            <a:endParaRPr lang="hr-HR"/>
          </a:p>
        </p:txBody>
      </p:sp>
      <p:sp>
        <p:nvSpPr>
          <p:cNvPr id="5" name="Rezervirano mjesto broja slajda 4">
            <a:extLst>
              <a:ext uri="{FF2B5EF4-FFF2-40B4-BE49-F238E27FC236}">
                <a16:creationId xmlns:a16="http://schemas.microsoft.com/office/drawing/2014/main" id="{F3BCB48B-B351-5127-9157-4329D0D9A708}"/>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1958013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a:extLst>
              <a:ext uri="{FF2B5EF4-FFF2-40B4-BE49-F238E27FC236}">
                <a16:creationId xmlns:a16="http://schemas.microsoft.com/office/drawing/2014/main" id="{6721B2A2-50C1-E5F7-8CAE-54A76D788980}"/>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3" name="Rezervirano mjesto podnožja 2">
            <a:extLst>
              <a:ext uri="{FF2B5EF4-FFF2-40B4-BE49-F238E27FC236}">
                <a16:creationId xmlns:a16="http://schemas.microsoft.com/office/drawing/2014/main" id="{441D4547-D732-6B93-B64D-26415CFE4131}"/>
              </a:ext>
            </a:extLst>
          </p:cNvPr>
          <p:cNvSpPr>
            <a:spLocks noGrp="1"/>
          </p:cNvSpPr>
          <p:nvPr>
            <p:ph type="ftr" sz="quarter" idx="11"/>
          </p:nvPr>
        </p:nvSpPr>
        <p:spPr/>
        <p:txBody>
          <a:bodyPr/>
          <a:lstStyle/>
          <a:p>
            <a:endParaRPr lang="hr-HR"/>
          </a:p>
        </p:txBody>
      </p:sp>
      <p:sp>
        <p:nvSpPr>
          <p:cNvPr id="4" name="Rezervirano mjesto broja slajda 3">
            <a:extLst>
              <a:ext uri="{FF2B5EF4-FFF2-40B4-BE49-F238E27FC236}">
                <a16:creationId xmlns:a16="http://schemas.microsoft.com/office/drawing/2014/main" id="{4909A338-0596-E077-65AF-6C91F084E203}"/>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2411352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09385C4-B124-A6C6-6222-C926FBD916E5}"/>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adržaja 2">
            <a:extLst>
              <a:ext uri="{FF2B5EF4-FFF2-40B4-BE49-F238E27FC236}">
                <a16:creationId xmlns:a16="http://schemas.microsoft.com/office/drawing/2014/main" id="{B8D702A3-4D02-79A9-056E-4592C37EFD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teksta 3">
            <a:extLst>
              <a:ext uri="{FF2B5EF4-FFF2-40B4-BE49-F238E27FC236}">
                <a16:creationId xmlns:a16="http://schemas.microsoft.com/office/drawing/2014/main" id="{0E3D1138-B85B-090F-2DE1-DC678FD74B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6BE6C2D7-548A-52A4-3AF4-FF97C7876979}"/>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6" name="Rezervirano mjesto podnožja 5">
            <a:extLst>
              <a:ext uri="{FF2B5EF4-FFF2-40B4-BE49-F238E27FC236}">
                <a16:creationId xmlns:a16="http://schemas.microsoft.com/office/drawing/2014/main" id="{54850308-574D-EB7C-E675-507A4F08C513}"/>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FEC852DD-04E3-E0C4-0655-7E6F6C347D54}"/>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304441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BCDC9F1-47A0-1BD6-3A68-58DC80742460}"/>
              </a:ext>
            </a:extLst>
          </p:cNvPr>
          <p:cNvSpPr>
            <a:spLocks noGrp="1"/>
          </p:cNvSpPr>
          <p:nvPr>
            <p:ph type="title"/>
          </p:nvPr>
        </p:nvSpPr>
        <p:spPr>
          <a:xfrm>
            <a:off x="839788" y="457200"/>
            <a:ext cx="3932237" cy="1600200"/>
          </a:xfrm>
        </p:spPr>
        <p:txBody>
          <a:bodyPr anchor="b"/>
          <a:lstStyle>
            <a:lvl1pPr>
              <a:defRPr sz="3200"/>
            </a:lvl1pPr>
          </a:lstStyle>
          <a:p>
            <a:r>
              <a:rPr lang="hr-HR"/>
              <a:t>Kliknite da biste uredili stil naslova matrice</a:t>
            </a:r>
          </a:p>
        </p:txBody>
      </p:sp>
      <p:sp>
        <p:nvSpPr>
          <p:cNvPr id="3" name="Rezervirano mjesto slike 2">
            <a:extLst>
              <a:ext uri="{FF2B5EF4-FFF2-40B4-BE49-F238E27FC236}">
                <a16:creationId xmlns:a16="http://schemas.microsoft.com/office/drawing/2014/main" id="{F07C6A1C-117C-7833-5061-5BE81102AC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a:extLst>
              <a:ext uri="{FF2B5EF4-FFF2-40B4-BE49-F238E27FC236}">
                <a16:creationId xmlns:a16="http://schemas.microsoft.com/office/drawing/2014/main" id="{E1B94CEF-E940-7C02-996F-1F3E37146D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r-HR"/>
              <a:t>Kliknite da biste uredili matrice</a:t>
            </a:r>
          </a:p>
        </p:txBody>
      </p:sp>
      <p:sp>
        <p:nvSpPr>
          <p:cNvPr id="5" name="Rezervirano mjesto datuma 4">
            <a:extLst>
              <a:ext uri="{FF2B5EF4-FFF2-40B4-BE49-F238E27FC236}">
                <a16:creationId xmlns:a16="http://schemas.microsoft.com/office/drawing/2014/main" id="{29D330AD-87EE-7583-78B4-D03198D5D606}"/>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6" name="Rezervirano mjesto podnožja 5">
            <a:extLst>
              <a:ext uri="{FF2B5EF4-FFF2-40B4-BE49-F238E27FC236}">
                <a16:creationId xmlns:a16="http://schemas.microsoft.com/office/drawing/2014/main" id="{097236F8-CAF7-51D6-88DD-98631047022A}"/>
              </a:ext>
            </a:extLst>
          </p:cNvPr>
          <p:cNvSpPr>
            <a:spLocks noGrp="1"/>
          </p:cNvSpPr>
          <p:nvPr>
            <p:ph type="ftr" sz="quarter" idx="11"/>
          </p:nvPr>
        </p:nvSpPr>
        <p:spPr/>
        <p:txBody>
          <a:bodyPr/>
          <a:lstStyle/>
          <a:p>
            <a:endParaRPr lang="hr-HR"/>
          </a:p>
        </p:txBody>
      </p:sp>
      <p:sp>
        <p:nvSpPr>
          <p:cNvPr id="7" name="Rezervirano mjesto broja slajda 6">
            <a:extLst>
              <a:ext uri="{FF2B5EF4-FFF2-40B4-BE49-F238E27FC236}">
                <a16:creationId xmlns:a16="http://schemas.microsoft.com/office/drawing/2014/main" id="{17557FCD-B4D9-8FA9-B9D6-BA5DBE012A28}"/>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2559583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06C552A-BE6C-75D1-5BE1-A3A5714C3D86}"/>
              </a:ext>
            </a:extLst>
          </p:cNvPr>
          <p:cNvSpPr>
            <a:spLocks noGrp="1"/>
          </p:cNvSpPr>
          <p:nvPr>
            <p:ph type="title"/>
          </p:nvPr>
        </p:nvSpPr>
        <p:spPr/>
        <p:txBody>
          <a:bodyPr/>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3DED16C7-3222-7C0D-14BB-7748CDB9E0B2}"/>
              </a:ext>
            </a:extLst>
          </p:cNvPr>
          <p:cNvSpPr>
            <a:spLocks noGrp="1"/>
          </p:cNvSpPr>
          <p:nvPr>
            <p:ph type="body" orient="vert" idx="1"/>
          </p:nvPr>
        </p:nvSpPr>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23FCFBB5-1180-5C0E-799E-3F31EFC00302}"/>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5" name="Rezervirano mjesto podnožja 4">
            <a:extLst>
              <a:ext uri="{FF2B5EF4-FFF2-40B4-BE49-F238E27FC236}">
                <a16:creationId xmlns:a16="http://schemas.microsoft.com/office/drawing/2014/main" id="{EF15E713-00CB-A7AC-E636-131A2BA9232D}"/>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6080A872-4212-39DF-253A-D08CD1F87581}"/>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1953052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a:extLst>
              <a:ext uri="{FF2B5EF4-FFF2-40B4-BE49-F238E27FC236}">
                <a16:creationId xmlns:a16="http://schemas.microsoft.com/office/drawing/2014/main" id="{DB4A9E04-7B3D-6E18-69BF-D059504EA673}"/>
              </a:ext>
            </a:extLst>
          </p:cNvPr>
          <p:cNvSpPr>
            <a:spLocks noGrp="1"/>
          </p:cNvSpPr>
          <p:nvPr>
            <p:ph type="title" orient="vert"/>
          </p:nvPr>
        </p:nvSpPr>
        <p:spPr>
          <a:xfrm>
            <a:off x="8724900" y="365125"/>
            <a:ext cx="2628900" cy="5811838"/>
          </a:xfrm>
        </p:spPr>
        <p:txBody>
          <a:bodyPr vert="eaVert"/>
          <a:lstStyle/>
          <a:p>
            <a:r>
              <a:rPr lang="hr-HR"/>
              <a:t>Kliknite da biste uredili stil naslova matrice</a:t>
            </a:r>
          </a:p>
        </p:txBody>
      </p:sp>
      <p:sp>
        <p:nvSpPr>
          <p:cNvPr id="3" name="Rezervirano mjesto okomitog teksta 2">
            <a:extLst>
              <a:ext uri="{FF2B5EF4-FFF2-40B4-BE49-F238E27FC236}">
                <a16:creationId xmlns:a16="http://schemas.microsoft.com/office/drawing/2014/main" id="{5C305E4D-CCCC-87E1-3963-C35DF9FB772A}"/>
              </a:ext>
            </a:extLst>
          </p:cNvPr>
          <p:cNvSpPr>
            <a:spLocks noGrp="1"/>
          </p:cNvSpPr>
          <p:nvPr>
            <p:ph type="body" orient="vert" idx="1"/>
          </p:nvPr>
        </p:nvSpPr>
        <p:spPr>
          <a:xfrm>
            <a:off x="838200" y="365125"/>
            <a:ext cx="7734300" cy="5811838"/>
          </a:xfrm>
        </p:spPr>
        <p:txBody>
          <a:bodyPr vert="eaVert"/>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B90D193A-81B3-736E-8EA8-F9276740099D}"/>
              </a:ext>
            </a:extLst>
          </p:cNvPr>
          <p:cNvSpPr>
            <a:spLocks noGrp="1"/>
          </p:cNvSpPr>
          <p:nvPr>
            <p:ph type="dt" sz="half" idx="10"/>
          </p:nvPr>
        </p:nvSpPr>
        <p:spPr/>
        <p:txBody>
          <a:bodyPr/>
          <a:lstStyle/>
          <a:p>
            <a:fld id="{540F9D7F-F34A-48EA-94F6-18CD0EDB46DC}" type="datetimeFigureOut">
              <a:rPr lang="hr-HR" smtClean="0"/>
              <a:t>30.9.2026.</a:t>
            </a:fld>
            <a:endParaRPr lang="hr-HR"/>
          </a:p>
        </p:txBody>
      </p:sp>
      <p:sp>
        <p:nvSpPr>
          <p:cNvPr id="5" name="Rezervirano mjesto podnožja 4">
            <a:extLst>
              <a:ext uri="{FF2B5EF4-FFF2-40B4-BE49-F238E27FC236}">
                <a16:creationId xmlns:a16="http://schemas.microsoft.com/office/drawing/2014/main" id="{D6C6D4EB-F3E8-7FF4-35BE-4C7AD5BB0EB9}"/>
              </a:ext>
            </a:extLst>
          </p:cNvPr>
          <p:cNvSpPr>
            <a:spLocks noGrp="1"/>
          </p:cNvSpPr>
          <p:nvPr>
            <p:ph type="ftr" sz="quarter" idx="11"/>
          </p:nvPr>
        </p:nvSpPr>
        <p:spPr/>
        <p:txBody>
          <a:bodyPr/>
          <a:lstStyle/>
          <a:p>
            <a:endParaRPr lang="hr-HR"/>
          </a:p>
        </p:txBody>
      </p:sp>
      <p:sp>
        <p:nvSpPr>
          <p:cNvPr id="6" name="Rezervirano mjesto broja slajda 5">
            <a:extLst>
              <a:ext uri="{FF2B5EF4-FFF2-40B4-BE49-F238E27FC236}">
                <a16:creationId xmlns:a16="http://schemas.microsoft.com/office/drawing/2014/main" id="{29292004-F6AE-F933-1236-793B3E57D077}"/>
              </a:ext>
            </a:extLst>
          </p:cNvPr>
          <p:cNvSpPr>
            <a:spLocks noGrp="1"/>
          </p:cNvSpPr>
          <p:nvPr>
            <p:ph type="sldNum" sz="quarter" idx="12"/>
          </p:nvPr>
        </p:nvSpPr>
        <p:spPr/>
        <p:txBody>
          <a:bodyPr/>
          <a:lstStyle/>
          <a:p>
            <a:fld id="{B72B83ED-C88E-41A8-ACF2-CD9142225B1B}" type="slidenum">
              <a:rPr lang="hr-HR" smtClean="0"/>
              <a:t>‹#›</a:t>
            </a:fld>
            <a:endParaRPr lang="hr-HR"/>
          </a:p>
        </p:txBody>
      </p:sp>
    </p:spTree>
    <p:extLst>
      <p:ext uri="{BB962C8B-B14F-4D97-AF65-F5344CB8AC3E}">
        <p14:creationId xmlns:p14="http://schemas.microsoft.com/office/powerpoint/2010/main" val="5052422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a:extLst>
              <a:ext uri="{FF2B5EF4-FFF2-40B4-BE49-F238E27FC236}">
                <a16:creationId xmlns:a16="http://schemas.microsoft.com/office/drawing/2014/main" id="{3125F369-601B-28B7-2142-6CDE2B6102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hr-HR"/>
              <a:t>Kliknite da biste uredili stil naslova matrice</a:t>
            </a:r>
          </a:p>
        </p:txBody>
      </p:sp>
      <p:sp>
        <p:nvSpPr>
          <p:cNvPr id="3" name="Rezervirano mjesto teksta 2">
            <a:extLst>
              <a:ext uri="{FF2B5EF4-FFF2-40B4-BE49-F238E27FC236}">
                <a16:creationId xmlns:a16="http://schemas.microsoft.com/office/drawing/2014/main" id="{92EBBBAB-0960-C9E8-619E-442DD855AB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hr-HR"/>
              <a:t>Kliknite da biste uredili matrice</a:t>
            </a:r>
          </a:p>
          <a:p>
            <a:pPr lvl="1"/>
            <a:r>
              <a:rPr lang="hr-HR"/>
              <a:t>Druga razina</a:t>
            </a:r>
          </a:p>
          <a:p>
            <a:pPr lvl="2"/>
            <a:r>
              <a:rPr lang="hr-HR"/>
              <a:t>Treća razina</a:t>
            </a:r>
          </a:p>
          <a:p>
            <a:pPr lvl="3"/>
            <a:r>
              <a:rPr lang="hr-HR"/>
              <a:t>Četvrta razina</a:t>
            </a:r>
          </a:p>
          <a:p>
            <a:pPr lvl="4"/>
            <a:r>
              <a:rPr lang="hr-HR"/>
              <a:t>Peta razina stilove teksta</a:t>
            </a:r>
          </a:p>
        </p:txBody>
      </p:sp>
      <p:sp>
        <p:nvSpPr>
          <p:cNvPr id="4" name="Rezervirano mjesto datuma 3">
            <a:extLst>
              <a:ext uri="{FF2B5EF4-FFF2-40B4-BE49-F238E27FC236}">
                <a16:creationId xmlns:a16="http://schemas.microsoft.com/office/drawing/2014/main" id="{C72E5E70-6F1C-7E3B-5C87-056F7AF76D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40F9D7F-F34A-48EA-94F6-18CD0EDB46DC}" type="datetimeFigureOut">
              <a:rPr lang="hr-HR" smtClean="0"/>
              <a:t>30.9.2026.</a:t>
            </a:fld>
            <a:endParaRPr lang="hr-HR"/>
          </a:p>
        </p:txBody>
      </p:sp>
      <p:sp>
        <p:nvSpPr>
          <p:cNvPr id="5" name="Rezervirano mjesto podnožja 4">
            <a:extLst>
              <a:ext uri="{FF2B5EF4-FFF2-40B4-BE49-F238E27FC236}">
                <a16:creationId xmlns:a16="http://schemas.microsoft.com/office/drawing/2014/main" id="{1D0716C9-93AF-836D-385C-6D139EB245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hr-HR"/>
          </a:p>
        </p:txBody>
      </p:sp>
      <p:sp>
        <p:nvSpPr>
          <p:cNvPr id="6" name="Rezervirano mjesto broja slajda 5">
            <a:extLst>
              <a:ext uri="{FF2B5EF4-FFF2-40B4-BE49-F238E27FC236}">
                <a16:creationId xmlns:a16="http://schemas.microsoft.com/office/drawing/2014/main" id="{8FABDD97-4CE8-C42D-4F3C-2367664946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2B83ED-C88E-41A8-ACF2-CD9142225B1B}" type="slidenum">
              <a:rPr lang="hr-HR" smtClean="0"/>
              <a:t>‹#›</a:t>
            </a:fld>
            <a:endParaRPr lang="hr-HR"/>
          </a:p>
        </p:txBody>
      </p:sp>
    </p:spTree>
    <p:extLst>
      <p:ext uri="{BB962C8B-B14F-4D97-AF65-F5344CB8AC3E}">
        <p14:creationId xmlns:p14="http://schemas.microsoft.com/office/powerpoint/2010/main" val="29910631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8.png"/><Relationship Id="rId5" Type="http://schemas.openxmlformats.org/officeDocument/2006/relationships/image" Target="../media/image3.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8.pn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image" Target="../media/image20.jfif"/><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15.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17.jp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2.png"/><Relationship Id="rId11" Type="http://schemas.openxmlformats.org/officeDocument/2006/relationships/image" Target="../media/image28.png"/><Relationship Id="rId5" Type="http://schemas.openxmlformats.org/officeDocument/2006/relationships/image" Target="../media/image15.png"/><Relationship Id="rId10" Type="http://schemas.openxmlformats.org/officeDocument/2006/relationships/image" Target="../media/image27.png"/><Relationship Id="rId4" Type="http://schemas.openxmlformats.org/officeDocument/2006/relationships/image" Target="../media/image23.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4.jpg"/><Relationship Id="rId5" Type="http://schemas.openxmlformats.org/officeDocument/2006/relationships/image" Target="../media/image33.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7.png"/><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3.jp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44.jp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5.jpg"/><Relationship Id="rId5" Type="http://schemas.openxmlformats.org/officeDocument/2006/relationships/image" Target="../media/image33.png"/><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1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31.jpg"/><Relationship Id="rId7"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55.jp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32.png"/><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8" Type="http://schemas.openxmlformats.org/officeDocument/2006/relationships/image" Target="../media/image58.jpg"/><Relationship Id="rId3" Type="http://schemas.openxmlformats.org/officeDocument/2006/relationships/image" Target="../media/image31.jpg"/><Relationship Id="rId7"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32.png"/><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9.jpg"/><Relationship Id="rId5" Type="http://schemas.openxmlformats.org/officeDocument/2006/relationships/image" Target="../media/image33.png"/><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98000">
              <a:srgbClr val="0070C0"/>
            </a:gs>
            <a:gs pos="2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26" name="Rectangle 9">
            <a:extLst>
              <a:ext uri="{FF2B5EF4-FFF2-40B4-BE49-F238E27FC236}">
                <a16:creationId xmlns:a16="http://schemas.microsoft.com/office/drawing/2014/main" id="{36C4118A-B523-45D9-B427-8E05B2DEA6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2" name="Naslov 1">
            <a:extLst>
              <a:ext uri="{FF2B5EF4-FFF2-40B4-BE49-F238E27FC236}">
                <a16:creationId xmlns:a16="http://schemas.microsoft.com/office/drawing/2014/main" id="{25E02F52-6D09-9805-0098-8E080FE53D0C}"/>
              </a:ext>
            </a:extLst>
          </p:cNvPr>
          <p:cNvSpPr>
            <a:spLocks noGrp="1"/>
          </p:cNvSpPr>
          <p:nvPr>
            <p:ph type="ctrTitle"/>
          </p:nvPr>
        </p:nvSpPr>
        <p:spPr>
          <a:xfrm>
            <a:off x="243841" y="170765"/>
            <a:ext cx="4466332" cy="3720299"/>
          </a:xfrm>
          <a:noFill/>
        </p:spPr>
        <p:txBody>
          <a:bodyPr>
            <a:noAutofit/>
          </a:bodyPr>
          <a:lstStyle/>
          <a:p>
            <a:r>
              <a:rPr lang="en-US" sz="4000" b="1" dirty="0"/>
              <a:t>Osijek Zoo and </a:t>
            </a:r>
            <a:r>
              <a:rPr lang="en-US" sz="4000" b="1" dirty="0" err="1"/>
              <a:t>Kopački</a:t>
            </a:r>
            <a:r>
              <a:rPr lang="en-US" sz="4000" b="1" dirty="0"/>
              <a:t> Rit Nature Park Public Institution in the EAZA "Wetlands for Life" Campaign (2026–2027)</a:t>
            </a:r>
            <a:endParaRPr lang="hr-HR" sz="4000" b="1" dirty="0"/>
          </a:p>
        </p:txBody>
      </p:sp>
      <p:sp>
        <p:nvSpPr>
          <p:cNvPr id="3" name="Podnaslov 2">
            <a:extLst>
              <a:ext uri="{FF2B5EF4-FFF2-40B4-BE49-F238E27FC236}">
                <a16:creationId xmlns:a16="http://schemas.microsoft.com/office/drawing/2014/main" id="{16068A7A-A8FB-B0A2-BA0C-653A9878441E}"/>
              </a:ext>
            </a:extLst>
          </p:cNvPr>
          <p:cNvSpPr>
            <a:spLocks noGrp="1"/>
          </p:cNvSpPr>
          <p:nvPr>
            <p:ph type="subTitle" idx="1"/>
          </p:nvPr>
        </p:nvSpPr>
        <p:spPr>
          <a:xfrm>
            <a:off x="1605280" y="4706036"/>
            <a:ext cx="4130435" cy="841474"/>
          </a:xfrm>
          <a:noFill/>
        </p:spPr>
        <p:txBody>
          <a:bodyPr>
            <a:normAutofit fontScale="92500"/>
          </a:bodyPr>
          <a:lstStyle/>
          <a:p>
            <a:pPr algn="l"/>
            <a:r>
              <a:rPr lang="hr-HR" dirty="0"/>
              <a:t>                          Tatjana Elez, prof.</a:t>
            </a:r>
          </a:p>
          <a:p>
            <a:pPr algn="l"/>
            <a:r>
              <a:rPr lang="hr-HR" dirty="0"/>
              <a:t>               </a:t>
            </a:r>
            <a:r>
              <a:rPr lang="hr-HR" dirty="0" err="1"/>
              <a:t>educator</a:t>
            </a:r>
            <a:r>
              <a:rPr lang="hr-HR" dirty="0"/>
              <a:t> </a:t>
            </a:r>
            <a:r>
              <a:rPr lang="hr-HR" dirty="0" err="1"/>
              <a:t>in</a:t>
            </a:r>
            <a:r>
              <a:rPr lang="hr-HR" dirty="0"/>
              <a:t> Osijek ZOO</a:t>
            </a:r>
          </a:p>
        </p:txBody>
      </p:sp>
      <p:pic>
        <p:nvPicPr>
          <p:cNvPr id="5" name="Slika 4" descr="Slika na kojoj se prikazuje ptica, vodena ptica, vanjski, plamenac&#10;&#10;Sadržaj generiran uz AI možda nije točan.">
            <a:extLst>
              <a:ext uri="{FF2B5EF4-FFF2-40B4-BE49-F238E27FC236}">
                <a16:creationId xmlns:a16="http://schemas.microsoft.com/office/drawing/2014/main" id="{872806C7-9666-A6BD-5092-8725319421A1}"/>
              </a:ext>
            </a:extLst>
          </p:cNvPr>
          <p:cNvPicPr>
            <a:picLocks noChangeAspect="1"/>
          </p:cNvPicPr>
          <p:nvPr/>
        </p:nvPicPr>
        <p:blipFill>
          <a:blip r:embed="rId2">
            <a:extLst>
              <a:ext uri="{28A0092B-C50C-407E-A947-70E740481C1C}">
                <a14:useLocalDpi xmlns:a14="http://schemas.microsoft.com/office/drawing/2010/main" val="0"/>
              </a:ext>
            </a:extLst>
          </a:blip>
          <a:srcRect r="-1" b="10142"/>
          <a:stretch>
            <a:fillRect/>
          </a:stretch>
        </p:blipFill>
        <p:spPr>
          <a:xfrm>
            <a:off x="6095999" y="10"/>
            <a:ext cx="6105655" cy="6857990"/>
          </a:xfrm>
          <a:prstGeom prst="rect">
            <a:avLst/>
          </a:prstGeom>
        </p:spPr>
      </p:pic>
      <p:pic>
        <p:nvPicPr>
          <p:cNvPr id="28" name="Slika 27" descr="Slika na kojoj se prikazuje tekst, Font, grafika, grafički dizajn&#10;&#10;Sadržaj generiran uz AI možda nije točan.">
            <a:extLst>
              <a:ext uri="{FF2B5EF4-FFF2-40B4-BE49-F238E27FC236}">
                <a16:creationId xmlns:a16="http://schemas.microsoft.com/office/drawing/2014/main" id="{76CDA603-FF16-AB81-D805-8F14F598BE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4591" y="43665"/>
            <a:ext cx="1371600" cy="1981200"/>
          </a:xfrm>
          <a:prstGeom prst="rect">
            <a:avLst/>
          </a:prstGeom>
        </p:spPr>
      </p:pic>
      <p:pic>
        <p:nvPicPr>
          <p:cNvPr id="30" name="Slika 29">
            <a:extLst>
              <a:ext uri="{FF2B5EF4-FFF2-40B4-BE49-F238E27FC236}">
                <a16:creationId xmlns:a16="http://schemas.microsoft.com/office/drawing/2014/main" id="{41E56DF0-2811-A541-664F-B40220B3B516}"/>
              </a:ext>
            </a:extLst>
          </p:cNvPr>
          <p:cNvPicPr>
            <a:picLocks noChangeAspect="1"/>
          </p:cNvPicPr>
          <p:nvPr/>
        </p:nvPicPr>
        <p:blipFill>
          <a:blip r:embed="rId4"/>
          <a:stretch>
            <a:fillRect/>
          </a:stretch>
        </p:blipFill>
        <p:spPr>
          <a:xfrm>
            <a:off x="127007" y="5689449"/>
            <a:ext cx="1724898" cy="1246361"/>
          </a:xfrm>
          <a:prstGeom prst="rect">
            <a:avLst/>
          </a:prstGeom>
        </p:spPr>
      </p:pic>
      <p:pic>
        <p:nvPicPr>
          <p:cNvPr id="31" name="Slika 30">
            <a:extLst>
              <a:ext uri="{FF2B5EF4-FFF2-40B4-BE49-F238E27FC236}">
                <a16:creationId xmlns:a16="http://schemas.microsoft.com/office/drawing/2014/main" id="{E99D0386-5B23-7217-9605-8C97375D345F}"/>
              </a:ext>
            </a:extLst>
          </p:cNvPr>
          <p:cNvPicPr>
            <a:picLocks noChangeAspect="1"/>
          </p:cNvPicPr>
          <p:nvPr/>
        </p:nvPicPr>
        <p:blipFill>
          <a:blip r:embed="rId5"/>
          <a:stretch>
            <a:fillRect/>
          </a:stretch>
        </p:blipFill>
        <p:spPr>
          <a:xfrm>
            <a:off x="1864608" y="6008310"/>
            <a:ext cx="1910109" cy="678925"/>
          </a:xfrm>
          <a:prstGeom prst="rect">
            <a:avLst/>
          </a:prstGeom>
        </p:spPr>
      </p:pic>
      <p:pic>
        <p:nvPicPr>
          <p:cNvPr id="32" name="Slika 31">
            <a:extLst>
              <a:ext uri="{FF2B5EF4-FFF2-40B4-BE49-F238E27FC236}">
                <a16:creationId xmlns:a16="http://schemas.microsoft.com/office/drawing/2014/main" id="{CB5F20EC-3DEF-EABA-F60D-C223593FEFE6}"/>
              </a:ext>
            </a:extLst>
          </p:cNvPr>
          <p:cNvPicPr>
            <a:picLocks noChangeAspect="1"/>
          </p:cNvPicPr>
          <p:nvPr/>
        </p:nvPicPr>
        <p:blipFill>
          <a:blip r:embed="rId6"/>
          <a:stretch>
            <a:fillRect/>
          </a:stretch>
        </p:blipFill>
        <p:spPr>
          <a:xfrm>
            <a:off x="4313317" y="5767471"/>
            <a:ext cx="1046864" cy="1046864"/>
          </a:xfrm>
          <a:prstGeom prst="rect">
            <a:avLst/>
          </a:prstGeom>
        </p:spPr>
      </p:pic>
    </p:spTree>
    <p:extLst>
      <p:ext uri="{BB962C8B-B14F-4D97-AF65-F5344CB8AC3E}">
        <p14:creationId xmlns:p14="http://schemas.microsoft.com/office/powerpoint/2010/main" val="27687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Slika 2">
            <a:extLst>
              <a:ext uri="{FF2B5EF4-FFF2-40B4-BE49-F238E27FC236}">
                <a16:creationId xmlns:a16="http://schemas.microsoft.com/office/drawing/2014/main" id="{7396EC93-0C8E-B5B1-96F4-B9DC095B6C26}"/>
              </a:ext>
            </a:extLst>
          </p:cNvPr>
          <p:cNvPicPr>
            <a:picLocks noChangeAspect="1"/>
          </p:cNvPicPr>
          <p:nvPr/>
        </p:nvPicPr>
        <p:blipFill>
          <a:blip r:embed="rId3"/>
          <a:srcRect l="19953" r="735"/>
          <a:stretch>
            <a:fillRect/>
          </a:stretch>
        </p:blipFill>
        <p:spPr>
          <a:xfrm>
            <a:off x="2559326" y="-87539"/>
            <a:ext cx="9669642" cy="6857990"/>
          </a:xfrm>
          <a:prstGeom prst="rect">
            <a:avLst/>
          </a:prstGeom>
        </p:spPr>
      </p:pic>
      <p:sp>
        <p:nvSpPr>
          <p:cNvPr id="10" name="Rectangle 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Naslov 1">
            <a:extLst>
              <a:ext uri="{FF2B5EF4-FFF2-40B4-BE49-F238E27FC236}">
                <a16:creationId xmlns:a16="http://schemas.microsoft.com/office/drawing/2014/main" id="{12620FA7-BC8E-1C6A-6BB3-E292B94AAD02}"/>
              </a:ext>
            </a:extLst>
          </p:cNvPr>
          <p:cNvSpPr>
            <a:spLocks noGrp="1"/>
          </p:cNvSpPr>
          <p:nvPr>
            <p:ph type="title"/>
          </p:nvPr>
        </p:nvSpPr>
        <p:spPr>
          <a:xfrm>
            <a:off x="107005" y="87539"/>
            <a:ext cx="5003434" cy="5969231"/>
          </a:xfrm>
          <a:noFill/>
        </p:spPr>
        <p:txBody>
          <a:bodyPr vert="horz" lIns="91440" tIns="45720" rIns="91440" bIns="45720" rtlCol="0" anchor="b">
            <a:noAutofit/>
          </a:bodyPr>
          <a:lstStyle/>
          <a:p>
            <a:r>
              <a:rPr lang="en-US" sz="2800" dirty="0"/>
              <a:t>Osijek Zoo is a full member of EAZA, the world's largest regional organization of zoos and aquariums, comprising over 400 members across Europe, Western Asia, and beyond. </a:t>
            </a:r>
            <a:br>
              <a:rPr lang="hr-HR" sz="2800" dirty="0"/>
            </a:br>
            <a:br>
              <a:rPr lang="hr-HR" sz="2800" dirty="0"/>
            </a:br>
            <a:r>
              <a:rPr lang="en-US" sz="2800" dirty="0"/>
              <a:t>We share the philosophy that zoos and aquariums can and should serve as vital centers for species conservation, and that we can make the greatest possible contribution by working together as a network.</a:t>
            </a:r>
            <a:br>
              <a:rPr lang="hr-HR" sz="2800" dirty="0"/>
            </a:br>
            <a:endParaRPr lang="en-US" sz="2800" dirty="0"/>
          </a:p>
        </p:txBody>
      </p:sp>
      <p:pic>
        <p:nvPicPr>
          <p:cNvPr id="4" name="Slika 3">
            <a:extLst>
              <a:ext uri="{FF2B5EF4-FFF2-40B4-BE49-F238E27FC236}">
                <a16:creationId xmlns:a16="http://schemas.microsoft.com/office/drawing/2014/main" id="{707FE49C-C635-F50E-DF90-F017ADA5D12B}"/>
              </a:ext>
            </a:extLst>
          </p:cNvPr>
          <p:cNvPicPr>
            <a:picLocks noChangeAspect="1"/>
          </p:cNvPicPr>
          <p:nvPr/>
        </p:nvPicPr>
        <p:blipFill>
          <a:blip r:embed="rId4"/>
          <a:stretch>
            <a:fillRect/>
          </a:stretch>
        </p:blipFill>
        <p:spPr>
          <a:xfrm>
            <a:off x="2921325" y="5660238"/>
            <a:ext cx="1197752" cy="1197752"/>
          </a:xfrm>
          <a:prstGeom prst="rect">
            <a:avLst/>
          </a:prstGeom>
        </p:spPr>
      </p:pic>
      <p:pic>
        <p:nvPicPr>
          <p:cNvPr id="5" name="Slika 4">
            <a:extLst>
              <a:ext uri="{FF2B5EF4-FFF2-40B4-BE49-F238E27FC236}">
                <a16:creationId xmlns:a16="http://schemas.microsoft.com/office/drawing/2014/main" id="{8A822448-6EB0-C052-AAB1-6C984A1D9E48}"/>
              </a:ext>
            </a:extLst>
          </p:cNvPr>
          <p:cNvPicPr>
            <a:picLocks noChangeAspect="1"/>
          </p:cNvPicPr>
          <p:nvPr/>
        </p:nvPicPr>
        <p:blipFill>
          <a:blip r:embed="rId5"/>
          <a:stretch>
            <a:fillRect/>
          </a:stretch>
        </p:blipFill>
        <p:spPr>
          <a:xfrm>
            <a:off x="66988" y="5797696"/>
            <a:ext cx="1346242" cy="972755"/>
          </a:xfrm>
          <a:prstGeom prst="rect">
            <a:avLst/>
          </a:prstGeom>
        </p:spPr>
      </p:pic>
      <p:pic>
        <p:nvPicPr>
          <p:cNvPr id="6" name="Slika 5">
            <a:extLst>
              <a:ext uri="{FF2B5EF4-FFF2-40B4-BE49-F238E27FC236}">
                <a16:creationId xmlns:a16="http://schemas.microsoft.com/office/drawing/2014/main" id="{9E7CD69A-AB32-BE85-D156-EDC35EE6CC61}"/>
              </a:ext>
            </a:extLst>
          </p:cNvPr>
          <p:cNvPicPr>
            <a:picLocks noChangeAspect="1"/>
          </p:cNvPicPr>
          <p:nvPr/>
        </p:nvPicPr>
        <p:blipFill>
          <a:blip r:embed="rId6"/>
          <a:stretch>
            <a:fillRect/>
          </a:stretch>
        </p:blipFill>
        <p:spPr>
          <a:xfrm>
            <a:off x="1203337" y="6056780"/>
            <a:ext cx="1610983" cy="571307"/>
          </a:xfrm>
          <a:prstGeom prst="rect">
            <a:avLst/>
          </a:prstGeom>
        </p:spPr>
      </p:pic>
    </p:spTree>
    <p:extLst>
      <p:ext uri="{BB962C8B-B14F-4D97-AF65-F5344CB8AC3E}">
        <p14:creationId xmlns:p14="http://schemas.microsoft.com/office/powerpoint/2010/main" val="2198402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B46AC0CB-06B0-504B-C35A-BA97D52BD7A1}"/>
              </a:ext>
            </a:extLst>
          </p:cNvPr>
          <p:cNvSpPr>
            <a:spLocks noGrp="1"/>
          </p:cNvSpPr>
          <p:nvPr>
            <p:ph type="title"/>
          </p:nvPr>
        </p:nvSpPr>
        <p:spPr>
          <a:xfrm>
            <a:off x="5297762" y="640080"/>
            <a:ext cx="5217838" cy="5624533"/>
          </a:xfrm>
        </p:spPr>
        <p:txBody>
          <a:bodyPr vert="horz" lIns="91440" tIns="45720" rIns="91440" bIns="45720" rtlCol="0" anchor="b">
            <a:noAutofit/>
          </a:bodyPr>
          <a:lstStyle/>
          <a:p>
            <a:r>
              <a:rPr lang="en-US" sz="3200" dirty="0"/>
              <a:t>EAZA aims to influence citizens and their political representatives to foster an understanding of and engagement in nature conservation. </a:t>
            </a:r>
            <a:br>
              <a:rPr lang="hr-HR" sz="3200" dirty="0"/>
            </a:br>
            <a:br>
              <a:rPr lang="hr-HR" sz="3200" dirty="0"/>
            </a:br>
            <a:r>
              <a:rPr lang="en-US" sz="3200" dirty="0"/>
              <a:t>As an EAZA member, Osijek Zoo forms partnerships with organizations—both large and small—to help build support for effective environmental protection efforts.</a:t>
            </a:r>
          </a:p>
        </p:txBody>
      </p:sp>
      <p:pic>
        <p:nvPicPr>
          <p:cNvPr id="4" name="Slika 3" descr="Slika na kojoj se prikazuje vodena ptica, ptica, vanjski, labud&#10;&#10;Sadržaj generiran uz AI možda nije točan.">
            <a:extLst>
              <a:ext uri="{FF2B5EF4-FFF2-40B4-BE49-F238E27FC236}">
                <a16:creationId xmlns:a16="http://schemas.microsoft.com/office/drawing/2014/main" id="{8C73EFEE-7B9C-50D9-3789-8A2D5CBBA7CE}"/>
              </a:ext>
            </a:extLst>
          </p:cNvPr>
          <p:cNvPicPr>
            <a:picLocks noChangeAspect="1"/>
          </p:cNvPicPr>
          <p:nvPr/>
        </p:nvPicPr>
        <p:blipFill>
          <a:blip r:embed="rId3">
            <a:extLst>
              <a:ext uri="{28A0092B-C50C-407E-A947-70E740481C1C}">
                <a14:useLocalDpi xmlns:a14="http://schemas.microsoft.com/office/drawing/2010/main" val="0"/>
              </a:ext>
            </a:extLst>
          </a:blip>
          <a:srcRect l="1649" r="284"/>
          <a:stretch>
            <a:fillRect/>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sX0" fmla="*/ 0 w 4243589"/>
              <a:gd name="csY0" fmla="*/ 0 h 18288"/>
              <a:gd name="csX1" fmla="*/ 563791 w 4243589"/>
              <a:gd name="csY1" fmla="*/ 0 h 18288"/>
              <a:gd name="csX2" fmla="*/ 1042710 w 4243589"/>
              <a:gd name="csY2" fmla="*/ 0 h 18288"/>
              <a:gd name="csX3" fmla="*/ 1564066 w 4243589"/>
              <a:gd name="csY3" fmla="*/ 0 h 18288"/>
              <a:gd name="csX4" fmla="*/ 2212729 w 4243589"/>
              <a:gd name="csY4" fmla="*/ 0 h 18288"/>
              <a:gd name="csX5" fmla="*/ 2776520 w 4243589"/>
              <a:gd name="csY5" fmla="*/ 0 h 18288"/>
              <a:gd name="csX6" fmla="*/ 3297875 w 4243589"/>
              <a:gd name="csY6" fmla="*/ 0 h 18288"/>
              <a:gd name="csX7" fmla="*/ 4243589 w 4243589"/>
              <a:gd name="csY7" fmla="*/ 0 h 18288"/>
              <a:gd name="csX8" fmla="*/ 4243589 w 4243589"/>
              <a:gd name="csY8" fmla="*/ 18288 h 18288"/>
              <a:gd name="csX9" fmla="*/ 3637362 w 4243589"/>
              <a:gd name="csY9" fmla="*/ 18288 h 18288"/>
              <a:gd name="csX10" fmla="*/ 3116007 w 4243589"/>
              <a:gd name="csY10" fmla="*/ 18288 h 18288"/>
              <a:gd name="csX11" fmla="*/ 2424908 w 4243589"/>
              <a:gd name="csY11" fmla="*/ 18288 h 18288"/>
              <a:gd name="csX12" fmla="*/ 1861117 w 4243589"/>
              <a:gd name="csY12" fmla="*/ 18288 h 18288"/>
              <a:gd name="csX13" fmla="*/ 1382198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lika 4">
            <a:extLst>
              <a:ext uri="{FF2B5EF4-FFF2-40B4-BE49-F238E27FC236}">
                <a16:creationId xmlns:a16="http://schemas.microsoft.com/office/drawing/2014/main" id="{877FFC46-CC83-20E6-F701-EE43D63FD6AC}"/>
              </a:ext>
            </a:extLst>
          </p:cNvPr>
          <p:cNvPicPr>
            <a:picLocks noChangeAspect="1"/>
          </p:cNvPicPr>
          <p:nvPr/>
        </p:nvPicPr>
        <p:blipFill>
          <a:blip r:embed="rId4"/>
          <a:stretch>
            <a:fillRect/>
          </a:stretch>
        </p:blipFill>
        <p:spPr>
          <a:xfrm>
            <a:off x="3695929" y="5335883"/>
            <a:ext cx="1426588" cy="1426588"/>
          </a:xfrm>
          <a:prstGeom prst="rect">
            <a:avLst/>
          </a:prstGeom>
        </p:spPr>
      </p:pic>
      <p:pic>
        <p:nvPicPr>
          <p:cNvPr id="3" name="Slika 2">
            <a:extLst>
              <a:ext uri="{FF2B5EF4-FFF2-40B4-BE49-F238E27FC236}">
                <a16:creationId xmlns:a16="http://schemas.microsoft.com/office/drawing/2014/main" id="{FCF230F1-498B-F8A8-9283-FAC1FBBA78DC}"/>
              </a:ext>
            </a:extLst>
          </p:cNvPr>
          <p:cNvPicPr>
            <a:picLocks noChangeAspect="1"/>
          </p:cNvPicPr>
          <p:nvPr/>
        </p:nvPicPr>
        <p:blipFill>
          <a:blip r:embed="rId5"/>
          <a:stretch>
            <a:fillRect/>
          </a:stretch>
        </p:blipFill>
        <p:spPr>
          <a:xfrm>
            <a:off x="-48918" y="5608202"/>
            <a:ext cx="1725318" cy="1249788"/>
          </a:xfrm>
          <a:prstGeom prst="rect">
            <a:avLst/>
          </a:prstGeom>
        </p:spPr>
      </p:pic>
      <p:pic>
        <p:nvPicPr>
          <p:cNvPr id="6" name="Slika 5">
            <a:extLst>
              <a:ext uri="{FF2B5EF4-FFF2-40B4-BE49-F238E27FC236}">
                <a16:creationId xmlns:a16="http://schemas.microsoft.com/office/drawing/2014/main" id="{DEF6F0F8-D389-9FCE-E138-B29FE2E7161B}"/>
              </a:ext>
            </a:extLst>
          </p:cNvPr>
          <p:cNvPicPr>
            <a:picLocks noChangeAspect="1"/>
          </p:cNvPicPr>
          <p:nvPr/>
        </p:nvPicPr>
        <p:blipFill>
          <a:blip r:embed="rId6"/>
          <a:stretch>
            <a:fillRect/>
          </a:stretch>
        </p:blipFill>
        <p:spPr>
          <a:xfrm>
            <a:off x="1575751" y="5949617"/>
            <a:ext cx="1615580" cy="566977"/>
          </a:xfrm>
          <a:prstGeom prst="rect">
            <a:avLst/>
          </a:prstGeom>
        </p:spPr>
      </p:pic>
    </p:spTree>
    <p:extLst>
      <p:ext uri="{BB962C8B-B14F-4D97-AF65-F5344CB8AC3E}">
        <p14:creationId xmlns:p14="http://schemas.microsoft.com/office/powerpoint/2010/main" val="250266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662006BC-6085-AF0B-C591-DE112E5EFE5B}"/>
              </a:ext>
            </a:extLst>
          </p:cNvPr>
          <p:cNvSpPr>
            <a:spLocks noGrp="1"/>
          </p:cNvSpPr>
          <p:nvPr>
            <p:ph type="title"/>
          </p:nvPr>
        </p:nvSpPr>
        <p:spPr>
          <a:xfrm>
            <a:off x="180341" y="249912"/>
            <a:ext cx="6767829" cy="4877962"/>
          </a:xfrm>
        </p:spPr>
        <p:txBody>
          <a:bodyPr>
            <a:noAutofit/>
          </a:bodyPr>
          <a:lstStyle/>
          <a:p>
            <a:r>
              <a:rPr lang="en-US" sz="2800" dirty="0"/>
              <a:t>For a quarter of a century, EAZA has been running joint campaigns to raise awareness and channel funds toward addressing major nature conservation challenges. </a:t>
            </a:r>
            <a:br>
              <a:rPr lang="hr-HR" sz="2800" dirty="0"/>
            </a:br>
            <a:r>
              <a:rPr lang="en-US" sz="2800" dirty="0"/>
              <a:t>Led by a team of EAZA members, each campaign is designed to empower members and their communities to get involved. </a:t>
            </a:r>
            <a:br>
              <a:rPr lang="hr-HR" sz="2800" dirty="0"/>
            </a:br>
            <a:r>
              <a:rPr lang="en-US" sz="2800" dirty="0"/>
              <a:t>These campaigns enable members to make a real and tangible difference in biodiversity conservation, both in remote corners of the globe and within native ecosystems.</a:t>
            </a:r>
            <a:br>
              <a:rPr lang="hr-HR" sz="2800" dirty="0"/>
            </a:br>
            <a:r>
              <a:rPr lang="en-US" sz="2800" dirty="0"/>
              <a:t> Therefore, every campaign is an opportunity for change!</a:t>
            </a:r>
            <a:endParaRPr lang="hr-HR" sz="2800" dirty="0"/>
          </a:p>
        </p:txBody>
      </p:sp>
      <p:pic>
        <p:nvPicPr>
          <p:cNvPr id="4" name="Slika 3" descr="Slika na kojoj se prikazuje sisavac, zebra, vanjski, tlo&#10;&#10;Sadržaj generiran uz AI možda nije točan.">
            <a:extLst>
              <a:ext uri="{FF2B5EF4-FFF2-40B4-BE49-F238E27FC236}">
                <a16:creationId xmlns:a16="http://schemas.microsoft.com/office/drawing/2014/main" id="{218DF8F5-98CC-0DD7-D81B-C13DEBF5C7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8170" y="91440"/>
            <a:ext cx="5143500" cy="666496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5" name="Slika 4">
            <a:extLst>
              <a:ext uri="{FF2B5EF4-FFF2-40B4-BE49-F238E27FC236}">
                <a16:creationId xmlns:a16="http://schemas.microsoft.com/office/drawing/2014/main" id="{7C016ED1-3719-6E42-9D1F-21874D2A46E3}"/>
              </a:ext>
            </a:extLst>
          </p:cNvPr>
          <p:cNvPicPr>
            <a:picLocks noChangeAspect="1"/>
          </p:cNvPicPr>
          <p:nvPr/>
        </p:nvPicPr>
        <p:blipFill>
          <a:blip r:embed="rId4"/>
          <a:stretch>
            <a:fillRect/>
          </a:stretch>
        </p:blipFill>
        <p:spPr>
          <a:xfrm>
            <a:off x="3461692" y="5608212"/>
            <a:ext cx="1249788" cy="1249788"/>
          </a:xfrm>
          <a:prstGeom prst="rect">
            <a:avLst/>
          </a:prstGeom>
        </p:spPr>
      </p:pic>
      <p:pic>
        <p:nvPicPr>
          <p:cNvPr id="3" name="Slika 2">
            <a:extLst>
              <a:ext uri="{FF2B5EF4-FFF2-40B4-BE49-F238E27FC236}">
                <a16:creationId xmlns:a16="http://schemas.microsoft.com/office/drawing/2014/main" id="{53F40FBB-8858-0624-2A2C-28D568368ECA}"/>
              </a:ext>
            </a:extLst>
          </p:cNvPr>
          <p:cNvPicPr>
            <a:picLocks noChangeAspect="1"/>
          </p:cNvPicPr>
          <p:nvPr/>
        </p:nvPicPr>
        <p:blipFill>
          <a:blip r:embed="rId5"/>
          <a:stretch>
            <a:fillRect/>
          </a:stretch>
        </p:blipFill>
        <p:spPr>
          <a:xfrm>
            <a:off x="-184033" y="5608212"/>
            <a:ext cx="1725318" cy="1249788"/>
          </a:xfrm>
          <a:prstGeom prst="rect">
            <a:avLst/>
          </a:prstGeom>
        </p:spPr>
      </p:pic>
      <p:pic>
        <p:nvPicPr>
          <p:cNvPr id="6" name="Slika 5">
            <a:extLst>
              <a:ext uri="{FF2B5EF4-FFF2-40B4-BE49-F238E27FC236}">
                <a16:creationId xmlns:a16="http://schemas.microsoft.com/office/drawing/2014/main" id="{BC69A0C9-CCDC-1F5D-5B95-B24AA6BD98E7}"/>
              </a:ext>
            </a:extLst>
          </p:cNvPr>
          <p:cNvPicPr>
            <a:picLocks noChangeAspect="1"/>
          </p:cNvPicPr>
          <p:nvPr/>
        </p:nvPicPr>
        <p:blipFill>
          <a:blip r:embed="rId6"/>
          <a:stretch>
            <a:fillRect/>
          </a:stretch>
        </p:blipFill>
        <p:spPr>
          <a:xfrm>
            <a:off x="1541285" y="6041111"/>
            <a:ext cx="1621677" cy="566977"/>
          </a:xfrm>
          <a:prstGeom prst="rect">
            <a:avLst/>
          </a:prstGeom>
        </p:spPr>
      </p:pic>
    </p:spTree>
    <p:extLst>
      <p:ext uri="{BB962C8B-B14F-4D97-AF65-F5344CB8AC3E}">
        <p14:creationId xmlns:p14="http://schemas.microsoft.com/office/powerpoint/2010/main" val="1757477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33DC6A-1F1C-4A06-834E-CFF88F1C0B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0FE1D5CF-87B8-4A8A-AD3C-01D06A607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6208641" cy="6858000"/>
          </a:xfrm>
          <a:custGeom>
            <a:avLst/>
            <a:gdLst>
              <a:gd name="connsiteX0" fmla="*/ 0 w 6208641"/>
              <a:gd name="connsiteY0" fmla="*/ 0 h 6858000"/>
              <a:gd name="connsiteX1" fmla="*/ 5464181 w 6208641"/>
              <a:gd name="connsiteY1" fmla="*/ 0 h 6858000"/>
              <a:gd name="connsiteX2" fmla="*/ 5538086 w 6208641"/>
              <a:gd name="connsiteY2" fmla="*/ 159684 h 6858000"/>
              <a:gd name="connsiteX3" fmla="*/ 6208641 w 6208641"/>
              <a:gd name="connsiteY3" fmla="*/ 3706589 h 6858000"/>
              <a:gd name="connsiteX4" fmla="*/ 5734754 w 6208641"/>
              <a:gd name="connsiteY4" fmla="*/ 6730443 h 6858000"/>
              <a:gd name="connsiteX5" fmla="*/ 5689361 w 6208641"/>
              <a:gd name="connsiteY5" fmla="*/ 6858000 h 6858000"/>
              <a:gd name="connsiteX6" fmla="*/ 0 w 620864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8641" h="6858000">
                <a:moveTo>
                  <a:pt x="0" y="0"/>
                </a:moveTo>
                <a:lnTo>
                  <a:pt x="5464181" y="0"/>
                </a:lnTo>
                <a:lnTo>
                  <a:pt x="5538086" y="159684"/>
                </a:lnTo>
                <a:cubicBezTo>
                  <a:pt x="5961440" y="1172168"/>
                  <a:pt x="6208641" y="2392735"/>
                  <a:pt x="6208641" y="3706589"/>
                </a:cubicBezTo>
                <a:cubicBezTo>
                  <a:pt x="6208641" y="4801467"/>
                  <a:pt x="6036974" y="5831563"/>
                  <a:pt x="5734754" y="6730443"/>
                </a:cubicBezTo>
                <a:lnTo>
                  <a:pt x="5689361"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4" name="Freeform: Shape 13">
            <a:extLst>
              <a:ext uri="{FF2B5EF4-FFF2-40B4-BE49-F238E27FC236}">
                <a16:creationId xmlns:a16="http://schemas.microsoft.com/office/drawing/2014/main" id="{60926200-45C2-41E9-839F-31CD5FE4CD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203325" cy="6858000"/>
          </a:xfrm>
          <a:custGeom>
            <a:avLst/>
            <a:gdLst>
              <a:gd name="connsiteX0" fmla="*/ 0 w 6203325"/>
              <a:gd name="connsiteY0" fmla="*/ 0 h 6858000"/>
              <a:gd name="connsiteX1" fmla="*/ 5458865 w 6203325"/>
              <a:gd name="connsiteY1" fmla="*/ 0 h 6858000"/>
              <a:gd name="connsiteX2" fmla="*/ 5532770 w 6203325"/>
              <a:gd name="connsiteY2" fmla="*/ 159684 h 6858000"/>
              <a:gd name="connsiteX3" fmla="*/ 6203325 w 6203325"/>
              <a:gd name="connsiteY3" fmla="*/ 3706589 h 6858000"/>
              <a:gd name="connsiteX4" fmla="*/ 5729438 w 6203325"/>
              <a:gd name="connsiteY4" fmla="*/ 6730443 h 6858000"/>
              <a:gd name="connsiteX5" fmla="*/ 5684045 w 6203325"/>
              <a:gd name="connsiteY5" fmla="*/ 6858000 h 6858000"/>
              <a:gd name="connsiteX6" fmla="*/ 0 w 620332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03325" h="6858000">
                <a:moveTo>
                  <a:pt x="0" y="0"/>
                </a:moveTo>
                <a:lnTo>
                  <a:pt x="5458865" y="0"/>
                </a:lnTo>
                <a:lnTo>
                  <a:pt x="5532770" y="159684"/>
                </a:lnTo>
                <a:cubicBezTo>
                  <a:pt x="5956124" y="1172168"/>
                  <a:pt x="6203325" y="2392735"/>
                  <a:pt x="6203325" y="3706589"/>
                </a:cubicBezTo>
                <a:cubicBezTo>
                  <a:pt x="6203325" y="4801467"/>
                  <a:pt x="6031658" y="5831563"/>
                  <a:pt x="5729438" y="6730443"/>
                </a:cubicBezTo>
                <a:lnTo>
                  <a:pt x="568404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AABE4062-CD0D-8850-C129-7310DD820844}"/>
              </a:ext>
            </a:extLst>
          </p:cNvPr>
          <p:cNvSpPr>
            <a:spLocks noGrp="1"/>
          </p:cNvSpPr>
          <p:nvPr>
            <p:ph type="title"/>
          </p:nvPr>
        </p:nvSpPr>
        <p:spPr>
          <a:xfrm>
            <a:off x="489098" y="771989"/>
            <a:ext cx="5019074" cy="5098072"/>
          </a:xfrm>
        </p:spPr>
        <p:txBody>
          <a:bodyPr vert="horz" lIns="91440" tIns="45720" rIns="91440" bIns="45720" rtlCol="0" anchor="b">
            <a:normAutofit/>
          </a:bodyPr>
          <a:lstStyle/>
          <a:p>
            <a:r>
              <a:rPr lang="en-US" sz="2400" dirty="0"/>
              <a:t>This year, the campaign theme is "Wetlands for Life." </a:t>
            </a:r>
            <a:br>
              <a:rPr lang="hr-HR" sz="2400" dirty="0"/>
            </a:br>
            <a:r>
              <a:rPr lang="en-US" sz="2400" dirty="0"/>
              <a:t>Wetlands are the most threatened ecosystems in the world, yet they provide us with drinking water and are crucial for maintaining biodiversity, climate change resilience, and human livelihoods. </a:t>
            </a:r>
            <a:br>
              <a:rPr lang="hr-HR" sz="2400" dirty="0"/>
            </a:br>
            <a:r>
              <a:rPr lang="en-US" sz="2400" dirty="0"/>
              <a:t>The mission of this campaign is to harness the expertise, experience, reach, and passion of the EAZA community to raise funds, educate, empower, and inspire action for the protection, restoration, and creation of wetlands and their biodiversity.</a:t>
            </a:r>
          </a:p>
        </p:txBody>
      </p:sp>
      <p:sp>
        <p:nvSpPr>
          <p:cNvPr id="16" name="Rectangle 15">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6798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3" name="Slika 2">
            <a:extLst>
              <a:ext uri="{FF2B5EF4-FFF2-40B4-BE49-F238E27FC236}">
                <a16:creationId xmlns:a16="http://schemas.microsoft.com/office/drawing/2014/main" id="{8918EE42-A013-478D-B124-348A81E0BEFB}"/>
              </a:ext>
            </a:extLst>
          </p:cNvPr>
          <p:cNvPicPr>
            <a:picLocks noChangeAspect="1"/>
          </p:cNvPicPr>
          <p:nvPr/>
        </p:nvPicPr>
        <p:blipFill>
          <a:blip r:embed="rId3"/>
          <a:stretch>
            <a:fillRect/>
          </a:stretch>
        </p:blipFill>
        <p:spPr>
          <a:xfrm>
            <a:off x="7346248" y="-1"/>
            <a:ext cx="3315473" cy="3315473"/>
          </a:xfrm>
          <a:prstGeom prst="rect">
            <a:avLst/>
          </a:prstGeom>
        </p:spPr>
      </p:pic>
      <p:sp>
        <p:nvSpPr>
          <p:cNvPr id="18" name="Rectangle 17">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098" y="4546920"/>
            <a:ext cx="5019074"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Slika 4" descr="Slika na kojoj se prikazuje vanjski, voda, trava, pejsaž&#10;&#10;Sadržaj generiran uz AI možda nije točan.">
            <a:extLst>
              <a:ext uri="{FF2B5EF4-FFF2-40B4-BE49-F238E27FC236}">
                <a16:creationId xmlns:a16="http://schemas.microsoft.com/office/drawing/2014/main" id="{15AD4BE0-8088-4660-C998-2BF3A20055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3614" y="2871043"/>
            <a:ext cx="5868097" cy="3315474"/>
          </a:xfrm>
          <a:prstGeom prst="rect">
            <a:avLst/>
          </a:prstGeom>
        </p:spPr>
      </p:pic>
      <p:pic>
        <p:nvPicPr>
          <p:cNvPr id="4" name="Slika 3">
            <a:extLst>
              <a:ext uri="{FF2B5EF4-FFF2-40B4-BE49-F238E27FC236}">
                <a16:creationId xmlns:a16="http://schemas.microsoft.com/office/drawing/2014/main" id="{DA034BD2-252E-B779-DBDA-54BCABBD9963}"/>
              </a:ext>
            </a:extLst>
          </p:cNvPr>
          <p:cNvPicPr>
            <a:picLocks noChangeAspect="1"/>
          </p:cNvPicPr>
          <p:nvPr/>
        </p:nvPicPr>
        <p:blipFill>
          <a:blip r:embed="rId5"/>
          <a:stretch>
            <a:fillRect/>
          </a:stretch>
        </p:blipFill>
        <p:spPr>
          <a:xfrm>
            <a:off x="230210" y="5870061"/>
            <a:ext cx="1725318" cy="1249788"/>
          </a:xfrm>
          <a:prstGeom prst="rect">
            <a:avLst/>
          </a:prstGeom>
        </p:spPr>
      </p:pic>
      <p:pic>
        <p:nvPicPr>
          <p:cNvPr id="6" name="Slika 5">
            <a:extLst>
              <a:ext uri="{FF2B5EF4-FFF2-40B4-BE49-F238E27FC236}">
                <a16:creationId xmlns:a16="http://schemas.microsoft.com/office/drawing/2014/main" id="{43C4C578-3416-6504-1470-F10A138BC243}"/>
              </a:ext>
            </a:extLst>
          </p:cNvPr>
          <p:cNvPicPr>
            <a:picLocks noChangeAspect="1"/>
          </p:cNvPicPr>
          <p:nvPr/>
        </p:nvPicPr>
        <p:blipFill>
          <a:blip r:embed="rId6"/>
          <a:stretch>
            <a:fillRect/>
          </a:stretch>
        </p:blipFill>
        <p:spPr>
          <a:xfrm>
            <a:off x="1878658" y="6190616"/>
            <a:ext cx="1621677" cy="566977"/>
          </a:xfrm>
          <a:prstGeom prst="rect">
            <a:avLst/>
          </a:prstGeom>
        </p:spPr>
      </p:pic>
      <p:pic>
        <p:nvPicPr>
          <p:cNvPr id="7" name="Slika 6">
            <a:extLst>
              <a:ext uri="{FF2B5EF4-FFF2-40B4-BE49-F238E27FC236}">
                <a16:creationId xmlns:a16="http://schemas.microsoft.com/office/drawing/2014/main" id="{11140BE5-005F-3AC3-25D2-CADEBDA1764C}"/>
              </a:ext>
            </a:extLst>
          </p:cNvPr>
          <p:cNvPicPr>
            <a:picLocks noChangeAspect="1"/>
          </p:cNvPicPr>
          <p:nvPr/>
        </p:nvPicPr>
        <p:blipFill>
          <a:blip r:embed="rId7"/>
          <a:stretch>
            <a:fillRect/>
          </a:stretch>
        </p:blipFill>
        <p:spPr>
          <a:xfrm>
            <a:off x="3911056" y="5649155"/>
            <a:ext cx="1249788" cy="1249788"/>
          </a:xfrm>
          <a:prstGeom prst="rect">
            <a:avLst/>
          </a:prstGeom>
        </p:spPr>
      </p:pic>
    </p:spTree>
    <p:extLst>
      <p:ext uri="{BB962C8B-B14F-4D97-AF65-F5344CB8AC3E}">
        <p14:creationId xmlns:p14="http://schemas.microsoft.com/office/powerpoint/2010/main" val="3805614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185090E-EEE5-1D94-5EC3-7B6358C1C5A0}"/>
              </a:ext>
            </a:extLst>
          </p:cNvPr>
          <p:cNvSpPr>
            <a:spLocks noGrp="1"/>
          </p:cNvSpPr>
          <p:nvPr>
            <p:ph type="title"/>
          </p:nvPr>
        </p:nvSpPr>
        <p:spPr>
          <a:xfrm>
            <a:off x="97909" y="1920241"/>
            <a:ext cx="11911135" cy="4733478"/>
          </a:xfrm>
        </p:spPr>
        <p:txBody>
          <a:bodyPr>
            <a:normAutofit/>
          </a:bodyPr>
          <a:lstStyle/>
          <a:p>
            <a:br>
              <a:rPr lang="hr-HR" sz="2000" dirty="0"/>
            </a:br>
            <a:br>
              <a:rPr lang="hr-HR" sz="2000" dirty="0"/>
            </a:br>
            <a:r>
              <a:rPr lang="en-US" sz="2400" dirty="0"/>
              <a:t>Flamingos are the key ambassadors for wetland conservation during the "Wetlands for Life" campaign.</a:t>
            </a:r>
            <a:br>
              <a:rPr lang="hr-HR" sz="2400" dirty="0"/>
            </a:br>
            <a:br>
              <a:rPr lang="hr-HR" sz="2400" dirty="0"/>
            </a:br>
            <a:r>
              <a:rPr lang="en-US" sz="2400" dirty="0"/>
              <a:t> They are present in approximately two-thirds of EAZA member institutions and embody the beauty and fragility of wetlands. </a:t>
            </a:r>
            <a:br>
              <a:rPr lang="hr-HR" sz="2400" dirty="0"/>
            </a:br>
            <a:br>
              <a:rPr lang="hr-HR" sz="2400" dirty="0"/>
            </a:br>
            <a:r>
              <a:rPr lang="en-US" sz="2400" dirty="0"/>
              <a:t>However, the campaign also offers an excellent opportunity to highlight the diversity of wetland species—ranging from insects to pachyderms—thereby showcasing ecological richness to support conservation messaging and activities.</a:t>
            </a:r>
            <a:br>
              <a:rPr lang="hr-HR" sz="2400" dirty="0"/>
            </a:br>
            <a:endParaRPr lang="hr-HR" sz="2000" dirty="0"/>
          </a:p>
        </p:txBody>
      </p:sp>
      <p:pic>
        <p:nvPicPr>
          <p:cNvPr id="3" name="Slika 2">
            <a:extLst>
              <a:ext uri="{FF2B5EF4-FFF2-40B4-BE49-F238E27FC236}">
                <a16:creationId xmlns:a16="http://schemas.microsoft.com/office/drawing/2014/main" id="{65BEC1E0-0F00-8505-0A20-047347EC7FCA}"/>
              </a:ext>
            </a:extLst>
          </p:cNvPr>
          <p:cNvPicPr>
            <a:picLocks noChangeAspect="1"/>
          </p:cNvPicPr>
          <p:nvPr/>
        </p:nvPicPr>
        <p:blipFill>
          <a:blip r:embed="rId4"/>
          <a:stretch>
            <a:fillRect/>
          </a:stretch>
        </p:blipFill>
        <p:spPr>
          <a:xfrm>
            <a:off x="182956" y="5759369"/>
            <a:ext cx="1725318" cy="1249788"/>
          </a:xfrm>
          <a:prstGeom prst="rect">
            <a:avLst/>
          </a:prstGeom>
        </p:spPr>
      </p:pic>
      <p:pic>
        <p:nvPicPr>
          <p:cNvPr id="4" name="Slika 3">
            <a:extLst>
              <a:ext uri="{FF2B5EF4-FFF2-40B4-BE49-F238E27FC236}">
                <a16:creationId xmlns:a16="http://schemas.microsoft.com/office/drawing/2014/main" id="{162D4D6E-9C04-2F97-6887-565B96103154}"/>
              </a:ext>
            </a:extLst>
          </p:cNvPr>
          <p:cNvPicPr>
            <a:picLocks noChangeAspect="1"/>
          </p:cNvPicPr>
          <p:nvPr/>
        </p:nvPicPr>
        <p:blipFill>
          <a:blip r:embed="rId5"/>
          <a:stretch>
            <a:fillRect/>
          </a:stretch>
        </p:blipFill>
        <p:spPr>
          <a:xfrm>
            <a:off x="1993321" y="6100774"/>
            <a:ext cx="1621677" cy="566977"/>
          </a:xfrm>
          <a:prstGeom prst="rect">
            <a:avLst/>
          </a:prstGeom>
        </p:spPr>
      </p:pic>
      <p:pic>
        <p:nvPicPr>
          <p:cNvPr id="5" name="Slika 4">
            <a:extLst>
              <a:ext uri="{FF2B5EF4-FFF2-40B4-BE49-F238E27FC236}">
                <a16:creationId xmlns:a16="http://schemas.microsoft.com/office/drawing/2014/main" id="{F00E1076-97D3-0DF5-5B18-48D2AD946A32}"/>
              </a:ext>
            </a:extLst>
          </p:cNvPr>
          <p:cNvPicPr>
            <a:picLocks noChangeAspect="1"/>
          </p:cNvPicPr>
          <p:nvPr/>
        </p:nvPicPr>
        <p:blipFill>
          <a:blip r:embed="rId6"/>
          <a:stretch>
            <a:fillRect/>
          </a:stretch>
        </p:blipFill>
        <p:spPr>
          <a:xfrm>
            <a:off x="4069026" y="5873723"/>
            <a:ext cx="984277" cy="984277"/>
          </a:xfrm>
          <a:prstGeom prst="rect">
            <a:avLst/>
          </a:prstGeom>
        </p:spPr>
      </p:pic>
    </p:spTree>
    <p:extLst>
      <p:ext uri="{BB962C8B-B14F-4D97-AF65-F5344CB8AC3E}">
        <p14:creationId xmlns:p14="http://schemas.microsoft.com/office/powerpoint/2010/main" val="2478645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E59A0E1-A796-73F2-87F8-74DB70C2D5AD}"/>
              </a:ext>
            </a:extLst>
          </p:cNvPr>
          <p:cNvSpPr>
            <a:spLocks noGrp="1"/>
          </p:cNvSpPr>
          <p:nvPr>
            <p:ph type="title"/>
          </p:nvPr>
        </p:nvSpPr>
        <p:spPr>
          <a:xfrm>
            <a:off x="6096000" y="0"/>
            <a:ext cx="5990896" cy="3053571"/>
          </a:xfrm>
          <a:gradFill>
            <a:gsLst>
              <a:gs pos="98000">
                <a:schemeClr val="bg1"/>
              </a:gs>
              <a:gs pos="2000">
                <a:schemeClr val="accent1">
                  <a:lumMod val="30000"/>
                  <a:lumOff val="70000"/>
                </a:schemeClr>
              </a:gs>
            </a:gsLst>
            <a:lin ang="5400000" scaled="1"/>
          </a:gradFill>
          <a:effectLst>
            <a:softEdge rad="127000"/>
          </a:effectLst>
        </p:spPr>
        <p:txBody>
          <a:bodyPr>
            <a:noAutofit/>
          </a:bodyPr>
          <a:lstStyle/>
          <a:p>
            <a:pPr algn="ctr"/>
            <a:r>
              <a:rPr lang="en-US" sz="3200" dirty="0"/>
              <a:t>In addition to flamingos, wetland species commonly seen at EAZA member institutions include fish, frogs, crocodiles, turtles, otters, pelicans and even elephants!</a:t>
            </a:r>
            <a:endParaRPr lang="hr-HR" sz="3200" dirty="0"/>
          </a:p>
        </p:txBody>
      </p:sp>
      <p:pic>
        <p:nvPicPr>
          <p:cNvPr id="3" name="Slika 2">
            <a:extLst>
              <a:ext uri="{FF2B5EF4-FFF2-40B4-BE49-F238E27FC236}">
                <a16:creationId xmlns:a16="http://schemas.microsoft.com/office/drawing/2014/main" id="{F7779AE1-391A-39CD-A167-DE2BB335D223}"/>
              </a:ext>
            </a:extLst>
          </p:cNvPr>
          <p:cNvPicPr>
            <a:picLocks noChangeAspect="1"/>
          </p:cNvPicPr>
          <p:nvPr/>
        </p:nvPicPr>
        <p:blipFill>
          <a:blip r:embed="rId4"/>
          <a:stretch>
            <a:fillRect/>
          </a:stretch>
        </p:blipFill>
        <p:spPr>
          <a:xfrm>
            <a:off x="102541" y="5679386"/>
            <a:ext cx="1725318" cy="1249788"/>
          </a:xfrm>
          <a:prstGeom prst="rect">
            <a:avLst/>
          </a:prstGeom>
        </p:spPr>
      </p:pic>
      <p:pic>
        <p:nvPicPr>
          <p:cNvPr id="4" name="Slika 3">
            <a:extLst>
              <a:ext uri="{FF2B5EF4-FFF2-40B4-BE49-F238E27FC236}">
                <a16:creationId xmlns:a16="http://schemas.microsoft.com/office/drawing/2014/main" id="{D0236DEF-FD1E-B879-A56D-ECA60A909218}"/>
              </a:ext>
            </a:extLst>
          </p:cNvPr>
          <p:cNvPicPr>
            <a:picLocks noChangeAspect="1"/>
          </p:cNvPicPr>
          <p:nvPr/>
        </p:nvPicPr>
        <p:blipFill>
          <a:blip r:embed="rId5"/>
          <a:stretch>
            <a:fillRect/>
          </a:stretch>
        </p:blipFill>
        <p:spPr>
          <a:xfrm>
            <a:off x="1777059" y="6020791"/>
            <a:ext cx="1621677" cy="566977"/>
          </a:xfrm>
          <a:prstGeom prst="rect">
            <a:avLst/>
          </a:prstGeom>
        </p:spPr>
      </p:pic>
      <p:pic>
        <p:nvPicPr>
          <p:cNvPr id="5" name="Slika 4">
            <a:extLst>
              <a:ext uri="{FF2B5EF4-FFF2-40B4-BE49-F238E27FC236}">
                <a16:creationId xmlns:a16="http://schemas.microsoft.com/office/drawing/2014/main" id="{9E0740E0-E431-FBF8-AA2D-79DD20689BB5}"/>
              </a:ext>
            </a:extLst>
          </p:cNvPr>
          <p:cNvPicPr>
            <a:picLocks noChangeAspect="1"/>
          </p:cNvPicPr>
          <p:nvPr/>
        </p:nvPicPr>
        <p:blipFill>
          <a:blip r:embed="rId6"/>
          <a:stretch>
            <a:fillRect/>
          </a:stretch>
        </p:blipFill>
        <p:spPr>
          <a:xfrm>
            <a:off x="3672786" y="5750560"/>
            <a:ext cx="1092200" cy="1092200"/>
          </a:xfrm>
          <a:prstGeom prst="rect">
            <a:avLst/>
          </a:prstGeom>
        </p:spPr>
      </p:pic>
      <p:pic>
        <p:nvPicPr>
          <p:cNvPr id="7" name="Slika 6">
            <a:extLst>
              <a:ext uri="{FF2B5EF4-FFF2-40B4-BE49-F238E27FC236}">
                <a16:creationId xmlns:a16="http://schemas.microsoft.com/office/drawing/2014/main" id="{3E2AE1DB-21F1-2205-01ED-CBC07E191B02}"/>
              </a:ext>
            </a:extLst>
          </p:cNvPr>
          <p:cNvPicPr>
            <a:picLocks noChangeAspect="1"/>
          </p:cNvPicPr>
          <p:nvPr/>
        </p:nvPicPr>
        <p:blipFill>
          <a:blip r:embed="rId7"/>
          <a:stretch>
            <a:fillRect/>
          </a:stretch>
        </p:blipFill>
        <p:spPr>
          <a:xfrm>
            <a:off x="246969" y="2099397"/>
            <a:ext cx="2340928" cy="1763651"/>
          </a:xfrm>
          <a:prstGeom prst="rect">
            <a:avLst/>
          </a:prstGeom>
          <a:ln w="28575">
            <a:solidFill>
              <a:schemeClr val="bg1"/>
            </a:solidFill>
          </a:ln>
        </p:spPr>
      </p:pic>
      <p:pic>
        <p:nvPicPr>
          <p:cNvPr id="9" name="Slika 8">
            <a:extLst>
              <a:ext uri="{FF2B5EF4-FFF2-40B4-BE49-F238E27FC236}">
                <a16:creationId xmlns:a16="http://schemas.microsoft.com/office/drawing/2014/main" id="{C76E3B32-65BF-C7B3-83C1-0B9740D6405E}"/>
              </a:ext>
            </a:extLst>
          </p:cNvPr>
          <p:cNvPicPr>
            <a:picLocks noChangeAspect="1"/>
          </p:cNvPicPr>
          <p:nvPr/>
        </p:nvPicPr>
        <p:blipFill>
          <a:blip r:embed="rId8"/>
          <a:stretch>
            <a:fillRect/>
          </a:stretch>
        </p:blipFill>
        <p:spPr>
          <a:xfrm>
            <a:off x="2887926" y="624514"/>
            <a:ext cx="3208074" cy="1804542"/>
          </a:xfrm>
          <a:prstGeom prst="rect">
            <a:avLst/>
          </a:prstGeom>
          <a:ln w="19050">
            <a:solidFill>
              <a:schemeClr val="bg1"/>
            </a:solidFill>
          </a:ln>
        </p:spPr>
      </p:pic>
      <p:pic>
        <p:nvPicPr>
          <p:cNvPr id="11" name="Slika 10">
            <a:extLst>
              <a:ext uri="{FF2B5EF4-FFF2-40B4-BE49-F238E27FC236}">
                <a16:creationId xmlns:a16="http://schemas.microsoft.com/office/drawing/2014/main" id="{521A4F49-8E1C-A6D9-53A1-94A1757789D3}"/>
              </a:ext>
            </a:extLst>
          </p:cNvPr>
          <p:cNvPicPr>
            <a:picLocks noChangeAspect="1"/>
          </p:cNvPicPr>
          <p:nvPr/>
        </p:nvPicPr>
        <p:blipFill>
          <a:blip r:embed="rId9"/>
          <a:stretch>
            <a:fillRect/>
          </a:stretch>
        </p:blipFill>
        <p:spPr>
          <a:xfrm>
            <a:off x="1588" y="3947310"/>
            <a:ext cx="3046335" cy="1713564"/>
          </a:xfrm>
          <a:prstGeom prst="rect">
            <a:avLst/>
          </a:prstGeom>
          <a:ln w="28575">
            <a:solidFill>
              <a:schemeClr val="bg1"/>
            </a:solidFill>
          </a:ln>
        </p:spPr>
      </p:pic>
      <p:pic>
        <p:nvPicPr>
          <p:cNvPr id="13" name="Slika 12">
            <a:extLst>
              <a:ext uri="{FF2B5EF4-FFF2-40B4-BE49-F238E27FC236}">
                <a16:creationId xmlns:a16="http://schemas.microsoft.com/office/drawing/2014/main" id="{671FFF06-8CE8-65B6-BD3D-F7CF256BB597}"/>
              </a:ext>
            </a:extLst>
          </p:cNvPr>
          <p:cNvPicPr>
            <a:picLocks noChangeAspect="1"/>
          </p:cNvPicPr>
          <p:nvPr/>
        </p:nvPicPr>
        <p:blipFill>
          <a:blip r:embed="rId10"/>
          <a:stretch>
            <a:fillRect/>
          </a:stretch>
        </p:blipFill>
        <p:spPr>
          <a:xfrm>
            <a:off x="3249022" y="2989058"/>
            <a:ext cx="3333750" cy="2590800"/>
          </a:xfrm>
          <a:prstGeom prst="rect">
            <a:avLst/>
          </a:prstGeom>
          <a:ln w="28575">
            <a:solidFill>
              <a:schemeClr val="bg1"/>
            </a:solidFill>
          </a:ln>
        </p:spPr>
      </p:pic>
      <p:pic>
        <p:nvPicPr>
          <p:cNvPr id="15" name="Slika 14">
            <a:extLst>
              <a:ext uri="{FF2B5EF4-FFF2-40B4-BE49-F238E27FC236}">
                <a16:creationId xmlns:a16="http://schemas.microsoft.com/office/drawing/2014/main" id="{FC2D8D3C-40B1-F55C-00E6-195A856F14E8}"/>
              </a:ext>
            </a:extLst>
          </p:cNvPr>
          <p:cNvPicPr>
            <a:picLocks noChangeAspect="1"/>
          </p:cNvPicPr>
          <p:nvPr/>
        </p:nvPicPr>
        <p:blipFill>
          <a:blip r:embed="rId11"/>
          <a:stretch>
            <a:fillRect/>
          </a:stretch>
        </p:blipFill>
        <p:spPr>
          <a:xfrm>
            <a:off x="6783871" y="2927448"/>
            <a:ext cx="2360206" cy="3660320"/>
          </a:xfrm>
          <a:prstGeom prst="rect">
            <a:avLst/>
          </a:prstGeom>
          <a:ln w="28575">
            <a:solidFill>
              <a:schemeClr val="bg1"/>
            </a:solidFill>
          </a:ln>
        </p:spPr>
      </p:pic>
      <p:pic>
        <p:nvPicPr>
          <p:cNvPr id="17" name="Slika 16">
            <a:extLst>
              <a:ext uri="{FF2B5EF4-FFF2-40B4-BE49-F238E27FC236}">
                <a16:creationId xmlns:a16="http://schemas.microsoft.com/office/drawing/2014/main" id="{2AC53D61-9885-13AA-6F19-87960A1741ED}"/>
              </a:ext>
            </a:extLst>
          </p:cNvPr>
          <p:cNvPicPr>
            <a:picLocks noChangeAspect="1"/>
          </p:cNvPicPr>
          <p:nvPr/>
        </p:nvPicPr>
        <p:blipFill>
          <a:blip r:embed="rId12"/>
          <a:srcRect l="19571"/>
          <a:stretch>
            <a:fillRect/>
          </a:stretch>
        </p:blipFill>
        <p:spPr>
          <a:xfrm>
            <a:off x="9285750" y="3585348"/>
            <a:ext cx="2830750" cy="2344519"/>
          </a:xfrm>
          <a:prstGeom prst="rect">
            <a:avLst/>
          </a:prstGeom>
          <a:ln w="28575">
            <a:solidFill>
              <a:schemeClr val="bg1"/>
            </a:solidFill>
          </a:ln>
        </p:spPr>
      </p:pic>
      <p:pic>
        <p:nvPicPr>
          <p:cNvPr id="19" name="Slika 18">
            <a:extLst>
              <a:ext uri="{FF2B5EF4-FFF2-40B4-BE49-F238E27FC236}">
                <a16:creationId xmlns:a16="http://schemas.microsoft.com/office/drawing/2014/main" id="{6E0EE2C9-FE49-6C50-E5D1-C7D5EADD248E}"/>
              </a:ext>
            </a:extLst>
          </p:cNvPr>
          <p:cNvPicPr>
            <a:picLocks noChangeAspect="1"/>
          </p:cNvPicPr>
          <p:nvPr/>
        </p:nvPicPr>
        <p:blipFill>
          <a:blip r:embed="rId13"/>
          <a:stretch>
            <a:fillRect/>
          </a:stretch>
        </p:blipFill>
        <p:spPr>
          <a:xfrm>
            <a:off x="297002" y="270232"/>
            <a:ext cx="2240861" cy="1493907"/>
          </a:xfrm>
          <a:prstGeom prst="rect">
            <a:avLst/>
          </a:prstGeom>
          <a:ln w="28575">
            <a:solidFill>
              <a:schemeClr val="bg1"/>
            </a:solidFill>
          </a:ln>
        </p:spPr>
      </p:pic>
    </p:spTree>
    <p:extLst>
      <p:ext uri="{BB962C8B-B14F-4D97-AF65-F5344CB8AC3E}">
        <p14:creationId xmlns:p14="http://schemas.microsoft.com/office/powerpoint/2010/main" val="472813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b="-18000"/>
          </a:stretch>
        </a:blipFill>
        <a:effectLst/>
      </p:bgPr>
    </p:bg>
    <p:spTree>
      <p:nvGrpSpPr>
        <p:cNvPr id="1" name=""/>
        <p:cNvGrpSpPr/>
        <p:nvPr/>
      </p:nvGrpSpPr>
      <p:grpSpPr>
        <a:xfrm>
          <a:off x="0" y="0"/>
          <a:ext cx="0" cy="0"/>
          <a:chOff x="0" y="0"/>
          <a:chExt cx="0" cy="0"/>
        </a:xfrm>
      </p:grpSpPr>
      <p:pic>
        <p:nvPicPr>
          <p:cNvPr id="3" name="Slika 2">
            <a:extLst>
              <a:ext uri="{FF2B5EF4-FFF2-40B4-BE49-F238E27FC236}">
                <a16:creationId xmlns:a16="http://schemas.microsoft.com/office/drawing/2014/main" id="{897054F0-B495-5067-BD5E-5A19AAE53CFF}"/>
              </a:ext>
            </a:extLst>
          </p:cNvPr>
          <p:cNvPicPr>
            <a:picLocks noChangeAspect="1"/>
          </p:cNvPicPr>
          <p:nvPr/>
        </p:nvPicPr>
        <p:blipFill>
          <a:blip r:embed="rId4"/>
          <a:stretch>
            <a:fillRect/>
          </a:stretch>
        </p:blipFill>
        <p:spPr>
          <a:xfrm>
            <a:off x="1700773" y="6074965"/>
            <a:ext cx="1822693" cy="648540"/>
          </a:xfrm>
          <a:prstGeom prst="rect">
            <a:avLst/>
          </a:prstGeom>
        </p:spPr>
      </p:pic>
      <p:sp>
        <p:nvSpPr>
          <p:cNvPr id="2" name="Naslov 1">
            <a:extLst>
              <a:ext uri="{FF2B5EF4-FFF2-40B4-BE49-F238E27FC236}">
                <a16:creationId xmlns:a16="http://schemas.microsoft.com/office/drawing/2014/main" id="{1DCD8086-3842-04C1-47C0-01DA2642A934}"/>
              </a:ext>
            </a:extLst>
          </p:cNvPr>
          <p:cNvSpPr>
            <a:spLocks noGrp="1"/>
          </p:cNvSpPr>
          <p:nvPr>
            <p:ph type="title"/>
          </p:nvPr>
        </p:nvSpPr>
        <p:spPr>
          <a:xfrm>
            <a:off x="132080" y="1473199"/>
            <a:ext cx="6187440" cy="4338321"/>
          </a:xfrm>
        </p:spPr>
        <p:txBody>
          <a:bodyPr>
            <a:normAutofit/>
          </a:bodyPr>
          <a:lstStyle/>
          <a:p>
            <a:br>
              <a:rPr lang="hr-HR" dirty="0">
                <a:solidFill>
                  <a:schemeClr val="bg1"/>
                </a:solidFill>
              </a:rPr>
            </a:br>
            <a:endParaRPr lang="hr-HR" dirty="0">
              <a:solidFill>
                <a:schemeClr val="bg1"/>
              </a:solidFill>
            </a:endParaRPr>
          </a:p>
        </p:txBody>
      </p:sp>
      <p:pic>
        <p:nvPicPr>
          <p:cNvPr id="4" name="Slika 3">
            <a:extLst>
              <a:ext uri="{FF2B5EF4-FFF2-40B4-BE49-F238E27FC236}">
                <a16:creationId xmlns:a16="http://schemas.microsoft.com/office/drawing/2014/main" id="{352A913C-724E-A8FA-DFFF-491AE6FAD695}"/>
              </a:ext>
            </a:extLst>
          </p:cNvPr>
          <p:cNvPicPr>
            <a:picLocks noChangeAspect="1"/>
          </p:cNvPicPr>
          <p:nvPr/>
        </p:nvPicPr>
        <p:blipFill>
          <a:blip r:embed="rId5"/>
          <a:stretch>
            <a:fillRect/>
          </a:stretch>
        </p:blipFill>
        <p:spPr>
          <a:xfrm>
            <a:off x="-121920" y="5790736"/>
            <a:ext cx="1822693" cy="1317665"/>
          </a:xfrm>
          <a:prstGeom prst="rect">
            <a:avLst/>
          </a:prstGeom>
        </p:spPr>
      </p:pic>
      <p:pic>
        <p:nvPicPr>
          <p:cNvPr id="6" name="Slika 5" descr="Slika na kojoj se prikazuje vanjski, oblak, nebo, pejsaž&#10;&#10;Sadržaj generiran uz AI možda nije točan.">
            <a:extLst>
              <a:ext uri="{FF2B5EF4-FFF2-40B4-BE49-F238E27FC236}">
                <a16:creationId xmlns:a16="http://schemas.microsoft.com/office/drawing/2014/main" id="{9D0A8377-F3E5-270E-4DBD-656352AAE2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19520" y="2885439"/>
            <a:ext cx="5494668" cy="3067857"/>
          </a:xfrm>
          <a:prstGeom prst="rect">
            <a:avLst/>
          </a:prstGeom>
        </p:spPr>
      </p:pic>
      <p:pic>
        <p:nvPicPr>
          <p:cNvPr id="7" name="Slika 6">
            <a:extLst>
              <a:ext uri="{FF2B5EF4-FFF2-40B4-BE49-F238E27FC236}">
                <a16:creationId xmlns:a16="http://schemas.microsoft.com/office/drawing/2014/main" id="{0FB740B0-F196-BD71-6FB7-985C05E0993B}"/>
              </a:ext>
            </a:extLst>
          </p:cNvPr>
          <p:cNvPicPr>
            <a:picLocks noChangeAspect="1"/>
          </p:cNvPicPr>
          <p:nvPr/>
        </p:nvPicPr>
        <p:blipFill>
          <a:blip r:embed="rId7"/>
          <a:stretch>
            <a:fillRect/>
          </a:stretch>
        </p:blipFill>
        <p:spPr>
          <a:xfrm>
            <a:off x="3978532" y="5835397"/>
            <a:ext cx="888108" cy="888108"/>
          </a:xfrm>
          <a:prstGeom prst="rect">
            <a:avLst/>
          </a:prstGeom>
        </p:spPr>
      </p:pic>
      <p:sp>
        <p:nvSpPr>
          <p:cNvPr id="8" name="TekstniOkvir 7">
            <a:extLst>
              <a:ext uri="{FF2B5EF4-FFF2-40B4-BE49-F238E27FC236}">
                <a16:creationId xmlns:a16="http://schemas.microsoft.com/office/drawing/2014/main" id="{4B767473-7970-2707-3062-0682D5D1A2FB}"/>
              </a:ext>
            </a:extLst>
          </p:cNvPr>
          <p:cNvSpPr txBox="1"/>
          <p:nvPr/>
        </p:nvSpPr>
        <p:spPr>
          <a:xfrm>
            <a:off x="132080" y="567560"/>
            <a:ext cx="5963921" cy="5016758"/>
          </a:xfrm>
          <a:prstGeom prst="rect">
            <a:avLst/>
          </a:prstGeom>
          <a:noFill/>
        </p:spPr>
        <p:txBody>
          <a:bodyPr wrap="square">
            <a:spAutoFit/>
          </a:bodyPr>
          <a:lstStyle/>
          <a:p>
            <a:r>
              <a:rPr lang="en-US" sz="2000" dirty="0">
                <a:solidFill>
                  <a:schemeClr val="bg1"/>
                </a:solidFill>
              </a:rPr>
              <a:t>Osijek Zoo has decided to participate in this campaign alongside its long-standing partner, the </a:t>
            </a:r>
            <a:r>
              <a:rPr lang="en-US" sz="2000" dirty="0" err="1">
                <a:solidFill>
                  <a:schemeClr val="bg1"/>
                </a:solidFill>
              </a:rPr>
              <a:t>Kopački</a:t>
            </a:r>
            <a:r>
              <a:rPr lang="en-US" sz="2000" dirty="0">
                <a:solidFill>
                  <a:schemeClr val="bg1"/>
                </a:solidFill>
              </a:rPr>
              <a:t> Rit Nature Park Public Institution, which represents a beautiful mosaic of lakes, channels, ponds, ridges, floodplain forests, reed beds, and wet meadows. </a:t>
            </a:r>
            <a:endParaRPr lang="hr-HR" sz="2000" dirty="0">
              <a:solidFill>
                <a:schemeClr val="bg1"/>
              </a:solidFill>
            </a:endParaRPr>
          </a:p>
          <a:p>
            <a:r>
              <a:rPr lang="en-US" sz="2000" dirty="0" err="1">
                <a:solidFill>
                  <a:schemeClr val="bg1"/>
                </a:solidFill>
              </a:rPr>
              <a:t>Kopački</a:t>
            </a:r>
            <a:r>
              <a:rPr lang="en-US" sz="2000" dirty="0">
                <a:solidFill>
                  <a:schemeClr val="bg1"/>
                </a:solidFill>
              </a:rPr>
              <a:t> Rit is one of the best-preserved floodplain areas in Europe, with the Special Zoological Reserve being the most valuable part of the Park. </a:t>
            </a:r>
            <a:endParaRPr lang="hr-HR" sz="2000" dirty="0">
              <a:solidFill>
                <a:schemeClr val="bg1"/>
              </a:solidFill>
            </a:endParaRPr>
          </a:p>
          <a:p>
            <a:r>
              <a:rPr lang="en-US" sz="2000" dirty="0">
                <a:solidFill>
                  <a:schemeClr val="bg1"/>
                </a:solidFill>
              </a:rPr>
              <a:t>The area is also characterized by immense biodiversity; the entire wetland is renowned as a habitat for numerous waterfowl, a population of red deer, and—most notably—the white-tailed eagle, the symbol of the Park.</a:t>
            </a:r>
            <a:endParaRPr lang="hr-HR" sz="2000" dirty="0">
              <a:solidFill>
                <a:schemeClr val="bg1"/>
              </a:solidFill>
            </a:endParaRPr>
          </a:p>
          <a:p>
            <a:r>
              <a:rPr lang="en-US" sz="2000" dirty="0">
                <a:solidFill>
                  <a:schemeClr val="bg1"/>
                </a:solidFill>
              </a:rPr>
              <a:t>Consequently, it is the ideal partner for a campaign of this kind.</a:t>
            </a:r>
          </a:p>
        </p:txBody>
      </p:sp>
    </p:spTree>
    <p:extLst>
      <p:ext uri="{BB962C8B-B14F-4D97-AF65-F5344CB8AC3E}">
        <p14:creationId xmlns:p14="http://schemas.microsoft.com/office/powerpoint/2010/main" val="12858247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E734232-46A8-4884-9A59-B7E3BA4BC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Slika 3">
            <a:extLst>
              <a:ext uri="{FF2B5EF4-FFF2-40B4-BE49-F238E27FC236}">
                <a16:creationId xmlns:a16="http://schemas.microsoft.com/office/drawing/2014/main" id="{086A5576-F1E5-614D-2ADE-FBA33277EB3B}"/>
              </a:ext>
            </a:extLst>
          </p:cNvPr>
          <p:cNvPicPr>
            <a:picLocks noChangeAspect="1"/>
          </p:cNvPicPr>
          <p:nvPr/>
        </p:nvPicPr>
        <p:blipFill>
          <a:blip r:embed="rId3"/>
          <a:srcRect t="17721" r="-1" b="8823"/>
          <a:stretch>
            <a:fillRect/>
          </a:stretch>
        </p:blipFill>
        <p:spPr>
          <a:xfrm>
            <a:off x="-3" y="-8371"/>
            <a:ext cx="8115287" cy="4470815"/>
          </a:xfrm>
          <a:prstGeom prst="rect">
            <a:avLst/>
          </a:prstGeom>
        </p:spPr>
      </p:pic>
      <p:pic>
        <p:nvPicPr>
          <p:cNvPr id="6" name="Slika 5">
            <a:extLst>
              <a:ext uri="{FF2B5EF4-FFF2-40B4-BE49-F238E27FC236}">
                <a16:creationId xmlns:a16="http://schemas.microsoft.com/office/drawing/2014/main" id="{BB6C7951-EDBC-39E4-485B-209094ED0D87}"/>
              </a:ext>
            </a:extLst>
          </p:cNvPr>
          <p:cNvPicPr>
            <a:picLocks noChangeAspect="1"/>
          </p:cNvPicPr>
          <p:nvPr/>
        </p:nvPicPr>
        <p:blipFill>
          <a:blip r:embed="rId4"/>
          <a:srcRect l="16630" r="14982" b="2"/>
          <a:stretch>
            <a:fillRect/>
          </a:stretch>
        </p:blipFill>
        <p:spPr>
          <a:xfrm>
            <a:off x="8115292" y="-8371"/>
            <a:ext cx="4076700" cy="4470815"/>
          </a:xfrm>
          <a:prstGeom prst="rect">
            <a:avLst/>
          </a:prstGeom>
        </p:spPr>
      </p:pic>
      <p:sp>
        <p:nvSpPr>
          <p:cNvPr id="20" name="Rectangle 19">
            <a:extLst>
              <a:ext uri="{FF2B5EF4-FFF2-40B4-BE49-F238E27FC236}">
                <a16:creationId xmlns:a16="http://schemas.microsoft.com/office/drawing/2014/main" id="{D346B8D2-3218-41A5-B817-9ABFB108C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4462444"/>
            <a:ext cx="8115290" cy="2394056"/>
          </a:xfrm>
          <a:prstGeom prst="rect">
            <a:avLst/>
          </a:prstGeom>
          <a:gradFill>
            <a:gsLst>
              <a:gs pos="10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8D6B9EF-FF47-487C-8B82-F9F2B9A54A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4460944"/>
            <a:ext cx="8115285" cy="2397055"/>
          </a:xfrm>
          <a:prstGeom prst="rect">
            <a:avLst/>
          </a:prstGeom>
          <a:gradFill>
            <a:gsLst>
              <a:gs pos="7000">
                <a:srgbClr val="000000">
                  <a:alpha val="49000"/>
                </a:srgbClr>
              </a:gs>
              <a:gs pos="67000">
                <a:schemeClr val="accent1">
                  <a:lumMod val="75000"/>
                  <a:alpha val="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Naslov 1">
            <a:extLst>
              <a:ext uri="{FF2B5EF4-FFF2-40B4-BE49-F238E27FC236}">
                <a16:creationId xmlns:a16="http://schemas.microsoft.com/office/drawing/2014/main" id="{08D404FE-58F4-3E1E-2A87-F5F34C25515C}"/>
              </a:ext>
            </a:extLst>
          </p:cNvPr>
          <p:cNvSpPr>
            <a:spLocks noGrp="1"/>
          </p:cNvSpPr>
          <p:nvPr>
            <p:ph type="title"/>
          </p:nvPr>
        </p:nvSpPr>
        <p:spPr>
          <a:xfrm>
            <a:off x="504497" y="4768553"/>
            <a:ext cx="7058531" cy="1115412"/>
          </a:xfrm>
        </p:spPr>
        <p:txBody>
          <a:bodyPr vert="horz" lIns="91440" tIns="45720" rIns="91440" bIns="45720" rtlCol="0" anchor="b">
            <a:normAutofit/>
          </a:bodyPr>
          <a:lstStyle/>
          <a:p>
            <a:r>
              <a:rPr lang="en-US" sz="2200" kern="1200" dirty="0">
                <a:solidFill>
                  <a:srgbClr val="FFFFFF"/>
                </a:solidFill>
                <a:latin typeface="+mj-lt"/>
                <a:ea typeface="+mj-ea"/>
                <a:cs typeface="+mj-cs"/>
              </a:rPr>
              <a:t>Earlier this year, we marked World Wetlands Day together</a:t>
            </a:r>
            <a:r>
              <a:rPr lang="hr-HR" sz="2200" kern="1200" dirty="0">
                <a:solidFill>
                  <a:srgbClr val="FFFFFF"/>
                </a:solidFill>
                <a:latin typeface="+mj-lt"/>
                <a:ea typeface="+mj-ea"/>
                <a:cs typeface="+mj-cs"/>
              </a:rPr>
              <a:t> </a:t>
            </a:r>
            <a:r>
              <a:rPr lang="hr-HR" sz="2200" kern="1200" dirty="0" err="1">
                <a:solidFill>
                  <a:srgbClr val="FFFFFF"/>
                </a:solidFill>
                <a:latin typeface="+mj-lt"/>
                <a:ea typeface="+mj-ea"/>
                <a:cs typeface="+mj-cs"/>
              </a:rPr>
              <a:t>in</a:t>
            </a:r>
            <a:r>
              <a:rPr lang="hr-HR" sz="2200" kern="1200" dirty="0">
                <a:solidFill>
                  <a:srgbClr val="FFFFFF"/>
                </a:solidFill>
                <a:latin typeface="+mj-lt"/>
                <a:ea typeface="+mj-ea"/>
                <a:cs typeface="+mj-cs"/>
              </a:rPr>
              <a:t> Kopački rit Nature park </a:t>
            </a:r>
            <a:r>
              <a:rPr lang="hr-HR" sz="2200" kern="1200" dirty="0" err="1">
                <a:solidFill>
                  <a:srgbClr val="FFFFFF"/>
                </a:solidFill>
                <a:latin typeface="+mj-lt"/>
                <a:ea typeface="+mj-ea"/>
                <a:cs typeface="+mj-cs"/>
              </a:rPr>
              <a:t>Public</a:t>
            </a:r>
            <a:r>
              <a:rPr lang="hr-HR" sz="2200" kern="1200" dirty="0">
                <a:solidFill>
                  <a:srgbClr val="FFFFFF"/>
                </a:solidFill>
                <a:latin typeface="+mj-lt"/>
                <a:ea typeface="+mj-ea"/>
                <a:cs typeface="+mj-cs"/>
              </a:rPr>
              <a:t> </a:t>
            </a:r>
            <a:r>
              <a:rPr lang="hr-HR" sz="2200" kern="1200" dirty="0" err="1">
                <a:solidFill>
                  <a:srgbClr val="FFFFFF"/>
                </a:solidFill>
                <a:latin typeface="+mj-lt"/>
                <a:ea typeface="+mj-ea"/>
                <a:cs typeface="+mj-cs"/>
              </a:rPr>
              <a:t>Institution</a:t>
            </a:r>
            <a:r>
              <a:rPr lang="hr-HR" sz="2200" kern="1200" dirty="0">
                <a:solidFill>
                  <a:srgbClr val="FFFFFF"/>
                </a:solidFill>
                <a:latin typeface="+mj-lt"/>
                <a:ea typeface="+mj-ea"/>
                <a:cs typeface="+mj-cs"/>
              </a:rPr>
              <a:t>.</a:t>
            </a:r>
            <a:endParaRPr lang="en-US" sz="2200" kern="1200" dirty="0">
              <a:solidFill>
                <a:srgbClr val="FFFFFF"/>
              </a:solidFill>
              <a:latin typeface="+mj-lt"/>
              <a:ea typeface="+mj-ea"/>
              <a:cs typeface="+mj-cs"/>
            </a:endParaRPr>
          </a:p>
        </p:txBody>
      </p:sp>
      <p:pic>
        <p:nvPicPr>
          <p:cNvPr id="8" name="Slika 7">
            <a:extLst>
              <a:ext uri="{FF2B5EF4-FFF2-40B4-BE49-F238E27FC236}">
                <a16:creationId xmlns:a16="http://schemas.microsoft.com/office/drawing/2014/main" id="{7D96C70D-27A0-4889-3CB0-C0A42976EFBE}"/>
              </a:ext>
            </a:extLst>
          </p:cNvPr>
          <p:cNvPicPr>
            <a:picLocks noChangeAspect="1"/>
          </p:cNvPicPr>
          <p:nvPr/>
        </p:nvPicPr>
        <p:blipFill>
          <a:blip r:embed="rId5"/>
          <a:srcRect l="13267" r="8564" b="-1"/>
          <a:stretch>
            <a:fillRect/>
          </a:stretch>
        </p:blipFill>
        <p:spPr>
          <a:xfrm>
            <a:off x="8115292" y="4454317"/>
            <a:ext cx="4076700" cy="2412053"/>
          </a:xfrm>
          <a:prstGeom prst="rect">
            <a:avLst/>
          </a:prstGeom>
        </p:spPr>
      </p:pic>
    </p:spTree>
    <p:extLst>
      <p:ext uri="{BB962C8B-B14F-4D97-AF65-F5344CB8AC3E}">
        <p14:creationId xmlns:p14="http://schemas.microsoft.com/office/powerpoint/2010/main" val="31123930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Naslov 1">
            <a:extLst>
              <a:ext uri="{FF2B5EF4-FFF2-40B4-BE49-F238E27FC236}">
                <a16:creationId xmlns:a16="http://schemas.microsoft.com/office/drawing/2014/main" id="{ECB78CF8-F7CE-1A27-63B5-855F2A6A94C9}"/>
              </a:ext>
            </a:extLst>
          </p:cNvPr>
          <p:cNvSpPr>
            <a:spLocks noGrp="1"/>
          </p:cNvSpPr>
          <p:nvPr>
            <p:ph type="title"/>
          </p:nvPr>
        </p:nvSpPr>
        <p:spPr>
          <a:xfrm>
            <a:off x="4414345" y="4741948"/>
            <a:ext cx="7236371" cy="952146"/>
          </a:xfrm>
        </p:spPr>
        <p:txBody>
          <a:bodyPr vert="horz" lIns="91440" tIns="45720" rIns="91440" bIns="45720" rtlCol="0" anchor="b">
            <a:normAutofit fontScale="90000"/>
          </a:bodyPr>
          <a:lstStyle/>
          <a:p>
            <a:r>
              <a:rPr lang="en-US" sz="2500" dirty="0">
                <a:solidFill>
                  <a:srgbClr val="FFFFFF"/>
                </a:solidFill>
              </a:rPr>
              <a:t>On that occasion, EAZA’s “Wetlands for Life” campaign was also presented to students from </a:t>
            </a:r>
            <a:r>
              <a:rPr lang="en-US" sz="2500" dirty="0" err="1">
                <a:solidFill>
                  <a:srgbClr val="FFFFFF"/>
                </a:solidFill>
              </a:rPr>
              <a:t>Bilje</a:t>
            </a:r>
            <a:r>
              <a:rPr lang="en-US" sz="2500" dirty="0">
                <a:solidFill>
                  <a:srgbClr val="FFFFFF"/>
                </a:solidFill>
              </a:rPr>
              <a:t> Elementary School.</a:t>
            </a:r>
            <a:endParaRPr lang="en-US" sz="2500" kern="1200" dirty="0">
              <a:solidFill>
                <a:srgbClr val="FFFFFF"/>
              </a:solidFill>
              <a:latin typeface="+mj-lt"/>
              <a:ea typeface="+mj-ea"/>
              <a:cs typeface="+mj-cs"/>
            </a:endParaRPr>
          </a:p>
        </p:txBody>
      </p:sp>
      <p:pic>
        <p:nvPicPr>
          <p:cNvPr id="8" name="Slika 7">
            <a:extLst>
              <a:ext uri="{FF2B5EF4-FFF2-40B4-BE49-F238E27FC236}">
                <a16:creationId xmlns:a16="http://schemas.microsoft.com/office/drawing/2014/main" id="{873350F2-4A78-6406-0DDE-1C75D7A9447B}"/>
              </a:ext>
            </a:extLst>
          </p:cNvPr>
          <p:cNvPicPr>
            <a:picLocks noChangeAspect="1"/>
          </p:cNvPicPr>
          <p:nvPr/>
        </p:nvPicPr>
        <p:blipFill>
          <a:blip r:embed="rId3"/>
          <a:srcRect t="16533" r="-1" b="33341"/>
          <a:stretch>
            <a:fillRect/>
          </a:stretch>
        </p:blipFill>
        <p:spPr>
          <a:xfrm>
            <a:off x="307840" y="321732"/>
            <a:ext cx="3793472" cy="4111323"/>
          </a:xfrm>
          <a:prstGeom prst="rect">
            <a:avLst/>
          </a:prstGeom>
        </p:spPr>
      </p:pic>
      <p:pic>
        <p:nvPicPr>
          <p:cNvPr id="10" name="Slika 9">
            <a:extLst>
              <a:ext uri="{FF2B5EF4-FFF2-40B4-BE49-F238E27FC236}">
                <a16:creationId xmlns:a16="http://schemas.microsoft.com/office/drawing/2014/main" id="{4BDEC174-7F19-A5BF-D84A-C88DBF875A7B}"/>
              </a:ext>
            </a:extLst>
          </p:cNvPr>
          <p:cNvPicPr>
            <a:picLocks noChangeAspect="1"/>
          </p:cNvPicPr>
          <p:nvPr/>
        </p:nvPicPr>
        <p:blipFill>
          <a:blip r:embed="rId4"/>
          <a:srcRect l="8209" r="4434" b="1"/>
          <a:stretch>
            <a:fillRect/>
          </a:stretch>
        </p:blipFill>
        <p:spPr>
          <a:xfrm>
            <a:off x="4194959" y="321734"/>
            <a:ext cx="3797570" cy="2010551"/>
          </a:xfrm>
          <a:prstGeom prst="rect">
            <a:avLst/>
          </a:prstGeom>
        </p:spPr>
      </p:pic>
      <p:pic>
        <p:nvPicPr>
          <p:cNvPr id="4" name="Slika 3">
            <a:extLst>
              <a:ext uri="{FF2B5EF4-FFF2-40B4-BE49-F238E27FC236}">
                <a16:creationId xmlns:a16="http://schemas.microsoft.com/office/drawing/2014/main" id="{BC200DE2-1E3F-DFA2-5228-84435F94D4A0}"/>
              </a:ext>
            </a:extLst>
          </p:cNvPr>
          <p:cNvPicPr>
            <a:picLocks noChangeAspect="1"/>
          </p:cNvPicPr>
          <p:nvPr/>
        </p:nvPicPr>
        <p:blipFill>
          <a:blip r:embed="rId5"/>
          <a:srcRect r="1" b="5658"/>
          <a:stretch>
            <a:fillRect/>
          </a:stretch>
        </p:blipFill>
        <p:spPr>
          <a:xfrm>
            <a:off x="4190180" y="2422097"/>
            <a:ext cx="3794760" cy="2013804"/>
          </a:xfrm>
          <a:prstGeom prst="rect">
            <a:avLst/>
          </a:prstGeom>
        </p:spPr>
      </p:pic>
      <p:pic>
        <p:nvPicPr>
          <p:cNvPr id="12" name="Slika 11">
            <a:extLst>
              <a:ext uri="{FF2B5EF4-FFF2-40B4-BE49-F238E27FC236}">
                <a16:creationId xmlns:a16="http://schemas.microsoft.com/office/drawing/2014/main" id="{B5628824-0E72-36AB-5F96-C7209B5B56C2}"/>
              </a:ext>
            </a:extLst>
          </p:cNvPr>
          <p:cNvPicPr>
            <a:picLocks noChangeAspect="1"/>
          </p:cNvPicPr>
          <p:nvPr/>
        </p:nvPicPr>
        <p:blipFill>
          <a:blip r:embed="rId6"/>
          <a:srcRect t="20895" r="2" b="29040"/>
          <a:stretch>
            <a:fillRect/>
          </a:stretch>
        </p:blipFill>
        <p:spPr>
          <a:xfrm>
            <a:off x="8086176" y="321733"/>
            <a:ext cx="3797984" cy="4111321"/>
          </a:xfrm>
          <a:prstGeom prst="rect">
            <a:avLst/>
          </a:prstGeom>
        </p:spPr>
      </p:pic>
      <p:pic>
        <p:nvPicPr>
          <p:cNvPr id="6" name="Slika 5">
            <a:extLst>
              <a:ext uri="{FF2B5EF4-FFF2-40B4-BE49-F238E27FC236}">
                <a16:creationId xmlns:a16="http://schemas.microsoft.com/office/drawing/2014/main" id="{C4E8015A-B3FF-7D48-C269-FB56807B5981}"/>
              </a:ext>
            </a:extLst>
          </p:cNvPr>
          <p:cNvPicPr>
            <a:picLocks noChangeAspect="1"/>
          </p:cNvPicPr>
          <p:nvPr/>
        </p:nvPicPr>
        <p:blipFill>
          <a:blip r:embed="rId7"/>
          <a:srcRect t="5809" r="1" b="1"/>
          <a:stretch>
            <a:fillRect/>
          </a:stretch>
        </p:blipFill>
        <p:spPr>
          <a:xfrm>
            <a:off x="307840" y="4525715"/>
            <a:ext cx="3794760" cy="2010551"/>
          </a:xfrm>
          <a:prstGeom prst="rect">
            <a:avLst/>
          </a:prstGeom>
        </p:spPr>
      </p:pic>
      <p:cxnSp>
        <p:nvCxnSpPr>
          <p:cNvPr id="39" name="Straight Connector 36">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90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b="-18000"/>
          </a:stretch>
        </a:blipFill>
        <a:effectLst/>
      </p:bgPr>
    </p:bg>
    <p:spTree>
      <p:nvGrpSpPr>
        <p:cNvPr id="1" name="">
          <a:extLst>
            <a:ext uri="{FF2B5EF4-FFF2-40B4-BE49-F238E27FC236}">
              <a16:creationId xmlns:a16="http://schemas.microsoft.com/office/drawing/2014/main" id="{B45CC85B-57B1-CD2A-55E6-F90968DB48B7}"/>
            </a:ext>
          </a:extLst>
        </p:cNvPr>
        <p:cNvGrpSpPr/>
        <p:nvPr/>
      </p:nvGrpSpPr>
      <p:grpSpPr>
        <a:xfrm>
          <a:off x="0" y="0"/>
          <a:ext cx="0" cy="0"/>
          <a:chOff x="0" y="0"/>
          <a:chExt cx="0" cy="0"/>
        </a:xfrm>
      </p:grpSpPr>
      <p:pic>
        <p:nvPicPr>
          <p:cNvPr id="3" name="Slika 2">
            <a:extLst>
              <a:ext uri="{FF2B5EF4-FFF2-40B4-BE49-F238E27FC236}">
                <a16:creationId xmlns:a16="http://schemas.microsoft.com/office/drawing/2014/main" id="{D8CD2E74-9A67-5B7A-F1D5-4B529B052D34}"/>
              </a:ext>
            </a:extLst>
          </p:cNvPr>
          <p:cNvPicPr>
            <a:picLocks noChangeAspect="1"/>
          </p:cNvPicPr>
          <p:nvPr/>
        </p:nvPicPr>
        <p:blipFill>
          <a:blip r:embed="rId4"/>
          <a:stretch>
            <a:fillRect/>
          </a:stretch>
        </p:blipFill>
        <p:spPr>
          <a:xfrm>
            <a:off x="1818864" y="5607261"/>
            <a:ext cx="2621507" cy="932769"/>
          </a:xfrm>
          <a:prstGeom prst="rect">
            <a:avLst/>
          </a:prstGeom>
        </p:spPr>
      </p:pic>
      <p:sp>
        <p:nvSpPr>
          <p:cNvPr id="2" name="Naslov 1">
            <a:extLst>
              <a:ext uri="{FF2B5EF4-FFF2-40B4-BE49-F238E27FC236}">
                <a16:creationId xmlns:a16="http://schemas.microsoft.com/office/drawing/2014/main" id="{D8EDBCA8-018B-0CC5-F8F8-0D4EA83D52D5}"/>
              </a:ext>
            </a:extLst>
          </p:cNvPr>
          <p:cNvSpPr>
            <a:spLocks noGrp="1"/>
          </p:cNvSpPr>
          <p:nvPr>
            <p:ph type="title"/>
          </p:nvPr>
        </p:nvSpPr>
        <p:spPr/>
        <p:txBody>
          <a:bodyPr>
            <a:normAutofit fontScale="90000"/>
          </a:bodyPr>
          <a:lstStyle/>
          <a:p>
            <a:r>
              <a:rPr lang="hr-HR" dirty="0">
                <a:solidFill>
                  <a:schemeClr val="bg1"/>
                </a:solidFill>
              </a:rPr>
              <a:t> </a:t>
            </a:r>
            <a:br>
              <a:rPr lang="hr-HR" dirty="0">
                <a:solidFill>
                  <a:schemeClr val="bg1"/>
                </a:solidFill>
              </a:rPr>
            </a:br>
            <a:br>
              <a:rPr lang="hr-HR" dirty="0">
                <a:solidFill>
                  <a:schemeClr val="bg1"/>
                </a:solidFill>
              </a:rPr>
            </a:br>
            <a:endParaRPr lang="hr-HR" dirty="0">
              <a:solidFill>
                <a:schemeClr val="bg1"/>
              </a:solidFill>
            </a:endParaRPr>
          </a:p>
        </p:txBody>
      </p:sp>
      <p:pic>
        <p:nvPicPr>
          <p:cNvPr id="4" name="Slika 3">
            <a:extLst>
              <a:ext uri="{FF2B5EF4-FFF2-40B4-BE49-F238E27FC236}">
                <a16:creationId xmlns:a16="http://schemas.microsoft.com/office/drawing/2014/main" id="{DFE9A208-7CB5-C3C2-EACF-0ED918F6C160}"/>
              </a:ext>
            </a:extLst>
          </p:cNvPr>
          <p:cNvPicPr>
            <a:picLocks noChangeAspect="1"/>
          </p:cNvPicPr>
          <p:nvPr/>
        </p:nvPicPr>
        <p:blipFill>
          <a:blip r:embed="rId5"/>
          <a:stretch>
            <a:fillRect/>
          </a:stretch>
        </p:blipFill>
        <p:spPr>
          <a:xfrm>
            <a:off x="-337505" y="5108296"/>
            <a:ext cx="2420322" cy="1749704"/>
          </a:xfrm>
          <a:prstGeom prst="rect">
            <a:avLst/>
          </a:prstGeom>
        </p:spPr>
      </p:pic>
      <p:sp>
        <p:nvSpPr>
          <p:cNvPr id="6" name="TekstniOkvir 5">
            <a:extLst>
              <a:ext uri="{FF2B5EF4-FFF2-40B4-BE49-F238E27FC236}">
                <a16:creationId xmlns:a16="http://schemas.microsoft.com/office/drawing/2014/main" id="{01532804-CA52-9555-CD44-8F998033A12E}"/>
              </a:ext>
            </a:extLst>
          </p:cNvPr>
          <p:cNvSpPr txBox="1"/>
          <p:nvPr/>
        </p:nvSpPr>
        <p:spPr>
          <a:xfrm>
            <a:off x="379379" y="457199"/>
            <a:ext cx="5807411" cy="4832092"/>
          </a:xfrm>
          <a:prstGeom prst="rect">
            <a:avLst/>
          </a:prstGeom>
          <a:noFill/>
        </p:spPr>
        <p:txBody>
          <a:bodyPr wrap="square">
            <a:spAutoFit/>
          </a:bodyPr>
          <a:lstStyle/>
          <a:p>
            <a:r>
              <a:rPr lang="en-US" sz="2800">
                <a:solidFill>
                  <a:schemeClr val="bg1"/>
                </a:solidFill>
              </a:rPr>
              <a:t>During the campaign, EAZA members </a:t>
            </a:r>
          </a:p>
          <a:p>
            <a:r>
              <a:rPr lang="en-US" sz="2800">
                <a:solidFill>
                  <a:schemeClr val="bg1"/>
                </a:solidFill>
              </a:rPr>
              <a:t>(and non-EAZA members) are invited to work together to save wetland species as follows:</a:t>
            </a:r>
          </a:p>
          <a:p>
            <a:endParaRPr lang="en-US" sz="2800">
              <a:solidFill>
                <a:schemeClr val="bg1"/>
              </a:solidFill>
            </a:endParaRPr>
          </a:p>
          <a:p>
            <a:r>
              <a:rPr lang="en-US" sz="2800">
                <a:solidFill>
                  <a:schemeClr val="bg1"/>
                </a:solidFill>
              </a:rPr>
              <a:t>1. Fundraising for pre-selected projects dealing with threats to wetlands in regions where flamingos, the campaign's ambassador species, occur.</a:t>
            </a:r>
            <a:endParaRPr lang="hr-HR" sz="2800" dirty="0">
              <a:solidFill>
                <a:schemeClr val="bg1"/>
              </a:solidFill>
            </a:endParaRPr>
          </a:p>
        </p:txBody>
      </p:sp>
      <p:pic>
        <p:nvPicPr>
          <p:cNvPr id="8" name="Slika 7" descr="Slika na kojoj se prikazuje ptica, vodena ptica, vanjski, plamenac&#10;&#10;Sadržaj generiran uz AI možda nije točan.">
            <a:extLst>
              <a:ext uri="{FF2B5EF4-FFF2-40B4-BE49-F238E27FC236}">
                <a16:creationId xmlns:a16="http://schemas.microsoft.com/office/drawing/2014/main" id="{C97E2BD8-F5C9-1392-5AF9-1E95B84D90B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4499" y="0"/>
            <a:ext cx="5486400" cy="6858000"/>
          </a:xfrm>
          <a:prstGeom prst="rect">
            <a:avLst/>
          </a:prstGeom>
        </p:spPr>
      </p:pic>
      <p:pic>
        <p:nvPicPr>
          <p:cNvPr id="9" name="Slika 8">
            <a:extLst>
              <a:ext uri="{FF2B5EF4-FFF2-40B4-BE49-F238E27FC236}">
                <a16:creationId xmlns:a16="http://schemas.microsoft.com/office/drawing/2014/main" id="{6C3532F6-DC3F-4124-05DB-5B83D4047A04}"/>
              </a:ext>
            </a:extLst>
          </p:cNvPr>
          <p:cNvPicPr>
            <a:picLocks noChangeAspect="1"/>
          </p:cNvPicPr>
          <p:nvPr/>
        </p:nvPicPr>
        <p:blipFill>
          <a:blip r:embed="rId7"/>
          <a:stretch>
            <a:fillRect/>
          </a:stretch>
        </p:blipFill>
        <p:spPr>
          <a:xfrm>
            <a:off x="4929057" y="5113442"/>
            <a:ext cx="1426588" cy="1426588"/>
          </a:xfrm>
          <a:prstGeom prst="rect">
            <a:avLst/>
          </a:prstGeom>
        </p:spPr>
      </p:pic>
    </p:spTree>
    <p:extLst>
      <p:ext uri="{BB962C8B-B14F-4D97-AF65-F5344CB8AC3E}">
        <p14:creationId xmlns:p14="http://schemas.microsoft.com/office/powerpoint/2010/main" val="2709110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b="-18000"/>
          </a:stretch>
        </a:blipFill>
        <a:effectLst/>
      </p:bgPr>
    </p:bg>
    <p:spTree>
      <p:nvGrpSpPr>
        <p:cNvPr id="1" name="">
          <a:extLst>
            <a:ext uri="{FF2B5EF4-FFF2-40B4-BE49-F238E27FC236}">
              <a16:creationId xmlns:a16="http://schemas.microsoft.com/office/drawing/2014/main" id="{60BC05C6-4EF0-24C0-A62A-48E3AF15A57E}"/>
            </a:ext>
          </a:extLst>
        </p:cNvPr>
        <p:cNvGrpSpPr/>
        <p:nvPr/>
      </p:nvGrpSpPr>
      <p:grpSpPr>
        <a:xfrm>
          <a:off x="0" y="0"/>
          <a:ext cx="0" cy="0"/>
          <a:chOff x="0" y="0"/>
          <a:chExt cx="0" cy="0"/>
        </a:xfrm>
      </p:grpSpPr>
      <p:pic>
        <p:nvPicPr>
          <p:cNvPr id="3" name="Slika 2">
            <a:extLst>
              <a:ext uri="{FF2B5EF4-FFF2-40B4-BE49-F238E27FC236}">
                <a16:creationId xmlns:a16="http://schemas.microsoft.com/office/drawing/2014/main" id="{2B3C502B-AD46-D53D-E317-252DBE9B6F57}"/>
              </a:ext>
            </a:extLst>
          </p:cNvPr>
          <p:cNvPicPr>
            <a:picLocks noChangeAspect="1"/>
          </p:cNvPicPr>
          <p:nvPr/>
        </p:nvPicPr>
        <p:blipFill>
          <a:blip r:embed="rId4"/>
          <a:stretch>
            <a:fillRect/>
          </a:stretch>
        </p:blipFill>
        <p:spPr>
          <a:xfrm>
            <a:off x="1946181" y="5976324"/>
            <a:ext cx="1823180" cy="648713"/>
          </a:xfrm>
          <a:prstGeom prst="rect">
            <a:avLst/>
          </a:prstGeom>
        </p:spPr>
      </p:pic>
      <p:sp>
        <p:nvSpPr>
          <p:cNvPr id="2" name="Naslov 1">
            <a:extLst>
              <a:ext uri="{FF2B5EF4-FFF2-40B4-BE49-F238E27FC236}">
                <a16:creationId xmlns:a16="http://schemas.microsoft.com/office/drawing/2014/main" id="{BF74A9AB-60B7-12F8-064A-EA39C8CE2612}"/>
              </a:ext>
            </a:extLst>
          </p:cNvPr>
          <p:cNvSpPr>
            <a:spLocks noGrp="1"/>
          </p:cNvSpPr>
          <p:nvPr>
            <p:ph type="title"/>
          </p:nvPr>
        </p:nvSpPr>
        <p:spPr>
          <a:xfrm>
            <a:off x="225248" y="182880"/>
            <a:ext cx="6673392" cy="6461760"/>
          </a:xfrm>
        </p:spPr>
        <p:txBody>
          <a:bodyPr/>
          <a:lstStyle/>
          <a:p>
            <a:r>
              <a:rPr lang="hr-HR" dirty="0">
                <a:solidFill>
                  <a:schemeClr val="bg1"/>
                </a:solidFill>
              </a:rPr>
              <a:t> </a:t>
            </a:r>
            <a:br>
              <a:rPr lang="hr-HR" dirty="0">
                <a:solidFill>
                  <a:schemeClr val="bg1"/>
                </a:solidFill>
              </a:rPr>
            </a:br>
            <a:br>
              <a:rPr lang="hr-HR" dirty="0">
                <a:solidFill>
                  <a:schemeClr val="bg1"/>
                </a:solidFill>
              </a:rPr>
            </a:br>
            <a:endParaRPr lang="hr-HR" dirty="0">
              <a:solidFill>
                <a:schemeClr val="bg1"/>
              </a:solidFill>
            </a:endParaRPr>
          </a:p>
        </p:txBody>
      </p:sp>
      <p:pic>
        <p:nvPicPr>
          <p:cNvPr id="4" name="Slika 3">
            <a:extLst>
              <a:ext uri="{FF2B5EF4-FFF2-40B4-BE49-F238E27FC236}">
                <a16:creationId xmlns:a16="http://schemas.microsoft.com/office/drawing/2014/main" id="{DE67DC7B-DCBA-1F54-78B7-F3B5D3CB2B1B}"/>
              </a:ext>
            </a:extLst>
          </p:cNvPr>
          <p:cNvPicPr>
            <a:picLocks noChangeAspect="1"/>
          </p:cNvPicPr>
          <p:nvPr/>
        </p:nvPicPr>
        <p:blipFill>
          <a:blip r:embed="rId5"/>
          <a:stretch>
            <a:fillRect/>
          </a:stretch>
        </p:blipFill>
        <p:spPr>
          <a:xfrm>
            <a:off x="132080" y="5692586"/>
            <a:ext cx="1615440" cy="1167837"/>
          </a:xfrm>
          <a:prstGeom prst="rect">
            <a:avLst/>
          </a:prstGeom>
        </p:spPr>
      </p:pic>
      <p:sp>
        <p:nvSpPr>
          <p:cNvPr id="6" name="TekstniOkvir 5">
            <a:extLst>
              <a:ext uri="{FF2B5EF4-FFF2-40B4-BE49-F238E27FC236}">
                <a16:creationId xmlns:a16="http://schemas.microsoft.com/office/drawing/2014/main" id="{9D2C765B-9625-E2D0-FA7E-2D1C1917E220}"/>
              </a:ext>
            </a:extLst>
          </p:cNvPr>
          <p:cNvSpPr txBox="1"/>
          <p:nvPr/>
        </p:nvSpPr>
        <p:spPr>
          <a:xfrm>
            <a:off x="330740" y="2967335"/>
            <a:ext cx="5765260" cy="2554545"/>
          </a:xfrm>
          <a:prstGeom prst="rect">
            <a:avLst/>
          </a:prstGeom>
          <a:noFill/>
        </p:spPr>
        <p:txBody>
          <a:bodyPr wrap="square">
            <a:spAutoFit/>
          </a:bodyPr>
          <a:lstStyle/>
          <a:p>
            <a:r>
              <a:rPr lang="en-US" sz="3200">
                <a:solidFill>
                  <a:schemeClr val="bg1"/>
                </a:solidFill>
              </a:rPr>
              <a:t>2. Creating meaningful learning experiences within and beyond their institutions, helping the public connect with these vital ecosystems and their species.</a:t>
            </a:r>
            <a:endParaRPr lang="hr-HR" sz="3200" dirty="0">
              <a:solidFill>
                <a:schemeClr val="bg1"/>
              </a:solidFill>
            </a:endParaRPr>
          </a:p>
        </p:txBody>
      </p:sp>
      <p:pic>
        <p:nvPicPr>
          <p:cNvPr id="8" name="Slika 7" descr="Slika na kojoj se prikazuje vanjski, voda, biljka, osoba&#10;&#10;Sadržaj generiran uz AI možda nije točan.">
            <a:extLst>
              <a:ext uri="{FF2B5EF4-FFF2-40B4-BE49-F238E27FC236}">
                <a16:creationId xmlns:a16="http://schemas.microsoft.com/office/drawing/2014/main" id="{FFC51FFB-F6A7-5F78-BF37-0A0D5E19E83E}"/>
              </a:ext>
            </a:extLst>
          </p:cNvPr>
          <p:cNvPicPr>
            <a:picLocks noChangeAspect="1"/>
          </p:cNvPicPr>
          <p:nvPr/>
        </p:nvPicPr>
        <p:blipFill>
          <a:blip r:embed="rId6">
            <a:extLst>
              <a:ext uri="{28A0092B-C50C-407E-A947-70E740481C1C}">
                <a14:useLocalDpi xmlns:a14="http://schemas.microsoft.com/office/drawing/2010/main" val="0"/>
              </a:ext>
            </a:extLst>
          </a:blip>
          <a:srcRect l="5099" t="7571" r="6015" b="4466"/>
          <a:stretch>
            <a:fillRect/>
          </a:stretch>
        </p:blipFill>
        <p:spPr>
          <a:xfrm>
            <a:off x="6173387" y="1320800"/>
            <a:ext cx="5687873" cy="4796964"/>
          </a:xfrm>
          <a:prstGeom prst="rect">
            <a:avLst/>
          </a:prstGeom>
        </p:spPr>
      </p:pic>
      <p:pic>
        <p:nvPicPr>
          <p:cNvPr id="9" name="Slika 8">
            <a:extLst>
              <a:ext uri="{FF2B5EF4-FFF2-40B4-BE49-F238E27FC236}">
                <a16:creationId xmlns:a16="http://schemas.microsoft.com/office/drawing/2014/main" id="{737950EA-8FE9-25B7-A805-5C2AD4499F00}"/>
              </a:ext>
            </a:extLst>
          </p:cNvPr>
          <p:cNvPicPr>
            <a:picLocks noChangeAspect="1"/>
          </p:cNvPicPr>
          <p:nvPr/>
        </p:nvPicPr>
        <p:blipFill>
          <a:blip r:embed="rId7"/>
          <a:stretch>
            <a:fillRect/>
          </a:stretch>
        </p:blipFill>
        <p:spPr>
          <a:xfrm>
            <a:off x="4283332" y="5633070"/>
            <a:ext cx="969388" cy="969388"/>
          </a:xfrm>
          <a:prstGeom prst="rect">
            <a:avLst/>
          </a:prstGeom>
        </p:spPr>
      </p:pic>
    </p:spTree>
    <p:extLst>
      <p:ext uri="{BB962C8B-B14F-4D97-AF65-F5344CB8AC3E}">
        <p14:creationId xmlns:p14="http://schemas.microsoft.com/office/powerpoint/2010/main" val="17861976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b="-18000"/>
          </a:stretch>
        </a:blipFill>
        <a:effectLst/>
      </p:bgPr>
    </p:bg>
    <p:spTree>
      <p:nvGrpSpPr>
        <p:cNvPr id="1" name="">
          <a:extLst>
            <a:ext uri="{FF2B5EF4-FFF2-40B4-BE49-F238E27FC236}">
              <a16:creationId xmlns:a16="http://schemas.microsoft.com/office/drawing/2014/main" id="{F886BE5C-6CD9-A9E7-6695-B345399D04DE}"/>
            </a:ext>
          </a:extLst>
        </p:cNvPr>
        <p:cNvGrpSpPr/>
        <p:nvPr/>
      </p:nvGrpSpPr>
      <p:grpSpPr>
        <a:xfrm>
          <a:off x="0" y="0"/>
          <a:ext cx="0" cy="0"/>
          <a:chOff x="0" y="0"/>
          <a:chExt cx="0" cy="0"/>
        </a:xfrm>
      </p:grpSpPr>
      <p:pic>
        <p:nvPicPr>
          <p:cNvPr id="3" name="Slika 2">
            <a:extLst>
              <a:ext uri="{FF2B5EF4-FFF2-40B4-BE49-F238E27FC236}">
                <a16:creationId xmlns:a16="http://schemas.microsoft.com/office/drawing/2014/main" id="{EFF0477F-96BA-9F82-96BF-DFF846372DD3}"/>
              </a:ext>
            </a:extLst>
          </p:cNvPr>
          <p:cNvPicPr>
            <a:picLocks noChangeAspect="1"/>
          </p:cNvPicPr>
          <p:nvPr/>
        </p:nvPicPr>
        <p:blipFill>
          <a:blip r:embed="rId4"/>
          <a:stretch>
            <a:fillRect/>
          </a:stretch>
        </p:blipFill>
        <p:spPr>
          <a:xfrm>
            <a:off x="2041244" y="1252143"/>
            <a:ext cx="2621507" cy="932769"/>
          </a:xfrm>
          <a:prstGeom prst="rect">
            <a:avLst/>
          </a:prstGeom>
        </p:spPr>
      </p:pic>
      <p:sp>
        <p:nvSpPr>
          <p:cNvPr id="2" name="Naslov 1">
            <a:extLst>
              <a:ext uri="{FF2B5EF4-FFF2-40B4-BE49-F238E27FC236}">
                <a16:creationId xmlns:a16="http://schemas.microsoft.com/office/drawing/2014/main" id="{3A4088E1-D64E-7522-8B6F-46C96C6022E0}"/>
              </a:ext>
            </a:extLst>
          </p:cNvPr>
          <p:cNvSpPr>
            <a:spLocks noGrp="1"/>
          </p:cNvSpPr>
          <p:nvPr>
            <p:ph type="title"/>
          </p:nvPr>
        </p:nvSpPr>
        <p:spPr>
          <a:xfrm>
            <a:off x="225248" y="182880"/>
            <a:ext cx="6673392" cy="6461760"/>
          </a:xfrm>
        </p:spPr>
        <p:txBody>
          <a:bodyPr/>
          <a:lstStyle/>
          <a:p>
            <a:r>
              <a:rPr lang="hr-HR" dirty="0">
                <a:solidFill>
                  <a:schemeClr val="bg1"/>
                </a:solidFill>
              </a:rPr>
              <a:t> </a:t>
            </a:r>
            <a:br>
              <a:rPr lang="hr-HR" dirty="0">
                <a:solidFill>
                  <a:schemeClr val="bg1"/>
                </a:solidFill>
              </a:rPr>
            </a:br>
            <a:br>
              <a:rPr lang="hr-HR" dirty="0">
                <a:solidFill>
                  <a:schemeClr val="bg1"/>
                </a:solidFill>
              </a:rPr>
            </a:br>
            <a:endParaRPr lang="hr-HR" dirty="0">
              <a:solidFill>
                <a:schemeClr val="bg1"/>
              </a:solidFill>
            </a:endParaRPr>
          </a:p>
        </p:txBody>
      </p:sp>
      <p:pic>
        <p:nvPicPr>
          <p:cNvPr id="4" name="Slika 3">
            <a:extLst>
              <a:ext uri="{FF2B5EF4-FFF2-40B4-BE49-F238E27FC236}">
                <a16:creationId xmlns:a16="http://schemas.microsoft.com/office/drawing/2014/main" id="{9AA52A3E-5779-1743-F537-B53375575432}"/>
              </a:ext>
            </a:extLst>
          </p:cNvPr>
          <p:cNvPicPr>
            <a:picLocks noChangeAspect="1"/>
          </p:cNvPicPr>
          <p:nvPr/>
        </p:nvPicPr>
        <p:blipFill>
          <a:blip r:embed="rId5"/>
          <a:stretch>
            <a:fillRect/>
          </a:stretch>
        </p:blipFill>
        <p:spPr>
          <a:xfrm>
            <a:off x="-171662" y="843677"/>
            <a:ext cx="2420322" cy="1749704"/>
          </a:xfrm>
          <a:prstGeom prst="rect">
            <a:avLst/>
          </a:prstGeom>
        </p:spPr>
      </p:pic>
      <p:sp>
        <p:nvSpPr>
          <p:cNvPr id="6" name="TekstniOkvir 5">
            <a:extLst>
              <a:ext uri="{FF2B5EF4-FFF2-40B4-BE49-F238E27FC236}">
                <a16:creationId xmlns:a16="http://schemas.microsoft.com/office/drawing/2014/main" id="{502956DA-F174-04B1-C85D-272A6012E7BD}"/>
              </a:ext>
            </a:extLst>
          </p:cNvPr>
          <p:cNvSpPr txBox="1"/>
          <p:nvPr/>
        </p:nvSpPr>
        <p:spPr>
          <a:xfrm>
            <a:off x="716605" y="3095516"/>
            <a:ext cx="5379395" cy="3539430"/>
          </a:xfrm>
          <a:prstGeom prst="rect">
            <a:avLst/>
          </a:prstGeom>
          <a:noFill/>
        </p:spPr>
        <p:txBody>
          <a:bodyPr wrap="square">
            <a:spAutoFit/>
          </a:bodyPr>
          <a:lstStyle/>
          <a:p>
            <a:r>
              <a:rPr lang="en-US" sz="3200">
                <a:solidFill>
                  <a:schemeClr val="bg1"/>
                </a:solidFill>
              </a:rPr>
              <a:t>3. Implementing and promoting examples and guidelines regarding the creation, restoration, and management of wetlands, both within and outside their own premises.</a:t>
            </a:r>
            <a:endParaRPr lang="hr-HR" sz="3200" dirty="0">
              <a:solidFill>
                <a:schemeClr val="bg1"/>
              </a:solidFill>
            </a:endParaRPr>
          </a:p>
        </p:txBody>
      </p:sp>
      <p:pic>
        <p:nvPicPr>
          <p:cNvPr id="8" name="Slika 7" descr="Slika na kojoj se prikazuje vodena ptica, ptica, tekst, patka&#10;&#10;Sadržaj generiran uz AI možda nije točan.">
            <a:extLst>
              <a:ext uri="{FF2B5EF4-FFF2-40B4-BE49-F238E27FC236}">
                <a16:creationId xmlns:a16="http://schemas.microsoft.com/office/drawing/2014/main" id="{BCA7FF55-A07F-F309-B320-332E396E61FF}"/>
              </a:ext>
            </a:extLst>
          </p:cNvPr>
          <p:cNvPicPr>
            <a:picLocks noChangeAspect="1"/>
          </p:cNvPicPr>
          <p:nvPr/>
        </p:nvPicPr>
        <p:blipFill>
          <a:blip r:embed="rId6">
            <a:extLst>
              <a:ext uri="{28A0092B-C50C-407E-A947-70E740481C1C}">
                <a14:useLocalDpi xmlns:a14="http://schemas.microsoft.com/office/drawing/2010/main" val="0"/>
              </a:ext>
            </a:extLst>
          </a:blip>
          <a:srcRect t="1470" b="1470"/>
          <a:stretch>
            <a:fillRect/>
          </a:stretch>
        </p:blipFill>
        <p:spPr>
          <a:xfrm>
            <a:off x="6692393" y="182880"/>
            <a:ext cx="5274359" cy="6492240"/>
          </a:xfrm>
          <a:prstGeom prst="rect">
            <a:avLst/>
          </a:prstGeom>
        </p:spPr>
      </p:pic>
      <p:pic>
        <p:nvPicPr>
          <p:cNvPr id="9" name="Slika 8">
            <a:extLst>
              <a:ext uri="{FF2B5EF4-FFF2-40B4-BE49-F238E27FC236}">
                <a16:creationId xmlns:a16="http://schemas.microsoft.com/office/drawing/2014/main" id="{3C495620-411F-4935-9382-762BB648ACC3}"/>
              </a:ext>
            </a:extLst>
          </p:cNvPr>
          <p:cNvPicPr>
            <a:picLocks noChangeAspect="1"/>
          </p:cNvPicPr>
          <p:nvPr/>
        </p:nvPicPr>
        <p:blipFill>
          <a:blip r:embed="rId7"/>
          <a:stretch>
            <a:fillRect/>
          </a:stretch>
        </p:blipFill>
        <p:spPr>
          <a:xfrm>
            <a:off x="5067350" y="1005233"/>
            <a:ext cx="1426588" cy="1426588"/>
          </a:xfrm>
          <a:prstGeom prst="rect">
            <a:avLst/>
          </a:prstGeom>
        </p:spPr>
      </p:pic>
    </p:spTree>
    <p:extLst>
      <p:ext uri="{BB962C8B-B14F-4D97-AF65-F5344CB8AC3E}">
        <p14:creationId xmlns:p14="http://schemas.microsoft.com/office/powerpoint/2010/main" val="1229866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44339ED-B73B-5FDA-B4B5-0CEB43EB0222}"/>
              </a:ext>
            </a:extLst>
          </p:cNvPr>
          <p:cNvSpPr>
            <a:spLocks noGrp="1"/>
          </p:cNvSpPr>
          <p:nvPr>
            <p:ph type="title"/>
          </p:nvPr>
        </p:nvSpPr>
        <p:spPr>
          <a:xfrm>
            <a:off x="143739" y="277451"/>
            <a:ext cx="11217613" cy="1823598"/>
          </a:xfrm>
        </p:spPr>
        <p:txBody>
          <a:bodyPr>
            <a:noAutofit/>
          </a:bodyPr>
          <a:lstStyle/>
          <a:p>
            <a:pPr algn="ctr"/>
            <a:r>
              <a:rPr lang="en-US" sz="3200" dirty="0">
                <a:solidFill>
                  <a:schemeClr val="bg1"/>
                </a:solidFill>
              </a:rPr>
              <a:t>In addition to flamingos, during the campaign, we will pay special attention to our inhabitants red ibises, Asian short-clawed dwarf otters, Egyptian geese and pond turtles in interactive educational programs at the ZOO.</a:t>
            </a:r>
            <a:endParaRPr lang="hr-HR" sz="3200" dirty="0">
              <a:solidFill>
                <a:schemeClr val="bg1"/>
              </a:solidFill>
            </a:endParaRPr>
          </a:p>
        </p:txBody>
      </p:sp>
      <p:pic>
        <p:nvPicPr>
          <p:cNvPr id="4" name="Slika 3">
            <a:extLst>
              <a:ext uri="{FF2B5EF4-FFF2-40B4-BE49-F238E27FC236}">
                <a16:creationId xmlns:a16="http://schemas.microsoft.com/office/drawing/2014/main" id="{8AE63428-0AE5-9F0B-C56E-722F8BA9632D}"/>
              </a:ext>
            </a:extLst>
          </p:cNvPr>
          <p:cNvPicPr>
            <a:picLocks noChangeAspect="1"/>
          </p:cNvPicPr>
          <p:nvPr/>
        </p:nvPicPr>
        <p:blipFill>
          <a:blip r:embed="rId4"/>
          <a:stretch>
            <a:fillRect/>
          </a:stretch>
        </p:blipFill>
        <p:spPr>
          <a:xfrm>
            <a:off x="9476511" y="2282650"/>
            <a:ext cx="2571750" cy="3429000"/>
          </a:xfrm>
          <a:prstGeom prst="rect">
            <a:avLst/>
          </a:prstGeom>
        </p:spPr>
      </p:pic>
      <p:pic>
        <p:nvPicPr>
          <p:cNvPr id="6" name="Slika 5">
            <a:extLst>
              <a:ext uri="{FF2B5EF4-FFF2-40B4-BE49-F238E27FC236}">
                <a16:creationId xmlns:a16="http://schemas.microsoft.com/office/drawing/2014/main" id="{5D01CA17-2B40-FAF3-A897-29790A16D888}"/>
              </a:ext>
            </a:extLst>
          </p:cNvPr>
          <p:cNvPicPr>
            <a:picLocks noChangeAspect="1"/>
          </p:cNvPicPr>
          <p:nvPr/>
        </p:nvPicPr>
        <p:blipFill>
          <a:blip r:embed="rId5"/>
          <a:stretch>
            <a:fillRect/>
          </a:stretch>
        </p:blipFill>
        <p:spPr>
          <a:xfrm>
            <a:off x="143739" y="3997150"/>
            <a:ext cx="2904490" cy="2378218"/>
          </a:xfrm>
          <a:prstGeom prst="rect">
            <a:avLst/>
          </a:prstGeom>
        </p:spPr>
      </p:pic>
      <p:pic>
        <p:nvPicPr>
          <p:cNvPr id="8" name="Slika 7">
            <a:extLst>
              <a:ext uri="{FF2B5EF4-FFF2-40B4-BE49-F238E27FC236}">
                <a16:creationId xmlns:a16="http://schemas.microsoft.com/office/drawing/2014/main" id="{4020D1BB-14DA-F413-469B-A4D89C9D314B}"/>
              </a:ext>
            </a:extLst>
          </p:cNvPr>
          <p:cNvPicPr>
            <a:picLocks noChangeAspect="1"/>
          </p:cNvPicPr>
          <p:nvPr/>
        </p:nvPicPr>
        <p:blipFill>
          <a:blip r:embed="rId6"/>
          <a:srcRect l="33333"/>
          <a:stretch>
            <a:fillRect/>
          </a:stretch>
        </p:blipFill>
        <p:spPr>
          <a:xfrm>
            <a:off x="3014120" y="2392461"/>
            <a:ext cx="3319189" cy="3319189"/>
          </a:xfrm>
          <a:prstGeom prst="rect">
            <a:avLst/>
          </a:prstGeom>
        </p:spPr>
      </p:pic>
      <p:pic>
        <p:nvPicPr>
          <p:cNvPr id="10" name="Slika 9">
            <a:extLst>
              <a:ext uri="{FF2B5EF4-FFF2-40B4-BE49-F238E27FC236}">
                <a16:creationId xmlns:a16="http://schemas.microsoft.com/office/drawing/2014/main" id="{6353FE5C-B073-E4B8-63C1-18FF7BE62B52}"/>
              </a:ext>
            </a:extLst>
          </p:cNvPr>
          <p:cNvPicPr>
            <a:picLocks noChangeAspect="1"/>
          </p:cNvPicPr>
          <p:nvPr/>
        </p:nvPicPr>
        <p:blipFill>
          <a:blip r:embed="rId7"/>
          <a:srcRect l="12703" r="14468"/>
          <a:stretch>
            <a:fillRect/>
          </a:stretch>
        </p:blipFill>
        <p:spPr>
          <a:xfrm>
            <a:off x="6299199" y="3103924"/>
            <a:ext cx="3177312" cy="3476625"/>
          </a:xfrm>
          <a:prstGeom prst="rect">
            <a:avLst/>
          </a:prstGeom>
        </p:spPr>
      </p:pic>
    </p:spTree>
    <p:extLst>
      <p:ext uri="{BB962C8B-B14F-4D97-AF65-F5344CB8AC3E}">
        <p14:creationId xmlns:p14="http://schemas.microsoft.com/office/powerpoint/2010/main" val="4050205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5B8B24E-9057-D832-B144-E2CB443FA53B}"/>
              </a:ext>
            </a:extLst>
          </p:cNvPr>
          <p:cNvSpPr>
            <a:spLocks noGrp="1"/>
          </p:cNvSpPr>
          <p:nvPr>
            <p:ph type="title"/>
          </p:nvPr>
        </p:nvSpPr>
        <p:spPr>
          <a:xfrm>
            <a:off x="254540" y="-358545"/>
            <a:ext cx="11682919" cy="2374089"/>
          </a:xfrm>
        </p:spPr>
        <p:txBody>
          <a:bodyPr>
            <a:noAutofit/>
          </a:bodyPr>
          <a:lstStyle/>
          <a:p>
            <a:pPr algn="ctr"/>
            <a:r>
              <a:rPr lang="en-US" sz="3200" dirty="0">
                <a:solidFill>
                  <a:schemeClr val="bg1"/>
                </a:solidFill>
              </a:rPr>
              <a:t>For instance, an educational event held to mark River Turtle Day in May attracted a great deal of attention, as we showed visitors the differences between native and invasive species.</a:t>
            </a:r>
            <a:endParaRPr lang="hr-HR" sz="3200" dirty="0">
              <a:solidFill>
                <a:schemeClr val="bg1"/>
              </a:solidFill>
            </a:endParaRPr>
          </a:p>
        </p:txBody>
      </p:sp>
      <p:pic>
        <p:nvPicPr>
          <p:cNvPr id="4" name="Slika 3">
            <a:extLst>
              <a:ext uri="{FF2B5EF4-FFF2-40B4-BE49-F238E27FC236}">
                <a16:creationId xmlns:a16="http://schemas.microsoft.com/office/drawing/2014/main" id="{8EA64382-FB8A-6B75-55D0-9700DECDA966}"/>
              </a:ext>
            </a:extLst>
          </p:cNvPr>
          <p:cNvPicPr>
            <a:picLocks noChangeAspect="1"/>
          </p:cNvPicPr>
          <p:nvPr/>
        </p:nvPicPr>
        <p:blipFill>
          <a:blip r:embed="rId4"/>
          <a:stretch>
            <a:fillRect/>
          </a:stretch>
        </p:blipFill>
        <p:spPr>
          <a:xfrm>
            <a:off x="7837687" y="1690831"/>
            <a:ext cx="4166679" cy="3125009"/>
          </a:xfrm>
          <a:prstGeom prst="rect">
            <a:avLst/>
          </a:prstGeom>
          <a:ln w="38100">
            <a:solidFill>
              <a:schemeClr val="bg1"/>
            </a:solidFill>
          </a:ln>
        </p:spPr>
      </p:pic>
      <p:pic>
        <p:nvPicPr>
          <p:cNvPr id="6" name="Slika 5">
            <a:extLst>
              <a:ext uri="{FF2B5EF4-FFF2-40B4-BE49-F238E27FC236}">
                <a16:creationId xmlns:a16="http://schemas.microsoft.com/office/drawing/2014/main" id="{6A9CF7A8-BBF5-F00A-73BE-55A7C1F5CCAB}"/>
              </a:ext>
            </a:extLst>
          </p:cNvPr>
          <p:cNvPicPr>
            <a:picLocks noChangeAspect="1"/>
          </p:cNvPicPr>
          <p:nvPr/>
        </p:nvPicPr>
        <p:blipFill>
          <a:blip r:embed="rId5"/>
          <a:stretch>
            <a:fillRect/>
          </a:stretch>
        </p:blipFill>
        <p:spPr>
          <a:xfrm>
            <a:off x="3688080" y="3048592"/>
            <a:ext cx="4815840" cy="3611880"/>
          </a:xfrm>
          <a:prstGeom prst="rect">
            <a:avLst/>
          </a:prstGeom>
          <a:ln w="28575">
            <a:solidFill>
              <a:schemeClr val="bg1"/>
            </a:solidFill>
          </a:ln>
        </p:spPr>
      </p:pic>
      <p:pic>
        <p:nvPicPr>
          <p:cNvPr id="8" name="Slika 7">
            <a:extLst>
              <a:ext uri="{FF2B5EF4-FFF2-40B4-BE49-F238E27FC236}">
                <a16:creationId xmlns:a16="http://schemas.microsoft.com/office/drawing/2014/main" id="{595F2C0B-BBAF-3D32-ACFA-729C440CF609}"/>
              </a:ext>
            </a:extLst>
          </p:cNvPr>
          <p:cNvPicPr>
            <a:picLocks noChangeAspect="1"/>
          </p:cNvPicPr>
          <p:nvPr/>
        </p:nvPicPr>
        <p:blipFill>
          <a:blip r:embed="rId6"/>
          <a:stretch>
            <a:fillRect/>
          </a:stretch>
        </p:blipFill>
        <p:spPr>
          <a:xfrm>
            <a:off x="324254" y="2011031"/>
            <a:ext cx="3739745" cy="2804809"/>
          </a:xfrm>
          <a:prstGeom prst="rect">
            <a:avLst/>
          </a:prstGeom>
          <a:ln w="28575">
            <a:solidFill>
              <a:schemeClr val="bg1"/>
            </a:solidFill>
          </a:ln>
        </p:spPr>
      </p:pic>
      <p:pic>
        <p:nvPicPr>
          <p:cNvPr id="10" name="Slika 9">
            <a:extLst>
              <a:ext uri="{FF2B5EF4-FFF2-40B4-BE49-F238E27FC236}">
                <a16:creationId xmlns:a16="http://schemas.microsoft.com/office/drawing/2014/main" id="{12004395-6205-950B-7555-D495D3DB49AE}"/>
              </a:ext>
            </a:extLst>
          </p:cNvPr>
          <p:cNvPicPr>
            <a:picLocks noChangeAspect="1"/>
          </p:cNvPicPr>
          <p:nvPr/>
        </p:nvPicPr>
        <p:blipFill>
          <a:blip r:embed="rId7"/>
          <a:stretch>
            <a:fillRect/>
          </a:stretch>
        </p:blipFill>
        <p:spPr>
          <a:xfrm>
            <a:off x="4740682" y="1503631"/>
            <a:ext cx="2420322" cy="1749704"/>
          </a:xfrm>
          <a:prstGeom prst="rect">
            <a:avLst/>
          </a:prstGeom>
        </p:spPr>
      </p:pic>
      <p:pic>
        <p:nvPicPr>
          <p:cNvPr id="12" name="Slika 11">
            <a:extLst>
              <a:ext uri="{FF2B5EF4-FFF2-40B4-BE49-F238E27FC236}">
                <a16:creationId xmlns:a16="http://schemas.microsoft.com/office/drawing/2014/main" id="{AEB39619-2441-3EED-A54E-CBC422073B0A}"/>
              </a:ext>
            </a:extLst>
          </p:cNvPr>
          <p:cNvPicPr>
            <a:picLocks noChangeAspect="1"/>
          </p:cNvPicPr>
          <p:nvPr/>
        </p:nvPicPr>
        <p:blipFill>
          <a:blip r:embed="rId8"/>
          <a:stretch>
            <a:fillRect/>
          </a:stretch>
        </p:blipFill>
        <p:spPr>
          <a:xfrm>
            <a:off x="436766" y="5512775"/>
            <a:ext cx="2621507" cy="932769"/>
          </a:xfrm>
          <a:prstGeom prst="rect">
            <a:avLst/>
          </a:prstGeom>
        </p:spPr>
      </p:pic>
      <p:pic>
        <p:nvPicPr>
          <p:cNvPr id="14" name="Slika 13">
            <a:extLst>
              <a:ext uri="{FF2B5EF4-FFF2-40B4-BE49-F238E27FC236}">
                <a16:creationId xmlns:a16="http://schemas.microsoft.com/office/drawing/2014/main" id="{980021D2-740A-A15A-B0AE-2285282BD240}"/>
              </a:ext>
            </a:extLst>
          </p:cNvPr>
          <p:cNvPicPr>
            <a:picLocks noChangeAspect="1"/>
          </p:cNvPicPr>
          <p:nvPr/>
        </p:nvPicPr>
        <p:blipFill>
          <a:blip r:embed="rId9"/>
          <a:stretch>
            <a:fillRect/>
          </a:stretch>
        </p:blipFill>
        <p:spPr>
          <a:xfrm>
            <a:off x="9781986" y="4995452"/>
            <a:ext cx="1426588" cy="1426588"/>
          </a:xfrm>
          <a:prstGeom prst="rect">
            <a:avLst/>
          </a:prstGeom>
        </p:spPr>
      </p:pic>
    </p:spTree>
    <p:extLst>
      <p:ext uri="{BB962C8B-B14F-4D97-AF65-F5344CB8AC3E}">
        <p14:creationId xmlns:p14="http://schemas.microsoft.com/office/powerpoint/2010/main" val="5679183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AAFC54A-CBF3-A009-09BF-7BBFC52EF4F5}"/>
              </a:ext>
            </a:extLst>
          </p:cNvPr>
          <p:cNvSpPr>
            <a:spLocks noGrp="1"/>
          </p:cNvSpPr>
          <p:nvPr>
            <p:ph type="title"/>
          </p:nvPr>
        </p:nvSpPr>
        <p:spPr>
          <a:xfrm>
            <a:off x="145915" y="126460"/>
            <a:ext cx="11575915" cy="2529191"/>
          </a:xfrm>
        </p:spPr>
        <p:txBody>
          <a:bodyPr>
            <a:normAutofit fontScale="90000"/>
          </a:bodyPr>
          <a:lstStyle/>
          <a:p>
            <a:pPr algn="ctr"/>
            <a:r>
              <a:rPr lang="en-US" sz="3600" dirty="0">
                <a:solidFill>
                  <a:schemeClr val="bg1"/>
                </a:solidFill>
              </a:rPr>
              <a:t>Climate change and periods of drought—phenomena we are unfortunately witnessing—contribute significantly to the fact that wetlands are the most endangered ecosystems in the world. Raising public awareness of this issue is precisely the task the Zoo and </a:t>
            </a:r>
            <a:r>
              <a:rPr lang="en-US" sz="3600" dirty="0" err="1">
                <a:solidFill>
                  <a:schemeClr val="bg1"/>
                </a:solidFill>
              </a:rPr>
              <a:t>Kopački</a:t>
            </a:r>
            <a:r>
              <a:rPr lang="en-US" sz="3600" dirty="0">
                <a:solidFill>
                  <a:schemeClr val="bg1"/>
                </a:solidFill>
              </a:rPr>
              <a:t> Rit will undertake during the "Wetlands for Life" campaign.</a:t>
            </a:r>
            <a:br>
              <a:rPr lang="en-US" sz="3600" dirty="0">
                <a:solidFill>
                  <a:schemeClr val="bg1"/>
                </a:solidFill>
              </a:rPr>
            </a:br>
            <a:endParaRPr lang="hr-HR" sz="3600" dirty="0">
              <a:solidFill>
                <a:schemeClr val="bg1"/>
              </a:solidFill>
            </a:endParaRPr>
          </a:p>
        </p:txBody>
      </p:sp>
      <p:pic>
        <p:nvPicPr>
          <p:cNvPr id="4" name="Slika 3">
            <a:extLst>
              <a:ext uri="{FF2B5EF4-FFF2-40B4-BE49-F238E27FC236}">
                <a16:creationId xmlns:a16="http://schemas.microsoft.com/office/drawing/2014/main" id="{7BB821CA-B044-C507-0135-8AF668D47A45}"/>
              </a:ext>
            </a:extLst>
          </p:cNvPr>
          <p:cNvPicPr>
            <a:picLocks noChangeAspect="1"/>
          </p:cNvPicPr>
          <p:nvPr/>
        </p:nvPicPr>
        <p:blipFill>
          <a:blip r:embed="rId4"/>
          <a:stretch>
            <a:fillRect/>
          </a:stretch>
        </p:blipFill>
        <p:spPr>
          <a:xfrm>
            <a:off x="0" y="5209799"/>
            <a:ext cx="2420322" cy="1749704"/>
          </a:xfrm>
          <a:prstGeom prst="rect">
            <a:avLst/>
          </a:prstGeom>
        </p:spPr>
      </p:pic>
      <p:pic>
        <p:nvPicPr>
          <p:cNvPr id="6" name="Slika 5">
            <a:extLst>
              <a:ext uri="{FF2B5EF4-FFF2-40B4-BE49-F238E27FC236}">
                <a16:creationId xmlns:a16="http://schemas.microsoft.com/office/drawing/2014/main" id="{1457DE08-D7D6-6691-4C1C-89C48E969042}"/>
              </a:ext>
            </a:extLst>
          </p:cNvPr>
          <p:cNvPicPr>
            <a:picLocks noChangeAspect="1"/>
          </p:cNvPicPr>
          <p:nvPr/>
        </p:nvPicPr>
        <p:blipFill>
          <a:blip r:embed="rId5"/>
          <a:stretch>
            <a:fillRect/>
          </a:stretch>
        </p:blipFill>
        <p:spPr>
          <a:xfrm>
            <a:off x="1973952" y="5686360"/>
            <a:ext cx="2621507" cy="932769"/>
          </a:xfrm>
          <a:prstGeom prst="rect">
            <a:avLst/>
          </a:prstGeom>
        </p:spPr>
      </p:pic>
      <p:pic>
        <p:nvPicPr>
          <p:cNvPr id="8" name="Slika 7">
            <a:extLst>
              <a:ext uri="{FF2B5EF4-FFF2-40B4-BE49-F238E27FC236}">
                <a16:creationId xmlns:a16="http://schemas.microsoft.com/office/drawing/2014/main" id="{D5F674BB-C141-6F95-7187-32B2B80FB823}"/>
              </a:ext>
            </a:extLst>
          </p:cNvPr>
          <p:cNvPicPr>
            <a:picLocks noChangeAspect="1"/>
          </p:cNvPicPr>
          <p:nvPr/>
        </p:nvPicPr>
        <p:blipFill>
          <a:blip r:embed="rId6"/>
          <a:stretch>
            <a:fillRect/>
          </a:stretch>
        </p:blipFill>
        <p:spPr>
          <a:xfrm>
            <a:off x="4669412" y="5371357"/>
            <a:ext cx="1426588" cy="1426588"/>
          </a:xfrm>
          <a:prstGeom prst="rect">
            <a:avLst/>
          </a:prstGeom>
        </p:spPr>
      </p:pic>
      <p:pic>
        <p:nvPicPr>
          <p:cNvPr id="10" name="Slika 9">
            <a:extLst>
              <a:ext uri="{FF2B5EF4-FFF2-40B4-BE49-F238E27FC236}">
                <a16:creationId xmlns:a16="http://schemas.microsoft.com/office/drawing/2014/main" id="{35C02493-9F1C-AA89-F8CB-2C9C797A13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0160" y="2555877"/>
            <a:ext cx="5567551" cy="4175663"/>
          </a:xfrm>
          <a:prstGeom prst="rect">
            <a:avLst/>
          </a:prstGeom>
        </p:spPr>
      </p:pic>
    </p:spTree>
    <p:extLst>
      <p:ext uri="{BB962C8B-B14F-4D97-AF65-F5344CB8AC3E}">
        <p14:creationId xmlns:p14="http://schemas.microsoft.com/office/powerpoint/2010/main" val="28495250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AE3F3E1A-97B2-5804-3D5F-3F08F09D3704}"/>
              </a:ext>
            </a:extLst>
          </p:cNvPr>
          <p:cNvSpPr>
            <a:spLocks noGrp="1"/>
          </p:cNvSpPr>
          <p:nvPr>
            <p:ph type="title"/>
          </p:nvPr>
        </p:nvSpPr>
        <p:spPr>
          <a:xfrm>
            <a:off x="838200" y="365126"/>
            <a:ext cx="10515600" cy="2407258"/>
          </a:xfrm>
        </p:spPr>
        <p:txBody>
          <a:bodyPr>
            <a:noAutofit/>
          </a:bodyPr>
          <a:lstStyle/>
          <a:p>
            <a:r>
              <a:rPr lang="en-US" sz="2800" dirty="0">
                <a:solidFill>
                  <a:schemeClr val="bg1"/>
                </a:solidFill>
              </a:rPr>
              <a:t>Through educational activities, we aim to involve the public in monitoring wetland biodiversity in our area.</a:t>
            </a:r>
            <a:br>
              <a:rPr lang="hr-HR" sz="2800" dirty="0">
                <a:solidFill>
                  <a:schemeClr val="bg1"/>
                </a:solidFill>
              </a:rPr>
            </a:br>
            <a:r>
              <a:rPr lang="en-US" sz="2800" dirty="0">
                <a:solidFill>
                  <a:schemeClr val="bg1"/>
                </a:solidFill>
              </a:rPr>
              <a:t>This is an excellent way to showcase the diversity of wetland-associated species recorded by the participating institutions. </a:t>
            </a:r>
            <a:br>
              <a:rPr lang="hr-HR" sz="2800" dirty="0">
                <a:solidFill>
                  <a:schemeClr val="bg1"/>
                </a:solidFill>
              </a:rPr>
            </a:br>
            <a:r>
              <a:rPr lang="en-US" sz="2800" dirty="0">
                <a:solidFill>
                  <a:schemeClr val="bg1"/>
                </a:solidFill>
              </a:rPr>
              <a:t>It also offers an opportunity to track how wildlife returns and changes over time.</a:t>
            </a:r>
            <a:endParaRPr lang="hr-HR" sz="2800" dirty="0">
              <a:solidFill>
                <a:schemeClr val="bg1"/>
              </a:solidFill>
            </a:endParaRPr>
          </a:p>
        </p:txBody>
      </p:sp>
      <p:pic>
        <p:nvPicPr>
          <p:cNvPr id="4" name="Slika 3">
            <a:extLst>
              <a:ext uri="{FF2B5EF4-FFF2-40B4-BE49-F238E27FC236}">
                <a16:creationId xmlns:a16="http://schemas.microsoft.com/office/drawing/2014/main" id="{7B0D7E0C-78C4-82E3-581C-704446E95B8F}"/>
              </a:ext>
            </a:extLst>
          </p:cNvPr>
          <p:cNvPicPr>
            <a:picLocks noChangeAspect="1"/>
          </p:cNvPicPr>
          <p:nvPr/>
        </p:nvPicPr>
        <p:blipFill>
          <a:blip r:embed="rId4"/>
          <a:stretch>
            <a:fillRect/>
          </a:stretch>
        </p:blipFill>
        <p:spPr>
          <a:xfrm>
            <a:off x="-230910" y="5219527"/>
            <a:ext cx="2420322" cy="1749704"/>
          </a:xfrm>
          <a:prstGeom prst="rect">
            <a:avLst/>
          </a:prstGeom>
        </p:spPr>
      </p:pic>
      <p:pic>
        <p:nvPicPr>
          <p:cNvPr id="6" name="Slika 5">
            <a:extLst>
              <a:ext uri="{FF2B5EF4-FFF2-40B4-BE49-F238E27FC236}">
                <a16:creationId xmlns:a16="http://schemas.microsoft.com/office/drawing/2014/main" id="{A8C5375A-FAB7-B756-FA19-BD461F4A9F18}"/>
              </a:ext>
            </a:extLst>
          </p:cNvPr>
          <p:cNvPicPr>
            <a:picLocks noChangeAspect="1"/>
          </p:cNvPicPr>
          <p:nvPr/>
        </p:nvPicPr>
        <p:blipFill>
          <a:blip r:embed="rId5"/>
          <a:stretch>
            <a:fillRect/>
          </a:stretch>
        </p:blipFill>
        <p:spPr>
          <a:xfrm>
            <a:off x="1875163" y="5742348"/>
            <a:ext cx="2621507" cy="932769"/>
          </a:xfrm>
          <a:prstGeom prst="rect">
            <a:avLst/>
          </a:prstGeom>
        </p:spPr>
      </p:pic>
      <p:pic>
        <p:nvPicPr>
          <p:cNvPr id="8" name="Slika 7">
            <a:extLst>
              <a:ext uri="{FF2B5EF4-FFF2-40B4-BE49-F238E27FC236}">
                <a16:creationId xmlns:a16="http://schemas.microsoft.com/office/drawing/2014/main" id="{0AACFD2A-4E22-E717-11F4-FDAB332936CA}"/>
              </a:ext>
            </a:extLst>
          </p:cNvPr>
          <p:cNvPicPr>
            <a:picLocks noChangeAspect="1"/>
          </p:cNvPicPr>
          <p:nvPr/>
        </p:nvPicPr>
        <p:blipFill>
          <a:blip r:embed="rId6"/>
          <a:stretch>
            <a:fillRect/>
          </a:stretch>
        </p:blipFill>
        <p:spPr>
          <a:xfrm>
            <a:off x="4565583" y="5381085"/>
            <a:ext cx="1426588" cy="1426588"/>
          </a:xfrm>
          <a:prstGeom prst="rect">
            <a:avLst/>
          </a:prstGeom>
        </p:spPr>
      </p:pic>
      <p:pic>
        <p:nvPicPr>
          <p:cNvPr id="10" name="Slika 9">
            <a:extLst>
              <a:ext uri="{FF2B5EF4-FFF2-40B4-BE49-F238E27FC236}">
                <a16:creationId xmlns:a16="http://schemas.microsoft.com/office/drawing/2014/main" id="{8DD67626-A435-5E7E-3AB6-521CEB4AA223}"/>
              </a:ext>
            </a:extLst>
          </p:cNvPr>
          <p:cNvPicPr>
            <a:picLocks noChangeAspect="1"/>
          </p:cNvPicPr>
          <p:nvPr/>
        </p:nvPicPr>
        <p:blipFill>
          <a:blip r:embed="rId7"/>
          <a:stretch>
            <a:fillRect/>
          </a:stretch>
        </p:blipFill>
        <p:spPr>
          <a:xfrm>
            <a:off x="9069016" y="2772384"/>
            <a:ext cx="2886278" cy="3848371"/>
          </a:xfrm>
          <a:prstGeom prst="rect">
            <a:avLst/>
          </a:prstGeom>
          <a:ln w="38100">
            <a:solidFill>
              <a:schemeClr val="bg1"/>
            </a:solidFill>
          </a:ln>
        </p:spPr>
      </p:pic>
      <p:pic>
        <p:nvPicPr>
          <p:cNvPr id="12" name="Slika 11">
            <a:extLst>
              <a:ext uri="{FF2B5EF4-FFF2-40B4-BE49-F238E27FC236}">
                <a16:creationId xmlns:a16="http://schemas.microsoft.com/office/drawing/2014/main" id="{24EB0277-34B1-57D8-73A7-6599ADDB34A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48233" y="2502711"/>
            <a:ext cx="3515360" cy="2636520"/>
          </a:xfrm>
          <a:prstGeom prst="rect">
            <a:avLst/>
          </a:prstGeom>
          <a:ln w="38100">
            <a:solidFill>
              <a:schemeClr val="bg1"/>
            </a:solidFill>
          </a:ln>
        </p:spPr>
      </p:pic>
    </p:spTree>
    <p:extLst>
      <p:ext uri="{BB962C8B-B14F-4D97-AF65-F5344CB8AC3E}">
        <p14:creationId xmlns:p14="http://schemas.microsoft.com/office/powerpoint/2010/main" val="795224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b="-18000"/>
          </a:stretch>
        </a:blipFill>
        <a:effectLst/>
      </p:bgPr>
    </p:bg>
    <p:spTree>
      <p:nvGrpSpPr>
        <p:cNvPr id="1" name="">
          <a:extLst>
            <a:ext uri="{FF2B5EF4-FFF2-40B4-BE49-F238E27FC236}">
              <a16:creationId xmlns:a16="http://schemas.microsoft.com/office/drawing/2014/main" id="{93708EA9-027D-224E-784B-F5886E09DCC6}"/>
            </a:ext>
          </a:extLst>
        </p:cNvPr>
        <p:cNvGrpSpPr/>
        <p:nvPr/>
      </p:nvGrpSpPr>
      <p:grpSpPr>
        <a:xfrm>
          <a:off x="0" y="0"/>
          <a:ext cx="0" cy="0"/>
          <a:chOff x="0" y="0"/>
          <a:chExt cx="0" cy="0"/>
        </a:xfrm>
      </p:grpSpPr>
      <p:pic>
        <p:nvPicPr>
          <p:cNvPr id="3" name="Slika 2">
            <a:extLst>
              <a:ext uri="{FF2B5EF4-FFF2-40B4-BE49-F238E27FC236}">
                <a16:creationId xmlns:a16="http://schemas.microsoft.com/office/drawing/2014/main" id="{A9E8C77C-F69C-7301-7F1A-BB6CA607B9DC}"/>
              </a:ext>
            </a:extLst>
          </p:cNvPr>
          <p:cNvPicPr>
            <a:picLocks noChangeAspect="1"/>
          </p:cNvPicPr>
          <p:nvPr/>
        </p:nvPicPr>
        <p:blipFill>
          <a:blip r:embed="rId4"/>
          <a:stretch>
            <a:fillRect/>
          </a:stretch>
        </p:blipFill>
        <p:spPr>
          <a:xfrm>
            <a:off x="1654887" y="5762653"/>
            <a:ext cx="2063674" cy="734284"/>
          </a:xfrm>
          <a:prstGeom prst="rect">
            <a:avLst/>
          </a:prstGeom>
        </p:spPr>
      </p:pic>
      <p:sp>
        <p:nvSpPr>
          <p:cNvPr id="2" name="Naslov 1">
            <a:extLst>
              <a:ext uri="{FF2B5EF4-FFF2-40B4-BE49-F238E27FC236}">
                <a16:creationId xmlns:a16="http://schemas.microsoft.com/office/drawing/2014/main" id="{B5A32374-DFE4-A3EB-FD40-47D0D5617745}"/>
              </a:ext>
            </a:extLst>
          </p:cNvPr>
          <p:cNvSpPr>
            <a:spLocks noGrp="1"/>
          </p:cNvSpPr>
          <p:nvPr>
            <p:ph type="ctrTitle"/>
          </p:nvPr>
        </p:nvSpPr>
        <p:spPr/>
        <p:txBody>
          <a:bodyPr>
            <a:normAutofit fontScale="90000"/>
          </a:bodyPr>
          <a:lstStyle/>
          <a:p>
            <a:r>
              <a:rPr lang="hr-HR" dirty="0">
                <a:solidFill>
                  <a:schemeClr val="bg1"/>
                </a:solidFill>
              </a:rPr>
              <a:t> </a:t>
            </a:r>
            <a:br>
              <a:rPr lang="hr-HR" dirty="0">
                <a:solidFill>
                  <a:schemeClr val="bg1"/>
                </a:solidFill>
              </a:rPr>
            </a:br>
            <a:br>
              <a:rPr lang="hr-HR" dirty="0">
                <a:solidFill>
                  <a:schemeClr val="bg1"/>
                </a:solidFill>
              </a:rPr>
            </a:br>
            <a:endParaRPr lang="hr-HR" dirty="0">
              <a:solidFill>
                <a:schemeClr val="bg1"/>
              </a:solidFill>
            </a:endParaRPr>
          </a:p>
        </p:txBody>
      </p:sp>
      <p:sp>
        <p:nvSpPr>
          <p:cNvPr id="5" name="Podnaslov 4">
            <a:extLst>
              <a:ext uri="{FF2B5EF4-FFF2-40B4-BE49-F238E27FC236}">
                <a16:creationId xmlns:a16="http://schemas.microsoft.com/office/drawing/2014/main" id="{180BA0D5-1304-6FDC-6640-F38BF8C07985}"/>
              </a:ext>
            </a:extLst>
          </p:cNvPr>
          <p:cNvSpPr>
            <a:spLocks noGrp="1"/>
          </p:cNvSpPr>
          <p:nvPr>
            <p:ph type="subTitle" idx="1"/>
          </p:nvPr>
        </p:nvSpPr>
        <p:spPr>
          <a:xfrm>
            <a:off x="152400" y="304800"/>
            <a:ext cx="6339840" cy="4953000"/>
          </a:xfrm>
        </p:spPr>
        <p:txBody>
          <a:bodyPr/>
          <a:lstStyle/>
          <a:p>
            <a:r>
              <a:rPr lang="hr-HR" dirty="0">
                <a:solidFill>
                  <a:schemeClr val="bg1"/>
                </a:solidFill>
              </a:rPr>
              <a:t> </a:t>
            </a:r>
            <a:r>
              <a:rPr lang="en-US" dirty="0">
                <a:solidFill>
                  <a:schemeClr val="bg1"/>
                </a:solidFill>
              </a:rPr>
              <a:t>CAMPAIGN MISSION</a:t>
            </a:r>
          </a:p>
          <a:p>
            <a:endParaRPr lang="en-US" dirty="0">
              <a:solidFill>
                <a:schemeClr val="bg1"/>
              </a:solidFill>
            </a:endParaRPr>
          </a:p>
          <a:p>
            <a:endParaRPr lang="en-US" dirty="0">
              <a:solidFill>
                <a:schemeClr val="bg1"/>
              </a:solidFill>
            </a:endParaRPr>
          </a:p>
          <a:p>
            <a:r>
              <a:rPr lang="en-US" dirty="0">
                <a:solidFill>
                  <a:schemeClr val="bg1"/>
                </a:solidFill>
              </a:rPr>
              <a:t>To harness the expertise, experience,</a:t>
            </a:r>
          </a:p>
          <a:p>
            <a:r>
              <a:rPr lang="en-US" dirty="0">
                <a:solidFill>
                  <a:schemeClr val="bg1"/>
                </a:solidFill>
              </a:rPr>
              <a:t>reach, and passion of the EAZA community</a:t>
            </a:r>
          </a:p>
          <a:p>
            <a:r>
              <a:rPr lang="en-US" dirty="0">
                <a:solidFill>
                  <a:schemeClr val="bg1"/>
                </a:solidFill>
              </a:rPr>
              <a:t>to raise funds, educate, empower, and</a:t>
            </a:r>
          </a:p>
          <a:p>
            <a:r>
              <a:rPr lang="en-US" dirty="0">
                <a:solidFill>
                  <a:schemeClr val="bg1"/>
                </a:solidFill>
              </a:rPr>
              <a:t>inspire action for the protection, restoration,</a:t>
            </a:r>
          </a:p>
          <a:p>
            <a:r>
              <a:rPr lang="en-US" dirty="0">
                <a:solidFill>
                  <a:schemeClr val="bg1"/>
                </a:solidFill>
              </a:rPr>
              <a:t>and creation of wetlands and their</a:t>
            </a:r>
          </a:p>
          <a:p>
            <a:r>
              <a:rPr lang="en-US" dirty="0">
                <a:solidFill>
                  <a:schemeClr val="bg1"/>
                </a:solidFill>
              </a:rPr>
              <a:t>biodiversity.</a:t>
            </a:r>
            <a:endParaRPr lang="hr-HR" dirty="0">
              <a:solidFill>
                <a:schemeClr val="bg1"/>
              </a:solidFill>
            </a:endParaRPr>
          </a:p>
        </p:txBody>
      </p:sp>
      <p:pic>
        <p:nvPicPr>
          <p:cNvPr id="4" name="Slika 3">
            <a:extLst>
              <a:ext uri="{FF2B5EF4-FFF2-40B4-BE49-F238E27FC236}">
                <a16:creationId xmlns:a16="http://schemas.microsoft.com/office/drawing/2014/main" id="{03BF1B8B-8B51-7745-38D7-119FA4331ADB}"/>
              </a:ext>
            </a:extLst>
          </p:cNvPr>
          <p:cNvPicPr>
            <a:picLocks noChangeAspect="1"/>
          </p:cNvPicPr>
          <p:nvPr/>
        </p:nvPicPr>
        <p:blipFill>
          <a:blip r:embed="rId5"/>
          <a:stretch>
            <a:fillRect/>
          </a:stretch>
        </p:blipFill>
        <p:spPr>
          <a:xfrm>
            <a:off x="377637" y="5641981"/>
            <a:ext cx="1349563" cy="975629"/>
          </a:xfrm>
          <a:prstGeom prst="rect">
            <a:avLst/>
          </a:prstGeom>
        </p:spPr>
      </p:pic>
      <p:pic>
        <p:nvPicPr>
          <p:cNvPr id="10" name="Slika 9" descr="Slika na kojoj se prikazuje sisavac, vidra, vanjski, Sjevernoamerička riječna vidra&#10;&#10;Sadržaj generiran uz AI možda nije točan.">
            <a:extLst>
              <a:ext uri="{FF2B5EF4-FFF2-40B4-BE49-F238E27FC236}">
                <a16:creationId xmlns:a16="http://schemas.microsoft.com/office/drawing/2014/main" id="{41A90728-24B2-130E-DB56-E233E78E76E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2240" y="2558374"/>
            <a:ext cx="5415842" cy="3044581"/>
          </a:xfrm>
          <a:prstGeom prst="rect">
            <a:avLst/>
          </a:prstGeom>
        </p:spPr>
      </p:pic>
      <p:pic>
        <p:nvPicPr>
          <p:cNvPr id="11" name="Slika 10">
            <a:extLst>
              <a:ext uri="{FF2B5EF4-FFF2-40B4-BE49-F238E27FC236}">
                <a16:creationId xmlns:a16="http://schemas.microsoft.com/office/drawing/2014/main" id="{039DA8BE-76F4-5BBF-02E9-C9D34B49C385}"/>
              </a:ext>
            </a:extLst>
          </p:cNvPr>
          <p:cNvPicPr>
            <a:picLocks noChangeAspect="1"/>
          </p:cNvPicPr>
          <p:nvPr/>
        </p:nvPicPr>
        <p:blipFill>
          <a:blip r:embed="rId7"/>
          <a:stretch>
            <a:fillRect/>
          </a:stretch>
        </p:blipFill>
        <p:spPr>
          <a:xfrm>
            <a:off x="4275266" y="5518236"/>
            <a:ext cx="1099374" cy="1099374"/>
          </a:xfrm>
          <a:prstGeom prst="rect">
            <a:avLst/>
          </a:prstGeom>
        </p:spPr>
      </p:pic>
    </p:spTree>
    <p:extLst>
      <p:ext uri="{BB962C8B-B14F-4D97-AF65-F5344CB8AC3E}">
        <p14:creationId xmlns:p14="http://schemas.microsoft.com/office/powerpoint/2010/main" val="2743608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000" r="-1000" b="-18000"/>
          </a:stretch>
        </a:blipFill>
        <a:effectLst/>
      </p:bgPr>
    </p:bg>
    <p:spTree>
      <p:nvGrpSpPr>
        <p:cNvPr id="1" name="">
          <a:extLst>
            <a:ext uri="{FF2B5EF4-FFF2-40B4-BE49-F238E27FC236}">
              <a16:creationId xmlns:a16="http://schemas.microsoft.com/office/drawing/2014/main" id="{FDCF59EC-D6EC-F8EE-4C07-4E7621EA653F}"/>
            </a:ext>
          </a:extLst>
        </p:cNvPr>
        <p:cNvGrpSpPr/>
        <p:nvPr/>
      </p:nvGrpSpPr>
      <p:grpSpPr>
        <a:xfrm>
          <a:off x="0" y="0"/>
          <a:ext cx="0" cy="0"/>
          <a:chOff x="0" y="0"/>
          <a:chExt cx="0" cy="0"/>
        </a:xfrm>
      </p:grpSpPr>
      <p:pic>
        <p:nvPicPr>
          <p:cNvPr id="3" name="Slika 2">
            <a:extLst>
              <a:ext uri="{FF2B5EF4-FFF2-40B4-BE49-F238E27FC236}">
                <a16:creationId xmlns:a16="http://schemas.microsoft.com/office/drawing/2014/main" id="{F23A2A2A-AFD8-A067-328E-FA6C2DB37E6B}"/>
              </a:ext>
            </a:extLst>
          </p:cNvPr>
          <p:cNvPicPr>
            <a:picLocks noChangeAspect="1"/>
          </p:cNvPicPr>
          <p:nvPr/>
        </p:nvPicPr>
        <p:blipFill>
          <a:blip r:embed="rId4"/>
          <a:stretch>
            <a:fillRect/>
          </a:stretch>
        </p:blipFill>
        <p:spPr>
          <a:xfrm>
            <a:off x="1524000" y="6126737"/>
            <a:ext cx="1781789" cy="633985"/>
          </a:xfrm>
          <a:prstGeom prst="rect">
            <a:avLst/>
          </a:prstGeom>
        </p:spPr>
      </p:pic>
      <p:sp>
        <p:nvSpPr>
          <p:cNvPr id="2" name="Naslov 1">
            <a:extLst>
              <a:ext uri="{FF2B5EF4-FFF2-40B4-BE49-F238E27FC236}">
                <a16:creationId xmlns:a16="http://schemas.microsoft.com/office/drawing/2014/main" id="{9318E0AD-97BE-5835-0176-83564BEA815B}"/>
              </a:ext>
            </a:extLst>
          </p:cNvPr>
          <p:cNvSpPr>
            <a:spLocks noGrp="1"/>
          </p:cNvSpPr>
          <p:nvPr>
            <p:ph type="ctrTitle"/>
          </p:nvPr>
        </p:nvSpPr>
        <p:spPr/>
        <p:txBody>
          <a:bodyPr>
            <a:normAutofit fontScale="90000"/>
          </a:bodyPr>
          <a:lstStyle/>
          <a:p>
            <a:r>
              <a:rPr lang="hr-HR" dirty="0">
                <a:solidFill>
                  <a:schemeClr val="bg1"/>
                </a:solidFill>
              </a:rPr>
              <a:t> </a:t>
            </a:r>
            <a:br>
              <a:rPr lang="hr-HR" dirty="0">
                <a:solidFill>
                  <a:schemeClr val="bg1"/>
                </a:solidFill>
              </a:rPr>
            </a:br>
            <a:br>
              <a:rPr lang="hr-HR" dirty="0">
                <a:solidFill>
                  <a:schemeClr val="bg1"/>
                </a:solidFill>
              </a:rPr>
            </a:br>
            <a:endParaRPr lang="hr-HR" dirty="0">
              <a:solidFill>
                <a:schemeClr val="bg1"/>
              </a:solidFill>
            </a:endParaRPr>
          </a:p>
        </p:txBody>
      </p:sp>
      <p:sp>
        <p:nvSpPr>
          <p:cNvPr id="5" name="Podnaslov 4">
            <a:extLst>
              <a:ext uri="{FF2B5EF4-FFF2-40B4-BE49-F238E27FC236}">
                <a16:creationId xmlns:a16="http://schemas.microsoft.com/office/drawing/2014/main" id="{4E5163DB-0B03-10A4-AC14-B401DEFB8565}"/>
              </a:ext>
            </a:extLst>
          </p:cNvPr>
          <p:cNvSpPr>
            <a:spLocks noGrp="1"/>
          </p:cNvSpPr>
          <p:nvPr>
            <p:ph type="subTitle" idx="1"/>
          </p:nvPr>
        </p:nvSpPr>
        <p:spPr>
          <a:xfrm>
            <a:off x="-817123" y="225697"/>
            <a:ext cx="14027285" cy="5901040"/>
          </a:xfrm>
        </p:spPr>
        <p:txBody>
          <a:bodyPr>
            <a:normAutofit fontScale="85000" lnSpcReduction="20000"/>
          </a:bodyPr>
          <a:lstStyle/>
          <a:p>
            <a:r>
              <a:rPr lang="en-US" sz="1600" b="1" dirty="0">
                <a:solidFill>
                  <a:schemeClr val="bg1"/>
                </a:solidFill>
              </a:rPr>
              <a:t>CAMPAIGN GOALS</a:t>
            </a:r>
          </a:p>
          <a:p>
            <a:endParaRPr lang="en-US" sz="1600" b="1" dirty="0">
              <a:solidFill>
                <a:schemeClr val="bg1"/>
              </a:solidFill>
            </a:endParaRPr>
          </a:p>
          <a:p>
            <a:r>
              <a:rPr lang="en-US" sz="1600" b="1" dirty="0">
                <a:solidFill>
                  <a:schemeClr val="bg1"/>
                </a:solidFill>
              </a:rPr>
              <a:t>Raise funds and provide support for selected</a:t>
            </a:r>
          </a:p>
          <a:p>
            <a:r>
              <a:rPr lang="en-US" sz="1600" b="1" dirty="0">
                <a:solidFill>
                  <a:schemeClr val="bg1"/>
                </a:solidFill>
              </a:rPr>
              <a:t>wetland conservation projects</a:t>
            </a:r>
          </a:p>
          <a:p>
            <a:endParaRPr lang="en-US" sz="1600" b="1" dirty="0">
              <a:solidFill>
                <a:schemeClr val="bg1"/>
              </a:solidFill>
            </a:endParaRPr>
          </a:p>
          <a:p>
            <a:r>
              <a:rPr lang="en-US" sz="1600" b="1" dirty="0">
                <a:solidFill>
                  <a:schemeClr val="bg1"/>
                </a:solidFill>
              </a:rPr>
              <a:t>Raise public awareness about the importance of wetlands</a:t>
            </a:r>
          </a:p>
          <a:p>
            <a:r>
              <a:rPr lang="en-US" sz="1600" b="1" dirty="0">
                <a:solidFill>
                  <a:schemeClr val="bg1"/>
                </a:solidFill>
              </a:rPr>
              <a:t>and the complexities of their protection</a:t>
            </a:r>
          </a:p>
          <a:p>
            <a:endParaRPr lang="en-US" sz="1600" b="1" dirty="0">
              <a:solidFill>
                <a:schemeClr val="bg1"/>
              </a:solidFill>
            </a:endParaRPr>
          </a:p>
          <a:p>
            <a:r>
              <a:rPr lang="en-US" sz="1600" b="1" dirty="0">
                <a:solidFill>
                  <a:schemeClr val="bg1"/>
                </a:solidFill>
              </a:rPr>
              <a:t>Encourage improved water use and management,</a:t>
            </a:r>
          </a:p>
          <a:p>
            <a:r>
              <a:rPr lang="en-US" sz="1600" b="1" dirty="0">
                <a:solidFill>
                  <a:schemeClr val="bg1"/>
                </a:solidFill>
              </a:rPr>
              <a:t>a reduction in harmful chemicals, the creation of on-site wetlands,</a:t>
            </a:r>
          </a:p>
          <a:p>
            <a:r>
              <a:rPr lang="en-US" sz="1600" b="1" dirty="0">
                <a:solidFill>
                  <a:schemeClr val="bg1"/>
                </a:solidFill>
              </a:rPr>
              <a:t>and the use of nature-based solutions within</a:t>
            </a:r>
          </a:p>
          <a:p>
            <a:r>
              <a:rPr lang="en-US" sz="1600" b="1" dirty="0">
                <a:solidFill>
                  <a:schemeClr val="bg1"/>
                </a:solidFill>
              </a:rPr>
              <a:t>EAZA member institutions</a:t>
            </a:r>
          </a:p>
          <a:p>
            <a:endParaRPr lang="en-US" sz="1600" b="1" dirty="0">
              <a:solidFill>
                <a:schemeClr val="bg1"/>
              </a:solidFill>
            </a:endParaRPr>
          </a:p>
          <a:p>
            <a:r>
              <a:rPr lang="en-US" sz="1600" b="1" dirty="0">
                <a:solidFill>
                  <a:schemeClr val="bg1"/>
                </a:solidFill>
              </a:rPr>
              <a:t>Engage local communities in wetland conservation and</a:t>
            </a:r>
          </a:p>
          <a:p>
            <a:r>
              <a:rPr lang="en-US" sz="1600" b="1" dirty="0">
                <a:solidFill>
                  <a:schemeClr val="bg1"/>
                </a:solidFill>
              </a:rPr>
              <a:t>biodiversity monitoring through hands-on</a:t>
            </a:r>
          </a:p>
          <a:p>
            <a:r>
              <a:rPr lang="en-US" sz="1600" b="1" dirty="0">
                <a:solidFill>
                  <a:schemeClr val="bg1"/>
                </a:solidFill>
              </a:rPr>
              <a:t>experiences</a:t>
            </a:r>
          </a:p>
          <a:p>
            <a:endParaRPr lang="en-US" sz="1600" b="1" dirty="0">
              <a:solidFill>
                <a:schemeClr val="bg1"/>
              </a:solidFill>
            </a:endParaRPr>
          </a:p>
          <a:p>
            <a:r>
              <a:rPr lang="en-US" sz="1600" b="1" dirty="0">
                <a:solidFill>
                  <a:schemeClr val="bg1"/>
                </a:solidFill>
              </a:rPr>
              <a:t>Encourage EAZA members to build lasting partnerships</a:t>
            </a:r>
          </a:p>
          <a:p>
            <a:r>
              <a:rPr lang="en-US" sz="1600" b="1" dirty="0">
                <a:solidFill>
                  <a:schemeClr val="bg1"/>
                </a:solidFill>
              </a:rPr>
              <a:t>with botanical gardens, research institutes, and NGOs</a:t>
            </a:r>
          </a:p>
          <a:p>
            <a:r>
              <a:rPr lang="en-US" sz="1600" b="1" dirty="0">
                <a:solidFill>
                  <a:schemeClr val="bg1"/>
                </a:solidFill>
              </a:rPr>
              <a:t>dedicated to wetland conservation</a:t>
            </a:r>
            <a:endParaRPr lang="hr-HR" sz="700" b="1" dirty="0">
              <a:solidFill>
                <a:schemeClr val="bg1"/>
              </a:solidFill>
            </a:endParaRPr>
          </a:p>
        </p:txBody>
      </p:sp>
      <p:pic>
        <p:nvPicPr>
          <p:cNvPr id="4" name="Slika 3">
            <a:extLst>
              <a:ext uri="{FF2B5EF4-FFF2-40B4-BE49-F238E27FC236}">
                <a16:creationId xmlns:a16="http://schemas.microsoft.com/office/drawing/2014/main" id="{D5D95CAE-239D-2D5E-85A7-9B65FBFDFA46}"/>
              </a:ext>
            </a:extLst>
          </p:cNvPr>
          <p:cNvPicPr>
            <a:picLocks noChangeAspect="1"/>
          </p:cNvPicPr>
          <p:nvPr/>
        </p:nvPicPr>
        <p:blipFill>
          <a:blip r:embed="rId5"/>
          <a:stretch>
            <a:fillRect/>
          </a:stretch>
        </p:blipFill>
        <p:spPr>
          <a:xfrm>
            <a:off x="0" y="5826854"/>
            <a:ext cx="1781789" cy="1288094"/>
          </a:xfrm>
          <a:prstGeom prst="rect">
            <a:avLst/>
          </a:prstGeom>
        </p:spPr>
      </p:pic>
      <p:pic>
        <p:nvPicPr>
          <p:cNvPr id="6" name="Slika 5">
            <a:extLst>
              <a:ext uri="{FF2B5EF4-FFF2-40B4-BE49-F238E27FC236}">
                <a16:creationId xmlns:a16="http://schemas.microsoft.com/office/drawing/2014/main" id="{E3535CB9-A29A-C8E3-3CE2-F809E2622FD2}"/>
              </a:ext>
            </a:extLst>
          </p:cNvPr>
          <p:cNvPicPr>
            <a:picLocks noChangeAspect="1"/>
          </p:cNvPicPr>
          <p:nvPr/>
        </p:nvPicPr>
        <p:blipFill>
          <a:blip r:embed="rId6"/>
          <a:stretch>
            <a:fillRect/>
          </a:stretch>
        </p:blipFill>
        <p:spPr>
          <a:xfrm>
            <a:off x="3649568" y="6126737"/>
            <a:ext cx="633985" cy="633985"/>
          </a:xfrm>
          <a:prstGeom prst="rect">
            <a:avLst/>
          </a:prstGeom>
        </p:spPr>
      </p:pic>
      <p:sp>
        <p:nvSpPr>
          <p:cNvPr id="7" name="Elipsa 6">
            <a:extLst>
              <a:ext uri="{FF2B5EF4-FFF2-40B4-BE49-F238E27FC236}">
                <a16:creationId xmlns:a16="http://schemas.microsoft.com/office/drawing/2014/main" id="{0EAF4277-F667-3B7D-2937-4FB8F06A70B4}"/>
              </a:ext>
            </a:extLst>
          </p:cNvPr>
          <p:cNvSpPr/>
          <p:nvPr/>
        </p:nvSpPr>
        <p:spPr>
          <a:xfrm>
            <a:off x="7878594" y="3949429"/>
            <a:ext cx="2530671" cy="914400"/>
          </a:xfrm>
          <a:prstGeom prst="ellipse">
            <a:avLst/>
          </a:prstGeom>
          <a:solidFill>
            <a:srgbClr val="3D7F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hr-HR"/>
          </a:p>
        </p:txBody>
      </p:sp>
    </p:spTree>
    <p:extLst>
      <p:ext uri="{BB962C8B-B14F-4D97-AF65-F5344CB8AC3E}">
        <p14:creationId xmlns:p14="http://schemas.microsoft.com/office/powerpoint/2010/main" val="1118663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98000">
              <a:srgbClr val="0070C0"/>
            </a:gs>
            <a:gs pos="2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A9F0D11F-1541-C8B4-1AB0-EF9E8410C661}"/>
            </a:ext>
          </a:extLst>
        </p:cNvPr>
        <p:cNvGrpSpPr/>
        <p:nvPr/>
      </p:nvGrpSpPr>
      <p:grpSpPr>
        <a:xfrm>
          <a:off x="0" y="0"/>
          <a:ext cx="0" cy="0"/>
          <a:chOff x="0" y="0"/>
          <a:chExt cx="0" cy="0"/>
        </a:xfrm>
      </p:grpSpPr>
      <p:sp useBgFill="1">
        <p:nvSpPr>
          <p:cNvPr id="26" name="Rectangle 9">
            <a:extLst>
              <a:ext uri="{FF2B5EF4-FFF2-40B4-BE49-F238E27FC236}">
                <a16:creationId xmlns:a16="http://schemas.microsoft.com/office/drawing/2014/main" id="{54C0BF66-11D0-3C5B-A858-4FCF55F8A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ysClr val="windowText" lastClr="000000"/>
                </a:solidFill>
              </a:ln>
            </a:endParaRPr>
          </a:p>
        </p:txBody>
      </p:sp>
      <p:sp>
        <p:nvSpPr>
          <p:cNvPr id="2" name="Naslov 1">
            <a:extLst>
              <a:ext uri="{FF2B5EF4-FFF2-40B4-BE49-F238E27FC236}">
                <a16:creationId xmlns:a16="http://schemas.microsoft.com/office/drawing/2014/main" id="{CCBB997F-5BA4-E277-0C0C-5741D5A8FB26}"/>
              </a:ext>
            </a:extLst>
          </p:cNvPr>
          <p:cNvSpPr>
            <a:spLocks noGrp="1"/>
          </p:cNvSpPr>
          <p:nvPr>
            <p:ph type="ctrTitle"/>
          </p:nvPr>
        </p:nvSpPr>
        <p:spPr>
          <a:xfrm>
            <a:off x="243841" y="170765"/>
            <a:ext cx="4466332" cy="3778665"/>
          </a:xfrm>
          <a:noFill/>
        </p:spPr>
        <p:txBody>
          <a:bodyPr>
            <a:noAutofit/>
          </a:bodyPr>
          <a:lstStyle/>
          <a:p>
            <a:br>
              <a:rPr lang="hr-HR" sz="4400" dirty="0"/>
            </a:br>
            <a:r>
              <a:rPr lang="hr-HR" sz="4400" dirty="0"/>
              <a:t>THANK YOU FOR YOUR ATTENTION!</a:t>
            </a:r>
            <a:endParaRPr lang="hr-HR" sz="4400" b="1" dirty="0"/>
          </a:p>
        </p:txBody>
      </p:sp>
      <p:sp>
        <p:nvSpPr>
          <p:cNvPr id="3" name="Podnaslov 2">
            <a:extLst>
              <a:ext uri="{FF2B5EF4-FFF2-40B4-BE49-F238E27FC236}">
                <a16:creationId xmlns:a16="http://schemas.microsoft.com/office/drawing/2014/main" id="{ED468CDB-D135-2284-C074-99F671BB624D}"/>
              </a:ext>
            </a:extLst>
          </p:cNvPr>
          <p:cNvSpPr>
            <a:spLocks noGrp="1"/>
          </p:cNvSpPr>
          <p:nvPr>
            <p:ph type="subTitle" idx="1"/>
          </p:nvPr>
        </p:nvSpPr>
        <p:spPr>
          <a:xfrm>
            <a:off x="1605280" y="4706036"/>
            <a:ext cx="4130435" cy="912294"/>
          </a:xfrm>
          <a:noFill/>
        </p:spPr>
        <p:txBody>
          <a:bodyPr>
            <a:normAutofit/>
          </a:bodyPr>
          <a:lstStyle/>
          <a:p>
            <a:pPr algn="l"/>
            <a:r>
              <a:rPr lang="hr-HR" dirty="0"/>
              <a:t>                          Tatjana Elez, prof.</a:t>
            </a:r>
          </a:p>
          <a:p>
            <a:pPr algn="l"/>
            <a:r>
              <a:rPr lang="hr-HR" dirty="0"/>
              <a:t>              </a:t>
            </a:r>
            <a:r>
              <a:rPr lang="hr-HR" dirty="0" err="1"/>
              <a:t>educator</a:t>
            </a:r>
            <a:r>
              <a:rPr lang="hr-HR" dirty="0"/>
              <a:t> </a:t>
            </a:r>
            <a:r>
              <a:rPr lang="hr-HR" dirty="0" err="1"/>
              <a:t>in</a:t>
            </a:r>
            <a:r>
              <a:rPr lang="hr-HR" dirty="0"/>
              <a:t> Osijek ZOO</a:t>
            </a:r>
          </a:p>
        </p:txBody>
      </p:sp>
      <p:pic>
        <p:nvPicPr>
          <p:cNvPr id="5" name="Slika 4" descr="Slika na kojoj se prikazuje ptica, vodena ptica, vanjski, plamenac&#10;&#10;Sadržaj generiran uz AI možda nije točan.">
            <a:extLst>
              <a:ext uri="{FF2B5EF4-FFF2-40B4-BE49-F238E27FC236}">
                <a16:creationId xmlns:a16="http://schemas.microsoft.com/office/drawing/2014/main" id="{BB74D071-428F-D0B9-EED1-693CBA923175}"/>
              </a:ext>
            </a:extLst>
          </p:cNvPr>
          <p:cNvPicPr>
            <a:picLocks noChangeAspect="1"/>
          </p:cNvPicPr>
          <p:nvPr/>
        </p:nvPicPr>
        <p:blipFill>
          <a:blip r:embed="rId2">
            <a:extLst>
              <a:ext uri="{28A0092B-C50C-407E-A947-70E740481C1C}">
                <a14:useLocalDpi xmlns:a14="http://schemas.microsoft.com/office/drawing/2010/main" val="0"/>
              </a:ext>
            </a:extLst>
          </a:blip>
          <a:srcRect r="-1" b="10142"/>
          <a:stretch>
            <a:fillRect/>
          </a:stretch>
        </p:blipFill>
        <p:spPr>
          <a:xfrm>
            <a:off x="6095999" y="10"/>
            <a:ext cx="6105655" cy="6857990"/>
          </a:xfrm>
          <a:prstGeom prst="rect">
            <a:avLst/>
          </a:prstGeom>
        </p:spPr>
      </p:pic>
      <p:pic>
        <p:nvPicPr>
          <p:cNvPr id="28" name="Slika 27" descr="Slika na kojoj se prikazuje tekst, Font, grafika, grafički dizajn&#10;&#10;Sadržaj generiran uz AI možda nije točan.">
            <a:extLst>
              <a:ext uri="{FF2B5EF4-FFF2-40B4-BE49-F238E27FC236}">
                <a16:creationId xmlns:a16="http://schemas.microsoft.com/office/drawing/2014/main" id="{AB84DF17-2F19-75BD-8E0A-DE991F777C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6861" y="249070"/>
            <a:ext cx="1371600" cy="1981200"/>
          </a:xfrm>
          <a:prstGeom prst="rect">
            <a:avLst/>
          </a:prstGeom>
        </p:spPr>
      </p:pic>
      <p:pic>
        <p:nvPicPr>
          <p:cNvPr id="30" name="Slika 29">
            <a:extLst>
              <a:ext uri="{FF2B5EF4-FFF2-40B4-BE49-F238E27FC236}">
                <a16:creationId xmlns:a16="http://schemas.microsoft.com/office/drawing/2014/main" id="{034A657F-E916-C678-2061-CA477A30A863}"/>
              </a:ext>
            </a:extLst>
          </p:cNvPr>
          <p:cNvPicPr>
            <a:picLocks noChangeAspect="1"/>
          </p:cNvPicPr>
          <p:nvPr/>
        </p:nvPicPr>
        <p:blipFill>
          <a:blip r:embed="rId4"/>
          <a:stretch>
            <a:fillRect/>
          </a:stretch>
        </p:blipFill>
        <p:spPr>
          <a:xfrm>
            <a:off x="18224" y="5654504"/>
            <a:ext cx="1587056" cy="1146760"/>
          </a:xfrm>
          <a:prstGeom prst="rect">
            <a:avLst/>
          </a:prstGeom>
        </p:spPr>
      </p:pic>
      <p:pic>
        <p:nvPicPr>
          <p:cNvPr id="31" name="Slika 30">
            <a:extLst>
              <a:ext uri="{FF2B5EF4-FFF2-40B4-BE49-F238E27FC236}">
                <a16:creationId xmlns:a16="http://schemas.microsoft.com/office/drawing/2014/main" id="{2E8AE281-B6E7-B644-F404-20DCDEDBE1EA}"/>
              </a:ext>
            </a:extLst>
          </p:cNvPr>
          <p:cNvPicPr>
            <a:picLocks noChangeAspect="1"/>
          </p:cNvPicPr>
          <p:nvPr/>
        </p:nvPicPr>
        <p:blipFill>
          <a:blip r:embed="rId5"/>
          <a:stretch>
            <a:fillRect/>
          </a:stretch>
        </p:blipFill>
        <p:spPr>
          <a:xfrm>
            <a:off x="1489455" y="5820991"/>
            <a:ext cx="2347380" cy="834347"/>
          </a:xfrm>
          <a:prstGeom prst="rect">
            <a:avLst/>
          </a:prstGeom>
        </p:spPr>
      </p:pic>
      <p:pic>
        <p:nvPicPr>
          <p:cNvPr id="32" name="Slika 31">
            <a:extLst>
              <a:ext uri="{FF2B5EF4-FFF2-40B4-BE49-F238E27FC236}">
                <a16:creationId xmlns:a16="http://schemas.microsoft.com/office/drawing/2014/main" id="{BB63C135-324A-F778-6CA6-9A3D60112DF3}"/>
              </a:ext>
            </a:extLst>
          </p:cNvPr>
          <p:cNvPicPr>
            <a:picLocks noChangeAspect="1"/>
          </p:cNvPicPr>
          <p:nvPr/>
        </p:nvPicPr>
        <p:blipFill>
          <a:blip r:embed="rId6"/>
          <a:stretch>
            <a:fillRect/>
          </a:stretch>
        </p:blipFill>
        <p:spPr>
          <a:xfrm>
            <a:off x="4055342" y="5618327"/>
            <a:ext cx="1167319" cy="1167319"/>
          </a:xfrm>
          <a:prstGeom prst="rect">
            <a:avLst/>
          </a:prstGeom>
        </p:spPr>
      </p:pic>
    </p:spTree>
    <p:extLst>
      <p:ext uri="{BB962C8B-B14F-4D97-AF65-F5344CB8AC3E}">
        <p14:creationId xmlns:p14="http://schemas.microsoft.com/office/powerpoint/2010/main" val="3701644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2000"/>
                                  </p:stCondLst>
                                  <p:iterate type="lt">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400"/>
                                        <p:tgtEl>
                                          <p:spTgt spid="3">
                                            <p:txEl>
                                              <p:pRg st="0" end="0"/>
                                            </p:txEl>
                                          </p:spTgt>
                                        </p:tgtEl>
                                      </p:cBhvr>
                                    </p:animEffect>
                                  </p:childTnLst>
                                </p:cTn>
                              </p:par>
                              <p:par>
                                <p:cTn id="11" presetID="10" presetClass="entr" presetSubtype="0" fill="hold" grpId="0" nodeType="withEffect">
                                  <p:stCondLst>
                                    <p:cond delay="2000"/>
                                  </p:stCondLst>
                                  <p:iterate type="lt">
                                    <p:tmPct val="10000"/>
                                  </p:iterate>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Tema sustava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sustava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441</TotalTime>
  <Words>1911</Words>
  <Application>Microsoft Office PowerPoint</Application>
  <PresentationFormat>Široki zaslon</PresentationFormat>
  <Paragraphs>103</Paragraphs>
  <Slides>20</Slides>
  <Notes>18</Notes>
  <HiddenSlides>0</HiddenSlides>
  <MMClips>0</MMClips>
  <ScaleCrop>false</ScaleCrop>
  <HeadingPairs>
    <vt:vector size="6" baseType="variant">
      <vt:variant>
        <vt:lpstr>Korišteni fontovi</vt:lpstr>
      </vt:variant>
      <vt:variant>
        <vt:i4>4</vt:i4>
      </vt:variant>
      <vt:variant>
        <vt:lpstr>Tema</vt:lpstr>
      </vt:variant>
      <vt:variant>
        <vt:i4>1</vt:i4>
      </vt:variant>
      <vt:variant>
        <vt:lpstr>Naslovi slajdova</vt:lpstr>
      </vt:variant>
      <vt:variant>
        <vt:i4>20</vt:i4>
      </vt:variant>
    </vt:vector>
  </HeadingPairs>
  <TitlesOfParts>
    <vt:vector size="25" baseType="lpstr">
      <vt:lpstr>Aptos</vt:lpstr>
      <vt:lpstr>Aptos Display</vt:lpstr>
      <vt:lpstr>Arial</vt:lpstr>
      <vt:lpstr>Calibri</vt:lpstr>
      <vt:lpstr>Tema sustava Office</vt:lpstr>
      <vt:lpstr>Osijek Zoo and Kopački Rit Nature Park Public Institution in the EAZA "Wetlands for Life" Campaign (2026–2027)</vt:lpstr>
      <vt:lpstr>Osijek Zoo is a full member of EAZA, the world's largest regional organization of zoos and aquariums, comprising over 400 members across Europe, Western Asia, and beyond.   We share the philosophy that zoos and aquariums can and should serve as vital centers for species conservation, and that we can make the greatest possible contribution by working together as a network. </vt:lpstr>
      <vt:lpstr>EAZA aims to influence citizens and their political representatives to foster an understanding of and engagement in nature conservation.   As an EAZA member, Osijek Zoo forms partnerships with organizations—both large and small—to help build support for effective environmental protection efforts.</vt:lpstr>
      <vt:lpstr>For a quarter of a century, EAZA has been running joint campaigns to raise awareness and channel funds toward addressing major nature conservation challenges.  Led by a team of EAZA members, each campaign is designed to empower members and their communities to get involved.  These campaigns enable members to make a real and tangible difference in biodiversity conservation, both in remote corners of the globe and within native ecosystems.  Therefore, every campaign is an opportunity for change!</vt:lpstr>
      <vt:lpstr>This year, the campaign theme is "Wetlands for Life."  Wetlands are the most threatened ecosystems in the world, yet they provide us with drinking water and are crucial for maintaining biodiversity, climate change resilience, and human livelihoods.  The mission of this campaign is to harness the expertise, experience, reach, and passion of the EAZA community to raise funds, educate, empower, and inspire action for the protection, restoration, and creation of wetlands and their biodiversity.</vt:lpstr>
      <vt:lpstr>  Flamingos are the key ambassadors for wetland conservation during the "Wetlands for Life" campaign.   They are present in approximately two-thirds of EAZA member institutions and embody the beauty and fragility of wetlands.   However, the campaign also offers an excellent opportunity to highlight the diversity of wetland species—ranging from insects to pachyderms—thereby showcasing ecological richness to support conservation messaging and activities. </vt:lpstr>
      <vt:lpstr>In addition to flamingos, wetland species commonly seen at EAZA member institutions include fish, frogs, crocodiles, turtles, otters, pelicans and even elephants!</vt:lpstr>
      <vt:lpstr> </vt:lpstr>
      <vt:lpstr>Earlier this year, we marked World Wetlands Day together in Kopački rit Nature park Public Institution.</vt:lpstr>
      <vt:lpstr>On that occasion, EAZA’s “Wetlands for Life” campaign was also presented to students from Bilje Elementary School.</vt:lpstr>
      <vt:lpstr>   </vt:lpstr>
      <vt:lpstr>   </vt:lpstr>
      <vt:lpstr>   </vt:lpstr>
      <vt:lpstr>In addition to flamingos, during the campaign, we will pay special attention to our inhabitants red ibises, Asian short-clawed dwarf otters, Egyptian geese and pond turtles in interactive educational programs at the ZOO.</vt:lpstr>
      <vt:lpstr>For instance, an educational event held to mark River Turtle Day in May attracted a great deal of attention, as we showed visitors the differences between native and invasive species.</vt:lpstr>
      <vt:lpstr>Climate change and periods of drought—phenomena we are unfortunately witnessing—contribute significantly to the fact that wetlands are the most endangered ecosystems in the world. Raising public awareness of this issue is precisely the task the Zoo and Kopački Rit will undertake during the "Wetlands for Life" campaign. </vt:lpstr>
      <vt:lpstr>Through educational activities, we aim to involve the public in monitoring wetland biodiversity in our area. This is an excellent way to showcase the diversity of wetland-associated species recorded by the participating institutions.  It also offers an opportunity to track how wildlife returns and changes over time.</vt:lpstr>
      <vt:lpstr>   </vt:lpstr>
      <vt:lpstr>   </vt:lpstr>
      <vt:lpstr> 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Tatjana Elez</dc:creator>
  <cp:lastModifiedBy>Tatjana Elez</cp:lastModifiedBy>
  <cp:revision>10</cp:revision>
  <dcterms:created xsi:type="dcterms:W3CDTF">2026-01-27T07:27:34Z</dcterms:created>
  <dcterms:modified xsi:type="dcterms:W3CDTF">2026-09-30T11:17:44Z</dcterms:modified>
</cp:coreProperties>
</file>