
<file path=[Content_Types].xml><?xml version="1.0" encoding="utf-8"?>
<Types xmlns="http://schemas.openxmlformats.org/package/2006/content-types">
  <Default ContentType="application/x-fontdata" Extension="fntdata"/>
  <Default ContentType="image/jpeg" Extension="jpeg"/>
  <Default ContentType="image/png" Extension="png"/>
  <Default ContentType="application/vnd.openxmlformats-package.relationships+xml" Extension="rels"/>
  <Default ContentType="image/svg+xml" Extension="svg"/>
  <Default ContentType="application/xml" Extension="xml"/>
  <Override ContentType="application/vnd.openxmlformats-officedocument.extended-properties+xml" PartName="/docProps/app.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presentationml.slideLayout+xml" PartName="/ppt/slideLayouts/slideLayout1.xml"/>
  <Override ContentType="application/vnd.openxmlformats-officedocument.presentationml.slideLayout+xml" PartName="/ppt/slideLayouts/slideLayout2.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6.xml"/>
  <Override ContentType="application/vnd.openxmlformats-officedocument.presentationml.slideLayout+xml" PartName="/ppt/slideLayouts/slideLayout7.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Layout+xml" PartName="/ppt/slideLayouts/slideLayout10.xml"/>
  <Override ContentType="application/vnd.openxmlformats-officedocument.presentationml.slideLayout+xml" PartName="/ppt/slideLayouts/slideLayout11.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4.xml"/>
  <Override ContentType="application/vnd.openxmlformats-officedocument.presentationml.slide+xml" PartName="/ppt/slides/slide5.xml"/>
  <Override ContentType="application/vnd.openxmlformats-officedocument.presentationml.slide+xml" PartName="/ppt/slides/slide6.xml"/>
  <Override ContentType="application/vnd.openxmlformats-officedocument.presentationml.slide+xml" PartName="/ppt/slides/slide7.xml"/>
  <Override ContentType="application/vnd.openxmlformats-officedocument.presentationml.slide+xml" PartName="/ppt/slides/slide8.xml"/>
  <Override ContentType="application/vnd.openxmlformats-officedocument.presentationml.slide+xml" PartName="/ppt/slides/slide9.xml"/>
  <Override ContentType="application/vnd.openxmlformats-officedocument.presentationml.slide+xml" PartName="/ppt/slides/slide10.xml"/>
  <Override ContentType="application/vnd.openxmlformats-officedocument.presentationml.slide+xml" PartName="/ppt/slides/slide11.xml"/>
  <Override ContentType="application/vnd.openxmlformats-officedocument.presentationml.slide+xml" PartName="/ppt/slides/slide12.xml"/>
  <Override ContentType="application/vnd.openxmlformats-officedocument.presentationml.slide+xml" PartName="/ppt/slides/slide13.xml"/>
  <Override ContentType="application/vnd.openxmlformats-officedocument.presentationml.slide+xml" PartName="/ppt/slides/slide14.xml"/>
  <Override ContentType="application/vnd.openxmlformats-officedocument.presentationml.slide+xml" PartName="/ppt/slides/slide15.xml"/>
  <Override ContentType="application/vnd.openxmlformats-officedocument.presentationml.slide+xml" PartName="/ppt/slides/slide16.xml"/>
  <Override ContentType="application/vnd.openxmlformats-officedocument.presentationml.slide+xml" PartName="/ppt/slides/slide17.xml"/>
  <Override ContentType="application/vnd.openxmlformats-officedocument.presentationml.slide+xml" PartName="/ppt/slides/slide18.xml"/>
  <Override ContentType="application/vnd.openxmlformats-officedocument.presentationml.slide+xml" PartName="/ppt/slides/slide19.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22.xml"/>
  <Override ContentType="application/vnd.openxmlformats-officedocument.presentationml.slide+xml" PartName="/ppt/slides/slide23.xml"/>
  <Override ContentType="application/vnd.openxmlformats-officedocument.presentationml.slide+xml" PartName="/ppt/slides/slide24.xml"/>
  <Override ContentType="application/vnd.openxmlformats-officedocument.presentationml.slide+xml" PartName="/ppt/slides/slide25.xml"/>
  <Override ContentType="application/vnd.openxmlformats-officedocument.presentationml.slide+xml" PartName="/ppt/slides/slide26.xml"/>
  <Override ContentType="application/vnd.openxmlformats-officedocument.presentationml.slide+xml" PartName="/ppt/slides/slide27.xml"/>
  <Override ContentType="application/vnd.openxmlformats-officedocument.presentationml.slide+xml" PartName="/ppt/slides/slide28.xml"/>
  <Override ContentType="application/vnd.openxmlformats-officedocument.presentationml.slide+xml" PartName="/ppt/slides/slide29.xml"/>
  <Override ContentType="application/vnd.openxmlformats-officedocument.presentationml.slide+xml" PartName="/ppt/slides/slide30.xml"/>
  <Override ContentType="application/vnd.openxmlformats-officedocument.presentationml.slide+xml" PartName="/ppt/slides/slide31.xml"/>
  <Override ContentType="application/vnd.openxmlformats-officedocument.presentationml.slide+xml" PartName="/ppt/slides/slide32.xml"/>
  <Override ContentType="application/vnd.openxmlformats-officedocument.presentationml.slide+xml" PartName="/ppt/slides/slide33.xml"/>
  <Override ContentType="application/vnd.openxmlformats-officedocument.presentationml.slide+xml" PartName="/ppt/slides/slide34.xml"/>
  <Override ContentType="application/vnd.openxmlformats-officedocument.presentationml.tableStyles+xml" PartName="/ppt/tableStyles.xml"/>
  <Override ContentType="application/vnd.openxmlformats-officedocument.theme+xml" PartName="/ppt/theme/theme1.xml"/>
  <Override ContentType="application/vnd.openxmlformats-officedocument.presentationml.viewProps+xml" PartName="/ppt/viewProps.xml"/>
</Types>
</file>

<file path=_rels/.rels><?xml version="1.0" encoding="UTF-8" standalone="yes"?><Relationships xmlns="http://schemas.openxmlformats.org/package/2006/relationships"><Relationship Id="rId1" Target="ppt/presentation.xml" Type="http://schemas.openxmlformats.org/officeDocument/2006/relationships/officeDocument"/><Relationship Id="rId2" Target="docProps/thumbnail.jpeg" Type="http://schemas.openxmlformats.org/package/2006/relationships/metadata/thumbnail"/><Relationship Id="rId3" Target="docProps/core.xml" Type="http://schemas.openxmlformats.org/package/2006/relationships/metadata/core-properties"/><Relationship Id="rId4" Target="docProps/app.xml" Type="http://schemas.openxmlformats.org/officeDocument/2006/relationships/extended-properties"/></Relationships>
</file>

<file path=ppt/presentation.xml><?xml version="1.0" encoding="utf-8"?>
<p:presentation xmlns:a="http://schemas.openxmlformats.org/drawingml/2006/main" xmlns:r="http://schemas.openxmlformats.org/officeDocument/2006/relationships" xmlns:p="http://schemas.openxmlformats.org/presentationml/2006/main" saveSubsetFonts="1" embedTrueTypeFonts="true">
  <p:sldMasterIdLst>
    <p:sldMasterId id="2147483648" r:id="rId1"/>
  </p:sld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Lst>
  <p:sldSz cx="18288000" cy="10287000"/>
  <p:notesSz cx="6858000" cy="9144000"/>
  <p:embeddedFontLst>
    <p:embeddedFont>
      <p:font typeface="29LT Azer Black" charset="1" panose="00000600000000000000"/>
      <p:regular r:id="rId40"/>
    </p:embeddedFont>
    <p:embeddedFont>
      <p:font typeface="Open Sans Bold" charset="1" panose="020B0806030504020204"/>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74" d="100"/>
          <a:sy n="74" d="100"/>
        </p:scale>
        <p:origin x="-1092" y="-9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Relationships xmlns="http://schemas.openxmlformats.org/package/2006/relationships"><Relationship Id="rId1" Target="slideMasters/slideMaster1.xml" Type="http://schemas.openxmlformats.org/officeDocument/2006/relationships/slideMaster"/><Relationship Id="rId10" Target="slides/slide5.xml" Type="http://schemas.openxmlformats.org/officeDocument/2006/relationships/slide"/><Relationship Id="rId11" Target="slides/slide6.xml" Type="http://schemas.openxmlformats.org/officeDocument/2006/relationships/slide"/><Relationship Id="rId12" Target="slides/slide7.xml" Type="http://schemas.openxmlformats.org/officeDocument/2006/relationships/slide"/><Relationship Id="rId13" Target="slides/slide8.xml" Type="http://schemas.openxmlformats.org/officeDocument/2006/relationships/slide"/><Relationship Id="rId14" Target="slides/slide9.xml" Type="http://schemas.openxmlformats.org/officeDocument/2006/relationships/slide"/><Relationship Id="rId15" Target="slides/slide10.xml" Type="http://schemas.openxmlformats.org/officeDocument/2006/relationships/slide"/><Relationship Id="rId16" Target="slides/slide11.xml" Type="http://schemas.openxmlformats.org/officeDocument/2006/relationships/slide"/><Relationship Id="rId17" Target="slides/slide12.xml" Type="http://schemas.openxmlformats.org/officeDocument/2006/relationships/slide"/><Relationship Id="rId18" Target="slides/slide13.xml" Type="http://schemas.openxmlformats.org/officeDocument/2006/relationships/slide"/><Relationship Id="rId19" Target="slides/slide14.xml" Type="http://schemas.openxmlformats.org/officeDocument/2006/relationships/slide"/><Relationship Id="rId2" Target="presProps.xml" Type="http://schemas.openxmlformats.org/officeDocument/2006/relationships/presProps"/><Relationship Id="rId20" Target="slides/slide15.xml" Type="http://schemas.openxmlformats.org/officeDocument/2006/relationships/slide"/><Relationship Id="rId21" Target="slides/slide16.xml" Type="http://schemas.openxmlformats.org/officeDocument/2006/relationships/slide"/><Relationship Id="rId22" Target="slides/slide17.xml" Type="http://schemas.openxmlformats.org/officeDocument/2006/relationships/slide"/><Relationship Id="rId23" Target="slides/slide18.xml" Type="http://schemas.openxmlformats.org/officeDocument/2006/relationships/slide"/><Relationship Id="rId24" Target="slides/slide19.xml" Type="http://schemas.openxmlformats.org/officeDocument/2006/relationships/slide"/><Relationship Id="rId25" Target="slides/slide20.xml" Type="http://schemas.openxmlformats.org/officeDocument/2006/relationships/slide"/><Relationship Id="rId26" Target="slides/slide21.xml" Type="http://schemas.openxmlformats.org/officeDocument/2006/relationships/slide"/><Relationship Id="rId27" Target="slides/slide22.xml" Type="http://schemas.openxmlformats.org/officeDocument/2006/relationships/slide"/><Relationship Id="rId28" Target="slides/slide23.xml" Type="http://schemas.openxmlformats.org/officeDocument/2006/relationships/slide"/><Relationship Id="rId29" Target="slides/slide24.xml" Type="http://schemas.openxmlformats.org/officeDocument/2006/relationships/slide"/><Relationship Id="rId3" Target="viewProps.xml" Type="http://schemas.openxmlformats.org/officeDocument/2006/relationships/viewProps"/><Relationship Id="rId30" Target="slides/slide25.xml" Type="http://schemas.openxmlformats.org/officeDocument/2006/relationships/slide"/><Relationship Id="rId31" Target="slides/slide26.xml" Type="http://schemas.openxmlformats.org/officeDocument/2006/relationships/slide"/><Relationship Id="rId32" Target="slides/slide27.xml" Type="http://schemas.openxmlformats.org/officeDocument/2006/relationships/slide"/><Relationship Id="rId33" Target="slides/slide28.xml" Type="http://schemas.openxmlformats.org/officeDocument/2006/relationships/slide"/><Relationship Id="rId34" Target="slides/slide29.xml" Type="http://schemas.openxmlformats.org/officeDocument/2006/relationships/slide"/><Relationship Id="rId35" Target="slides/slide30.xml" Type="http://schemas.openxmlformats.org/officeDocument/2006/relationships/slide"/><Relationship Id="rId36" Target="slides/slide31.xml" Type="http://schemas.openxmlformats.org/officeDocument/2006/relationships/slide"/><Relationship Id="rId37" Target="slides/slide32.xml" Type="http://schemas.openxmlformats.org/officeDocument/2006/relationships/slide"/><Relationship Id="rId38" Target="slides/slide33.xml" Type="http://schemas.openxmlformats.org/officeDocument/2006/relationships/slide"/><Relationship Id="rId39" Target="slides/slide34.xml" Type="http://schemas.openxmlformats.org/officeDocument/2006/relationships/slide"/><Relationship Id="rId4" Target="theme/theme1.xml" Type="http://schemas.openxmlformats.org/officeDocument/2006/relationships/theme"/><Relationship Id="rId40" Target="fonts/font40.fntdata" Type="http://schemas.openxmlformats.org/officeDocument/2006/relationships/font"/><Relationship Id="rId41" Target="fonts/font41.fntdata" Type="http://schemas.openxmlformats.org/officeDocument/2006/relationships/font"/><Relationship Id="rId5" Target="tableStyles.xml" Type="http://schemas.openxmlformats.org/officeDocument/2006/relationships/tableStyles"/><Relationship Id="rId6" Target="slides/slide1.xml" Type="http://schemas.openxmlformats.org/officeDocument/2006/relationships/slide"/><Relationship Id="rId7" Target="slides/slide2.xml" Type="http://schemas.openxmlformats.org/officeDocument/2006/relationships/slide"/><Relationship Id="rId8" Target="slides/slide3.xml" Type="http://schemas.openxmlformats.org/officeDocument/2006/relationships/slide"/><Relationship Id="rId9" Target="slides/slide4.xml" Type="http://schemas.openxmlformats.org/officeDocument/2006/relationships/slide"/></Relationships>
</file>

<file path=ppt/slideLayouts/_rels/slideLayout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2.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3.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4.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5.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6.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7.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8.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9.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0.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_rels/slideLayout11.xml.rels><?xml version="1.0" encoding="UTF-8" standalone="yes"?><Relationships xmlns="http://schemas.openxmlformats.org/package/2006/relationships"><Relationship Id="rId1" Target="../slideMasters/slideMaster1.xml" Type="http://schemas.openxmlformats.org/officeDocument/2006/relationships/slideMaster"/></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8/1/2011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8/1/2011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8/1/2011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8/1/2011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8/1/2011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Relationships xmlns="http://schemas.openxmlformats.org/package/2006/relationships"><Relationship Id="rId1" Target="../slideLayouts/slideLayout1.xml" Type="http://schemas.openxmlformats.org/officeDocument/2006/relationships/slideLayout"/><Relationship Id="rId10" Target="../slideLayouts/slideLayout10.xml" Type="http://schemas.openxmlformats.org/officeDocument/2006/relationships/slideLayout"/><Relationship Id="rId11" Target="../slideLayouts/slideLayout11.xml" Type="http://schemas.openxmlformats.org/officeDocument/2006/relationships/slideLayout"/><Relationship Id="rId12" Target="../theme/theme1.xml" Type="http://schemas.openxmlformats.org/officeDocument/2006/relationships/theme"/><Relationship Id="rId2" Target="../slideLayouts/slideLayout2.xml" Type="http://schemas.openxmlformats.org/officeDocument/2006/relationships/slideLayout"/><Relationship Id="rId3" Target="../slideLayouts/slideLayout3.xml" Type="http://schemas.openxmlformats.org/officeDocument/2006/relationships/slideLayout"/><Relationship Id="rId4" Target="../slideLayouts/slideLayout4.xml" Type="http://schemas.openxmlformats.org/officeDocument/2006/relationships/slideLayout"/><Relationship Id="rId5" Target="../slideLayouts/slideLayout5.xml" Type="http://schemas.openxmlformats.org/officeDocument/2006/relationships/slideLayout"/><Relationship Id="rId6" Target="../slideLayouts/slideLayout6.xml" Type="http://schemas.openxmlformats.org/officeDocument/2006/relationships/slideLayout"/><Relationship Id="rId7" Target="../slideLayouts/slideLayout7.xml" Type="http://schemas.openxmlformats.org/officeDocument/2006/relationships/slideLayout"/><Relationship Id="rId8" Target="../slideLayouts/slideLayout8.xml" Type="http://schemas.openxmlformats.org/officeDocument/2006/relationships/slideLayout"/><Relationship Id="rId9" Target="../slideLayouts/slideLayout9.xml" Type="http://schemas.openxmlformats.org/officeDocument/2006/relationships/slideLayout"/></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8/1/2011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png" Type="http://schemas.openxmlformats.org/officeDocument/2006/relationships/image"/><Relationship Id="rId3" Target="../media/image2.jpeg" Type="http://schemas.openxmlformats.org/officeDocument/2006/relationships/image"/></Relationships>
</file>

<file path=ppt/slides/_rels/slide2.xml.rels><?xml version="1.0" encoding="UTF-8" standalone="yes"?><Relationships xmlns="http://schemas.openxmlformats.org/package/2006/relationships"><Relationship Id="rId1" Target="../slideLayouts/slideLayout7.xml" Type="http://schemas.openxmlformats.org/officeDocument/2006/relationships/slideLayout"/><Relationship Id="rId10" Target="../media/image11.png" Type="http://schemas.openxmlformats.org/officeDocument/2006/relationships/image"/><Relationship Id="rId11" Target="../media/image12.png" Type="http://schemas.openxmlformats.org/officeDocument/2006/relationships/image"/><Relationship Id="rId12" Target="../media/image13.png" Type="http://schemas.openxmlformats.org/officeDocument/2006/relationships/image"/><Relationship Id="rId2" Target="../media/image3.png" Type="http://schemas.openxmlformats.org/officeDocument/2006/relationships/image"/><Relationship Id="rId3" Target="../media/image4.png" Type="http://schemas.openxmlformats.org/officeDocument/2006/relationships/image"/><Relationship Id="rId4" Target="../media/image5.svg" Type="http://schemas.openxmlformats.org/officeDocument/2006/relationships/image"/><Relationship Id="rId5" Target="../media/image6.jpeg" Type="http://schemas.openxmlformats.org/officeDocument/2006/relationships/image"/><Relationship Id="rId6" Target="../media/image7.jpeg" Type="http://schemas.openxmlformats.org/officeDocument/2006/relationships/image"/><Relationship Id="rId7" Target="../media/image8.jpeg" Type="http://schemas.openxmlformats.org/officeDocument/2006/relationships/image"/><Relationship Id="rId8" Target="../media/image9.png" Type="http://schemas.openxmlformats.org/officeDocument/2006/relationships/image"/><Relationship Id="rId9" Target="../media/image10.png" Type="http://schemas.openxmlformats.org/officeDocument/2006/relationships/image"/></Relationships>
</file>

<file path=ppt/slides/_rels/slide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4.png" Type="http://schemas.openxmlformats.org/officeDocument/2006/relationships/image"/><Relationship Id="rId3" Target="../media/image15.png" Type="http://schemas.openxmlformats.org/officeDocument/2006/relationships/image"/></Relationships>
</file>

<file path=ppt/slides/_rels/slide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6.png" Type="http://schemas.openxmlformats.org/officeDocument/2006/relationships/image"/></Relationships>
</file>

<file path=ppt/slides/_rels/slide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7.png" Type="http://schemas.openxmlformats.org/officeDocument/2006/relationships/image"/></Relationships>
</file>

<file path=ppt/slides/_rels/slide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s>
</file>

<file path=ppt/slides/_rels/slide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9.png" Type="http://schemas.openxmlformats.org/officeDocument/2006/relationships/image"/></Relationships>
</file>

<file path=ppt/slides/_rels/slide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0.png" Type="http://schemas.openxmlformats.org/officeDocument/2006/relationships/image"/><Relationship Id="rId3" Target="../media/image21.png" Type="http://schemas.openxmlformats.org/officeDocument/2006/relationships/image"/><Relationship Id="rId4" Target="../media/image22.png" Type="http://schemas.openxmlformats.org/officeDocument/2006/relationships/image"/></Relationships>
</file>

<file path=ppt/slides/_rels/slide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3.png" Type="http://schemas.openxmlformats.org/officeDocument/2006/relationships/image"/><Relationship Id="rId3" Target="../media/image24.png" Type="http://schemas.openxmlformats.org/officeDocument/2006/relationships/image"/><Relationship Id="rId4" Target="../media/image25.png" Type="http://schemas.openxmlformats.org/officeDocument/2006/relationships/image"/></Relationships>
</file>

<file path=ppt/slides/_rels/slide1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6.png" Type="http://schemas.openxmlformats.org/officeDocument/2006/relationships/image"/></Relationships>
</file>

<file path=ppt/slides/_rels/slide1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7.png" Type="http://schemas.openxmlformats.org/officeDocument/2006/relationships/image"/></Relationships>
</file>

<file path=ppt/slides/_rels/slide1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8.png" Type="http://schemas.openxmlformats.org/officeDocument/2006/relationships/image"/></Relationships>
</file>

<file path=ppt/slides/_rels/slide1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29.png" Type="http://schemas.openxmlformats.org/officeDocument/2006/relationships/image"/></Relationships>
</file>

<file path=ppt/slides/_rels/slide1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0.png" Type="http://schemas.openxmlformats.org/officeDocument/2006/relationships/image"/></Relationships>
</file>

<file path=ppt/slides/_rels/slide1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1.png" Type="http://schemas.openxmlformats.org/officeDocument/2006/relationships/image"/><Relationship Id="rId3" Target="../media/image32.png" Type="http://schemas.openxmlformats.org/officeDocument/2006/relationships/image"/></Relationships>
</file>

<file path=ppt/slides/_rels/slide1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3.png" Type="http://schemas.openxmlformats.org/officeDocument/2006/relationships/image"/><Relationship Id="rId3" Target="../media/image34.png" Type="http://schemas.openxmlformats.org/officeDocument/2006/relationships/image"/></Relationships>
</file>

<file path=ppt/slides/_rels/slide1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5.png" Type="http://schemas.openxmlformats.org/officeDocument/2006/relationships/image"/><Relationship Id="rId3" Target="../media/image36.png" Type="http://schemas.openxmlformats.org/officeDocument/2006/relationships/image"/></Relationships>
</file>

<file path=ppt/slides/_rels/slide1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7.png" Type="http://schemas.openxmlformats.org/officeDocument/2006/relationships/image"/><Relationship Id="rId3" Target="../media/image38.png" Type="http://schemas.openxmlformats.org/officeDocument/2006/relationships/image"/></Relationships>
</file>

<file path=ppt/slides/_rels/slide1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6.png" Type="http://schemas.openxmlformats.org/officeDocument/2006/relationships/image"/><Relationship Id="rId3" Target="../media/image17.png" Type="http://schemas.openxmlformats.org/officeDocument/2006/relationships/image"/></Relationships>
</file>

<file path=ppt/slides/_rels/slide2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39.jpeg" Type="http://schemas.openxmlformats.org/officeDocument/2006/relationships/image"/></Relationships>
</file>

<file path=ppt/slides/_rels/slide2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18.png" Type="http://schemas.openxmlformats.org/officeDocument/2006/relationships/image"/></Relationships>
</file>

<file path=ppt/slides/_rels/slide2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0.png" Type="http://schemas.openxmlformats.org/officeDocument/2006/relationships/image"/><Relationship Id="rId3" Target="../media/image41.png" Type="http://schemas.openxmlformats.org/officeDocument/2006/relationships/image"/></Relationships>
</file>

<file path=ppt/slides/_rels/slide2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2.png" Type="http://schemas.openxmlformats.org/officeDocument/2006/relationships/image"/><Relationship Id="rId3" Target="../media/image43.png" Type="http://schemas.openxmlformats.org/officeDocument/2006/relationships/image"/></Relationships>
</file>

<file path=ppt/slides/_rels/slide2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4.jpeg" Type="http://schemas.openxmlformats.org/officeDocument/2006/relationships/image"/><Relationship Id="rId3" Target="../media/image45.jpeg" Type="http://schemas.openxmlformats.org/officeDocument/2006/relationships/image"/><Relationship Id="rId4" Target="../media/image46.png" Type="http://schemas.openxmlformats.org/officeDocument/2006/relationships/image"/></Relationships>
</file>

<file path=ppt/slides/_rels/slide25.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7.png" Type="http://schemas.openxmlformats.org/officeDocument/2006/relationships/image"/></Relationships>
</file>

<file path=ppt/slides/_rels/slide26.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48.jpeg" Type="http://schemas.openxmlformats.org/officeDocument/2006/relationships/image"/><Relationship Id="rId3" Target="../media/image49.jpeg" Type="http://schemas.openxmlformats.org/officeDocument/2006/relationships/image"/><Relationship Id="rId4" Target="../media/image50.jpeg" Type="http://schemas.openxmlformats.org/officeDocument/2006/relationships/image"/></Relationships>
</file>

<file path=ppt/slides/_rels/slide27.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1.png" Type="http://schemas.openxmlformats.org/officeDocument/2006/relationships/image"/></Relationships>
</file>

<file path=ppt/slides/_rels/slide28.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2.png" Type="http://schemas.openxmlformats.org/officeDocument/2006/relationships/image"/><Relationship Id="rId3" Target="../media/image53.png" Type="http://schemas.openxmlformats.org/officeDocument/2006/relationships/image"/></Relationships>
</file>

<file path=ppt/slides/_rels/slide29.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4.png" Type="http://schemas.openxmlformats.org/officeDocument/2006/relationships/image"/><Relationship Id="rId3" Target="../media/image55.png" Type="http://schemas.openxmlformats.org/officeDocument/2006/relationships/image"/><Relationship Id="rId4" Target="../media/image56.png" Type="http://schemas.openxmlformats.org/officeDocument/2006/relationships/image"/></Relationships>
</file>

<file path=ppt/slides/_rels/slide30.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57.png" Type="http://schemas.openxmlformats.org/officeDocument/2006/relationships/image"/><Relationship Id="rId3" Target="../media/image58.png" Type="http://schemas.openxmlformats.org/officeDocument/2006/relationships/image"/><Relationship Id="rId4" Target="../media/image59.png" Type="http://schemas.openxmlformats.org/officeDocument/2006/relationships/image"/><Relationship Id="rId5" Target="../media/image60.png" Type="http://schemas.openxmlformats.org/officeDocument/2006/relationships/image"/></Relationships>
</file>

<file path=ppt/slides/_rels/slide31.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1.png" Type="http://schemas.openxmlformats.org/officeDocument/2006/relationships/image"/><Relationship Id="rId3" Target="../media/image62.png" Type="http://schemas.openxmlformats.org/officeDocument/2006/relationships/image"/></Relationships>
</file>

<file path=ppt/slides/_rels/slide32.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3.png" Type="http://schemas.openxmlformats.org/officeDocument/2006/relationships/image"/><Relationship Id="rId3" Target="../media/image64.png" Type="http://schemas.openxmlformats.org/officeDocument/2006/relationships/image"/><Relationship Id="rId4" Target="../media/image65.png" Type="http://schemas.openxmlformats.org/officeDocument/2006/relationships/image"/></Relationships>
</file>

<file path=ppt/slides/_rels/slide33.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6.jpeg" Type="http://schemas.openxmlformats.org/officeDocument/2006/relationships/image"/><Relationship Id="rId3" Target="../media/image67.jpeg" Type="http://schemas.openxmlformats.org/officeDocument/2006/relationships/image"/></Relationships>
</file>

<file path=ppt/slides/_rels/slide34.xml.rels><?xml version="1.0" encoding="UTF-8" standalone="yes"?><Relationships xmlns="http://schemas.openxmlformats.org/package/2006/relationships"><Relationship Id="rId1" Target="../slideLayouts/slideLayout7.xml" Type="http://schemas.openxmlformats.org/officeDocument/2006/relationships/slideLayout"/><Relationship Id="rId2" Target="../media/image68.jpeg" Type="http://schemas.openxmlformats.org/officeDocument/2006/relationships/image"/><Relationship Id="rId3" Target="../media/image69.jpeg" Type="http://schemas.openxmlformats.org/officeDocument/2006/relationships/image"/><Relationship Id="rId4" Target="../media/image70.jpeg" Type="http://schemas.openxmlformats.org/officeDocument/2006/relationships/image"/></Relationships>
</file>

<file path=ppt/slides/slide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grpSp>
        <p:nvGrpSpPr>
          <p:cNvPr name="Group 2" id="2"/>
          <p:cNvGrpSpPr/>
          <p:nvPr/>
        </p:nvGrpSpPr>
        <p:grpSpPr>
          <a:xfrm rot="0">
            <a:off x="2355408" y="1988247"/>
            <a:ext cx="13785860" cy="5470481"/>
            <a:chOff x="0" y="0"/>
            <a:chExt cx="18381146" cy="7293975"/>
          </a:xfrm>
        </p:grpSpPr>
        <p:sp>
          <p:nvSpPr>
            <p:cNvPr name="TextBox 3" id="3"/>
            <p:cNvSpPr txBox="true"/>
            <p:nvPr/>
          </p:nvSpPr>
          <p:spPr>
            <a:xfrm rot="0">
              <a:off x="0" y="438150"/>
              <a:ext cx="18381146" cy="5228046"/>
            </a:xfrm>
            <a:prstGeom prst="rect">
              <a:avLst/>
            </a:prstGeom>
          </p:spPr>
          <p:txBody>
            <a:bodyPr anchor="t" rtlCol="false" tIns="0" lIns="0" bIns="0" rIns="0">
              <a:spAutoFit/>
            </a:bodyPr>
            <a:lstStyle/>
            <a:p>
              <a:pPr algn="ctr">
                <a:lnSpc>
                  <a:spcPts val="9602"/>
                </a:lnSpc>
              </a:pPr>
              <a:r>
                <a:rPr lang="en-US" b="true" sz="12003" spc="-480">
                  <a:solidFill>
                    <a:srgbClr val="81756E"/>
                  </a:solidFill>
                  <a:latin typeface="29LT Azer Black"/>
                  <a:ea typeface="29LT Azer Black"/>
                  <a:cs typeface="29LT Azer Black"/>
                  <a:sym typeface="29LT Azer Black"/>
                </a:rPr>
                <a:t>ARCHAEOLOGICAL RESEARCH AT THE OLD TOWN VOĆIN</a:t>
              </a:r>
            </a:p>
          </p:txBody>
        </p:sp>
        <p:sp>
          <p:nvSpPr>
            <p:cNvPr name="TextBox 4" id="4"/>
            <p:cNvSpPr txBox="true"/>
            <p:nvPr/>
          </p:nvSpPr>
          <p:spPr>
            <a:xfrm rot="0">
              <a:off x="0" y="6466035"/>
              <a:ext cx="18381146" cy="827941"/>
            </a:xfrm>
            <a:prstGeom prst="rect">
              <a:avLst/>
            </a:prstGeom>
          </p:spPr>
          <p:txBody>
            <a:bodyPr anchor="t" rtlCol="false" tIns="0" lIns="0" bIns="0" rIns="0">
              <a:spAutoFit/>
            </a:bodyPr>
            <a:lstStyle/>
            <a:p>
              <a:pPr algn="ctr">
                <a:lnSpc>
                  <a:spcPts val="5159"/>
                </a:lnSpc>
              </a:pPr>
            </a:p>
          </p:txBody>
        </p:sp>
      </p:grpSp>
      <p:sp>
        <p:nvSpPr>
          <p:cNvPr name="Freeform 5" id="5"/>
          <p:cNvSpPr/>
          <p:nvPr/>
        </p:nvSpPr>
        <p:spPr>
          <a:xfrm flipH="false" flipV="false" rot="0">
            <a:off x="4904978" y="8446857"/>
            <a:ext cx="1576986" cy="1388642"/>
          </a:xfrm>
          <a:custGeom>
            <a:avLst/>
            <a:gdLst/>
            <a:ahLst/>
            <a:cxnLst/>
            <a:rect r="r" b="b" t="t" l="l"/>
            <a:pathLst>
              <a:path h="1388642" w="1576986">
                <a:moveTo>
                  <a:pt x="0" y="0"/>
                </a:moveTo>
                <a:lnTo>
                  <a:pt x="1576986" y="0"/>
                </a:lnTo>
                <a:lnTo>
                  <a:pt x="1576986" y="1388641"/>
                </a:lnTo>
                <a:lnTo>
                  <a:pt x="0" y="1388641"/>
                </a:lnTo>
                <a:lnTo>
                  <a:pt x="0" y="0"/>
                </a:lnTo>
                <a:close/>
              </a:path>
            </a:pathLst>
          </a:custGeom>
          <a:blipFill>
            <a:blip r:embed="rId2"/>
            <a:stretch>
              <a:fillRect l="0" t="0" r="0" b="0"/>
            </a:stretch>
          </a:blipFill>
        </p:spPr>
      </p:sp>
      <p:sp>
        <p:nvSpPr>
          <p:cNvPr name="TextBox 6" id="6"/>
          <p:cNvSpPr txBox="true"/>
          <p:nvPr/>
        </p:nvSpPr>
        <p:spPr>
          <a:xfrm rot="0">
            <a:off x="14398973" y="9074164"/>
            <a:ext cx="2860327" cy="466676"/>
          </a:xfrm>
          <a:prstGeom prst="rect">
            <a:avLst/>
          </a:prstGeom>
        </p:spPr>
        <p:txBody>
          <a:bodyPr anchor="t" rtlCol="false" tIns="0" lIns="0" bIns="0" rIns="0">
            <a:spAutoFit/>
          </a:bodyPr>
          <a:lstStyle/>
          <a:p>
            <a:pPr algn="ctr">
              <a:lnSpc>
                <a:spcPts val="3765"/>
              </a:lnSpc>
            </a:pPr>
            <a:r>
              <a:rPr lang="en-US" b="true" sz="2689">
                <a:solidFill>
                  <a:srgbClr val="81756E"/>
                </a:solidFill>
                <a:latin typeface="Open Sans Bold"/>
                <a:ea typeface="Open Sans Bold"/>
                <a:cs typeface="Open Sans Bold"/>
                <a:sym typeface="Open Sans Bold"/>
              </a:rPr>
              <a:t>Valentina Šljivac </a:t>
            </a:r>
          </a:p>
        </p:txBody>
      </p:sp>
      <p:sp>
        <p:nvSpPr>
          <p:cNvPr name="TextBox 7" id="7"/>
          <p:cNvSpPr txBox="true"/>
          <p:nvPr/>
        </p:nvSpPr>
        <p:spPr>
          <a:xfrm rot="0">
            <a:off x="14398973" y="8409324"/>
            <a:ext cx="2435630" cy="466676"/>
          </a:xfrm>
          <a:prstGeom prst="rect">
            <a:avLst/>
          </a:prstGeom>
        </p:spPr>
        <p:txBody>
          <a:bodyPr anchor="t" rtlCol="false" tIns="0" lIns="0" bIns="0" rIns="0">
            <a:spAutoFit/>
          </a:bodyPr>
          <a:lstStyle/>
          <a:p>
            <a:pPr algn="ctr">
              <a:lnSpc>
                <a:spcPts val="3765"/>
              </a:lnSpc>
            </a:pPr>
            <a:r>
              <a:rPr lang="en-US" b="true" sz="2689">
                <a:solidFill>
                  <a:srgbClr val="81756E"/>
                </a:solidFill>
                <a:latin typeface="Open Sans Bold"/>
                <a:ea typeface="Open Sans Bold"/>
                <a:cs typeface="Open Sans Bold"/>
                <a:sym typeface="Open Sans Bold"/>
              </a:rPr>
              <a:t>Srđan Đuričić</a:t>
            </a:r>
          </a:p>
        </p:txBody>
      </p:sp>
      <p:sp>
        <p:nvSpPr>
          <p:cNvPr name="Freeform 8" id="8"/>
          <p:cNvSpPr/>
          <p:nvPr/>
        </p:nvSpPr>
        <p:spPr>
          <a:xfrm flipH="false" flipV="false" rot="0">
            <a:off x="606243" y="8317617"/>
            <a:ext cx="4097863" cy="1372080"/>
          </a:xfrm>
          <a:custGeom>
            <a:avLst/>
            <a:gdLst/>
            <a:ahLst/>
            <a:cxnLst/>
            <a:rect r="r" b="b" t="t" l="l"/>
            <a:pathLst>
              <a:path h="1372080" w="4097863">
                <a:moveTo>
                  <a:pt x="0" y="0"/>
                </a:moveTo>
                <a:lnTo>
                  <a:pt x="4097863" y="0"/>
                </a:lnTo>
                <a:lnTo>
                  <a:pt x="4097863" y="1372080"/>
                </a:lnTo>
                <a:lnTo>
                  <a:pt x="0" y="1372080"/>
                </a:lnTo>
                <a:lnTo>
                  <a:pt x="0" y="0"/>
                </a:lnTo>
                <a:close/>
              </a:path>
            </a:pathLst>
          </a:custGeom>
          <a:blipFill>
            <a:blip r:embed="rId3"/>
            <a:stretch>
              <a:fillRect l="0" t="0" r="0" b="0"/>
            </a:stretch>
          </a:blipFill>
        </p:spPr>
      </p:sp>
    </p:spTree>
  </p:cSld>
  <p:clrMapOvr>
    <a:masterClrMapping/>
  </p:clrMapOvr>
</p:sld>
</file>

<file path=ppt/slides/slide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923461" y="0"/>
            <a:ext cx="15010800" cy="10287000"/>
          </a:xfrm>
          <a:custGeom>
            <a:avLst/>
            <a:gdLst/>
            <a:ahLst/>
            <a:cxnLst/>
            <a:rect r="r" b="b" t="t" l="l"/>
            <a:pathLst>
              <a:path h="10287000" w="15010800">
                <a:moveTo>
                  <a:pt x="0" y="0"/>
                </a:moveTo>
                <a:lnTo>
                  <a:pt x="15010800" y="0"/>
                </a:lnTo>
                <a:lnTo>
                  <a:pt x="15010800" y="10287000"/>
                </a:lnTo>
                <a:lnTo>
                  <a:pt x="0" y="10287000"/>
                </a:lnTo>
                <a:lnTo>
                  <a:pt x="0" y="0"/>
                </a:lnTo>
                <a:close/>
              </a:path>
            </a:pathLst>
          </a:custGeom>
          <a:blipFill>
            <a:blip r:embed="rId2"/>
            <a:stretch>
              <a:fillRect l="0" t="-4806" r="0" b="0"/>
            </a:stretch>
          </a:blipFill>
          <a:ln w="85725" cap="sq">
            <a:solidFill>
              <a:srgbClr val="000000"/>
            </a:solidFill>
            <a:prstDash val="solid"/>
            <a:miter/>
          </a:ln>
        </p:spPr>
      </p:sp>
      <p:sp>
        <p:nvSpPr>
          <p:cNvPr name="Freeform 3" id="3"/>
          <p:cNvSpPr/>
          <p:nvPr/>
        </p:nvSpPr>
        <p:spPr>
          <a:xfrm flipH="false" flipV="false" rot="2283863">
            <a:off x="15138417" y="105741"/>
            <a:ext cx="539160" cy="568622"/>
          </a:xfrm>
          <a:custGeom>
            <a:avLst/>
            <a:gdLst/>
            <a:ahLst/>
            <a:cxnLst/>
            <a:rect r="r" b="b" t="t" l="l"/>
            <a:pathLst>
              <a:path h="568622" w="539160">
                <a:moveTo>
                  <a:pt x="0" y="0"/>
                </a:moveTo>
                <a:lnTo>
                  <a:pt x="539160" y="0"/>
                </a:lnTo>
                <a:lnTo>
                  <a:pt x="539160" y="568622"/>
                </a:lnTo>
                <a:lnTo>
                  <a:pt x="0" y="568622"/>
                </a:lnTo>
                <a:lnTo>
                  <a:pt x="0" y="0"/>
                </a:lnTo>
                <a:close/>
              </a:path>
            </a:pathLst>
          </a:custGeom>
          <a:blipFill>
            <a:blip r:embed="rId3">
              <a:extLst>
                <a:ext uri="{96DAC541-7B7A-43D3-8B79-37D633B846F1}">
                  <asvg:svgBlip xmlns:asvg="http://schemas.microsoft.com/office/drawing/2016/SVG/main" r:embed="rId4"/>
                </a:ext>
              </a:extLst>
            </a:blip>
            <a:stretch>
              <a:fillRect l="0" t="0" r="0" b="0"/>
            </a:stretch>
          </a:blipFill>
        </p:spPr>
      </p:sp>
      <p:sp>
        <p:nvSpPr>
          <p:cNvPr name="Freeform 4" id="4"/>
          <p:cNvSpPr/>
          <p:nvPr/>
        </p:nvSpPr>
        <p:spPr>
          <a:xfrm flipH="false" flipV="false" rot="0">
            <a:off x="10718850" y="7986438"/>
            <a:ext cx="2245305" cy="1108226"/>
          </a:xfrm>
          <a:custGeom>
            <a:avLst/>
            <a:gdLst/>
            <a:ahLst/>
            <a:cxnLst/>
            <a:rect r="r" b="b" t="t" l="l"/>
            <a:pathLst>
              <a:path h="1108226" w="2245305">
                <a:moveTo>
                  <a:pt x="0" y="0"/>
                </a:moveTo>
                <a:lnTo>
                  <a:pt x="2245304" y="0"/>
                </a:lnTo>
                <a:lnTo>
                  <a:pt x="2245304" y="1108226"/>
                </a:lnTo>
                <a:lnTo>
                  <a:pt x="0" y="1108226"/>
                </a:lnTo>
                <a:lnTo>
                  <a:pt x="0" y="0"/>
                </a:lnTo>
                <a:close/>
              </a:path>
            </a:pathLst>
          </a:custGeom>
          <a:blipFill>
            <a:blip r:embed="rId5"/>
            <a:stretch>
              <a:fillRect l="-11799" t="-39251" r="-7374" b="-41837"/>
            </a:stretch>
          </a:blipFill>
        </p:spPr>
      </p:sp>
      <p:sp>
        <p:nvSpPr>
          <p:cNvPr name="Freeform 5" id="5"/>
          <p:cNvSpPr/>
          <p:nvPr/>
        </p:nvSpPr>
        <p:spPr>
          <a:xfrm flipH="false" flipV="false" rot="0">
            <a:off x="12407112" y="2637846"/>
            <a:ext cx="3000885" cy="1604640"/>
          </a:xfrm>
          <a:custGeom>
            <a:avLst/>
            <a:gdLst/>
            <a:ahLst/>
            <a:cxnLst/>
            <a:rect r="r" b="b" t="t" l="l"/>
            <a:pathLst>
              <a:path h="1604640" w="3000885">
                <a:moveTo>
                  <a:pt x="0" y="0"/>
                </a:moveTo>
                <a:lnTo>
                  <a:pt x="3000885" y="0"/>
                </a:lnTo>
                <a:lnTo>
                  <a:pt x="3000885" y="1604640"/>
                </a:lnTo>
                <a:lnTo>
                  <a:pt x="0" y="1604640"/>
                </a:lnTo>
                <a:lnTo>
                  <a:pt x="0" y="0"/>
                </a:lnTo>
                <a:close/>
              </a:path>
            </a:pathLst>
          </a:custGeom>
          <a:blipFill>
            <a:blip r:embed="rId6"/>
            <a:stretch>
              <a:fillRect l="-34406" t="-37559" r="-35039" b="-40688"/>
            </a:stretch>
          </a:blipFill>
        </p:spPr>
      </p:sp>
      <p:sp>
        <p:nvSpPr>
          <p:cNvPr name="Freeform 6" id="6"/>
          <p:cNvSpPr/>
          <p:nvPr/>
        </p:nvSpPr>
        <p:spPr>
          <a:xfrm flipH="false" flipV="false" rot="0">
            <a:off x="3181399" y="4900445"/>
            <a:ext cx="3054353" cy="1524213"/>
          </a:xfrm>
          <a:custGeom>
            <a:avLst/>
            <a:gdLst/>
            <a:ahLst/>
            <a:cxnLst/>
            <a:rect r="r" b="b" t="t" l="l"/>
            <a:pathLst>
              <a:path h="1524213" w="3054353">
                <a:moveTo>
                  <a:pt x="0" y="0"/>
                </a:moveTo>
                <a:lnTo>
                  <a:pt x="3054352" y="0"/>
                </a:lnTo>
                <a:lnTo>
                  <a:pt x="3054352" y="1524213"/>
                </a:lnTo>
                <a:lnTo>
                  <a:pt x="0" y="1524213"/>
                </a:lnTo>
                <a:lnTo>
                  <a:pt x="0" y="0"/>
                </a:lnTo>
                <a:close/>
              </a:path>
            </a:pathLst>
          </a:custGeom>
          <a:blipFill>
            <a:blip r:embed="rId7"/>
            <a:stretch>
              <a:fillRect l="-22922" t="-46650" r="0" b="-38092"/>
            </a:stretch>
          </a:blipFill>
        </p:spPr>
      </p:sp>
      <p:sp>
        <p:nvSpPr>
          <p:cNvPr name="Freeform 7" id="7"/>
          <p:cNvSpPr/>
          <p:nvPr/>
        </p:nvSpPr>
        <p:spPr>
          <a:xfrm flipH="false" flipV="false" rot="0">
            <a:off x="7209808" y="1757203"/>
            <a:ext cx="2789632" cy="1682963"/>
          </a:xfrm>
          <a:custGeom>
            <a:avLst/>
            <a:gdLst/>
            <a:ahLst/>
            <a:cxnLst/>
            <a:rect r="r" b="b" t="t" l="l"/>
            <a:pathLst>
              <a:path h="1682963" w="2789632">
                <a:moveTo>
                  <a:pt x="0" y="0"/>
                </a:moveTo>
                <a:lnTo>
                  <a:pt x="2789632" y="0"/>
                </a:lnTo>
                <a:lnTo>
                  <a:pt x="2789632" y="1682963"/>
                </a:lnTo>
                <a:lnTo>
                  <a:pt x="0" y="1682963"/>
                </a:lnTo>
                <a:lnTo>
                  <a:pt x="0" y="0"/>
                </a:lnTo>
                <a:close/>
              </a:path>
            </a:pathLst>
          </a:custGeom>
          <a:blipFill>
            <a:blip r:embed="rId8"/>
            <a:stretch>
              <a:fillRect l="-2095" t="0" r="-4491" b="-10422"/>
            </a:stretch>
          </a:blipFill>
        </p:spPr>
      </p:sp>
      <p:sp>
        <p:nvSpPr>
          <p:cNvPr name="Freeform 8" id="8"/>
          <p:cNvSpPr/>
          <p:nvPr/>
        </p:nvSpPr>
        <p:spPr>
          <a:xfrm flipH="false" flipV="false" rot="0">
            <a:off x="15678564" y="6246686"/>
            <a:ext cx="1989944" cy="1418690"/>
          </a:xfrm>
          <a:custGeom>
            <a:avLst/>
            <a:gdLst/>
            <a:ahLst/>
            <a:cxnLst/>
            <a:rect r="r" b="b" t="t" l="l"/>
            <a:pathLst>
              <a:path h="1418690" w="1989944">
                <a:moveTo>
                  <a:pt x="0" y="0"/>
                </a:moveTo>
                <a:lnTo>
                  <a:pt x="1989944" y="0"/>
                </a:lnTo>
                <a:lnTo>
                  <a:pt x="1989944" y="1418690"/>
                </a:lnTo>
                <a:lnTo>
                  <a:pt x="0" y="1418690"/>
                </a:lnTo>
                <a:lnTo>
                  <a:pt x="0" y="0"/>
                </a:lnTo>
                <a:close/>
              </a:path>
            </a:pathLst>
          </a:custGeom>
          <a:blipFill>
            <a:blip r:embed="rId9"/>
            <a:stretch>
              <a:fillRect l="0" t="-44493" r="0" b="-42661"/>
            </a:stretch>
          </a:blipFill>
        </p:spPr>
      </p:sp>
      <p:sp>
        <p:nvSpPr>
          <p:cNvPr name="Freeform 9" id="9"/>
          <p:cNvSpPr/>
          <p:nvPr/>
        </p:nvSpPr>
        <p:spPr>
          <a:xfrm flipH="false" flipV="false" rot="0">
            <a:off x="14142458" y="8255915"/>
            <a:ext cx="2531078" cy="1330850"/>
          </a:xfrm>
          <a:custGeom>
            <a:avLst/>
            <a:gdLst/>
            <a:ahLst/>
            <a:cxnLst/>
            <a:rect r="r" b="b" t="t" l="l"/>
            <a:pathLst>
              <a:path h="1330850" w="2531078">
                <a:moveTo>
                  <a:pt x="0" y="0"/>
                </a:moveTo>
                <a:lnTo>
                  <a:pt x="2531078" y="0"/>
                </a:lnTo>
                <a:lnTo>
                  <a:pt x="2531078" y="1330851"/>
                </a:lnTo>
                <a:lnTo>
                  <a:pt x="0" y="1330851"/>
                </a:lnTo>
                <a:lnTo>
                  <a:pt x="0" y="0"/>
                </a:lnTo>
                <a:close/>
              </a:path>
            </a:pathLst>
          </a:custGeom>
          <a:blipFill>
            <a:blip r:embed="rId10"/>
            <a:stretch>
              <a:fillRect l="0" t="-10544" r="0" b="-32094"/>
            </a:stretch>
          </a:blipFill>
        </p:spPr>
      </p:sp>
      <p:sp>
        <p:nvSpPr>
          <p:cNvPr name="Freeform 10" id="10"/>
          <p:cNvSpPr/>
          <p:nvPr/>
        </p:nvSpPr>
        <p:spPr>
          <a:xfrm flipH="false" flipV="false" rot="0">
            <a:off x="9133042" y="5893284"/>
            <a:ext cx="1732795" cy="1062747"/>
          </a:xfrm>
          <a:custGeom>
            <a:avLst/>
            <a:gdLst/>
            <a:ahLst/>
            <a:cxnLst/>
            <a:rect r="r" b="b" t="t" l="l"/>
            <a:pathLst>
              <a:path h="1062747" w="1732795">
                <a:moveTo>
                  <a:pt x="0" y="0"/>
                </a:moveTo>
                <a:lnTo>
                  <a:pt x="1732795" y="0"/>
                </a:lnTo>
                <a:lnTo>
                  <a:pt x="1732795" y="1062747"/>
                </a:lnTo>
                <a:lnTo>
                  <a:pt x="0" y="1062747"/>
                </a:lnTo>
                <a:lnTo>
                  <a:pt x="0" y="0"/>
                </a:lnTo>
                <a:close/>
              </a:path>
            </a:pathLst>
          </a:custGeom>
          <a:blipFill>
            <a:blip r:embed="rId11"/>
            <a:stretch>
              <a:fillRect l="-34066" t="-47630" r="-40689" b="-12647"/>
            </a:stretch>
          </a:blipFill>
        </p:spPr>
      </p:sp>
      <p:sp>
        <p:nvSpPr>
          <p:cNvPr name="Freeform 11" id="11"/>
          <p:cNvSpPr/>
          <p:nvPr/>
        </p:nvSpPr>
        <p:spPr>
          <a:xfrm flipH="false" flipV="false" rot="0">
            <a:off x="2486675" y="652169"/>
            <a:ext cx="1927924" cy="2553039"/>
          </a:xfrm>
          <a:custGeom>
            <a:avLst/>
            <a:gdLst/>
            <a:ahLst/>
            <a:cxnLst/>
            <a:rect r="r" b="b" t="t" l="l"/>
            <a:pathLst>
              <a:path h="2553039" w="1927924">
                <a:moveTo>
                  <a:pt x="0" y="0"/>
                </a:moveTo>
                <a:lnTo>
                  <a:pt x="1927925" y="0"/>
                </a:lnTo>
                <a:lnTo>
                  <a:pt x="1927925" y="2553039"/>
                </a:lnTo>
                <a:lnTo>
                  <a:pt x="0" y="2553039"/>
                </a:lnTo>
                <a:lnTo>
                  <a:pt x="0" y="0"/>
                </a:lnTo>
                <a:close/>
              </a:path>
            </a:pathLst>
          </a:custGeom>
          <a:blipFill>
            <a:blip r:embed="rId12"/>
            <a:stretch>
              <a:fillRect l="0" t="0" r="0" b="0"/>
            </a:stretch>
          </a:blipFill>
        </p:spPr>
      </p:sp>
    </p:spTree>
  </p:cSld>
  <p:clrMapOvr>
    <a:masterClrMapping/>
  </p:clrMapOvr>
</p:sld>
</file>

<file path=ppt/slides/slide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0" y="-1722634"/>
            <a:ext cx="18288000" cy="12196800"/>
          </a:xfrm>
          <a:custGeom>
            <a:avLst/>
            <a:gdLst/>
            <a:ahLst/>
            <a:cxnLst/>
            <a:rect r="r" b="b" t="t" l="l"/>
            <a:pathLst>
              <a:path h="12196800" w="18288000">
                <a:moveTo>
                  <a:pt x="0" y="0"/>
                </a:moveTo>
                <a:lnTo>
                  <a:pt x="18288000" y="0"/>
                </a:lnTo>
                <a:lnTo>
                  <a:pt x="18288000" y="12196800"/>
                </a:lnTo>
                <a:lnTo>
                  <a:pt x="0" y="12196800"/>
                </a:lnTo>
                <a:lnTo>
                  <a:pt x="0" y="0"/>
                </a:lnTo>
                <a:close/>
              </a:path>
            </a:pathLst>
          </a:custGeom>
          <a:blipFill>
            <a:blip r:embed="rId2"/>
            <a:stretch>
              <a:fillRect l="0" t="0" r="0" b="0"/>
            </a:stretch>
          </a:blipFill>
        </p:spPr>
      </p:sp>
      <p:sp>
        <p:nvSpPr>
          <p:cNvPr name="Freeform 3" id="3"/>
          <p:cNvSpPr/>
          <p:nvPr/>
        </p:nvSpPr>
        <p:spPr>
          <a:xfrm flipH="false" flipV="false" rot="0">
            <a:off x="11926734" y="1028700"/>
            <a:ext cx="5217725" cy="7848328"/>
          </a:xfrm>
          <a:custGeom>
            <a:avLst/>
            <a:gdLst/>
            <a:ahLst/>
            <a:cxnLst/>
            <a:rect r="r" b="b" t="t" l="l"/>
            <a:pathLst>
              <a:path h="7848328" w="5217725">
                <a:moveTo>
                  <a:pt x="0" y="0"/>
                </a:moveTo>
                <a:lnTo>
                  <a:pt x="5217725" y="0"/>
                </a:lnTo>
                <a:lnTo>
                  <a:pt x="5217725" y="7848328"/>
                </a:lnTo>
                <a:lnTo>
                  <a:pt x="0" y="7848328"/>
                </a:lnTo>
                <a:lnTo>
                  <a:pt x="0" y="0"/>
                </a:lnTo>
                <a:close/>
              </a:path>
            </a:pathLst>
          </a:custGeom>
          <a:blipFill>
            <a:blip r:embed="rId3"/>
            <a:stretch>
              <a:fillRect l="0" t="0" r="0" b="0"/>
            </a:stretch>
          </a:blipFill>
        </p:spPr>
      </p:sp>
    </p:spTree>
  </p:cSld>
  <p:clrMapOvr>
    <a:masterClrMapping/>
  </p:clrMapOvr>
</p:sld>
</file>

<file path=ppt/slides/slide4.xml><?xml version="1.0" encoding="utf-8"?>
<p:sld xmlns:p="http://schemas.openxmlformats.org/presentationml/2006/main" xmlns:a="http://schemas.openxmlformats.org/drawingml/2006/main" xmlns:r="http://schemas.openxmlformats.org/officeDocument/2006/relationships">
  <p:cSld>
    <p:bg>
      <p:bgPr>
        <a:solidFill>
          <a:srgbClr val="81756E"/>
        </a:solidFill>
      </p:bgPr>
    </p:bg>
    <p:spTree>
      <p:nvGrpSpPr>
        <p:cNvPr id="1" name=""/>
        <p:cNvGrpSpPr/>
        <p:nvPr/>
      </p:nvGrpSpPr>
      <p:grpSpPr>
        <a:xfrm>
          <a:off x="0" y="0"/>
          <a:ext cx="0" cy="0"/>
          <a:chOff x="0" y="0"/>
          <a:chExt cx="0" cy="0"/>
        </a:xfrm>
      </p:grpSpPr>
      <p:sp>
        <p:nvSpPr>
          <p:cNvPr name="Freeform 2" id="2"/>
          <p:cNvSpPr/>
          <p:nvPr/>
        </p:nvSpPr>
        <p:spPr>
          <a:xfrm flipH="false" flipV="false" rot="0">
            <a:off x="253615" y="1489256"/>
            <a:ext cx="11021404" cy="6725961"/>
          </a:xfrm>
          <a:custGeom>
            <a:avLst/>
            <a:gdLst/>
            <a:ahLst/>
            <a:cxnLst/>
            <a:rect r="r" b="b" t="t" l="l"/>
            <a:pathLst>
              <a:path h="6725961" w="11021404">
                <a:moveTo>
                  <a:pt x="0" y="0"/>
                </a:moveTo>
                <a:lnTo>
                  <a:pt x="11021403" y="0"/>
                </a:lnTo>
                <a:lnTo>
                  <a:pt x="11021403" y="6725960"/>
                </a:lnTo>
                <a:lnTo>
                  <a:pt x="0" y="6725960"/>
                </a:lnTo>
                <a:lnTo>
                  <a:pt x="0" y="0"/>
                </a:lnTo>
                <a:close/>
              </a:path>
            </a:pathLst>
          </a:custGeom>
          <a:blipFill>
            <a:blip r:embed="rId2"/>
            <a:stretch>
              <a:fillRect l="0" t="0" r="0" b="0"/>
            </a:stretch>
          </a:blipFill>
        </p:spPr>
      </p:sp>
      <p:sp>
        <p:nvSpPr>
          <p:cNvPr name="TextBox 3" id="3"/>
          <p:cNvSpPr txBox="true"/>
          <p:nvPr/>
        </p:nvSpPr>
        <p:spPr>
          <a:xfrm rot="0">
            <a:off x="679961" y="508565"/>
            <a:ext cx="5065184" cy="623427"/>
          </a:xfrm>
          <a:prstGeom prst="rect">
            <a:avLst/>
          </a:prstGeom>
        </p:spPr>
        <p:txBody>
          <a:bodyPr anchor="t" rtlCol="false" tIns="0" lIns="0" bIns="0" rIns="0">
            <a:spAutoFit/>
          </a:bodyPr>
          <a:lstStyle/>
          <a:p>
            <a:pPr algn="just">
              <a:lnSpc>
                <a:spcPts val="4669"/>
              </a:lnSpc>
            </a:pPr>
            <a:r>
              <a:rPr lang="en-US" b="true" sz="4669">
                <a:solidFill>
                  <a:srgbClr val="FFFFFF"/>
                </a:solidFill>
                <a:latin typeface="29LT Azer Black"/>
                <a:ea typeface="29LT Azer Black"/>
                <a:cs typeface="29LT Azer Black"/>
                <a:sym typeface="29LT Azer Black"/>
              </a:rPr>
              <a:t>FORT POSITION</a:t>
            </a:r>
          </a:p>
        </p:txBody>
      </p:sp>
      <p:sp>
        <p:nvSpPr>
          <p:cNvPr name="TextBox 4" id="4"/>
          <p:cNvSpPr txBox="true"/>
          <p:nvPr/>
        </p:nvSpPr>
        <p:spPr>
          <a:xfrm rot="0">
            <a:off x="11096216" y="1536881"/>
            <a:ext cx="6719154" cy="7102356"/>
          </a:xfrm>
          <a:prstGeom prst="rect">
            <a:avLst/>
          </a:prstGeom>
        </p:spPr>
        <p:txBody>
          <a:bodyPr anchor="t" rtlCol="false" tIns="0" lIns="0" bIns="0" rIns="0">
            <a:spAutoFit/>
          </a:bodyPr>
          <a:lstStyle/>
          <a:p>
            <a:pPr algn="l" marL="635203" indent="-317601" lvl="1">
              <a:lnSpc>
                <a:spcPts val="2942"/>
              </a:lnSpc>
              <a:buFont typeface="Arial"/>
              <a:buChar char="•"/>
            </a:pPr>
            <a:r>
              <a:rPr lang="en-US" b="true" sz="2942">
                <a:solidFill>
                  <a:srgbClr val="FFFFFF"/>
                </a:solidFill>
                <a:latin typeface="29LT Azer Black"/>
                <a:ea typeface="29LT Azer Black"/>
                <a:cs typeface="29LT Azer Black"/>
                <a:sym typeface="29LT Azer Black"/>
              </a:rPr>
              <a:t>300 meters above sea level</a:t>
            </a:r>
          </a:p>
          <a:p>
            <a:pPr algn="l">
              <a:lnSpc>
                <a:spcPts val="2942"/>
              </a:lnSpc>
            </a:pPr>
          </a:p>
          <a:p>
            <a:pPr algn="l" marL="635203" indent="-317601" lvl="1">
              <a:lnSpc>
                <a:spcPts val="2942"/>
              </a:lnSpc>
              <a:buFont typeface="Arial"/>
              <a:buChar char="•"/>
            </a:pPr>
            <a:r>
              <a:rPr lang="en-US" b="true" sz="2942">
                <a:solidFill>
                  <a:srgbClr val="FFFFFF"/>
                </a:solidFill>
                <a:latin typeface="29LT Azer Black"/>
                <a:ea typeface="29LT Azer Black"/>
                <a:cs typeface="29LT Azer Black"/>
                <a:sym typeface="29LT Azer Black"/>
              </a:rPr>
              <a:t>Voćin is the largest and most populous settlement in the municipality of the same name (which comprises 21 settlements and covers an area of ​​nearly 300 km²)</a:t>
            </a:r>
          </a:p>
          <a:p>
            <a:pPr algn="l">
              <a:lnSpc>
                <a:spcPts val="2942"/>
              </a:lnSpc>
            </a:pPr>
          </a:p>
          <a:p>
            <a:pPr algn="l" marL="635203" indent="-317601" lvl="1">
              <a:lnSpc>
                <a:spcPts val="2942"/>
              </a:lnSpc>
              <a:buFont typeface="Arial"/>
              <a:buChar char="•"/>
            </a:pPr>
            <a:r>
              <a:rPr lang="en-US" b="true" sz="2942">
                <a:solidFill>
                  <a:srgbClr val="FFFFFF"/>
                </a:solidFill>
                <a:latin typeface="29LT Azer Black"/>
                <a:ea typeface="29LT Azer Black"/>
                <a:cs typeface="29LT Azer Black"/>
                <a:sym typeface="29LT Azer Black"/>
              </a:rPr>
              <a:t>Natural valleys and watercourses facilitated movement toward surrounding areas</a:t>
            </a:r>
          </a:p>
          <a:p>
            <a:pPr algn="l">
              <a:lnSpc>
                <a:spcPts val="2942"/>
              </a:lnSpc>
            </a:pPr>
          </a:p>
          <a:p>
            <a:pPr algn="l" marL="635203" indent="-317601" lvl="1">
              <a:lnSpc>
                <a:spcPts val="2942"/>
              </a:lnSpc>
              <a:buFont typeface="Arial"/>
              <a:buChar char="•"/>
            </a:pPr>
            <a:r>
              <a:rPr lang="en-US" b="true" sz="2942">
                <a:solidFill>
                  <a:srgbClr val="FFFFFF"/>
                </a:solidFill>
                <a:latin typeface="29LT Azer Black"/>
                <a:ea typeface="29LT Azer Black"/>
                <a:cs typeface="29LT Azer Black"/>
                <a:sym typeface="29LT Azer Black"/>
              </a:rPr>
              <a:t>An import</a:t>
            </a:r>
            <a:r>
              <a:rPr lang="en-US" b="true" sz="2942">
                <a:solidFill>
                  <a:srgbClr val="FFFFFF"/>
                </a:solidFill>
                <a:latin typeface="29LT Azer Black"/>
                <a:ea typeface="29LT Azer Black"/>
                <a:cs typeface="29LT Azer Black"/>
                <a:sym typeface="29LT Azer Black"/>
              </a:rPr>
              <a:t>ant junction of transport routes leading to Požega, Daruvar, Slatina, and Orahovica</a:t>
            </a:r>
          </a:p>
          <a:p>
            <a:pPr algn="l">
              <a:lnSpc>
                <a:spcPts val="2942"/>
              </a:lnSpc>
            </a:pPr>
          </a:p>
          <a:p>
            <a:pPr algn="l" marL="635203" indent="-317601" lvl="1">
              <a:lnSpc>
                <a:spcPts val="2942"/>
              </a:lnSpc>
              <a:buFont typeface="Arial"/>
              <a:buChar char="•"/>
            </a:pPr>
            <a:r>
              <a:rPr lang="en-US" b="true" sz="2942">
                <a:solidFill>
                  <a:srgbClr val="FFFFFF"/>
                </a:solidFill>
                <a:latin typeface="29LT Azer Black"/>
                <a:ea typeface="29LT Azer Black"/>
                <a:cs typeface="29LT Azer Black"/>
                <a:sym typeface="29LT Azer Black"/>
              </a:rPr>
              <a:t>A</a:t>
            </a:r>
            <a:r>
              <a:rPr lang="en-US" b="true" sz="2942">
                <a:solidFill>
                  <a:srgbClr val="FFFFFF"/>
                </a:solidFill>
                <a:latin typeface="29LT Azer Black"/>
                <a:ea typeface="29LT Azer Black"/>
                <a:cs typeface="29LT Azer Black"/>
                <a:sym typeface="29LT Azer Black"/>
              </a:rPr>
              <a:t> fortress—situated on a commanding elevation—offering a clear view of the surrounding area and serving a vital defensive and strategic control function</a:t>
            </a:r>
          </a:p>
        </p:txBody>
      </p:sp>
    </p:spTree>
  </p:cSld>
  <p:clrMapOvr>
    <a:masterClrMapping/>
  </p:clrMapOvr>
</p:sld>
</file>

<file path=ppt/slides/slide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734606" y="1957791"/>
            <a:ext cx="11991998" cy="6754986"/>
          </a:xfrm>
          <a:custGeom>
            <a:avLst/>
            <a:gdLst/>
            <a:ahLst/>
            <a:cxnLst/>
            <a:rect r="r" b="b" t="t" l="l"/>
            <a:pathLst>
              <a:path h="6754986" w="11991998">
                <a:moveTo>
                  <a:pt x="0" y="0"/>
                </a:moveTo>
                <a:lnTo>
                  <a:pt x="11991998" y="0"/>
                </a:lnTo>
                <a:lnTo>
                  <a:pt x="11991998" y="6754986"/>
                </a:lnTo>
                <a:lnTo>
                  <a:pt x="0" y="6754986"/>
                </a:lnTo>
                <a:lnTo>
                  <a:pt x="0" y="0"/>
                </a:lnTo>
                <a:close/>
              </a:path>
            </a:pathLst>
          </a:custGeom>
          <a:blipFill>
            <a:blip r:embed="rId2"/>
            <a:stretch>
              <a:fillRect l="0" t="0" r="0" b="0"/>
            </a:stretch>
          </a:blipFill>
        </p:spPr>
      </p:sp>
      <p:sp>
        <p:nvSpPr>
          <p:cNvPr name="TextBox 3" id="3"/>
          <p:cNvSpPr txBox="true"/>
          <p:nvPr/>
        </p:nvSpPr>
        <p:spPr>
          <a:xfrm rot="0">
            <a:off x="1734606" y="8865499"/>
            <a:ext cx="10994755" cy="1173338"/>
          </a:xfrm>
          <a:prstGeom prst="rect">
            <a:avLst/>
          </a:prstGeom>
        </p:spPr>
        <p:txBody>
          <a:bodyPr anchor="t" rtlCol="false" tIns="0" lIns="0" bIns="0" rIns="0">
            <a:spAutoFit/>
          </a:bodyPr>
          <a:lstStyle/>
          <a:p>
            <a:pPr algn="l">
              <a:lnSpc>
                <a:spcPts val="3069"/>
              </a:lnSpc>
            </a:pPr>
          </a:p>
          <a:p>
            <a:pPr algn="l">
              <a:lnSpc>
                <a:spcPts val="3069"/>
              </a:lnSpc>
              <a:spcBef>
                <a:spcPct val="0"/>
              </a:spcBef>
            </a:pPr>
            <a:r>
              <a:rPr lang="en-US" sz="3069">
                <a:solidFill>
                  <a:srgbClr val="000000"/>
                </a:solidFill>
                <a:latin typeface="29LT Azer Black"/>
                <a:ea typeface="29LT Azer Black"/>
                <a:cs typeface="29LT Azer Black"/>
                <a:sym typeface="29LT Azer Black"/>
              </a:rPr>
              <a:t>P</a:t>
            </a:r>
            <a:r>
              <a:rPr lang="en-US" b="true" sz="3069">
                <a:solidFill>
                  <a:srgbClr val="000000"/>
                </a:solidFill>
                <a:latin typeface="29LT Azer Black"/>
                <a:ea typeface="29LT Azer Black"/>
                <a:cs typeface="29LT Azer Black"/>
                <a:sym typeface="29LT Azer Black"/>
              </a:rPr>
              <a:t>art </a:t>
            </a:r>
            <a:r>
              <a:rPr lang="en-US" b="true" sz="3069">
                <a:solidFill>
                  <a:srgbClr val="000000"/>
                </a:solidFill>
                <a:latin typeface="29LT Azer Black"/>
                <a:ea typeface="29LT Azer Black"/>
                <a:cs typeface="29LT Azer Black"/>
                <a:sym typeface="29LT Azer Black"/>
              </a:rPr>
              <a:t>of the tower and buttresses (photo: Marijo Kokorić)</a:t>
            </a:r>
          </a:p>
          <a:p>
            <a:pPr algn="l">
              <a:lnSpc>
                <a:spcPts val="3069"/>
              </a:lnSpc>
              <a:spcBef>
                <a:spcPct val="0"/>
              </a:spcBef>
            </a:pPr>
          </a:p>
        </p:txBody>
      </p:sp>
      <p:sp>
        <p:nvSpPr>
          <p:cNvPr name="TextBox 4" id="4"/>
          <p:cNvSpPr txBox="true"/>
          <p:nvPr/>
        </p:nvSpPr>
        <p:spPr>
          <a:xfrm rot="0">
            <a:off x="1734606" y="1114425"/>
            <a:ext cx="6276356" cy="623427"/>
          </a:xfrm>
          <a:prstGeom prst="rect">
            <a:avLst/>
          </a:prstGeom>
        </p:spPr>
        <p:txBody>
          <a:bodyPr anchor="t" rtlCol="false" tIns="0" lIns="0" bIns="0" rIns="0">
            <a:spAutoFit/>
          </a:bodyPr>
          <a:lstStyle/>
          <a:p>
            <a:pPr algn="just">
              <a:lnSpc>
                <a:spcPts val="4669"/>
              </a:lnSpc>
            </a:pPr>
            <a:r>
              <a:rPr lang="en-US" b="true" sz="4669">
                <a:solidFill>
                  <a:srgbClr val="1B8B6D"/>
                </a:solidFill>
                <a:latin typeface="29LT Azer Black"/>
                <a:ea typeface="29LT Azer Black"/>
                <a:cs typeface="29LT Azer Black"/>
                <a:sym typeface="29LT Azer Black"/>
              </a:rPr>
              <a:t>WHAT IS PRESERVED?</a:t>
            </a:r>
          </a:p>
        </p:txBody>
      </p:sp>
    </p:spTree>
  </p:cSld>
  <p:clrMapOvr>
    <a:masterClrMapping/>
  </p:clrMapOvr>
</p:sld>
</file>

<file path=ppt/slides/slide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09638" y="539263"/>
            <a:ext cx="13185592" cy="9208474"/>
          </a:xfrm>
          <a:custGeom>
            <a:avLst/>
            <a:gdLst/>
            <a:ahLst/>
            <a:cxnLst/>
            <a:rect r="r" b="b" t="t" l="l"/>
            <a:pathLst>
              <a:path h="9208474" w="13185592">
                <a:moveTo>
                  <a:pt x="0" y="0"/>
                </a:moveTo>
                <a:lnTo>
                  <a:pt x="13185593" y="0"/>
                </a:lnTo>
                <a:lnTo>
                  <a:pt x="13185593" y="9208474"/>
                </a:lnTo>
                <a:lnTo>
                  <a:pt x="0" y="9208474"/>
                </a:lnTo>
                <a:lnTo>
                  <a:pt x="0" y="0"/>
                </a:lnTo>
                <a:close/>
              </a:path>
            </a:pathLst>
          </a:custGeom>
          <a:blipFill>
            <a:blip r:embed="rId2"/>
            <a:stretch>
              <a:fillRect l="0" t="0" r="0" b="0"/>
            </a:stretch>
          </a:blipFill>
        </p:spPr>
      </p:sp>
    </p:spTree>
  </p:cSld>
  <p:clrMapOvr>
    <a:masterClrMapping/>
  </p:clrMapOvr>
</p:sld>
</file>

<file path=ppt/slides/slide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39317" y="1597872"/>
            <a:ext cx="11724391" cy="6513551"/>
          </a:xfrm>
          <a:custGeom>
            <a:avLst/>
            <a:gdLst/>
            <a:ahLst/>
            <a:cxnLst/>
            <a:rect r="r" b="b" t="t" l="l"/>
            <a:pathLst>
              <a:path h="6513551" w="11724391">
                <a:moveTo>
                  <a:pt x="0" y="0"/>
                </a:moveTo>
                <a:lnTo>
                  <a:pt x="11724391" y="0"/>
                </a:lnTo>
                <a:lnTo>
                  <a:pt x="11724391" y="6513550"/>
                </a:lnTo>
                <a:lnTo>
                  <a:pt x="0" y="6513550"/>
                </a:lnTo>
                <a:lnTo>
                  <a:pt x="0" y="0"/>
                </a:lnTo>
                <a:close/>
              </a:path>
            </a:pathLst>
          </a:custGeom>
          <a:blipFill>
            <a:blip r:embed="rId2"/>
            <a:stretch>
              <a:fillRect l="0" t="0" r="0" b="0"/>
            </a:stretch>
          </a:blipFill>
        </p:spPr>
      </p:sp>
      <p:sp>
        <p:nvSpPr>
          <p:cNvPr name="TextBox 3" id="3"/>
          <p:cNvSpPr txBox="true"/>
          <p:nvPr/>
        </p:nvSpPr>
        <p:spPr>
          <a:xfrm rot="0">
            <a:off x="2439317" y="8615276"/>
            <a:ext cx="10765185" cy="341488"/>
          </a:xfrm>
          <a:prstGeom prst="rect">
            <a:avLst/>
          </a:prstGeom>
        </p:spPr>
        <p:txBody>
          <a:bodyPr anchor="t" rtlCol="false" tIns="0" lIns="0" bIns="0" rIns="0">
            <a:spAutoFit/>
          </a:bodyPr>
          <a:lstStyle/>
          <a:p>
            <a:pPr algn="ctr">
              <a:lnSpc>
                <a:spcPts val="2569"/>
              </a:lnSpc>
              <a:spcBef>
                <a:spcPct val="0"/>
              </a:spcBef>
            </a:pPr>
            <a:r>
              <a:rPr lang="en-US" b="true" sz="2569">
                <a:solidFill>
                  <a:srgbClr val="000000"/>
                </a:solidFill>
                <a:latin typeface="29LT Azer Black"/>
                <a:ea typeface="29LT Azer Black"/>
                <a:cs typeface="29LT Azer Black"/>
                <a:sym typeface="29LT Azer Black"/>
              </a:rPr>
              <a:t>Rem</a:t>
            </a:r>
            <a:r>
              <a:rPr lang="en-US" b="true" sz="2569">
                <a:solidFill>
                  <a:srgbClr val="000000"/>
                </a:solidFill>
                <a:latin typeface="29LT Azer Black"/>
                <a:ea typeface="29LT Azer Black"/>
                <a:cs typeface="29LT Azer Black"/>
                <a:sym typeface="29LT Azer Black"/>
              </a:rPr>
              <a:t>ains of the Voćin fortress – part of the tower and buttresses (photo: Marijo Kokorić)</a:t>
            </a:r>
          </a:p>
        </p:txBody>
      </p:sp>
    </p:spTree>
  </p:cSld>
  <p:clrMapOvr>
    <a:masterClrMapping/>
  </p:clrMapOvr>
</p:sld>
</file>

<file path=ppt/slides/slide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67987" y="1038784"/>
            <a:ext cx="5023526" cy="6714371"/>
          </a:xfrm>
          <a:custGeom>
            <a:avLst/>
            <a:gdLst/>
            <a:ahLst/>
            <a:cxnLst/>
            <a:rect r="r" b="b" t="t" l="l"/>
            <a:pathLst>
              <a:path h="6714371" w="5023526">
                <a:moveTo>
                  <a:pt x="0" y="0"/>
                </a:moveTo>
                <a:lnTo>
                  <a:pt x="5023526" y="0"/>
                </a:lnTo>
                <a:lnTo>
                  <a:pt x="5023526" y="6714371"/>
                </a:lnTo>
                <a:lnTo>
                  <a:pt x="0" y="6714371"/>
                </a:lnTo>
                <a:lnTo>
                  <a:pt x="0" y="0"/>
                </a:lnTo>
                <a:close/>
              </a:path>
            </a:pathLst>
          </a:custGeom>
          <a:blipFill>
            <a:blip r:embed="rId2"/>
            <a:stretch>
              <a:fillRect l="0" t="0" r="0" b="0"/>
            </a:stretch>
          </a:blipFill>
        </p:spPr>
      </p:sp>
      <p:sp>
        <p:nvSpPr>
          <p:cNvPr name="Freeform 3" id="3"/>
          <p:cNvSpPr/>
          <p:nvPr/>
        </p:nvSpPr>
        <p:spPr>
          <a:xfrm flipH="false" flipV="false" rot="0">
            <a:off x="6629331" y="1028700"/>
            <a:ext cx="5031159" cy="6724455"/>
          </a:xfrm>
          <a:custGeom>
            <a:avLst/>
            <a:gdLst/>
            <a:ahLst/>
            <a:cxnLst/>
            <a:rect r="r" b="b" t="t" l="l"/>
            <a:pathLst>
              <a:path h="6724455" w="5031159">
                <a:moveTo>
                  <a:pt x="0" y="0"/>
                </a:moveTo>
                <a:lnTo>
                  <a:pt x="5031159" y="0"/>
                </a:lnTo>
                <a:lnTo>
                  <a:pt x="5031159" y="6724455"/>
                </a:lnTo>
                <a:lnTo>
                  <a:pt x="0" y="6724455"/>
                </a:lnTo>
                <a:lnTo>
                  <a:pt x="0" y="0"/>
                </a:lnTo>
                <a:close/>
              </a:path>
            </a:pathLst>
          </a:custGeom>
          <a:blipFill>
            <a:blip r:embed="rId3"/>
            <a:stretch>
              <a:fillRect l="0" t="0" r="0" b="0"/>
            </a:stretch>
          </a:blipFill>
        </p:spPr>
      </p:sp>
      <p:sp>
        <p:nvSpPr>
          <p:cNvPr name="Freeform 4" id="4"/>
          <p:cNvSpPr/>
          <p:nvPr/>
        </p:nvSpPr>
        <p:spPr>
          <a:xfrm flipH="false" flipV="false" rot="0">
            <a:off x="12501036" y="1028700"/>
            <a:ext cx="5018977" cy="6724455"/>
          </a:xfrm>
          <a:custGeom>
            <a:avLst/>
            <a:gdLst/>
            <a:ahLst/>
            <a:cxnLst/>
            <a:rect r="r" b="b" t="t" l="l"/>
            <a:pathLst>
              <a:path h="6724455" w="5018977">
                <a:moveTo>
                  <a:pt x="0" y="0"/>
                </a:moveTo>
                <a:lnTo>
                  <a:pt x="5018977" y="0"/>
                </a:lnTo>
                <a:lnTo>
                  <a:pt x="5018977" y="6724455"/>
                </a:lnTo>
                <a:lnTo>
                  <a:pt x="0" y="6724455"/>
                </a:lnTo>
                <a:lnTo>
                  <a:pt x="0" y="0"/>
                </a:lnTo>
                <a:close/>
              </a:path>
            </a:pathLst>
          </a:custGeom>
          <a:blipFill>
            <a:blip r:embed="rId4"/>
            <a:stretch>
              <a:fillRect l="0" t="0" r="0" b="0"/>
            </a:stretch>
          </a:blipFill>
        </p:spPr>
      </p:sp>
      <p:sp>
        <p:nvSpPr>
          <p:cNvPr name="TextBox 5" id="5"/>
          <p:cNvSpPr txBox="true"/>
          <p:nvPr/>
        </p:nvSpPr>
        <p:spPr>
          <a:xfrm rot="0">
            <a:off x="276373" y="8213004"/>
            <a:ext cx="17735254" cy="1664421"/>
          </a:xfrm>
          <a:prstGeom prst="rect">
            <a:avLst/>
          </a:prstGeom>
        </p:spPr>
        <p:txBody>
          <a:bodyPr anchor="t" rtlCol="false" tIns="0" lIns="0" bIns="0" rIns="0">
            <a:spAutoFit/>
          </a:bodyPr>
          <a:lstStyle/>
          <a:p>
            <a:pPr algn="l" marL="707803" indent="-353902" lvl="1">
              <a:lnSpc>
                <a:spcPts val="3278"/>
              </a:lnSpc>
              <a:buFont typeface="Arial"/>
              <a:buChar char="•"/>
            </a:pPr>
            <a:r>
              <a:rPr lang="en-US" b="true" sz="3278">
                <a:solidFill>
                  <a:srgbClr val="000000"/>
                </a:solidFill>
                <a:latin typeface="29LT Azer Black"/>
                <a:ea typeface="29LT Azer Black"/>
                <a:cs typeface="29LT Azer Black"/>
                <a:sym typeface="29LT Azer Black"/>
              </a:rPr>
              <a:t>two-story and vaulted. Parts of the eastern and southern walls are particularly visible. On the western part of the site, the outlines of possible ramparts or palisades (approximately 60 meters in length) are visible.</a:t>
            </a:r>
          </a:p>
          <a:p>
            <a:pPr algn="l" marL="707803" indent="-353902" lvl="1">
              <a:lnSpc>
                <a:spcPts val="3278"/>
              </a:lnSpc>
              <a:buFont typeface="Arial"/>
              <a:buChar char="•"/>
            </a:pPr>
            <a:r>
              <a:rPr lang="en-US" b="true" sz="3278">
                <a:solidFill>
                  <a:srgbClr val="000000"/>
                </a:solidFill>
                <a:latin typeface="29LT Azer Black"/>
                <a:ea typeface="29LT Azer Black"/>
                <a:cs typeface="29LT Azer Black"/>
                <a:sym typeface="29LT Azer Black"/>
              </a:rPr>
              <a:t>Elements of the central tower – an arched opening, a lintel, and a recess at the southwest corner</a:t>
            </a:r>
          </a:p>
          <a:p>
            <a:pPr algn="l">
              <a:lnSpc>
                <a:spcPts val="3278"/>
              </a:lnSpc>
            </a:pPr>
            <a:r>
              <a:rPr lang="en-US" b="true" sz="3278">
                <a:solidFill>
                  <a:srgbClr val="000000"/>
                </a:solidFill>
                <a:latin typeface="29LT Azer Black"/>
                <a:ea typeface="29LT Azer Black"/>
                <a:cs typeface="29LT Azer Black"/>
                <a:sym typeface="29LT Azer Black"/>
              </a:rPr>
              <a:t>(photo: Srđan Đuričić)</a:t>
            </a:r>
          </a:p>
        </p:txBody>
      </p:sp>
      <p:sp>
        <p:nvSpPr>
          <p:cNvPr name="TextBox 6" id="6"/>
          <p:cNvSpPr txBox="true"/>
          <p:nvPr/>
        </p:nvSpPr>
        <p:spPr>
          <a:xfrm rot="0">
            <a:off x="767987" y="405273"/>
            <a:ext cx="5065184" cy="623427"/>
          </a:xfrm>
          <a:prstGeom prst="rect">
            <a:avLst/>
          </a:prstGeom>
        </p:spPr>
        <p:txBody>
          <a:bodyPr anchor="t" rtlCol="false" tIns="0" lIns="0" bIns="0" rIns="0">
            <a:spAutoFit/>
          </a:bodyPr>
          <a:lstStyle/>
          <a:p>
            <a:pPr algn="just">
              <a:lnSpc>
                <a:spcPts val="4669"/>
              </a:lnSpc>
            </a:pPr>
            <a:r>
              <a:rPr lang="en-US" b="true" sz="4669">
                <a:solidFill>
                  <a:srgbClr val="1B8B6D"/>
                </a:solidFill>
                <a:latin typeface="29LT Azer Black"/>
                <a:ea typeface="29LT Azer Black"/>
                <a:cs typeface="29LT Azer Black"/>
                <a:sym typeface="29LT Azer Black"/>
              </a:rPr>
              <a:t>TOWER</a:t>
            </a:r>
          </a:p>
        </p:txBody>
      </p:sp>
    </p:spTree>
  </p:cSld>
  <p:clrMapOvr>
    <a:masterClrMapping/>
  </p:clrMapOvr>
</p:sld>
</file>

<file path=ppt/slides/slide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654887" y="1169397"/>
            <a:ext cx="4129777" cy="5575199"/>
          </a:xfrm>
          <a:custGeom>
            <a:avLst/>
            <a:gdLst/>
            <a:ahLst/>
            <a:cxnLst/>
            <a:rect r="r" b="b" t="t" l="l"/>
            <a:pathLst>
              <a:path h="5575199" w="4129777">
                <a:moveTo>
                  <a:pt x="0" y="0"/>
                </a:moveTo>
                <a:lnTo>
                  <a:pt x="4129777" y="0"/>
                </a:lnTo>
                <a:lnTo>
                  <a:pt x="4129777" y="5575199"/>
                </a:lnTo>
                <a:lnTo>
                  <a:pt x="0" y="5575199"/>
                </a:lnTo>
                <a:lnTo>
                  <a:pt x="0" y="0"/>
                </a:lnTo>
                <a:close/>
              </a:path>
            </a:pathLst>
          </a:custGeom>
          <a:blipFill>
            <a:blip r:embed="rId2"/>
            <a:stretch>
              <a:fillRect l="0" t="0" r="0" b="0"/>
            </a:stretch>
          </a:blipFill>
        </p:spPr>
      </p:sp>
      <p:sp>
        <p:nvSpPr>
          <p:cNvPr name="Freeform 3" id="3"/>
          <p:cNvSpPr/>
          <p:nvPr/>
        </p:nvSpPr>
        <p:spPr>
          <a:xfrm flipH="false" flipV="false" rot="0">
            <a:off x="5191754" y="1169397"/>
            <a:ext cx="4129777" cy="5575199"/>
          </a:xfrm>
          <a:custGeom>
            <a:avLst/>
            <a:gdLst/>
            <a:ahLst/>
            <a:cxnLst/>
            <a:rect r="r" b="b" t="t" l="l"/>
            <a:pathLst>
              <a:path h="5575199" w="4129777">
                <a:moveTo>
                  <a:pt x="0" y="0"/>
                </a:moveTo>
                <a:lnTo>
                  <a:pt x="4129777" y="0"/>
                </a:lnTo>
                <a:lnTo>
                  <a:pt x="4129777" y="5575199"/>
                </a:lnTo>
                <a:lnTo>
                  <a:pt x="0" y="5575199"/>
                </a:lnTo>
                <a:lnTo>
                  <a:pt x="0" y="0"/>
                </a:lnTo>
                <a:close/>
              </a:path>
            </a:pathLst>
          </a:custGeom>
          <a:blipFill>
            <a:blip r:embed="rId3"/>
            <a:stretch>
              <a:fillRect l="0" t="0" r="0" b="0"/>
            </a:stretch>
          </a:blipFill>
        </p:spPr>
      </p:sp>
      <p:sp>
        <p:nvSpPr>
          <p:cNvPr name="Freeform 4" id="4"/>
          <p:cNvSpPr/>
          <p:nvPr/>
        </p:nvSpPr>
        <p:spPr>
          <a:xfrm flipH="false" flipV="false" rot="0">
            <a:off x="9730652" y="1169397"/>
            <a:ext cx="4129777" cy="5575199"/>
          </a:xfrm>
          <a:custGeom>
            <a:avLst/>
            <a:gdLst/>
            <a:ahLst/>
            <a:cxnLst/>
            <a:rect r="r" b="b" t="t" l="l"/>
            <a:pathLst>
              <a:path h="5575199" w="4129777">
                <a:moveTo>
                  <a:pt x="0" y="0"/>
                </a:moveTo>
                <a:lnTo>
                  <a:pt x="4129777" y="0"/>
                </a:lnTo>
                <a:lnTo>
                  <a:pt x="4129777" y="5575199"/>
                </a:lnTo>
                <a:lnTo>
                  <a:pt x="0" y="5575199"/>
                </a:lnTo>
                <a:lnTo>
                  <a:pt x="0" y="0"/>
                </a:lnTo>
                <a:close/>
              </a:path>
            </a:pathLst>
          </a:custGeom>
          <a:blipFill>
            <a:blip r:embed="rId4"/>
            <a:stretch>
              <a:fillRect l="0" t="0" r="0" b="0"/>
            </a:stretch>
          </a:blipFill>
        </p:spPr>
      </p:sp>
      <p:sp>
        <p:nvSpPr>
          <p:cNvPr name="TextBox 5" id="5"/>
          <p:cNvSpPr txBox="true"/>
          <p:nvPr/>
        </p:nvSpPr>
        <p:spPr>
          <a:xfrm rot="0">
            <a:off x="894722" y="9911020"/>
            <a:ext cx="10769173" cy="374319"/>
          </a:xfrm>
          <a:prstGeom prst="rect">
            <a:avLst/>
          </a:prstGeom>
        </p:spPr>
        <p:txBody>
          <a:bodyPr anchor="t" rtlCol="false" tIns="0" lIns="0" bIns="0" rIns="0">
            <a:spAutoFit/>
          </a:bodyPr>
          <a:lstStyle/>
          <a:p>
            <a:pPr algn="l">
              <a:lnSpc>
                <a:spcPts val="2736"/>
              </a:lnSpc>
              <a:spcBef>
                <a:spcPct val="0"/>
              </a:spcBef>
            </a:pPr>
            <a:r>
              <a:rPr lang="en-US" b="true" sz="2736">
                <a:solidFill>
                  <a:srgbClr val="000000"/>
                </a:solidFill>
                <a:latin typeface="29LT Azer Black"/>
                <a:ea typeface="29LT Azer Black"/>
                <a:cs typeface="29LT Azer Black"/>
                <a:sym typeface="29LT Azer Black"/>
              </a:rPr>
              <a:t>Ph</a:t>
            </a:r>
            <a:r>
              <a:rPr lang="en-US" b="true" sz="2736">
                <a:solidFill>
                  <a:srgbClr val="000000"/>
                </a:solidFill>
                <a:latin typeface="29LT Azer Black"/>
                <a:ea typeface="29LT Azer Black"/>
                <a:cs typeface="29LT Azer Black"/>
                <a:sym typeface="29LT Azer Black"/>
              </a:rPr>
              <a:t>otographs of the buttresses (photographed by Srđan Đuričić)</a:t>
            </a:r>
          </a:p>
        </p:txBody>
      </p:sp>
      <p:sp>
        <p:nvSpPr>
          <p:cNvPr name="TextBox 6" id="6"/>
          <p:cNvSpPr txBox="true"/>
          <p:nvPr/>
        </p:nvSpPr>
        <p:spPr>
          <a:xfrm rot="0">
            <a:off x="267401" y="7056804"/>
            <a:ext cx="15991493" cy="2551533"/>
          </a:xfrm>
          <a:prstGeom prst="rect">
            <a:avLst/>
          </a:prstGeom>
        </p:spPr>
        <p:txBody>
          <a:bodyPr anchor="t" rtlCol="false" tIns="0" lIns="0" bIns="0" rIns="0">
            <a:spAutoFit/>
          </a:bodyPr>
          <a:lstStyle/>
          <a:p>
            <a:pPr algn="l" marL="718743" indent="-359371" lvl="1">
              <a:lnSpc>
                <a:spcPts val="3329"/>
              </a:lnSpc>
              <a:buFont typeface="Arial"/>
              <a:buChar char="•"/>
            </a:pPr>
            <a:r>
              <a:rPr lang="en-US" b="true" sz="3329">
                <a:solidFill>
                  <a:srgbClr val="000000"/>
                </a:solidFill>
                <a:latin typeface="29LT Azer Black"/>
                <a:ea typeface="29LT Azer Black"/>
                <a:cs typeface="29LT Azer Black"/>
                <a:sym typeface="29LT Azer Black"/>
              </a:rPr>
              <a:t>They </a:t>
            </a:r>
            <a:r>
              <a:rPr lang="en-US" b="true" sz="3329">
                <a:solidFill>
                  <a:srgbClr val="000000"/>
                </a:solidFill>
                <a:latin typeface="29LT Azer Black"/>
                <a:ea typeface="29LT Azer Black"/>
                <a:cs typeface="29LT Azer Black"/>
                <a:sym typeface="29LT Azer Black"/>
              </a:rPr>
              <a:t>are constructed of volcanic rock, sandstone, and limestone.</a:t>
            </a:r>
          </a:p>
          <a:p>
            <a:pPr algn="l" marL="718743" indent="-359371" lvl="1">
              <a:lnSpc>
                <a:spcPts val="3329"/>
              </a:lnSpc>
              <a:buFont typeface="Arial"/>
              <a:buChar char="•"/>
            </a:pPr>
            <a:r>
              <a:rPr lang="en-US" b="true" sz="3329">
                <a:solidFill>
                  <a:srgbClr val="000000"/>
                </a:solidFill>
                <a:latin typeface="29LT Azer Black"/>
                <a:ea typeface="29LT Azer Black"/>
                <a:cs typeface="29LT Azer Black"/>
                <a:sym typeface="29LT Azer Black"/>
              </a:rPr>
              <a:t>The best-preserved element is the southeastern buttress (comprising two construction phases): the first was a smaller supporting buttress, likely built to stabilize a damaged section of the tower, while the massive buttress visible today was added later.</a:t>
            </a:r>
          </a:p>
          <a:p>
            <a:pPr algn="l" marL="718743" indent="-359371" lvl="1">
              <a:lnSpc>
                <a:spcPts val="3329"/>
              </a:lnSpc>
              <a:buFont typeface="Arial"/>
              <a:buChar char="•"/>
            </a:pPr>
            <a:r>
              <a:rPr lang="en-US" b="true" sz="3329">
                <a:solidFill>
                  <a:srgbClr val="000000"/>
                </a:solidFill>
                <a:latin typeface="29LT Azer Black"/>
                <a:ea typeface="29LT Azer Black"/>
                <a:cs typeface="29LT Azer Black"/>
                <a:sym typeface="29LT Azer Black"/>
              </a:rPr>
              <a:t>This demonstrates that the fortress was not built all at once, but rather evolved and adapted to changing needs over time</a:t>
            </a:r>
          </a:p>
        </p:txBody>
      </p:sp>
      <p:sp>
        <p:nvSpPr>
          <p:cNvPr name="TextBox 7" id="7"/>
          <p:cNvSpPr txBox="true"/>
          <p:nvPr/>
        </p:nvSpPr>
        <p:spPr>
          <a:xfrm rot="0">
            <a:off x="654887" y="405273"/>
            <a:ext cx="5065184" cy="623427"/>
          </a:xfrm>
          <a:prstGeom prst="rect">
            <a:avLst/>
          </a:prstGeom>
        </p:spPr>
        <p:txBody>
          <a:bodyPr anchor="t" rtlCol="false" tIns="0" lIns="0" bIns="0" rIns="0">
            <a:spAutoFit/>
          </a:bodyPr>
          <a:lstStyle/>
          <a:p>
            <a:pPr algn="just">
              <a:lnSpc>
                <a:spcPts val="4669"/>
              </a:lnSpc>
            </a:pPr>
            <a:r>
              <a:rPr lang="en-US" b="true" sz="4669">
                <a:solidFill>
                  <a:srgbClr val="1B8B6D"/>
                </a:solidFill>
                <a:latin typeface="29LT Azer Black"/>
                <a:ea typeface="29LT Azer Black"/>
                <a:cs typeface="29LT Azer Black"/>
                <a:sym typeface="29LT Azer Black"/>
              </a:rPr>
              <a:t>BUTTRESS</a:t>
            </a:r>
          </a:p>
        </p:txBody>
      </p:sp>
    </p:spTree>
  </p:cSld>
  <p:clrMapOvr>
    <a:masterClrMapping/>
  </p:clrMapOvr>
</p:sld>
</file>

<file path=ppt/slides/slide1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77096" y="1336415"/>
            <a:ext cx="13887505" cy="6943753"/>
          </a:xfrm>
          <a:custGeom>
            <a:avLst/>
            <a:gdLst/>
            <a:ahLst/>
            <a:cxnLst/>
            <a:rect r="r" b="b" t="t" l="l"/>
            <a:pathLst>
              <a:path h="6943753" w="13887505">
                <a:moveTo>
                  <a:pt x="0" y="0"/>
                </a:moveTo>
                <a:lnTo>
                  <a:pt x="13887506" y="0"/>
                </a:lnTo>
                <a:lnTo>
                  <a:pt x="13887506" y="6943753"/>
                </a:lnTo>
                <a:lnTo>
                  <a:pt x="0" y="6943753"/>
                </a:lnTo>
                <a:lnTo>
                  <a:pt x="0" y="0"/>
                </a:lnTo>
                <a:close/>
              </a:path>
            </a:pathLst>
          </a:custGeom>
          <a:blipFill>
            <a:blip r:embed="rId2"/>
            <a:stretch>
              <a:fillRect l="0" t="0" r="0" b="0"/>
            </a:stretch>
          </a:blipFill>
        </p:spPr>
      </p:sp>
      <p:sp>
        <p:nvSpPr>
          <p:cNvPr name="TextBox 3" id="3"/>
          <p:cNvSpPr txBox="true"/>
          <p:nvPr/>
        </p:nvSpPr>
        <p:spPr>
          <a:xfrm rot="0">
            <a:off x="635463" y="8666764"/>
            <a:ext cx="14686100" cy="1160769"/>
          </a:xfrm>
          <a:prstGeom prst="rect">
            <a:avLst/>
          </a:prstGeom>
        </p:spPr>
        <p:txBody>
          <a:bodyPr anchor="t" rtlCol="false" tIns="0" lIns="0" bIns="0" rIns="0">
            <a:spAutoFit/>
          </a:bodyPr>
          <a:lstStyle/>
          <a:p>
            <a:pPr algn="l" marL="477478" indent="-238739" lvl="1">
              <a:lnSpc>
                <a:spcPts val="3096"/>
              </a:lnSpc>
              <a:buFont typeface="Arial"/>
              <a:buChar char="•"/>
            </a:pPr>
            <a:r>
              <a:rPr lang="en-US" b="true" sz="2211">
                <a:solidFill>
                  <a:srgbClr val="000000"/>
                </a:solidFill>
                <a:latin typeface="Open Sans Bold"/>
                <a:ea typeface="Open Sans Bold"/>
                <a:cs typeface="Open Sans Bold"/>
                <a:sym typeface="Open Sans Bold"/>
              </a:rPr>
              <a:t>M</a:t>
            </a:r>
            <a:r>
              <a:rPr lang="en-US" b="true" sz="2211">
                <a:solidFill>
                  <a:srgbClr val="000000"/>
                </a:solidFill>
                <a:latin typeface="Open Sans Bold"/>
                <a:ea typeface="Open Sans Bold"/>
                <a:cs typeface="Open Sans Bold"/>
                <a:sym typeface="Open Sans Bold"/>
              </a:rPr>
              <a:t>OAT The fortress was surrounded by a moat ranging from 24 to 26 meters in width. Its depth is not uniform along its entire length—it varies from approximately 12 meters on the eastern side to 5 meters on the western side.</a:t>
            </a:r>
          </a:p>
        </p:txBody>
      </p:sp>
      <p:sp>
        <p:nvSpPr>
          <p:cNvPr name="TextBox 4" id="4"/>
          <p:cNvSpPr txBox="true"/>
          <p:nvPr/>
        </p:nvSpPr>
        <p:spPr>
          <a:xfrm rot="0">
            <a:off x="1045719" y="475123"/>
            <a:ext cx="1214735" cy="553577"/>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MOAT</a:t>
            </a:r>
          </a:p>
        </p:txBody>
      </p:sp>
    </p:spTree>
  </p:cSld>
  <p:clrMapOvr>
    <a:masterClrMapping/>
  </p:clrMapOvr>
</p:sld>
</file>

<file path=ppt/slides/slide1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1922288"/>
            <a:ext cx="6255323" cy="7210149"/>
          </a:xfrm>
          <a:custGeom>
            <a:avLst/>
            <a:gdLst/>
            <a:ahLst/>
            <a:cxnLst/>
            <a:rect r="r" b="b" t="t" l="l"/>
            <a:pathLst>
              <a:path h="7210149" w="6255323">
                <a:moveTo>
                  <a:pt x="0" y="0"/>
                </a:moveTo>
                <a:lnTo>
                  <a:pt x="6255323" y="0"/>
                </a:lnTo>
                <a:lnTo>
                  <a:pt x="6255323" y="7210149"/>
                </a:lnTo>
                <a:lnTo>
                  <a:pt x="0" y="7210149"/>
                </a:lnTo>
                <a:lnTo>
                  <a:pt x="0" y="0"/>
                </a:lnTo>
                <a:close/>
              </a:path>
            </a:pathLst>
          </a:custGeom>
          <a:blipFill>
            <a:blip r:embed="rId2"/>
            <a:stretch>
              <a:fillRect l="0" t="-15067" r="0" b="-15067"/>
            </a:stretch>
          </a:blipFill>
        </p:spPr>
      </p:sp>
      <p:sp>
        <p:nvSpPr>
          <p:cNvPr name="TextBox 3" id="3"/>
          <p:cNvSpPr txBox="true"/>
          <p:nvPr/>
        </p:nvSpPr>
        <p:spPr>
          <a:xfrm rot="0">
            <a:off x="144447" y="9620166"/>
            <a:ext cx="4680571" cy="559214"/>
          </a:xfrm>
          <a:prstGeom prst="rect">
            <a:avLst/>
          </a:prstGeom>
        </p:spPr>
        <p:txBody>
          <a:bodyPr anchor="t" rtlCol="false" tIns="0" lIns="0" bIns="0" rIns="0">
            <a:spAutoFit/>
          </a:bodyPr>
          <a:lstStyle/>
          <a:p>
            <a:pPr algn="l">
              <a:lnSpc>
                <a:spcPts val="4169"/>
              </a:lnSpc>
            </a:pPr>
            <a:r>
              <a:rPr lang="en-US" b="true" sz="4169">
                <a:solidFill>
                  <a:srgbClr val="FFFFFF"/>
                </a:solidFill>
                <a:latin typeface="29LT Azer Black"/>
                <a:ea typeface="29LT Azer Black"/>
                <a:cs typeface="29LT Azer Black"/>
                <a:sym typeface="29LT Azer Black"/>
              </a:rPr>
              <a:t>STARI GRAD KAPTOL</a:t>
            </a:r>
          </a:p>
        </p:txBody>
      </p:sp>
      <p:sp>
        <p:nvSpPr>
          <p:cNvPr name="TextBox 4" id="4"/>
          <p:cNvSpPr txBox="true"/>
          <p:nvPr/>
        </p:nvSpPr>
        <p:spPr>
          <a:xfrm rot="0">
            <a:off x="7284023" y="2074579"/>
            <a:ext cx="9282261" cy="6257768"/>
          </a:xfrm>
          <a:prstGeom prst="rect">
            <a:avLst/>
          </a:prstGeom>
        </p:spPr>
        <p:txBody>
          <a:bodyPr anchor="t" rtlCol="false" tIns="0" lIns="0" bIns="0" rIns="0">
            <a:spAutoFit/>
          </a:bodyPr>
          <a:lstStyle/>
          <a:p>
            <a:pPr algn="l" marL="678746" indent="-339373" lvl="1">
              <a:lnSpc>
                <a:spcPts val="3143"/>
              </a:lnSpc>
              <a:buFont typeface="Arial"/>
              <a:buChar char="•"/>
            </a:pPr>
            <a:r>
              <a:rPr lang="en-US" b="true" sz="3143">
                <a:solidFill>
                  <a:srgbClr val="000000"/>
                </a:solidFill>
                <a:latin typeface="29LT Azer Black"/>
                <a:ea typeface="29LT Azer Black"/>
                <a:cs typeface="29LT Azer Black"/>
                <a:sym typeface="29LT Azer Black"/>
              </a:rPr>
              <a:t>The </a:t>
            </a:r>
            <a:r>
              <a:rPr lang="en-US" b="true" sz="3143">
                <a:solidFill>
                  <a:srgbClr val="000000"/>
                </a:solidFill>
                <a:latin typeface="29LT Azer Black"/>
                <a:ea typeface="29LT Azer Black"/>
                <a:cs typeface="29LT Azer Black"/>
                <a:sym typeface="29LT Azer Black"/>
              </a:rPr>
              <a:t>settlement of Voćin is first mentioned in the 13th century under the name Ogona (an estate of the Mojslav/Moslavinski clan)</a:t>
            </a:r>
          </a:p>
          <a:p>
            <a:pPr algn="l">
              <a:lnSpc>
                <a:spcPts val="3143"/>
              </a:lnSpc>
            </a:pPr>
          </a:p>
          <a:p>
            <a:pPr algn="l" marL="678746" indent="-339373" lvl="1">
              <a:lnSpc>
                <a:spcPts val="3143"/>
              </a:lnSpc>
              <a:buFont typeface="Arial"/>
              <a:buChar char="•"/>
            </a:pPr>
            <a:r>
              <a:rPr lang="en-US" b="true" sz="3143">
                <a:solidFill>
                  <a:srgbClr val="000000"/>
                </a:solidFill>
                <a:latin typeface="29LT Azer Black"/>
                <a:ea typeface="29LT Azer Black"/>
                <a:cs typeface="29LT Azer Black"/>
                <a:sym typeface="29LT Azer Black"/>
              </a:rPr>
              <a:t>Ownersh</a:t>
            </a:r>
            <a:r>
              <a:rPr lang="en-US" b="true" sz="3143">
                <a:solidFill>
                  <a:srgbClr val="000000"/>
                </a:solidFill>
                <a:latin typeface="29LT Azer Black"/>
                <a:ea typeface="29LT Azer Black"/>
                <a:cs typeface="29LT Azer Black"/>
                <a:sym typeface="29LT Azer Black"/>
              </a:rPr>
              <a:t>ip changed hands over the centuries: starting with the Aba clan in the early 14th century (held by the Aba/Voćinski family)</a:t>
            </a:r>
          </a:p>
          <a:p>
            <a:pPr algn="l">
              <a:lnSpc>
                <a:spcPts val="3143"/>
              </a:lnSpc>
            </a:pPr>
          </a:p>
          <a:p>
            <a:pPr algn="l" marL="678746" indent="-339373" lvl="1">
              <a:lnSpc>
                <a:spcPts val="3143"/>
              </a:lnSpc>
              <a:buFont typeface="Arial"/>
              <a:buChar char="•"/>
            </a:pPr>
            <a:r>
              <a:rPr lang="en-US" b="true" sz="3143">
                <a:solidFill>
                  <a:srgbClr val="000000"/>
                </a:solidFill>
                <a:latin typeface="29LT Azer Black"/>
                <a:ea typeface="29LT Azer Black"/>
                <a:cs typeface="29LT Azer Black"/>
                <a:sym typeface="29LT Azer Black"/>
              </a:rPr>
              <a:t>15th century – the Gorjanski family</a:t>
            </a:r>
          </a:p>
          <a:p>
            <a:pPr algn="l">
              <a:lnSpc>
                <a:spcPts val="3143"/>
              </a:lnSpc>
            </a:pPr>
          </a:p>
          <a:p>
            <a:pPr algn="l" marL="678746" indent="-339373" lvl="1">
              <a:lnSpc>
                <a:spcPts val="3143"/>
              </a:lnSpc>
              <a:buFont typeface="Arial"/>
              <a:buChar char="•"/>
            </a:pPr>
            <a:r>
              <a:rPr lang="en-US" b="true" sz="3143">
                <a:solidFill>
                  <a:srgbClr val="000000"/>
                </a:solidFill>
                <a:latin typeface="29LT Azer Black"/>
                <a:ea typeface="29LT Azer Black"/>
                <a:cs typeface="29LT Azer Black"/>
                <a:sym typeface="29LT Azer Black"/>
              </a:rPr>
              <a:t>Owner</a:t>
            </a:r>
            <a:r>
              <a:rPr lang="en-US" b="true" sz="3143">
                <a:solidFill>
                  <a:srgbClr val="000000"/>
                </a:solidFill>
                <a:latin typeface="29LT Azer Black"/>
                <a:ea typeface="29LT Azer Black"/>
                <a:cs typeface="29LT Azer Black"/>
                <a:sym typeface="29LT Azer Black"/>
              </a:rPr>
              <a:t>s of the estate: Katarina and Eufrozina Iločki, daughters of Nikola Iločki</a:t>
            </a:r>
          </a:p>
          <a:p>
            <a:pPr algn="l">
              <a:lnSpc>
                <a:spcPts val="3143"/>
              </a:lnSpc>
            </a:pPr>
          </a:p>
          <a:p>
            <a:pPr algn="l" marL="678746" indent="-339373" lvl="1">
              <a:lnSpc>
                <a:spcPts val="3143"/>
              </a:lnSpc>
              <a:buFont typeface="Arial"/>
              <a:buChar char="•"/>
            </a:pPr>
            <a:r>
              <a:rPr lang="en-US" b="true" sz="3143">
                <a:solidFill>
                  <a:srgbClr val="000000"/>
                </a:solidFill>
                <a:latin typeface="29LT Azer Black"/>
                <a:ea typeface="29LT Azer Black"/>
                <a:cs typeface="29LT Azer Black"/>
                <a:sym typeface="29LT Azer Black"/>
              </a:rPr>
              <a:t>In</a:t>
            </a:r>
            <a:r>
              <a:rPr lang="en-US" b="true" sz="3143">
                <a:solidFill>
                  <a:srgbClr val="000000"/>
                </a:solidFill>
                <a:latin typeface="29LT Azer Black"/>
                <a:ea typeface="29LT Azer Black"/>
                <a:cs typeface="29LT Azer Black"/>
                <a:sym typeface="29LT Azer Black"/>
              </a:rPr>
              <a:t> 1490, the Voćin fortress is explicitly mentioned in historical sources within an agreement between Vladislaus II Jagiellon and Ivaniš Korvin</a:t>
            </a:r>
          </a:p>
        </p:txBody>
      </p:sp>
      <p:sp>
        <p:nvSpPr>
          <p:cNvPr name="TextBox 5" id="5"/>
          <p:cNvSpPr txBox="true"/>
          <p:nvPr/>
        </p:nvSpPr>
        <p:spPr>
          <a:xfrm rot="0">
            <a:off x="609035" y="790011"/>
            <a:ext cx="8431965" cy="553577"/>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HISTORY OF </a:t>
            </a:r>
            <a:r>
              <a:rPr lang="en-US" b="true" sz="4169">
                <a:solidFill>
                  <a:srgbClr val="1B8B6D"/>
                </a:solidFill>
                <a:latin typeface="29LT Azer Black"/>
                <a:ea typeface="29LT Azer Black"/>
                <a:cs typeface="29LT Azer Black"/>
                <a:sym typeface="29LT Azer Black"/>
              </a:rPr>
              <a:t>VOĆIN AND THE FORTRESS</a:t>
            </a:r>
          </a:p>
        </p:txBody>
      </p:sp>
    </p:spTree>
  </p:cSld>
  <p:clrMapOvr>
    <a:masterClrMapping/>
  </p:clrMapOvr>
</p:sld>
</file>

<file path=ppt/slides/slide1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1343589"/>
            <a:ext cx="12721930" cy="6133788"/>
          </a:xfrm>
          <a:custGeom>
            <a:avLst/>
            <a:gdLst/>
            <a:ahLst/>
            <a:cxnLst/>
            <a:rect r="r" b="b" t="t" l="l"/>
            <a:pathLst>
              <a:path h="6133788" w="12721930">
                <a:moveTo>
                  <a:pt x="0" y="0"/>
                </a:moveTo>
                <a:lnTo>
                  <a:pt x="12721930" y="0"/>
                </a:lnTo>
                <a:lnTo>
                  <a:pt x="12721930" y="6133788"/>
                </a:lnTo>
                <a:lnTo>
                  <a:pt x="0" y="6133788"/>
                </a:lnTo>
                <a:lnTo>
                  <a:pt x="0" y="0"/>
                </a:lnTo>
                <a:close/>
              </a:path>
            </a:pathLst>
          </a:custGeom>
          <a:blipFill>
            <a:blip r:embed="rId2"/>
            <a:stretch>
              <a:fillRect l="0" t="0" r="0" b="0"/>
            </a:stretch>
          </a:blipFill>
        </p:spPr>
      </p:sp>
      <p:sp>
        <p:nvSpPr>
          <p:cNvPr name="TextBox 3" id="3"/>
          <p:cNvSpPr txBox="true"/>
          <p:nvPr/>
        </p:nvSpPr>
        <p:spPr>
          <a:xfrm rot="0">
            <a:off x="14013413" y="1372164"/>
            <a:ext cx="3924770" cy="2739857"/>
          </a:xfrm>
          <a:prstGeom prst="rect">
            <a:avLst/>
          </a:prstGeom>
        </p:spPr>
        <p:txBody>
          <a:bodyPr anchor="t" rtlCol="false" tIns="0" lIns="0" bIns="0" rIns="0">
            <a:spAutoFit/>
          </a:bodyPr>
          <a:lstStyle/>
          <a:p>
            <a:pPr algn="l">
              <a:lnSpc>
                <a:spcPts val="2418"/>
              </a:lnSpc>
              <a:spcBef>
                <a:spcPct val="0"/>
              </a:spcBef>
            </a:pPr>
            <a:r>
              <a:rPr lang="en-US" b="true" sz="2418">
                <a:solidFill>
                  <a:srgbClr val="000000"/>
                </a:solidFill>
                <a:latin typeface="29LT Azer Black"/>
                <a:ea typeface="29LT Azer Black"/>
                <a:cs typeface="29LT Azer Black"/>
                <a:sym typeface="29LT Azer Black"/>
              </a:rPr>
              <a:t>THE EARLIEST CARTOGRAPHIC VIEW OF VOĆIN FORTRESS - A MAP</a:t>
            </a:r>
            <a:r>
              <a:rPr lang="en-US" b="true" sz="2418">
                <a:solidFill>
                  <a:srgbClr val="000000"/>
                </a:solidFill>
                <a:latin typeface="29LT Azer Black"/>
                <a:ea typeface="29LT Azer Black"/>
                <a:cs typeface="29LT Azer Black"/>
                <a:sym typeface="29LT Azer Black"/>
              </a:rPr>
              <a:t> of Hungary from 1528 by Lazarus (Mirko Marković: Descriptio Croatiae – Croatian lands on geographical maps from the oldest times to the appearance of the first topographic maps</a:t>
            </a:r>
          </a:p>
        </p:txBody>
      </p:sp>
      <p:sp>
        <p:nvSpPr>
          <p:cNvPr name="TextBox 4" id="4"/>
          <p:cNvSpPr txBox="true"/>
          <p:nvPr/>
        </p:nvSpPr>
        <p:spPr>
          <a:xfrm rot="0">
            <a:off x="1038895" y="790011"/>
            <a:ext cx="2440781" cy="553577"/>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OTTOMANS</a:t>
            </a:r>
          </a:p>
        </p:txBody>
      </p:sp>
      <p:sp>
        <p:nvSpPr>
          <p:cNvPr name="TextBox 5" id="5"/>
          <p:cNvSpPr txBox="true"/>
          <p:nvPr/>
        </p:nvSpPr>
        <p:spPr>
          <a:xfrm rot="0">
            <a:off x="555984" y="7825492"/>
            <a:ext cx="14375913" cy="1880125"/>
          </a:xfrm>
          <a:prstGeom prst="rect">
            <a:avLst/>
          </a:prstGeom>
        </p:spPr>
        <p:txBody>
          <a:bodyPr anchor="t" rtlCol="false" tIns="0" lIns="0" bIns="0" rIns="0">
            <a:spAutoFit/>
          </a:bodyPr>
          <a:lstStyle/>
          <a:p>
            <a:pPr algn="l" marL="636744" indent="-318372" lvl="1">
              <a:lnSpc>
                <a:spcPts val="2949"/>
              </a:lnSpc>
              <a:buFont typeface="Arial"/>
              <a:buChar char="•"/>
            </a:pPr>
            <a:r>
              <a:rPr lang="en-US" b="true" sz="2949">
                <a:solidFill>
                  <a:srgbClr val="000000"/>
                </a:solidFill>
                <a:latin typeface="29LT Azer Black"/>
                <a:ea typeface="29LT Azer Black"/>
                <a:cs typeface="29LT Azer Black"/>
                <a:sym typeface="29LT Azer Black"/>
              </a:rPr>
              <a:t>In </a:t>
            </a:r>
            <a:r>
              <a:rPr lang="en-US" b="true" sz="2949">
                <a:solidFill>
                  <a:srgbClr val="000000"/>
                </a:solidFill>
                <a:latin typeface="29LT Azer Black"/>
                <a:ea typeface="29LT Azer Black"/>
                <a:cs typeface="29LT Azer Black"/>
                <a:sym typeface="29LT Azer Black"/>
              </a:rPr>
              <a:t>1543, the Ottomans conquered Voćin. Under Ottoman rule, Voćin became part of the Sanjak of Požega</a:t>
            </a:r>
          </a:p>
          <a:p>
            <a:pPr algn="l" marL="636744" indent="-318372" lvl="1">
              <a:lnSpc>
                <a:spcPts val="2949"/>
              </a:lnSpc>
              <a:buFont typeface="Arial"/>
              <a:buChar char="•"/>
            </a:pPr>
            <a:r>
              <a:rPr lang="en-US" b="true" sz="2949">
                <a:solidFill>
                  <a:srgbClr val="000000"/>
                </a:solidFill>
                <a:latin typeface="29LT Azer Black"/>
                <a:ea typeface="29LT Azer Black"/>
                <a:cs typeface="29LT Azer Black"/>
                <a:sym typeface="29LT Azer Black"/>
              </a:rPr>
              <a:t>religious and ethnic composition of the population changed</a:t>
            </a:r>
          </a:p>
          <a:p>
            <a:pPr algn="l" marL="636744" indent="-318372" lvl="1">
              <a:lnSpc>
                <a:spcPts val="2949"/>
              </a:lnSpc>
              <a:buFont typeface="Arial"/>
              <a:buChar char="•"/>
            </a:pPr>
            <a:r>
              <a:rPr lang="en-US" b="true" sz="2949">
                <a:solidFill>
                  <a:srgbClr val="000000"/>
                </a:solidFill>
                <a:latin typeface="29LT Azer Black"/>
                <a:ea typeface="29LT Azer Black"/>
                <a:cs typeface="29LT Azer Black"/>
                <a:sym typeface="29LT Azer Black"/>
              </a:rPr>
              <a:t>Evliya Çelebi’s description characterizes Voćin as a fortified town with stone walls, a captain, 50 soldiers, and several small cannons</a:t>
            </a:r>
          </a:p>
        </p:txBody>
      </p:sp>
    </p:spTree>
  </p:cSld>
  <p:clrMapOvr>
    <a:masterClrMapping/>
  </p:clrMapOvr>
</p:sld>
</file>

<file path=ppt/slides/slide1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19894" y="386483"/>
            <a:ext cx="16439406" cy="8417327"/>
          </a:xfrm>
          <a:custGeom>
            <a:avLst/>
            <a:gdLst/>
            <a:ahLst/>
            <a:cxnLst/>
            <a:rect r="r" b="b" t="t" l="l"/>
            <a:pathLst>
              <a:path h="8417327" w="16439406">
                <a:moveTo>
                  <a:pt x="0" y="0"/>
                </a:moveTo>
                <a:lnTo>
                  <a:pt x="16439406" y="0"/>
                </a:lnTo>
                <a:lnTo>
                  <a:pt x="16439406" y="8417327"/>
                </a:lnTo>
                <a:lnTo>
                  <a:pt x="0" y="8417327"/>
                </a:lnTo>
                <a:lnTo>
                  <a:pt x="0" y="0"/>
                </a:lnTo>
                <a:close/>
              </a:path>
            </a:pathLst>
          </a:custGeom>
          <a:blipFill>
            <a:blip r:embed="rId2"/>
            <a:stretch>
              <a:fillRect l="0" t="0" r="0" b="0"/>
            </a:stretch>
          </a:blipFill>
        </p:spPr>
      </p:sp>
      <p:sp>
        <p:nvSpPr>
          <p:cNvPr name="TextBox 3" id="3"/>
          <p:cNvSpPr txBox="true"/>
          <p:nvPr/>
        </p:nvSpPr>
        <p:spPr>
          <a:xfrm rot="0">
            <a:off x="819894" y="9049232"/>
            <a:ext cx="13523221" cy="981568"/>
          </a:xfrm>
          <a:prstGeom prst="rect">
            <a:avLst/>
          </a:prstGeom>
        </p:spPr>
        <p:txBody>
          <a:bodyPr anchor="t" rtlCol="false" tIns="0" lIns="0" bIns="0" rIns="0">
            <a:spAutoFit/>
          </a:bodyPr>
          <a:lstStyle/>
          <a:p>
            <a:pPr algn="l" marL="813812" indent="-406906" lvl="1">
              <a:lnSpc>
                <a:spcPts val="3769"/>
              </a:lnSpc>
              <a:buFont typeface="Arial"/>
              <a:buChar char="•"/>
            </a:pPr>
            <a:r>
              <a:rPr lang="en-US" b="true" sz="3769">
                <a:solidFill>
                  <a:srgbClr val="000000"/>
                </a:solidFill>
                <a:latin typeface="29LT Azer Black"/>
                <a:ea typeface="29LT Azer Black"/>
                <a:cs typeface="29LT Azer Black"/>
                <a:sym typeface="29LT Azer Black"/>
              </a:rPr>
              <a:t>Detail from a map of Croatia and Hungary by Wolfgang Lazius, 1556</a:t>
            </a:r>
          </a:p>
          <a:p>
            <a:pPr algn="l">
              <a:lnSpc>
                <a:spcPts val="3769"/>
              </a:lnSpc>
            </a:pPr>
            <a:r>
              <a:rPr lang="en-US" b="true" sz="3769">
                <a:solidFill>
                  <a:srgbClr val="000000"/>
                </a:solidFill>
                <a:latin typeface="29LT Azer Black"/>
                <a:ea typeface="29LT Azer Black"/>
                <a:cs typeface="29LT Azer Black"/>
                <a:sym typeface="29LT Azer Black"/>
              </a:rPr>
              <a:t>(Mirko Marković 1993; p. 51)</a:t>
            </a:r>
          </a:p>
        </p:txBody>
      </p:sp>
      <p:sp>
        <p:nvSpPr>
          <p:cNvPr name="AutoShape 4" id="4"/>
          <p:cNvSpPr/>
          <p:nvPr/>
        </p:nvSpPr>
        <p:spPr>
          <a:xfrm flipV="true">
            <a:off x="7123055" y="5143500"/>
            <a:ext cx="2423764" cy="0"/>
          </a:xfrm>
          <a:prstGeom prst="line">
            <a:avLst/>
          </a:prstGeom>
          <a:ln cap="flat" w="209550">
            <a:solidFill>
              <a:srgbClr val="FF3131"/>
            </a:solidFill>
            <a:prstDash val="solid"/>
            <a:headEnd type="none" len="sm" w="sm"/>
            <a:tailEnd type="none" len="sm" w="sm"/>
          </a:ln>
        </p:spPr>
      </p:sp>
    </p:spTree>
  </p:cSld>
  <p:clrMapOvr>
    <a:masterClrMapping/>
  </p:clrMapOvr>
</p:sld>
</file>

<file path=ppt/slides/slide1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29770" y="662367"/>
            <a:ext cx="13355452" cy="7631687"/>
          </a:xfrm>
          <a:custGeom>
            <a:avLst/>
            <a:gdLst/>
            <a:ahLst/>
            <a:cxnLst/>
            <a:rect r="r" b="b" t="t" l="l"/>
            <a:pathLst>
              <a:path h="7631687" w="13355452">
                <a:moveTo>
                  <a:pt x="0" y="0"/>
                </a:moveTo>
                <a:lnTo>
                  <a:pt x="13355452" y="0"/>
                </a:lnTo>
                <a:lnTo>
                  <a:pt x="13355452" y="7631687"/>
                </a:lnTo>
                <a:lnTo>
                  <a:pt x="0" y="7631687"/>
                </a:lnTo>
                <a:lnTo>
                  <a:pt x="0" y="0"/>
                </a:lnTo>
                <a:close/>
              </a:path>
            </a:pathLst>
          </a:custGeom>
          <a:blipFill>
            <a:blip r:embed="rId2"/>
            <a:stretch>
              <a:fillRect l="0" t="0" r="0" b="0"/>
            </a:stretch>
          </a:blipFill>
        </p:spPr>
      </p:sp>
      <p:sp>
        <p:nvSpPr>
          <p:cNvPr name="TextBox 3" id="3"/>
          <p:cNvSpPr txBox="true"/>
          <p:nvPr/>
        </p:nvSpPr>
        <p:spPr>
          <a:xfrm rot="0">
            <a:off x="1627445" y="8645541"/>
            <a:ext cx="15143708" cy="481188"/>
          </a:xfrm>
          <a:prstGeom prst="rect">
            <a:avLst/>
          </a:prstGeom>
        </p:spPr>
        <p:txBody>
          <a:bodyPr anchor="t" rtlCol="false" tIns="0" lIns="0" bIns="0" rIns="0">
            <a:spAutoFit/>
          </a:bodyPr>
          <a:lstStyle/>
          <a:p>
            <a:pPr algn="l" marL="770633" indent="-385317" lvl="1">
              <a:lnSpc>
                <a:spcPts val="3569"/>
              </a:lnSpc>
              <a:buFont typeface="Arial"/>
              <a:buChar char="•"/>
            </a:pPr>
            <a:r>
              <a:rPr lang="en-US" b="true" sz="3569">
                <a:solidFill>
                  <a:srgbClr val="000000"/>
                </a:solidFill>
                <a:latin typeface="29LT Azer Black"/>
                <a:ea typeface="29LT Azer Black"/>
                <a:cs typeface="29LT Azer Black"/>
                <a:sym typeface="29LT Azer Black"/>
              </a:rPr>
              <a:t>Detail of a map by Johann Bussemacher from 1592 (Mirko Marković 1993; pp. 52–53).</a:t>
            </a:r>
          </a:p>
        </p:txBody>
      </p:sp>
    </p:spTree>
  </p:cSld>
  <p:clrMapOvr>
    <a:masterClrMapping/>
  </p:clrMapOvr>
</p:sld>
</file>

<file path=ppt/slides/slide1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009828" y="1498586"/>
            <a:ext cx="7043719" cy="5586398"/>
          </a:xfrm>
          <a:custGeom>
            <a:avLst/>
            <a:gdLst/>
            <a:ahLst/>
            <a:cxnLst/>
            <a:rect r="r" b="b" t="t" l="l"/>
            <a:pathLst>
              <a:path h="5586398" w="7043719">
                <a:moveTo>
                  <a:pt x="0" y="0"/>
                </a:moveTo>
                <a:lnTo>
                  <a:pt x="7043719" y="0"/>
                </a:lnTo>
                <a:lnTo>
                  <a:pt x="7043719" y="5586398"/>
                </a:lnTo>
                <a:lnTo>
                  <a:pt x="0" y="5586398"/>
                </a:lnTo>
                <a:lnTo>
                  <a:pt x="0" y="0"/>
                </a:lnTo>
                <a:close/>
              </a:path>
            </a:pathLst>
          </a:custGeom>
          <a:blipFill>
            <a:blip r:embed="rId2"/>
            <a:stretch>
              <a:fillRect l="0" t="0" r="0" b="0"/>
            </a:stretch>
          </a:blipFill>
        </p:spPr>
      </p:sp>
      <p:sp>
        <p:nvSpPr>
          <p:cNvPr name="Freeform 3" id="3"/>
          <p:cNvSpPr/>
          <p:nvPr/>
        </p:nvSpPr>
        <p:spPr>
          <a:xfrm flipH="false" flipV="false" rot="0">
            <a:off x="9557164" y="1529389"/>
            <a:ext cx="7171317" cy="5555596"/>
          </a:xfrm>
          <a:custGeom>
            <a:avLst/>
            <a:gdLst/>
            <a:ahLst/>
            <a:cxnLst/>
            <a:rect r="r" b="b" t="t" l="l"/>
            <a:pathLst>
              <a:path h="5555596" w="7171317">
                <a:moveTo>
                  <a:pt x="0" y="0"/>
                </a:moveTo>
                <a:lnTo>
                  <a:pt x="7171317" y="0"/>
                </a:lnTo>
                <a:lnTo>
                  <a:pt x="7171317" y="5555595"/>
                </a:lnTo>
                <a:lnTo>
                  <a:pt x="0" y="5555595"/>
                </a:lnTo>
                <a:lnTo>
                  <a:pt x="0" y="0"/>
                </a:lnTo>
                <a:close/>
              </a:path>
            </a:pathLst>
          </a:custGeom>
          <a:blipFill>
            <a:blip r:embed="rId3"/>
            <a:stretch>
              <a:fillRect l="0" t="0" r="0" b="0"/>
            </a:stretch>
          </a:blipFill>
        </p:spPr>
      </p:sp>
      <p:sp>
        <p:nvSpPr>
          <p:cNvPr name="TextBox 4" id="4"/>
          <p:cNvSpPr txBox="true"/>
          <p:nvPr/>
        </p:nvSpPr>
        <p:spPr>
          <a:xfrm rot="0">
            <a:off x="2009828" y="7488987"/>
            <a:ext cx="5312156" cy="808403"/>
          </a:xfrm>
          <a:prstGeom prst="rect">
            <a:avLst/>
          </a:prstGeom>
        </p:spPr>
        <p:txBody>
          <a:bodyPr anchor="t" rtlCol="false" tIns="0" lIns="0" bIns="0" rIns="0">
            <a:spAutoFit/>
          </a:bodyPr>
          <a:lstStyle/>
          <a:p>
            <a:pPr algn="l">
              <a:lnSpc>
                <a:spcPts val="3152"/>
              </a:lnSpc>
              <a:spcBef>
                <a:spcPct val="0"/>
              </a:spcBef>
            </a:pPr>
            <a:r>
              <a:rPr lang="en-US" b="true" sz="3152">
                <a:solidFill>
                  <a:srgbClr val="000000"/>
                </a:solidFill>
                <a:latin typeface="29LT Azer Black"/>
                <a:ea typeface="29LT Azer Black"/>
                <a:cs typeface="29LT Azer Black"/>
                <a:sym typeface="29LT Azer Black"/>
              </a:rPr>
              <a:t>A sect</a:t>
            </a:r>
            <a:r>
              <a:rPr lang="en-US" b="true" sz="3152">
                <a:solidFill>
                  <a:srgbClr val="000000"/>
                </a:solidFill>
                <a:latin typeface="29LT Azer Black"/>
                <a:ea typeface="29LT Azer Black"/>
                <a:cs typeface="29LT Azer Black"/>
                <a:sym typeface="29LT Azer Black"/>
              </a:rPr>
              <a:t>ion of Blaeu's map from 1640</a:t>
            </a:r>
          </a:p>
          <a:p>
            <a:pPr algn="l">
              <a:lnSpc>
                <a:spcPts val="3152"/>
              </a:lnSpc>
              <a:spcBef>
                <a:spcPct val="0"/>
              </a:spcBef>
            </a:pPr>
            <a:r>
              <a:rPr lang="en-US" b="true" sz="3152">
                <a:solidFill>
                  <a:srgbClr val="000000"/>
                </a:solidFill>
                <a:latin typeface="29LT Azer Black"/>
                <a:ea typeface="29LT Azer Black"/>
                <a:cs typeface="29LT Azer Black"/>
                <a:sym typeface="29LT Azer Black"/>
              </a:rPr>
              <a:t>(Mirko Marković 1993; pp. 68–69))</a:t>
            </a:r>
          </a:p>
        </p:txBody>
      </p:sp>
      <p:sp>
        <p:nvSpPr>
          <p:cNvPr name="TextBox 5" id="5"/>
          <p:cNvSpPr txBox="true"/>
          <p:nvPr/>
        </p:nvSpPr>
        <p:spPr>
          <a:xfrm rot="0">
            <a:off x="9557164" y="7488987"/>
            <a:ext cx="4841296" cy="808403"/>
          </a:xfrm>
          <a:prstGeom prst="rect">
            <a:avLst/>
          </a:prstGeom>
        </p:spPr>
        <p:txBody>
          <a:bodyPr anchor="t" rtlCol="false" tIns="0" lIns="0" bIns="0" rIns="0">
            <a:spAutoFit/>
          </a:bodyPr>
          <a:lstStyle/>
          <a:p>
            <a:pPr algn="l">
              <a:lnSpc>
                <a:spcPts val="3152"/>
              </a:lnSpc>
              <a:spcBef>
                <a:spcPct val="0"/>
              </a:spcBef>
            </a:pPr>
            <a:r>
              <a:rPr lang="en-US" b="true" sz="3152">
                <a:solidFill>
                  <a:srgbClr val="000000"/>
                </a:solidFill>
                <a:latin typeface="29LT Azer Black"/>
                <a:ea typeface="29LT Azer Black"/>
                <a:cs typeface="29LT Azer Black"/>
                <a:sym typeface="29LT Azer Black"/>
              </a:rPr>
              <a:t>Voćin on Du Val's map from 1663</a:t>
            </a:r>
          </a:p>
          <a:p>
            <a:pPr algn="l">
              <a:lnSpc>
                <a:spcPts val="3152"/>
              </a:lnSpc>
              <a:spcBef>
                <a:spcPct val="0"/>
              </a:spcBef>
            </a:pPr>
            <a:r>
              <a:rPr lang="en-US" b="true" sz="3152">
                <a:solidFill>
                  <a:srgbClr val="000000"/>
                </a:solidFill>
                <a:latin typeface="29LT Azer Black"/>
                <a:ea typeface="29LT Azer Black"/>
                <a:cs typeface="29LT Azer Black"/>
                <a:sym typeface="29LT Azer Black"/>
              </a:rPr>
              <a:t>(Mirko Marković 1993; p. 121)</a:t>
            </a:r>
          </a:p>
        </p:txBody>
      </p:sp>
    </p:spTree>
  </p:cSld>
  <p:clrMapOvr>
    <a:masterClrMapping/>
  </p:clrMapOvr>
</p:sld>
</file>

<file path=ppt/slides/slide1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55602" y="1497511"/>
            <a:ext cx="6385689" cy="5049149"/>
          </a:xfrm>
          <a:custGeom>
            <a:avLst/>
            <a:gdLst/>
            <a:ahLst/>
            <a:cxnLst/>
            <a:rect r="r" b="b" t="t" l="l"/>
            <a:pathLst>
              <a:path h="5049149" w="6385689">
                <a:moveTo>
                  <a:pt x="0" y="0"/>
                </a:moveTo>
                <a:lnTo>
                  <a:pt x="6385689" y="0"/>
                </a:lnTo>
                <a:lnTo>
                  <a:pt x="6385689" y="5049149"/>
                </a:lnTo>
                <a:lnTo>
                  <a:pt x="0" y="5049149"/>
                </a:lnTo>
                <a:lnTo>
                  <a:pt x="0" y="0"/>
                </a:lnTo>
                <a:close/>
              </a:path>
            </a:pathLst>
          </a:custGeom>
          <a:blipFill>
            <a:blip r:embed="rId2"/>
            <a:stretch>
              <a:fillRect l="0" t="0" r="0" b="0"/>
            </a:stretch>
          </a:blipFill>
        </p:spPr>
      </p:sp>
      <p:sp>
        <p:nvSpPr>
          <p:cNvPr name="Freeform 3" id="3"/>
          <p:cNvSpPr/>
          <p:nvPr/>
        </p:nvSpPr>
        <p:spPr>
          <a:xfrm flipH="false" flipV="false" rot="0">
            <a:off x="9657739" y="1497511"/>
            <a:ext cx="5874659" cy="5594913"/>
          </a:xfrm>
          <a:custGeom>
            <a:avLst/>
            <a:gdLst/>
            <a:ahLst/>
            <a:cxnLst/>
            <a:rect r="r" b="b" t="t" l="l"/>
            <a:pathLst>
              <a:path h="5594913" w="5874659">
                <a:moveTo>
                  <a:pt x="0" y="0"/>
                </a:moveTo>
                <a:lnTo>
                  <a:pt x="5874659" y="0"/>
                </a:lnTo>
                <a:lnTo>
                  <a:pt x="5874659" y="5594913"/>
                </a:lnTo>
                <a:lnTo>
                  <a:pt x="0" y="5594913"/>
                </a:lnTo>
                <a:lnTo>
                  <a:pt x="0" y="0"/>
                </a:lnTo>
                <a:close/>
              </a:path>
            </a:pathLst>
          </a:custGeom>
          <a:blipFill>
            <a:blip r:embed="rId3"/>
            <a:stretch>
              <a:fillRect l="0" t="0" r="0" b="0"/>
            </a:stretch>
          </a:blipFill>
        </p:spPr>
      </p:sp>
      <p:sp>
        <p:nvSpPr>
          <p:cNvPr name="TextBox 4" id="4"/>
          <p:cNvSpPr txBox="true"/>
          <p:nvPr/>
        </p:nvSpPr>
        <p:spPr>
          <a:xfrm rot="0">
            <a:off x="2755602" y="6833721"/>
            <a:ext cx="5757051" cy="1002311"/>
          </a:xfrm>
          <a:prstGeom prst="rect">
            <a:avLst/>
          </a:prstGeom>
        </p:spPr>
        <p:txBody>
          <a:bodyPr anchor="t" rtlCol="false" tIns="0" lIns="0" bIns="0" rIns="0">
            <a:spAutoFit/>
          </a:bodyPr>
          <a:lstStyle/>
          <a:p>
            <a:pPr algn="l">
              <a:lnSpc>
                <a:spcPts val="1995"/>
              </a:lnSpc>
              <a:spcBef>
                <a:spcPct val="0"/>
              </a:spcBef>
            </a:pPr>
            <a:r>
              <a:rPr lang="en-US" b="true" sz="1995">
                <a:solidFill>
                  <a:srgbClr val="000000"/>
                </a:solidFill>
                <a:latin typeface="29LT Azer Black"/>
                <a:ea typeface="29LT Azer Black"/>
                <a:cs typeface="29LT Azer Black"/>
                <a:sym typeface="29LT Azer Black"/>
              </a:rPr>
              <a:t>Voć</a:t>
            </a:r>
            <a:r>
              <a:rPr lang="en-US" b="true" sz="1995">
                <a:solidFill>
                  <a:srgbClr val="000000"/>
                </a:solidFill>
                <a:latin typeface="29LT Azer Black"/>
                <a:ea typeface="29LT Azer Black"/>
                <a:cs typeface="29LT Azer Black"/>
                <a:sym typeface="29LT Azer Black"/>
              </a:rPr>
              <a:t>in Old Town, photographed from the park in the village center, 1885 – inv. no. FKB-6650</a:t>
            </a:r>
          </a:p>
          <a:p>
            <a:pPr algn="l">
              <a:lnSpc>
                <a:spcPts val="1995"/>
              </a:lnSpc>
              <a:spcBef>
                <a:spcPct val="0"/>
              </a:spcBef>
            </a:pPr>
            <a:r>
              <a:rPr lang="en-US" b="true" sz="1995">
                <a:solidFill>
                  <a:srgbClr val="000000"/>
                </a:solidFill>
                <a:latin typeface="29LT Azer Black"/>
                <a:ea typeface="29LT Azer Black"/>
                <a:cs typeface="29LT Azer Black"/>
                <a:sym typeface="29LT Azer Black"/>
              </a:rPr>
              <a:t>(sourced from: https://fototeka.min-kulture.hr/hr/Predmet/21154/3)</a:t>
            </a:r>
          </a:p>
        </p:txBody>
      </p:sp>
      <p:sp>
        <p:nvSpPr>
          <p:cNvPr name="TextBox 5" id="5"/>
          <p:cNvSpPr txBox="true"/>
          <p:nvPr/>
        </p:nvSpPr>
        <p:spPr>
          <a:xfrm rot="0">
            <a:off x="9524109" y="7237227"/>
            <a:ext cx="5019859" cy="786772"/>
          </a:xfrm>
          <a:prstGeom prst="rect">
            <a:avLst/>
          </a:prstGeom>
        </p:spPr>
        <p:txBody>
          <a:bodyPr anchor="t" rtlCol="false" tIns="0" lIns="0" bIns="0" rIns="0">
            <a:spAutoFit/>
          </a:bodyPr>
          <a:lstStyle/>
          <a:p>
            <a:pPr algn="l">
              <a:lnSpc>
                <a:spcPts val="2041"/>
              </a:lnSpc>
              <a:spcBef>
                <a:spcPct val="0"/>
              </a:spcBef>
            </a:pPr>
            <a:r>
              <a:rPr lang="en-US" b="true" sz="2041">
                <a:solidFill>
                  <a:srgbClr val="000000"/>
                </a:solidFill>
                <a:latin typeface="29LT Azer Black"/>
                <a:ea typeface="29LT Azer Black"/>
                <a:cs typeface="29LT Azer Black"/>
                <a:sym typeface="29LT Azer Black"/>
              </a:rPr>
              <a:t>View with the Old Town, inv. no. FKB-6649</a:t>
            </a:r>
          </a:p>
          <a:p>
            <a:pPr algn="l">
              <a:lnSpc>
                <a:spcPts val="2041"/>
              </a:lnSpc>
              <a:spcBef>
                <a:spcPct val="0"/>
              </a:spcBef>
            </a:pPr>
            <a:r>
              <a:rPr lang="en-US" b="true" sz="2041">
                <a:solidFill>
                  <a:srgbClr val="000000"/>
                </a:solidFill>
                <a:latin typeface="29LT Azer Black"/>
                <a:ea typeface="29LT Azer Black"/>
                <a:cs typeface="29LT Azer Black"/>
                <a:sym typeface="29LT Azer Black"/>
              </a:rPr>
              <a:t>(retrieved from: https://fototeka.min-kulture.hr/hr/Predmet/21156/3)</a:t>
            </a:r>
          </a:p>
        </p:txBody>
      </p:sp>
    </p:spTree>
  </p:cSld>
  <p:clrMapOvr>
    <a:masterClrMapping/>
  </p:clrMapOvr>
</p:sld>
</file>

<file path=ppt/slides/slide1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8456449" y="1229365"/>
            <a:ext cx="7691767" cy="4463124"/>
          </a:xfrm>
          <a:custGeom>
            <a:avLst/>
            <a:gdLst/>
            <a:ahLst/>
            <a:cxnLst/>
            <a:rect r="r" b="b" t="t" l="l"/>
            <a:pathLst>
              <a:path h="4463124" w="7691767">
                <a:moveTo>
                  <a:pt x="0" y="0"/>
                </a:moveTo>
                <a:lnTo>
                  <a:pt x="7691767" y="0"/>
                </a:lnTo>
                <a:lnTo>
                  <a:pt x="7691767" y="4463124"/>
                </a:lnTo>
                <a:lnTo>
                  <a:pt x="0" y="4463124"/>
                </a:lnTo>
                <a:lnTo>
                  <a:pt x="0" y="0"/>
                </a:lnTo>
                <a:close/>
              </a:path>
            </a:pathLst>
          </a:custGeom>
          <a:blipFill>
            <a:blip r:embed="rId2"/>
            <a:stretch>
              <a:fillRect l="0" t="0" r="0" b="0"/>
            </a:stretch>
          </a:blipFill>
        </p:spPr>
      </p:sp>
      <p:sp>
        <p:nvSpPr>
          <p:cNvPr name="TextBox 3" id="3"/>
          <p:cNvSpPr txBox="true"/>
          <p:nvPr/>
        </p:nvSpPr>
        <p:spPr>
          <a:xfrm rot="0">
            <a:off x="8429774" y="6088294"/>
            <a:ext cx="7718442" cy="678770"/>
          </a:xfrm>
          <a:prstGeom prst="rect">
            <a:avLst/>
          </a:prstGeom>
        </p:spPr>
        <p:txBody>
          <a:bodyPr anchor="t" rtlCol="false" tIns="0" lIns="0" bIns="0" rIns="0">
            <a:spAutoFit/>
          </a:bodyPr>
          <a:lstStyle/>
          <a:p>
            <a:pPr algn="ctr">
              <a:lnSpc>
                <a:spcPts val="2620"/>
              </a:lnSpc>
              <a:spcBef>
                <a:spcPct val="0"/>
              </a:spcBef>
            </a:pPr>
            <a:r>
              <a:rPr lang="en-US" b="true" sz="2620">
                <a:solidFill>
                  <a:srgbClr val="000000"/>
                </a:solidFill>
                <a:latin typeface="29LT Azer Black"/>
                <a:ea typeface="29LT Azer Black"/>
                <a:cs typeface="29LT Azer Black"/>
                <a:sym typeface="29LT Azer Black"/>
              </a:rPr>
              <a:t>P</a:t>
            </a:r>
            <a:r>
              <a:rPr lang="en-US" b="true" sz="2620">
                <a:solidFill>
                  <a:srgbClr val="000000"/>
                </a:solidFill>
                <a:latin typeface="29LT Azer Black"/>
                <a:ea typeface="29LT Azer Black"/>
                <a:cs typeface="29LT Azer Black"/>
                <a:sym typeface="29LT Azer Black"/>
              </a:rPr>
              <a:t>ostcard from the publisher Ed. Bauer dating from 1907, depicting the Old Town (ZMS 1013)</a:t>
            </a:r>
          </a:p>
        </p:txBody>
      </p:sp>
      <p:sp>
        <p:nvSpPr>
          <p:cNvPr name="Freeform 4" id="4"/>
          <p:cNvSpPr/>
          <p:nvPr/>
        </p:nvSpPr>
        <p:spPr>
          <a:xfrm flipH="false" flipV="false" rot="0">
            <a:off x="2929396" y="1229365"/>
            <a:ext cx="4623038" cy="6376605"/>
          </a:xfrm>
          <a:custGeom>
            <a:avLst/>
            <a:gdLst/>
            <a:ahLst/>
            <a:cxnLst/>
            <a:rect r="r" b="b" t="t" l="l"/>
            <a:pathLst>
              <a:path h="6376605" w="4623038">
                <a:moveTo>
                  <a:pt x="0" y="0"/>
                </a:moveTo>
                <a:lnTo>
                  <a:pt x="4623038" y="0"/>
                </a:lnTo>
                <a:lnTo>
                  <a:pt x="4623038" y="6376605"/>
                </a:lnTo>
                <a:lnTo>
                  <a:pt x="0" y="6376605"/>
                </a:lnTo>
                <a:lnTo>
                  <a:pt x="0" y="0"/>
                </a:lnTo>
                <a:close/>
              </a:path>
            </a:pathLst>
          </a:custGeom>
          <a:blipFill>
            <a:blip r:embed="rId3"/>
            <a:stretch>
              <a:fillRect l="0" t="0" r="0" b="0"/>
            </a:stretch>
          </a:blipFill>
        </p:spPr>
      </p:sp>
      <p:sp>
        <p:nvSpPr>
          <p:cNvPr name="TextBox 5" id="5"/>
          <p:cNvSpPr txBox="true"/>
          <p:nvPr/>
        </p:nvSpPr>
        <p:spPr>
          <a:xfrm rot="0">
            <a:off x="2929396" y="7877236"/>
            <a:ext cx="6039385" cy="695639"/>
          </a:xfrm>
          <a:prstGeom prst="rect">
            <a:avLst/>
          </a:prstGeom>
        </p:spPr>
        <p:txBody>
          <a:bodyPr anchor="t" rtlCol="false" tIns="0" lIns="0" bIns="0" rIns="0">
            <a:spAutoFit/>
          </a:bodyPr>
          <a:lstStyle/>
          <a:p>
            <a:pPr algn="l">
              <a:lnSpc>
                <a:spcPts val="2628"/>
              </a:lnSpc>
              <a:spcBef>
                <a:spcPct val="0"/>
              </a:spcBef>
            </a:pPr>
            <a:r>
              <a:rPr lang="en-US" b="true" sz="2628">
                <a:solidFill>
                  <a:srgbClr val="000000"/>
                </a:solidFill>
                <a:latin typeface="29LT Azer Black"/>
                <a:ea typeface="29LT Azer Black"/>
                <a:cs typeface="29LT Azer Black"/>
                <a:sym typeface="29LT Azer Black"/>
              </a:rPr>
              <a:t>The e</a:t>
            </a:r>
            <a:r>
              <a:rPr lang="en-US" b="true" sz="2628">
                <a:solidFill>
                  <a:srgbClr val="000000"/>
                </a:solidFill>
                <a:latin typeface="29LT Azer Black"/>
                <a:ea typeface="29LT Azer Black"/>
                <a:cs typeface="29LT Azer Black"/>
                <a:sym typeface="29LT Azer Black"/>
              </a:rPr>
              <a:t>arliest known photograph dates to around 1885 and is attributed to Gjuro Szabo</a:t>
            </a:r>
          </a:p>
        </p:txBody>
      </p:sp>
    </p:spTree>
  </p:cSld>
  <p:clrMapOvr>
    <a:masterClrMapping/>
  </p:clrMapOvr>
</p:sld>
</file>

<file path=ppt/slides/slide1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02538" y="1795354"/>
            <a:ext cx="3853591" cy="6143225"/>
          </a:xfrm>
          <a:custGeom>
            <a:avLst/>
            <a:gdLst/>
            <a:ahLst/>
            <a:cxnLst/>
            <a:rect r="r" b="b" t="t" l="l"/>
            <a:pathLst>
              <a:path h="6143225" w="3853591">
                <a:moveTo>
                  <a:pt x="0" y="0"/>
                </a:moveTo>
                <a:lnTo>
                  <a:pt x="3853591" y="0"/>
                </a:lnTo>
                <a:lnTo>
                  <a:pt x="3853591" y="6143224"/>
                </a:lnTo>
                <a:lnTo>
                  <a:pt x="0" y="6143224"/>
                </a:lnTo>
                <a:lnTo>
                  <a:pt x="0" y="0"/>
                </a:lnTo>
                <a:close/>
              </a:path>
            </a:pathLst>
          </a:custGeom>
          <a:blipFill>
            <a:blip r:embed="rId2"/>
            <a:stretch>
              <a:fillRect l="0" t="0" r="0" b="0"/>
            </a:stretch>
          </a:blipFill>
        </p:spPr>
      </p:sp>
      <p:sp>
        <p:nvSpPr>
          <p:cNvPr name="Freeform 3" id="3"/>
          <p:cNvSpPr/>
          <p:nvPr/>
        </p:nvSpPr>
        <p:spPr>
          <a:xfrm flipH="false" flipV="false" rot="0">
            <a:off x="6460505" y="1798142"/>
            <a:ext cx="3634136" cy="6140437"/>
          </a:xfrm>
          <a:custGeom>
            <a:avLst/>
            <a:gdLst/>
            <a:ahLst/>
            <a:cxnLst/>
            <a:rect r="r" b="b" t="t" l="l"/>
            <a:pathLst>
              <a:path h="6140437" w="3634136">
                <a:moveTo>
                  <a:pt x="0" y="0"/>
                </a:moveTo>
                <a:lnTo>
                  <a:pt x="3634136" y="0"/>
                </a:lnTo>
                <a:lnTo>
                  <a:pt x="3634136" y="6140436"/>
                </a:lnTo>
                <a:lnTo>
                  <a:pt x="0" y="6140436"/>
                </a:lnTo>
                <a:lnTo>
                  <a:pt x="0" y="0"/>
                </a:lnTo>
                <a:close/>
              </a:path>
            </a:pathLst>
          </a:custGeom>
          <a:blipFill>
            <a:blip r:embed="rId3"/>
            <a:stretch>
              <a:fillRect l="0" t="0" r="0" b="0"/>
            </a:stretch>
          </a:blipFill>
        </p:spPr>
      </p:sp>
      <p:sp>
        <p:nvSpPr>
          <p:cNvPr name="TextBox 4" id="4"/>
          <p:cNvSpPr txBox="true"/>
          <p:nvPr/>
        </p:nvSpPr>
        <p:spPr>
          <a:xfrm rot="0">
            <a:off x="1662233" y="8357275"/>
            <a:ext cx="6871575" cy="786533"/>
          </a:xfrm>
          <a:prstGeom prst="rect">
            <a:avLst/>
          </a:prstGeom>
        </p:spPr>
        <p:txBody>
          <a:bodyPr anchor="t" rtlCol="false" tIns="0" lIns="0" bIns="0" rIns="0">
            <a:spAutoFit/>
          </a:bodyPr>
          <a:lstStyle/>
          <a:p>
            <a:pPr algn="l">
              <a:lnSpc>
                <a:spcPts val="3014"/>
              </a:lnSpc>
              <a:spcBef>
                <a:spcPct val="0"/>
              </a:spcBef>
            </a:pPr>
            <a:r>
              <a:rPr lang="en-US" b="true" sz="3014">
                <a:solidFill>
                  <a:srgbClr val="000000"/>
                </a:solidFill>
                <a:latin typeface="29LT Azer Black"/>
                <a:ea typeface="29LT Azer Black"/>
                <a:cs typeface="29LT Azer Black"/>
                <a:sym typeface="29LT Azer Black"/>
              </a:rPr>
              <a:t>Postc</a:t>
            </a:r>
            <a:r>
              <a:rPr lang="en-US" b="true" sz="3014">
                <a:solidFill>
                  <a:srgbClr val="000000"/>
                </a:solidFill>
                <a:latin typeface="29LT Azer Black"/>
                <a:ea typeface="29LT Azer Black"/>
                <a:cs typeface="29LT Azer Black"/>
                <a:sym typeface="29LT Azer Black"/>
              </a:rPr>
              <a:t>ards depicting the Old Town</a:t>
            </a:r>
          </a:p>
          <a:p>
            <a:pPr algn="l">
              <a:lnSpc>
                <a:spcPts val="3014"/>
              </a:lnSpc>
              <a:spcBef>
                <a:spcPct val="0"/>
              </a:spcBef>
            </a:pPr>
            <a:r>
              <a:rPr lang="en-US" b="true" sz="3014">
                <a:solidFill>
                  <a:srgbClr val="000000"/>
                </a:solidFill>
                <a:latin typeface="29LT Azer Black"/>
                <a:ea typeface="29LT Azer Black"/>
                <a:cs typeface="29LT Azer Black"/>
                <a:sym typeface="29LT Azer Black"/>
              </a:rPr>
              <a:t>(ZMS 991 and ZMS 638)</a:t>
            </a:r>
          </a:p>
        </p:txBody>
      </p:sp>
      <p:sp>
        <p:nvSpPr>
          <p:cNvPr name="TextBox 5" id="5"/>
          <p:cNvSpPr txBox="true"/>
          <p:nvPr/>
        </p:nvSpPr>
        <p:spPr>
          <a:xfrm rot="0">
            <a:off x="10218018" y="1845767"/>
            <a:ext cx="7041282" cy="3719851"/>
          </a:xfrm>
          <a:prstGeom prst="rect">
            <a:avLst/>
          </a:prstGeom>
        </p:spPr>
        <p:txBody>
          <a:bodyPr anchor="t" rtlCol="false" tIns="0" lIns="0" bIns="0" rIns="0">
            <a:spAutoFit/>
          </a:bodyPr>
          <a:lstStyle/>
          <a:p>
            <a:pPr algn="l" marL="706922" indent="-353461" lvl="1">
              <a:lnSpc>
                <a:spcPts val="3274"/>
              </a:lnSpc>
              <a:buFont typeface="Arial"/>
              <a:buChar char="•"/>
            </a:pPr>
            <a:r>
              <a:rPr lang="en-US" b="true" sz="3274">
                <a:solidFill>
                  <a:srgbClr val="000000"/>
                </a:solidFill>
                <a:latin typeface="29LT Azer Black"/>
                <a:ea typeface="29LT Azer Black"/>
                <a:cs typeface="29LT Azer Black"/>
                <a:sym typeface="29LT Azer Black"/>
              </a:rPr>
              <a:t>Th</a:t>
            </a:r>
            <a:r>
              <a:rPr lang="en-US" b="true" sz="3274">
                <a:solidFill>
                  <a:srgbClr val="000000"/>
                </a:solidFill>
                <a:latin typeface="29LT Azer Black"/>
                <a:ea typeface="29LT Azer Black"/>
                <a:cs typeface="29LT Azer Black"/>
                <a:sym typeface="29LT Azer Black"/>
              </a:rPr>
              <a:t>e site has been protected since 1969</a:t>
            </a:r>
          </a:p>
          <a:p>
            <a:pPr algn="l">
              <a:lnSpc>
                <a:spcPts val="3274"/>
              </a:lnSpc>
            </a:pPr>
          </a:p>
          <a:p>
            <a:pPr algn="l" marL="706922" indent="-353461" lvl="1">
              <a:lnSpc>
                <a:spcPts val="3274"/>
              </a:lnSpc>
              <a:buFont typeface="Arial"/>
              <a:buChar char="•"/>
            </a:pPr>
            <a:r>
              <a:rPr lang="en-US" b="true" sz="3274">
                <a:solidFill>
                  <a:srgbClr val="000000"/>
                </a:solidFill>
                <a:latin typeface="29LT Azer Black"/>
                <a:ea typeface="29LT Azer Black"/>
                <a:cs typeface="29LT Azer Black"/>
                <a:sym typeface="29LT Azer Black"/>
              </a:rPr>
              <a:t>The imp</a:t>
            </a:r>
            <a:r>
              <a:rPr lang="en-US" b="true" sz="3274">
                <a:solidFill>
                  <a:srgbClr val="000000"/>
                </a:solidFill>
                <a:latin typeface="29LT Azer Black"/>
                <a:ea typeface="29LT Azer Black"/>
                <a:cs typeface="29LT Azer Black"/>
                <a:sym typeface="29LT Azer Black"/>
              </a:rPr>
              <a:t>ortance of protection comes to the fore especially when we look at old photos and the state of the site today </a:t>
            </a:r>
          </a:p>
          <a:p>
            <a:pPr algn="l">
              <a:lnSpc>
                <a:spcPts val="3274"/>
              </a:lnSpc>
            </a:pPr>
          </a:p>
          <a:p>
            <a:pPr algn="l" marL="706922" indent="-353461" lvl="1">
              <a:lnSpc>
                <a:spcPts val="3274"/>
              </a:lnSpc>
              <a:buFont typeface="Arial"/>
              <a:buChar char="•"/>
            </a:pPr>
            <a:r>
              <a:rPr lang="en-US" b="true" sz="3274">
                <a:solidFill>
                  <a:srgbClr val="000000"/>
                </a:solidFill>
                <a:latin typeface="29LT Azer Black"/>
                <a:ea typeface="29LT Azer Black"/>
                <a:cs typeface="29LT Azer Black"/>
                <a:sym typeface="29LT Azer Black"/>
              </a:rPr>
              <a:t>Ph</a:t>
            </a:r>
            <a:r>
              <a:rPr lang="en-US" b="true" sz="3274">
                <a:solidFill>
                  <a:srgbClr val="000000"/>
                </a:solidFill>
                <a:latin typeface="29LT Azer Black"/>
                <a:ea typeface="29LT Azer Black"/>
                <a:cs typeface="29LT Azer Black"/>
                <a:sym typeface="29LT Azer Black"/>
              </a:rPr>
              <a:t>otos from the first half of the 20th century show parts of the fort that no longer exist today</a:t>
            </a:r>
          </a:p>
        </p:txBody>
      </p:sp>
      <p:sp>
        <p:nvSpPr>
          <p:cNvPr name="TextBox 6" id="6"/>
          <p:cNvSpPr txBox="true"/>
          <p:nvPr/>
        </p:nvSpPr>
        <p:spPr>
          <a:xfrm rot="0">
            <a:off x="1602538" y="476438"/>
            <a:ext cx="6781260" cy="552262"/>
          </a:xfrm>
          <a:prstGeom prst="rect">
            <a:avLst/>
          </a:prstGeom>
        </p:spPr>
        <p:txBody>
          <a:bodyPr anchor="t" rtlCol="false" tIns="0" lIns="0" bIns="0" rIns="0">
            <a:spAutoFit/>
          </a:bodyPr>
          <a:lstStyle/>
          <a:p>
            <a:pPr algn="ctr">
              <a:lnSpc>
                <a:spcPts val="4117"/>
              </a:lnSpc>
              <a:spcBef>
                <a:spcPct val="0"/>
              </a:spcBef>
            </a:pPr>
            <a:r>
              <a:rPr lang="en-US" b="true" sz="4117">
                <a:solidFill>
                  <a:srgbClr val="1B8B6D"/>
                </a:solidFill>
                <a:latin typeface="29LT Azer Black"/>
                <a:ea typeface="29LT Azer Black"/>
                <a:cs typeface="29LT Azer Black"/>
                <a:sym typeface="29LT Azer Black"/>
              </a:rPr>
              <a:t>PROTECTION</a:t>
            </a:r>
            <a:r>
              <a:rPr lang="en-US" b="true" sz="4117">
                <a:solidFill>
                  <a:srgbClr val="1B8B6D"/>
                </a:solidFill>
                <a:latin typeface="29LT Azer Black"/>
                <a:ea typeface="29LT Azer Black"/>
                <a:cs typeface="29LT Azer Black"/>
                <a:sym typeface="29LT Azer Black"/>
              </a:rPr>
              <a:t> OF THE OLD TOWN</a:t>
            </a:r>
          </a:p>
        </p:txBody>
      </p:sp>
    </p:spTree>
  </p:cSld>
  <p:clrMapOvr>
    <a:masterClrMapping/>
  </p:clrMapOvr>
</p:sld>
</file>

<file path=ppt/slides/slide1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44968" y="454333"/>
            <a:ext cx="5281703" cy="7285108"/>
          </a:xfrm>
          <a:custGeom>
            <a:avLst/>
            <a:gdLst/>
            <a:ahLst/>
            <a:cxnLst/>
            <a:rect r="r" b="b" t="t" l="l"/>
            <a:pathLst>
              <a:path h="7285108" w="5281703">
                <a:moveTo>
                  <a:pt x="0" y="0"/>
                </a:moveTo>
                <a:lnTo>
                  <a:pt x="5281703" y="0"/>
                </a:lnTo>
                <a:lnTo>
                  <a:pt x="5281703" y="7285108"/>
                </a:lnTo>
                <a:lnTo>
                  <a:pt x="0" y="7285108"/>
                </a:lnTo>
                <a:lnTo>
                  <a:pt x="0" y="0"/>
                </a:lnTo>
                <a:close/>
              </a:path>
            </a:pathLst>
          </a:custGeom>
          <a:blipFill>
            <a:blip r:embed="rId2"/>
            <a:stretch>
              <a:fillRect l="0" t="0" r="0" b="0"/>
            </a:stretch>
          </a:blipFill>
        </p:spPr>
      </p:sp>
      <p:sp>
        <p:nvSpPr>
          <p:cNvPr name="TextBox 3" id="3"/>
          <p:cNvSpPr txBox="true"/>
          <p:nvPr/>
        </p:nvSpPr>
        <p:spPr>
          <a:xfrm rot="0">
            <a:off x="1644968" y="8104449"/>
            <a:ext cx="5395593" cy="1323788"/>
          </a:xfrm>
          <a:prstGeom prst="rect">
            <a:avLst/>
          </a:prstGeom>
        </p:spPr>
        <p:txBody>
          <a:bodyPr anchor="t" rtlCol="false" tIns="0" lIns="0" bIns="0" rIns="0">
            <a:spAutoFit/>
          </a:bodyPr>
          <a:lstStyle/>
          <a:p>
            <a:pPr algn="l">
              <a:lnSpc>
                <a:spcPts val="2617"/>
              </a:lnSpc>
              <a:spcBef>
                <a:spcPct val="0"/>
              </a:spcBef>
            </a:pPr>
            <a:r>
              <a:rPr lang="en-US" b="true" sz="2617">
                <a:solidFill>
                  <a:srgbClr val="000000"/>
                </a:solidFill>
                <a:latin typeface="29LT Azer Black"/>
                <a:ea typeface="29LT Azer Black"/>
                <a:cs typeface="29LT Azer Black"/>
                <a:sym typeface="29LT Azer Black"/>
              </a:rPr>
              <a:t>Gjuro Szabo at the Old Town</a:t>
            </a:r>
          </a:p>
          <a:p>
            <a:pPr algn="l">
              <a:lnSpc>
                <a:spcPts val="2617"/>
              </a:lnSpc>
              <a:spcBef>
                <a:spcPct val="0"/>
              </a:spcBef>
            </a:pPr>
          </a:p>
          <a:p>
            <a:pPr algn="l">
              <a:lnSpc>
                <a:spcPts val="2617"/>
              </a:lnSpc>
              <a:spcBef>
                <a:spcPct val="0"/>
              </a:spcBef>
            </a:pPr>
            <a:r>
              <a:rPr lang="en-US" b="true" sz="2617">
                <a:solidFill>
                  <a:srgbClr val="000000"/>
                </a:solidFill>
                <a:latin typeface="29LT Azer Black"/>
                <a:ea typeface="29LT Azer Black"/>
                <a:cs typeface="29LT Azer Black"/>
                <a:sym typeface="29LT Azer Black"/>
              </a:rPr>
              <a:t>(Source: Photo Archive of the Ministry of Culture and Media)</a:t>
            </a:r>
          </a:p>
        </p:txBody>
      </p:sp>
      <p:sp>
        <p:nvSpPr>
          <p:cNvPr name="Freeform 4" id="4"/>
          <p:cNvSpPr/>
          <p:nvPr/>
        </p:nvSpPr>
        <p:spPr>
          <a:xfrm flipH="false" flipV="false" rot="0">
            <a:off x="8023514" y="454333"/>
            <a:ext cx="7327765" cy="8611300"/>
          </a:xfrm>
          <a:custGeom>
            <a:avLst/>
            <a:gdLst/>
            <a:ahLst/>
            <a:cxnLst/>
            <a:rect r="r" b="b" t="t" l="l"/>
            <a:pathLst>
              <a:path h="8611300" w="7327765">
                <a:moveTo>
                  <a:pt x="0" y="0"/>
                </a:moveTo>
                <a:lnTo>
                  <a:pt x="7327765" y="0"/>
                </a:lnTo>
                <a:lnTo>
                  <a:pt x="7327765" y="8611300"/>
                </a:lnTo>
                <a:lnTo>
                  <a:pt x="0" y="8611300"/>
                </a:lnTo>
                <a:lnTo>
                  <a:pt x="0" y="0"/>
                </a:lnTo>
                <a:close/>
              </a:path>
            </a:pathLst>
          </a:custGeom>
          <a:blipFill>
            <a:blip r:embed="rId3"/>
            <a:stretch>
              <a:fillRect l="-72826" t="0" r="-35797" b="0"/>
            </a:stretch>
          </a:blipFill>
        </p:spPr>
      </p:sp>
    </p:spTree>
  </p:cSld>
  <p:clrMapOvr>
    <a:masterClrMapping/>
  </p:clrMapOvr>
</p:sld>
</file>

<file path=ppt/slides/slide2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28875" y="700625"/>
            <a:ext cx="6508135" cy="8677513"/>
          </a:xfrm>
          <a:custGeom>
            <a:avLst/>
            <a:gdLst/>
            <a:ahLst/>
            <a:cxnLst/>
            <a:rect r="r" b="b" t="t" l="l"/>
            <a:pathLst>
              <a:path h="8677513" w="6508135">
                <a:moveTo>
                  <a:pt x="0" y="0"/>
                </a:moveTo>
                <a:lnTo>
                  <a:pt x="6508134" y="0"/>
                </a:lnTo>
                <a:lnTo>
                  <a:pt x="6508134" y="8677513"/>
                </a:lnTo>
                <a:lnTo>
                  <a:pt x="0" y="8677513"/>
                </a:lnTo>
                <a:lnTo>
                  <a:pt x="0" y="0"/>
                </a:lnTo>
                <a:close/>
              </a:path>
            </a:pathLst>
          </a:custGeom>
          <a:blipFill>
            <a:blip r:embed="rId2"/>
            <a:stretch>
              <a:fillRect l="0" t="0" r="0" b="0"/>
            </a:stretch>
          </a:blipFill>
        </p:spPr>
      </p:sp>
      <p:sp>
        <p:nvSpPr>
          <p:cNvPr name="TextBox 3" id="3"/>
          <p:cNvSpPr txBox="true"/>
          <p:nvPr/>
        </p:nvSpPr>
        <p:spPr>
          <a:xfrm rot="0">
            <a:off x="9662620" y="767300"/>
            <a:ext cx="6563320" cy="552262"/>
          </a:xfrm>
          <a:prstGeom prst="rect">
            <a:avLst/>
          </a:prstGeom>
        </p:spPr>
        <p:txBody>
          <a:bodyPr anchor="t" rtlCol="false" tIns="0" lIns="0" bIns="0" rIns="0">
            <a:spAutoFit/>
          </a:bodyPr>
          <a:lstStyle/>
          <a:p>
            <a:pPr algn="ctr">
              <a:lnSpc>
                <a:spcPts val="4117"/>
              </a:lnSpc>
              <a:spcBef>
                <a:spcPct val="0"/>
              </a:spcBef>
            </a:pPr>
            <a:r>
              <a:rPr lang="en-US" b="true" sz="4117">
                <a:solidFill>
                  <a:srgbClr val="1B8B6D"/>
                </a:solidFill>
                <a:latin typeface="29LT Azer Black"/>
                <a:ea typeface="29LT Azer Black"/>
                <a:cs typeface="29LT Azer Black"/>
                <a:sym typeface="29LT Azer Black"/>
              </a:rPr>
              <a:t>PROTECTION</a:t>
            </a:r>
            <a:r>
              <a:rPr lang="en-US" b="true" sz="4117">
                <a:solidFill>
                  <a:srgbClr val="1B8B6D"/>
                </a:solidFill>
                <a:latin typeface="29LT Azer Black"/>
                <a:ea typeface="29LT Azer Black"/>
                <a:cs typeface="29LT Azer Black"/>
                <a:sym typeface="29LT Azer Black"/>
              </a:rPr>
              <a:t> OF THE OLD TOWN</a:t>
            </a:r>
          </a:p>
        </p:txBody>
      </p:sp>
      <p:sp>
        <p:nvSpPr>
          <p:cNvPr name="TextBox 4" id="4"/>
          <p:cNvSpPr txBox="true"/>
          <p:nvPr/>
        </p:nvSpPr>
        <p:spPr>
          <a:xfrm rot="0">
            <a:off x="8927321" y="1649524"/>
            <a:ext cx="8707031" cy="7635085"/>
          </a:xfrm>
          <a:prstGeom prst="rect">
            <a:avLst/>
          </a:prstGeom>
        </p:spPr>
        <p:txBody>
          <a:bodyPr anchor="t" rtlCol="false" tIns="0" lIns="0" bIns="0" rIns="0">
            <a:spAutoFit/>
          </a:bodyPr>
          <a:lstStyle/>
          <a:p>
            <a:pPr algn="l" marL="775922" indent="-387961" lvl="1">
              <a:lnSpc>
                <a:spcPts val="3593"/>
              </a:lnSpc>
              <a:buFont typeface="Arial"/>
              <a:buChar char="•"/>
            </a:pPr>
            <a:r>
              <a:rPr lang="en-US" b="true" sz="3593">
                <a:solidFill>
                  <a:srgbClr val="000000"/>
                </a:solidFill>
                <a:latin typeface="29LT Azer Black"/>
                <a:ea typeface="29LT Azer Black"/>
                <a:cs typeface="29LT Azer Black"/>
                <a:sym typeface="29LT Azer Black"/>
              </a:rPr>
              <a:t>County Museum of Slatina, Public Institution Papuk Nature Park  and the Municipality of Voćin</a:t>
            </a:r>
          </a:p>
          <a:p>
            <a:pPr algn="l">
              <a:lnSpc>
                <a:spcPts val="3593"/>
              </a:lnSpc>
            </a:pPr>
          </a:p>
          <a:p>
            <a:pPr algn="l" marL="775922" indent="-387961" lvl="1">
              <a:lnSpc>
                <a:spcPts val="3593"/>
              </a:lnSpc>
              <a:buFont typeface="Arial"/>
              <a:buChar char="•"/>
            </a:pPr>
            <a:r>
              <a:rPr lang="en-US" b="true" sz="3593">
                <a:solidFill>
                  <a:srgbClr val="000000"/>
                </a:solidFill>
                <a:latin typeface="29LT Azer Black"/>
                <a:ea typeface="29LT Azer Black"/>
                <a:cs typeface="29LT Azer Black"/>
                <a:sym typeface="29LT Azer Black"/>
              </a:rPr>
              <a:t>Publ</a:t>
            </a:r>
            <a:r>
              <a:rPr lang="en-US" b="true" sz="3593">
                <a:solidFill>
                  <a:srgbClr val="000000"/>
                </a:solidFill>
                <a:latin typeface="29LT Azer Black"/>
                <a:ea typeface="29LT Azer Black"/>
                <a:cs typeface="29LT Azer Black"/>
                <a:sym typeface="29LT Azer Black"/>
              </a:rPr>
              <a:t>ic Call for Proposals for Public Cultural Needs in the Republic of Croatia for 2024 (Ministry of Culture and Media of the Republic of Croatia)</a:t>
            </a:r>
          </a:p>
          <a:p>
            <a:pPr algn="l">
              <a:lnSpc>
                <a:spcPts val="3593"/>
              </a:lnSpc>
            </a:pPr>
          </a:p>
          <a:p>
            <a:pPr algn="l" marL="775922" indent="-387961" lvl="1">
              <a:lnSpc>
                <a:spcPts val="3593"/>
              </a:lnSpc>
              <a:buFont typeface="Arial"/>
              <a:buChar char="•"/>
            </a:pPr>
            <a:r>
              <a:rPr lang="en-US" b="true" sz="3593">
                <a:solidFill>
                  <a:srgbClr val="000000"/>
                </a:solidFill>
                <a:latin typeface="29LT Azer Black"/>
                <a:ea typeface="29LT Azer Black"/>
                <a:cs typeface="29LT Azer Black"/>
                <a:sym typeface="29LT Azer Black"/>
              </a:rPr>
              <a:t>Initi</a:t>
            </a:r>
            <a:r>
              <a:rPr lang="en-US" b="true" sz="3593">
                <a:solidFill>
                  <a:srgbClr val="000000"/>
                </a:solidFill>
                <a:latin typeface="29LT Azer Black"/>
                <a:ea typeface="29LT Azer Black"/>
                <a:cs typeface="29LT Azer Black"/>
                <a:sym typeface="29LT Azer Black"/>
              </a:rPr>
              <a:t>al investigations were conducted in 2024, when two archaeological test trenches were opened</a:t>
            </a:r>
          </a:p>
          <a:p>
            <a:pPr algn="l">
              <a:lnSpc>
                <a:spcPts val="3593"/>
              </a:lnSpc>
            </a:pPr>
          </a:p>
          <a:p>
            <a:pPr algn="l">
              <a:lnSpc>
                <a:spcPts val="3593"/>
              </a:lnSpc>
            </a:pPr>
            <a:r>
              <a:rPr lang="en-US" b="true" sz="3593">
                <a:solidFill>
                  <a:srgbClr val="000000"/>
                </a:solidFill>
                <a:latin typeface="29LT Azer Black"/>
                <a:ea typeface="29LT Azer Black"/>
                <a:cs typeface="29LT Azer Black"/>
                <a:sym typeface="29LT Azer Black"/>
              </a:rPr>
              <a:t>Inve</a:t>
            </a:r>
            <a:r>
              <a:rPr lang="en-US" b="true" sz="3593">
                <a:solidFill>
                  <a:srgbClr val="000000"/>
                </a:solidFill>
                <a:latin typeface="29LT Azer Black"/>
                <a:ea typeface="29LT Azer Black"/>
                <a:cs typeface="29LT Azer Black"/>
                <a:sym typeface="29LT Azer Black"/>
              </a:rPr>
              <a:t>stigations are continuing in 2025 and are currently underway in 2026, involving conservation and restoration work on the preserved sections of the fortress</a:t>
            </a:r>
          </a:p>
        </p:txBody>
      </p:sp>
    </p:spTree>
  </p:cSld>
  <p:clrMapOvr>
    <a:masterClrMapping/>
  </p:clrMapOvr>
</p:sld>
</file>

<file path=ppt/slides/slide2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409638" y="539263"/>
            <a:ext cx="13185592" cy="9208474"/>
          </a:xfrm>
          <a:custGeom>
            <a:avLst/>
            <a:gdLst/>
            <a:ahLst/>
            <a:cxnLst/>
            <a:rect r="r" b="b" t="t" l="l"/>
            <a:pathLst>
              <a:path h="9208474" w="13185592">
                <a:moveTo>
                  <a:pt x="0" y="0"/>
                </a:moveTo>
                <a:lnTo>
                  <a:pt x="13185593" y="0"/>
                </a:lnTo>
                <a:lnTo>
                  <a:pt x="13185593" y="9208474"/>
                </a:lnTo>
                <a:lnTo>
                  <a:pt x="0" y="9208474"/>
                </a:lnTo>
                <a:lnTo>
                  <a:pt x="0" y="0"/>
                </a:lnTo>
                <a:close/>
              </a:path>
            </a:pathLst>
          </a:custGeom>
          <a:blipFill>
            <a:blip r:embed="rId2"/>
            <a:stretch>
              <a:fillRect l="0" t="0" r="0" b="0"/>
            </a:stretch>
          </a:blipFill>
        </p:spPr>
      </p:sp>
    </p:spTree>
  </p:cSld>
  <p:clrMapOvr>
    <a:masterClrMapping/>
  </p:clrMapOvr>
</p:sld>
</file>

<file path=ppt/slides/slide2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50048" y="531604"/>
            <a:ext cx="5886602" cy="4367479"/>
          </a:xfrm>
          <a:custGeom>
            <a:avLst/>
            <a:gdLst/>
            <a:ahLst/>
            <a:cxnLst/>
            <a:rect r="r" b="b" t="t" l="l"/>
            <a:pathLst>
              <a:path h="4367479" w="5886602">
                <a:moveTo>
                  <a:pt x="0" y="0"/>
                </a:moveTo>
                <a:lnTo>
                  <a:pt x="5886602" y="0"/>
                </a:lnTo>
                <a:lnTo>
                  <a:pt x="5886602" y="4367479"/>
                </a:lnTo>
                <a:lnTo>
                  <a:pt x="0" y="4367479"/>
                </a:lnTo>
                <a:lnTo>
                  <a:pt x="0" y="0"/>
                </a:lnTo>
                <a:close/>
              </a:path>
            </a:pathLst>
          </a:custGeom>
          <a:blipFill>
            <a:blip r:embed="rId2"/>
            <a:stretch>
              <a:fillRect l="0" t="0" r="0" b="0"/>
            </a:stretch>
          </a:blipFill>
        </p:spPr>
      </p:sp>
      <p:sp>
        <p:nvSpPr>
          <p:cNvPr name="Freeform 3" id="3"/>
          <p:cNvSpPr/>
          <p:nvPr/>
        </p:nvSpPr>
        <p:spPr>
          <a:xfrm flipH="false" flipV="false" rot="0">
            <a:off x="550048" y="5323374"/>
            <a:ext cx="5886602" cy="4367479"/>
          </a:xfrm>
          <a:custGeom>
            <a:avLst/>
            <a:gdLst/>
            <a:ahLst/>
            <a:cxnLst/>
            <a:rect r="r" b="b" t="t" l="l"/>
            <a:pathLst>
              <a:path h="4367479" w="5886602">
                <a:moveTo>
                  <a:pt x="0" y="0"/>
                </a:moveTo>
                <a:lnTo>
                  <a:pt x="5886602" y="0"/>
                </a:lnTo>
                <a:lnTo>
                  <a:pt x="5886602" y="4367479"/>
                </a:lnTo>
                <a:lnTo>
                  <a:pt x="0" y="4367479"/>
                </a:lnTo>
                <a:lnTo>
                  <a:pt x="0" y="0"/>
                </a:lnTo>
                <a:close/>
              </a:path>
            </a:pathLst>
          </a:custGeom>
          <a:blipFill>
            <a:blip r:embed="rId3"/>
            <a:stretch>
              <a:fillRect l="0" t="0" r="0" b="0"/>
            </a:stretch>
          </a:blipFill>
        </p:spPr>
      </p:sp>
      <p:sp>
        <p:nvSpPr>
          <p:cNvPr name="TextBox 4" id="4"/>
          <p:cNvSpPr txBox="true"/>
          <p:nvPr/>
        </p:nvSpPr>
        <p:spPr>
          <a:xfrm rot="0">
            <a:off x="6992412" y="3456337"/>
            <a:ext cx="10109593" cy="1442747"/>
          </a:xfrm>
          <a:prstGeom prst="rect">
            <a:avLst/>
          </a:prstGeom>
        </p:spPr>
        <p:txBody>
          <a:bodyPr anchor="t" rtlCol="false" tIns="0" lIns="0" bIns="0" rIns="0">
            <a:spAutoFit/>
          </a:bodyPr>
          <a:lstStyle/>
          <a:p>
            <a:pPr algn="l" marL="604746" indent="-302373" lvl="1">
              <a:lnSpc>
                <a:spcPts val="2801"/>
              </a:lnSpc>
              <a:buFont typeface="Arial"/>
              <a:buChar char="•"/>
            </a:pPr>
            <a:r>
              <a:rPr lang="en-US" b="true" sz="2801">
                <a:solidFill>
                  <a:srgbClr val="000000"/>
                </a:solidFill>
                <a:latin typeface="29LT Azer Black"/>
                <a:ea typeface="29LT Azer Black"/>
                <a:cs typeface="29LT Azer Black"/>
                <a:sym typeface="29LT Azer Black"/>
              </a:rPr>
              <a:t>Test tre</a:t>
            </a:r>
            <a:r>
              <a:rPr lang="en-US" b="true" sz="2801">
                <a:solidFill>
                  <a:srgbClr val="000000"/>
                </a:solidFill>
                <a:latin typeface="29LT Azer Black"/>
                <a:ea typeface="29LT Azer Black"/>
                <a:cs typeface="29LT Azer Black"/>
                <a:sym typeface="29LT Azer Black"/>
              </a:rPr>
              <a:t>nch 1 was positioned at the edge of the fortification, at the junction of the plateau and the ditch. The aim was to determine whether a defensive element, such as a stone rampart or a wooden palisade, existed at that location.</a:t>
            </a:r>
          </a:p>
        </p:txBody>
      </p:sp>
      <p:sp>
        <p:nvSpPr>
          <p:cNvPr name="TextBox 5" id="5"/>
          <p:cNvSpPr txBox="true"/>
          <p:nvPr/>
        </p:nvSpPr>
        <p:spPr>
          <a:xfrm rot="0">
            <a:off x="6818984" y="8112426"/>
            <a:ext cx="10109593" cy="1554368"/>
          </a:xfrm>
          <a:prstGeom prst="rect">
            <a:avLst/>
          </a:prstGeom>
        </p:spPr>
        <p:txBody>
          <a:bodyPr anchor="t" rtlCol="false" tIns="0" lIns="0" bIns="0" rIns="0">
            <a:spAutoFit/>
          </a:bodyPr>
          <a:lstStyle/>
          <a:p>
            <a:pPr algn="l" marL="662937" indent="-331469" lvl="1">
              <a:lnSpc>
                <a:spcPts val="3070"/>
              </a:lnSpc>
              <a:buFont typeface="Arial"/>
              <a:buChar char="•"/>
            </a:pPr>
            <a:r>
              <a:rPr lang="en-US" b="true" sz="3070">
                <a:solidFill>
                  <a:srgbClr val="000000"/>
                </a:solidFill>
                <a:latin typeface="29LT Azer Black"/>
                <a:ea typeface="29LT Azer Black"/>
                <a:cs typeface="29LT Azer Black"/>
                <a:sym typeface="29LT Azer Black"/>
              </a:rPr>
              <a:t>Test tre</a:t>
            </a:r>
            <a:r>
              <a:rPr lang="en-US" b="true" sz="3070">
                <a:solidFill>
                  <a:srgbClr val="000000"/>
                </a:solidFill>
                <a:latin typeface="29LT Azer Black"/>
                <a:ea typeface="29LT Azer Black"/>
                <a:cs typeface="29LT Azer Black"/>
                <a:sym typeface="29LT Azer Black"/>
              </a:rPr>
              <a:t>nch 2 was positioned in the central part of the plateau, approximately 7 meters southeast of test trench 1, to investigate the spatial layout and check for the presence of stone structures and buildings</a:t>
            </a:r>
          </a:p>
        </p:txBody>
      </p:sp>
      <p:sp>
        <p:nvSpPr>
          <p:cNvPr name="TextBox 6" id="6"/>
          <p:cNvSpPr txBox="true"/>
          <p:nvPr/>
        </p:nvSpPr>
        <p:spPr>
          <a:xfrm rot="0">
            <a:off x="7242564" y="276525"/>
            <a:ext cx="6898332" cy="1077452"/>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 </a:t>
            </a:r>
          </a:p>
          <a:p>
            <a:pPr algn="ctr">
              <a:lnSpc>
                <a:spcPts val="4169"/>
              </a:lnSpc>
              <a:spcBef>
                <a:spcPct val="0"/>
              </a:spcBef>
            </a:pPr>
            <a:r>
              <a:rPr lang="en-US" b="true" sz="4169">
                <a:solidFill>
                  <a:srgbClr val="1B8B6D"/>
                </a:solidFill>
                <a:latin typeface="29LT Azer Black"/>
                <a:ea typeface="29LT Azer Black"/>
                <a:cs typeface="29LT Azer Black"/>
                <a:sym typeface="29LT Azer Black"/>
              </a:rPr>
              <a:t>ARCHAEOLOGICAL EXCAVATIONS </a:t>
            </a:r>
          </a:p>
        </p:txBody>
      </p:sp>
      <p:sp>
        <p:nvSpPr>
          <p:cNvPr name="TextBox 7" id="7"/>
          <p:cNvSpPr txBox="true"/>
          <p:nvPr/>
        </p:nvSpPr>
        <p:spPr>
          <a:xfrm rot="0">
            <a:off x="7516416" y="5880040"/>
            <a:ext cx="7250460" cy="553577"/>
          </a:xfrm>
          <a:prstGeom prst="rect">
            <a:avLst/>
          </a:prstGeom>
        </p:spPr>
        <p:txBody>
          <a:bodyPr anchor="t" rtlCol="false" tIns="0" lIns="0" bIns="0" rIns="0">
            <a:spAutoFit/>
          </a:bodyPr>
          <a:lstStyle/>
          <a:p>
            <a:pPr algn="ctr">
              <a:lnSpc>
                <a:spcPts val="4169"/>
              </a:lnSpc>
              <a:spcBef>
                <a:spcPct val="0"/>
              </a:spcBef>
            </a:pPr>
            <a:r>
              <a:rPr lang="en-US" b="true" sz="4169">
                <a:solidFill>
                  <a:srgbClr val="000000"/>
                </a:solidFill>
                <a:latin typeface="29LT Azer Black"/>
                <a:ea typeface="29LT Azer Black"/>
                <a:cs typeface="29LT Azer Black"/>
                <a:sym typeface="29LT Azer Black"/>
              </a:rPr>
              <a:t>TWO ARCHAEOLOGICAL HORIZONS</a:t>
            </a:r>
          </a:p>
        </p:txBody>
      </p:sp>
    </p:spTree>
  </p:cSld>
  <p:clrMapOvr>
    <a:masterClrMapping/>
  </p:clrMapOvr>
</p:sld>
</file>

<file path=ppt/slides/slide2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028700" y="358788"/>
            <a:ext cx="6789973" cy="5096512"/>
          </a:xfrm>
          <a:custGeom>
            <a:avLst/>
            <a:gdLst/>
            <a:ahLst/>
            <a:cxnLst/>
            <a:rect r="r" b="b" t="t" l="l"/>
            <a:pathLst>
              <a:path h="5096512" w="6789973">
                <a:moveTo>
                  <a:pt x="0" y="0"/>
                </a:moveTo>
                <a:lnTo>
                  <a:pt x="6789973" y="0"/>
                </a:lnTo>
                <a:lnTo>
                  <a:pt x="6789973" y="5096511"/>
                </a:lnTo>
                <a:lnTo>
                  <a:pt x="0" y="5096511"/>
                </a:lnTo>
                <a:lnTo>
                  <a:pt x="0" y="0"/>
                </a:lnTo>
                <a:close/>
              </a:path>
            </a:pathLst>
          </a:custGeom>
          <a:blipFill>
            <a:blip r:embed="rId2"/>
            <a:stretch>
              <a:fillRect l="0" t="0" r="0" b="0"/>
            </a:stretch>
          </a:blipFill>
        </p:spPr>
      </p:sp>
      <p:sp>
        <p:nvSpPr>
          <p:cNvPr name="Freeform 3" id="3"/>
          <p:cNvSpPr/>
          <p:nvPr/>
        </p:nvSpPr>
        <p:spPr>
          <a:xfrm flipH="false" flipV="false" rot="0">
            <a:off x="1028700" y="5884233"/>
            <a:ext cx="6789973" cy="3813529"/>
          </a:xfrm>
          <a:custGeom>
            <a:avLst/>
            <a:gdLst/>
            <a:ahLst/>
            <a:cxnLst/>
            <a:rect r="r" b="b" t="t" l="l"/>
            <a:pathLst>
              <a:path h="3813529" w="6789973">
                <a:moveTo>
                  <a:pt x="0" y="0"/>
                </a:moveTo>
                <a:lnTo>
                  <a:pt x="6789973" y="0"/>
                </a:lnTo>
                <a:lnTo>
                  <a:pt x="6789973" y="3813529"/>
                </a:lnTo>
                <a:lnTo>
                  <a:pt x="0" y="3813529"/>
                </a:lnTo>
                <a:lnTo>
                  <a:pt x="0" y="0"/>
                </a:lnTo>
                <a:close/>
              </a:path>
            </a:pathLst>
          </a:custGeom>
          <a:blipFill>
            <a:blip r:embed="rId3"/>
            <a:stretch>
              <a:fillRect l="0" t="-802" r="0" b="-802"/>
            </a:stretch>
          </a:blipFill>
        </p:spPr>
      </p:sp>
      <p:sp>
        <p:nvSpPr>
          <p:cNvPr name="TextBox 4" id="4"/>
          <p:cNvSpPr txBox="true"/>
          <p:nvPr/>
        </p:nvSpPr>
        <p:spPr>
          <a:xfrm rot="0">
            <a:off x="8278527" y="1951345"/>
            <a:ext cx="9357896" cy="6787700"/>
          </a:xfrm>
          <a:prstGeom prst="rect">
            <a:avLst/>
          </a:prstGeom>
        </p:spPr>
        <p:txBody>
          <a:bodyPr anchor="t" rtlCol="false" tIns="0" lIns="0" bIns="0" rIns="0">
            <a:spAutoFit/>
          </a:bodyPr>
          <a:lstStyle/>
          <a:p>
            <a:pPr algn="l" marL="682685" indent="-341343" lvl="1">
              <a:lnSpc>
                <a:spcPts val="3162"/>
              </a:lnSpc>
              <a:buFont typeface="Arial"/>
              <a:buChar char="•"/>
            </a:pPr>
            <a:r>
              <a:rPr lang="en-US" b="true" sz="3162">
                <a:solidFill>
                  <a:srgbClr val="000000"/>
                </a:solidFill>
                <a:latin typeface="29LT Azer Black"/>
                <a:ea typeface="29LT Azer Black"/>
                <a:cs typeface="29LT Azer Black"/>
                <a:sym typeface="29LT Azer Black"/>
              </a:rPr>
              <a:t>Defensive wall - </a:t>
            </a:r>
            <a:r>
              <a:rPr lang="en-US" b="true" sz="3162">
                <a:solidFill>
                  <a:srgbClr val="000000"/>
                </a:solidFill>
                <a:latin typeface="29LT Azer Black"/>
                <a:ea typeface="29LT Azer Black"/>
                <a:cs typeface="29LT Azer Black"/>
                <a:sym typeface="29LT Azer Black"/>
              </a:rPr>
              <a:t> approximately 4 meters long and 2.20 to 2.40 meters wide</a:t>
            </a:r>
          </a:p>
          <a:p>
            <a:pPr algn="l">
              <a:lnSpc>
                <a:spcPts val="3162"/>
              </a:lnSpc>
            </a:pPr>
          </a:p>
          <a:p>
            <a:pPr algn="l" marL="682685" indent="-341343" lvl="1">
              <a:lnSpc>
                <a:spcPts val="3162"/>
              </a:lnSpc>
              <a:buFont typeface="Arial"/>
              <a:buChar char="•"/>
            </a:pPr>
            <a:r>
              <a:rPr lang="en-US" b="true" sz="3162">
                <a:solidFill>
                  <a:srgbClr val="000000"/>
                </a:solidFill>
                <a:latin typeface="29LT Azer Black"/>
                <a:ea typeface="29LT Azer Black"/>
                <a:cs typeface="29LT Azer Black"/>
                <a:sym typeface="29LT Azer Black"/>
              </a:rPr>
              <a:t> massive quarried and dressed stones. The outer face was built of larger stone blocks, while the core was filled with smaller stones bonded with lime mortar</a:t>
            </a:r>
          </a:p>
          <a:p>
            <a:pPr algn="l">
              <a:lnSpc>
                <a:spcPts val="3162"/>
              </a:lnSpc>
            </a:pPr>
          </a:p>
          <a:p>
            <a:pPr algn="l" marL="682685" indent="-341343" lvl="1">
              <a:lnSpc>
                <a:spcPts val="3162"/>
              </a:lnSpc>
              <a:buFont typeface="Arial"/>
              <a:buChar char="•"/>
            </a:pPr>
            <a:r>
              <a:rPr lang="en-US" b="true" sz="3162">
                <a:solidFill>
                  <a:srgbClr val="000000"/>
                </a:solidFill>
                <a:latin typeface="29LT Azer Black"/>
                <a:ea typeface="29LT Azer Black"/>
                <a:cs typeface="29LT Azer Black"/>
                <a:sym typeface="29LT Azer Black"/>
              </a:rPr>
              <a:t>Th</a:t>
            </a:r>
            <a:r>
              <a:rPr lang="en-US" b="true" sz="3162">
                <a:solidFill>
                  <a:srgbClr val="000000"/>
                </a:solidFill>
                <a:latin typeface="29LT Azer Black"/>
                <a:ea typeface="29LT Azer Black"/>
                <a:cs typeface="29LT Azer Black"/>
                <a:sym typeface="29LT Azer Black"/>
              </a:rPr>
              <a:t>e defensive wall dates to the Ottoman period (materials from the medieval fortress were partially reused)</a:t>
            </a:r>
          </a:p>
          <a:p>
            <a:pPr algn="l">
              <a:lnSpc>
                <a:spcPts val="3162"/>
              </a:lnSpc>
            </a:pPr>
          </a:p>
          <a:p>
            <a:pPr algn="l" marL="682685" indent="-341343" lvl="1">
              <a:lnSpc>
                <a:spcPts val="3162"/>
              </a:lnSpc>
              <a:buFont typeface="Arial"/>
              <a:buChar char="•"/>
            </a:pPr>
            <a:r>
              <a:rPr lang="en-US" b="true" sz="3162">
                <a:solidFill>
                  <a:srgbClr val="000000"/>
                </a:solidFill>
                <a:latin typeface="29LT Azer Black"/>
                <a:ea typeface="29LT Azer Black"/>
                <a:cs typeface="29LT Azer Black"/>
                <a:sym typeface="29LT Azer Black"/>
              </a:rPr>
              <a:t>A layer of rubble</a:t>
            </a:r>
          </a:p>
          <a:p>
            <a:pPr algn="l">
              <a:lnSpc>
                <a:spcPts val="3162"/>
              </a:lnSpc>
            </a:pPr>
          </a:p>
          <a:p>
            <a:pPr algn="l" marL="682685" indent="-341343" lvl="1">
              <a:lnSpc>
                <a:spcPts val="3162"/>
              </a:lnSpc>
              <a:buFont typeface="Arial"/>
              <a:buChar char="•"/>
            </a:pPr>
            <a:r>
              <a:rPr lang="en-US" b="true" sz="3162">
                <a:solidFill>
                  <a:srgbClr val="000000"/>
                </a:solidFill>
                <a:latin typeface="29LT Azer Black"/>
                <a:ea typeface="29LT Azer Black"/>
                <a:cs typeface="29LT Azer Black"/>
                <a:sym typeface="29LT Azer Black"/>
              </a:rPr>
              <a:t> likely occurred shortly after the fortress ceased to function or during its capture by the Habsburg army in 1687</a:t>
            </a:r>
          </a:p>
          <a:p>
            <a:pPr algn="l">
              <a:lnSpc>
                <a:spcPts val="3162"/>
              </a:lnSpc>
            </a:pPr>
          </a:p>
        </p:txBody>
      </p:sp>
      <p:sp>
        <p:nvSpPr>
          <p:cNvPr name="TextBox 5" id="5"/>
          <p:cNvSpPr txBox="true"/>
          <p:nvPr/>
        </p:nvSpPr>
        <p:spPr>
          <a:xfrm rot="0">
            <a:off x="8740258" y="790011"/>
            <a:ext cx="6612536" cy="553577"/>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TRACES OF DEFENSE AND FIRE</a:t>
            </a:r>
          </a:p>
        </p:txBody>
      </p:sp>
    </p:spTree>
  </p:cSld>
  <p:clrMapOvr>
    <a:masterClrMapping/>
  </p:clrMapOvr>
</p:sld>
</file>

<file path=ppt/slides/slide2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715169" y="2373945"/>
            <a:ext cx="4142066" cy="7359070"/>
          </a:xfrm>
          <a:custGeom>
            <a:avLst/>
            <a:gdLst/>
            <a:ahLst/>
            <a:cxnLst/>
            <a:rect r="r" b="b" t="t" l="l"/>
            <a:pathLst>
              <a:path h="7359070" w="4142066">
                <a:moveTo>
                  <a:pt x="0" y="0"/>
                </a:moveTo>
                <a:lnTo>
                  <a:pt x="4142066" y="0"/>
                </a:lnTo>
                <a:lnTo>
                  <a:pt x="4142066" y="7359070"/>
                </a:lnTo>
                <a:lnTo>
                  <a:pt x="0" y="7359070"/>
                </a:lnTo>
                <a:lnTo>
                  <a:pt x="0" y="0"/>
                </a:lnTo>
                <a:close/>
              </a:path>
            </a:pathLst>
          </a:custGeom>
          <a:blipFill>
            <a:blip r:embed="rId2"/>
            <a:stretch>
              <a:fillRect l="0" t="0" r="0" b="0"/>
            </a:stretch>
          </a:blipFill>
        </p:spPr>
      </p:sp>
      <p:sp>
        <p:nvSpPr>
          <p:cNvPr name="Freeform 3" id="3"/>
          <p:cNvSpPr/>
          <p:nvPr/>
        </p:nvSpPr>
        <p:spPr>
          <a:xfrm flipH="false" flipV="false" rot="0">
            <a:off x="222943" y="3249080"/>
            <a:ext cx="5144592" cy="6009220"/>
          </a:xfrm>
          <a:custGeom>
            <a:avLst/>
            <a:gdLst/>
            <a:ahLst/>
            <a:cxnLst/>
            <a:rect r="r" b="b" t="t" l="l"/>
            <a:pathLst>
              <a:path h="6009220" w="5144592">
                <a:moveTo>
                  <a:pt x="0" y="0"/>
                </a:moveTo>
                <a:lnTo>
                  <a:pt x="5144592" y="0"/>
                </a:lnTo>
                <a:lnTo>
                  <a:pt x="5144592" y="6009220"/>
                </a:lnTo>
                <a:lnTo>
                  <a:pt x="0" y="6009220"/>
                </a:lnTo>
                <a:lnTo>
                  <a:pt x="0" y="0"/>
                </a:lnTo>
                <a:close/>
              </a:path>
            </a:pathLst>
          </a:custGeom>
          <a:blipFill>
            <a:blip r:embed="rId3"/>
            <a:stretch>
              <a:fillRect l="0" t="-32362" r="0" b="-19740"/>
            </a:stretch>
          </a:blipFill>
        </p:spPr>
      </p:sp>
      <p:sp>
        <p:nvSpPr>
          <p:cNvPr name="Freeform 4" id="4"/>
          <p:cNvSpPr/>
          <p:nvPr/>
        </p:nvSpPr>
        <p:spPr>
          <a:xfrm flipH="false" flipV="false" rot="0">
            <a:off x="9935271" y="4131234"/>
            <a:ext cx="8352729" cy="6358515"/>
          </a:xfrm>
          <a:custGeom>
            <a:avLst/>
            <a:gdLst/>
            <a:ahLst/>
            <a:cxnLst/>
            <a:rect r="r" b="b" t="t" l="l"/>
            <a:pathLst>
              <a:path h="6358515" w="8352729">
                <a:moveTo>
                  <a:pt x="0" y="0"/>
                </a:moveTo>
                <a:lnTo>
                  <a:pt x="8352729" y="0"/>
                </a:lnTo>
                <a:lnTo>
                  <a:pt x="8352729" y="6358515"/>
                </a:lnTo>
                <a:lnTo>
                  <a:pt x="0" y="6358515"/>
                </a:lnTo>
                <a:lnTo>
                  <a:pt x="0" y="0"/>
                </a:lnTo>
                <a:close/>
              </a:path>
            </a:pathLst>
          </a:custGeom>
          <a:blipFill>
            <a:blip r:embed="rId4"/>
            <a:stretch>
              <a:fillRect l="0" t="0" r="0" b="0"/>
            </a:stretch>
          </a:blipFill>
        </p:spPr>
      </p:sp>
      <p:sp>
        <p:nvSpPr>
          <p:cNvPr name="TextBox 5" id="5"/>
          <p:cNvSpPr txBox="true"/>
          <p:nvPr/>
        </p:nvSpPr>
        <p:spPr>
          <a:xfrm rot="0">
            <a:off x="9935271" y="1450150"/>
            <a:ext cx="7946310" cy="2905275"/>
          </a:xfrm>
          <a:prstGeom prst="rect">
            <a:avLst/>
          </a:prstGeom>
        </p:spPr>
        <p:txBody>
          <a:bodyPr anchor="t" rtlCol="false" tIns="0" lIns="0" bIns="0" rIns="0">
            <a:spAutoFit/>
          </a:bodyPr>
          <a:lstStyle/>
          <a:p>
            <a:pPr algn="l" marL="613354" indent="-306677" lvl="1">
              <a:lnSpc>
                <a:spcPts val="2840"/>
              </a:lnSpc>
              <a:buFont typeface="Arial"/>
              <a:buChar char="•"/>
            </a:pPr>
            <a:r>
              <a:rPr lang="en-US" b="true" sz="2840">
                <a:solidFill>
                  <a:srgbClr val="000000"/>
                </a:solidFill>
                <a:latin typeface="29LT Azer Black"/>
                <a:ea typeface="29LT Azer Black"/>
                <a:cs typeface="29LT Azer Black"/>
                <a:sym typeface="29LT Azer Black"/>
              </a:rPr>
              <a:t>A</a:t>
            </a:r>
            <a:r>
              <a:rPr lang="en-US" b="true" sz="2840">
                <a:solidFill>
                  <a:srgbClr val="000000"/>
                </a:solidFill>
                <a:latin typeface="29LT Azer Black"/>
                <a:ea typeface="29LT Azer Black"/>
                <a:cs typeface="29LT Azer Black"/>
                <a:sym typeface="29LT Azer Black"/>
              </a:rPr>
              <a:t> well-preserved stormwater drainage system was also discovered alongside the defensive wall</a:t>
            </a:r>
          </a:p>
          <a:p>
            <a:pPr algn="l">
              <a:lnSpc>
                <a:spcPts val="2840"/>
              </a:lnSpc>
            </a:pPr>
          </a:p>
          <a:p>
            <a:pPr algn="l" marL="613354" indent="-306677" lvl="1">
              <a:lnSpc>
                <a:spcPts val="2840"/>
              </a:lnSpc>
              <a:buFont typeface="Arial"/>
              <a:buChar char="•"/>
            </a:pPr>
            <a:r>
              <a:rPr lang="en-US" b="true" sz="2840">
                <a:solidFill>
                  <a:srgbClr val="000000"/>
                </a:solidFill>
                <a:latin typeface="29LT Azer Black"/>
                <a:ea typeface="29LT Azer Black"/>
                <a:cs typeface="29LT Azer Black"/>
                <a:sym typeface="29LT Azer Black"/>
              </a:rPr>
              <a:t> Two channels perpendicular to the defensive wall were documented; they terminate in an elongated channel that runs parallel to the outer face of the wall and extends towards the east</a:t>
            </a:r>
          </a:p>
          <a:p>
            <a:pPr algn="l">
              <a:lnSpc>
                <a:spcPts val="2840"/>
              </a:lnSpc>
            </a:pPr>
          </a:p>
        </p:txBody>
      </p:sp>
      <p:sp>
        <p:nvSpPr>
          <p:cNvPr name="TextBox 6" id="6"/>
          <p:cNvSpPr txBox="true"/>
          <p:nvPr/>
        </p:nvSpPr>
        <p:spPr>
          <a:xfrm rot="0">
            <a:off x="507587" y="973740"/>
            <a:ext cx="4094113" cy="553577"/>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DRAINAGE SYSTEM</a:t>
            </a:r>
          </a:p>
        </p:txBody>
      </p:sp>
    </p:spTree>
  </p:cSld>
  <p:clrMapOvr>
    <a:masterClrMapping/>
  </p:clrMapOvr>
</p:sld>
</file>

<file path=ppt/slides/slide25.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331060" y="1866602"/>
            <a:ext cx="9727258" cy="5880618"/>
          </a:xfrm>
          <a:custGeom>
            <a:avLst/>
            <a:gdLst/>
            <a:ahLst/>
            <a:cxnLst/>
            <a:rect r="r" b="b" t="t" l="l"/>
            <a:pathLst>
              <a:path h="5880618" w="9727258">
                <a:moveTo>
                  <a:pt x="0" y="0"/>
                </a:moveTo>
                <a:lnTo>
                  <a:pt x="9727259" y="0"/>
                </a:lnTo>
                <a:lnTo>
                  <a:pt x="9727259" y="5880618"/>
                </a:lnTo>
                <a:lnTo>
                  <a:pt x="0" y="5880618"/>
                </a:lnTo>
                <a:lnTo>
                  <a:pt x="0" y="0"/>
                </a:lnTo>
                <a:close/>
              </a:path>
            </a:pathLst>
          </a:custGeom>
          <a:blipFill>
            <a:blip r:embed="rId2"/>
            <a:stretch>
              <a:fillRect l="0" t="0" r="0" b="0"/>
            </a:stretch>
          </a:blipFill>
        </p:spPr>
      </p:sp>
      <p:sp>
        <p:nvSpPr>
          <p:cNvPr name="TextBox 3" id="3"/>
          <p:cNvSpPr txBox="true"/>
          <p:nvPr/>
        </p:nvSpPr>
        <p:spPr>
          <a:xfrm rot="0">
            <a:off x="9832922" y="1914227"/>
            <a:ext cx="8005886" cy="6997083"/>
          </a:xfrm>
          <a:prstGeom prst="rect">
            <a:avLst/>
          </a:prstGeom>
        </p:spPr>
        <p:txBody>
          <a:bodyPr anchor="t" rtlCol="false" tIns="0" lIns="0" bIns="0" rIns="0">
            <a:spAutoFit/>
          </a:bodyPr>
          <a:lstStyle/>
          <a:p>
            <a:pPr algn="l" marL="696430" indent="-348215" lvl="1">
              <a:lnSpc>
                <a:spcPts val="3225"/>
              </a:lnSpc>
              <a:buFont typeface="Arial"/>
              <a:buChar char="•"/>
            </a:pPr>
            <a:r>
              <a:rPr lang="en-US" b="true" sz="3225">
                <a:solidFill>
                  <a:srgbClr val="000000"/>
                </a:solidFill>
                <a:latin typeface="29LT Azer Black"/>
                <a:ea typeface="29LT Azer Black"/>
                <a:cs typeface="29LT Azer Black"/>
                <a:sym typeface="29LT Azer Black"/>
              </a:rPr>
              <a:t>Traces of earlier structures were found in the underlying layers. Large quantities of broken stone, mortar, and brick, along with signs of burning, indicate the demolition of a structure</a:t>
            </a:r>
          </a:p>
          <a:p>
            <a:pPr algn="l">
              <a:lnSpc>
                <a:spcPts val="3225"/>
              </a:lnSpc>
            </a:pPr>
          </a:p>
          <a:p>
            <a:pPr algn="l" marL="696430" indent="-348215" lvl="1">
              <a:lnSpc>
                <a:spcPts val="3225"/>
              </a:lnSpc>
              <a:buFont typeface="Arial"/>
              <a:buChar char="•"/>
            </a:pPr>
            <a:r>
              <a:rPr lang="en-US" b="true" sz="3225">
                <a:solidFill>
                  <a:srgbClr val="000000"/>
                </a:solidFill>
                <a:latin typeface="29LT Azer Black"/>
                <a:ea typeface="29LT Azer Black"/>
                <a:cs typeface="29LT Azer Black"/>
                <a:sym typeface="29LT Azer Black"/>
              </a:rPr>
              <a:t>R</a:t>
            </a:r>
            <a:r>
              <a:rPr lang="en-US" b="true" sz="3225">
                <a:solidFill>
                  <a:srgbClr val="000000"/>
                </a:solidFill>
                <a:latin typeface="29LT Azer Black"/>
                <a:ea typeface="29LT Azer Black"/>
                <a:cs typeface="29LT Azer Black"/>
                <a:sym typeface="29LT Azer Black"/>
              </a:rPr>
              <a:t>emains of charred wooden beams and a nearly complete horse skeleton were found in layers SJ 8–11</a:t>
            </a:r>
          </a:p>
          <a:p>
            <a:pPr algn="l">
              <a:lnSpc>
                <a:spcPts val="3225"/>
              </a:lnSpc>
            </a:pPr>
          </a:p>
          <a:p>
            <a:pPr algn="l" marL="696430" indent="-348215" lvl="1">
              <a:lnSpc>
                <a:spcPts val="3225"/>
              </a:lnSpc>
              <a:buFont typeface="Arial"/>
              <a:buChar char="•"/>
            </a:pPr>
            <a:r>
              <a:rPr lang="en-US" b="true" sz="3225">
                <a:solidFill>
                  <a:srgbClr val="000000"/>
                </a:solidFill>
                <a:latin typeface="29LT Azer Black"/>
                <a:ea typeface="29LT Azer Black"/>
                <a:cs typeface="29LT Azer Black"/>
                <a:sym typeface="29LT Azer Black"/>
              </a:rPr>
              <a:t>I</a:t>
            </a:r>
            <a:r>
              <a:rPr lang="en-US" b="true" sz="3225">
                <a:solidFill>
                  <a:srgbClr val="000000"/>
                </a:solidFill>
                <a:latin typeface="29LT Azer Black"/>
                <a:ea typeface="29LT Azer Black"/>
                <a:cs typeface="29LT Azer Black"/>
                <a:sym typeface="29LT Azer Black"/>
              </a:rPr>
              <a:t>t was impossible to determine exactly which structure the remains belonged to or whether all the layers were part of the same structure</a:t>
            </a:r>
          </a:p>
          <a:p>
            <a:pPr algn="l">
              <a:lnSpc>
                <a:spcPts val="3225"/>
              </a:lnSpc>
            </a:pPr>
          </a:p>
          <a:p>
            <a:pPr algn="l" marL="696430" indent="-348215" lvl="1">
              <a:lnSpc>
                <a:spcPts val="3225"/>
              </a:lnSpc>
              <a:buFont typeface="Arial"/>
              <a:buChar char="•"/>
            </a:pPr>
            <a:r>
              <a:rPr lang="en-US" b="true" sz="3225">
                <a:solidFill>
                  <a:srgbClr val="000000"/>
                </a:solidFill>
                <a:latin typeface="29LT Azer Black"/>
                <a:ea typeface="29LT Azer Black"/>
                <a:cs typeface="29LT Azer Black"/>
                <a:sym typeface="29LT Azer Black"/>
              </a:rPr>
              <a:t>V</a:t>
            </a:r>
            <a:r>
              <a:rPr lang="en-US" b="true" sz="3225">
                <a:solidFill>
                  <a:srgbClr val="000000"/>
                </a:solidFill>
                <a:latin typeface="29LT Azer Black"/>
                <a:ea typeface="29LT Azer Black"/>
                <a:cs typeface="29LT Azer Black"/>
                <a:sym typeface="29LT Azer Black"/>
              </a:rPr>
              <a:t>iolent destruction and traces of fire—linked to the Ottoman siege of 1543</a:t>
            </a:r>
          </a:p>
          <a:p>
            <a:pPr algn="l">
              <a:lnSpc>
                <a:spcPts val="3225"/>
              </a:lnSpc>
            </a:pPr>
          </a:p>
          <a:p>
            <a:pPr algn="l" marL="696430" indent="-348215" lvl="1">
              <a:lnSpc>
                <a:spcPts val="3225"/>
              </a:lnSpc>
              <a:buFont typeface="Arial"/>
              <a:buChar char="•"/>
            </a:pPr>
            <a:r>
              <a:rPr lang="en-US" b="true" sz="3225">
                <a:solidFill>
                  <a:srgbClr val="000000"/>
                </a:solidFill>
                <a:latin typeface="29LT Azer Black"/>
                <a:ea typeface="29LT Azer Black"/>
                <a:cs typeface="29LT Azer Black"/>
                <a:sym typeface="29LT Azer Black"/>
              </a:rPr>
              <a:t>The findings point to a situation of urgency</a:t>
            </a:r>
          </a:p>
        </p:txBody>
      </p:sp>
    </p:spTree>
  </p:cSld>
  <p:clrMapOvr>
    <a:masterClrMapping/>
  </p:clrMapOvr>
</p:sld>
</file>

<file path=ppt/slides/slide26.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2785376" y="1068280"/>
            <a:ext cx="4278882" cy="7602147"/>
          </a:xfrm>
          <a:custGeom>
            <a:avLst/>
            <a:gdLst/>
            <a:ahLst/>
            <a:cxnLst/>
            <a:rect r="r" b="b" t="t" l="l"/>
            <a:pathLst>
              <a:path h="7602147" w="4278882">
                <a:moveTo>
                  <a:pt x="0" y="0"/>
                </a:moveTo>
                <a:lnTo>
                  <a:pt x="4278882" y="0"/>
                </a:lnTo>
                <a:lnTo>
                  <a:pt x="4278882" y="7602147"/>
                </a:lnTo>
                <a:lnTo>
                  <a:pt x="0" y="7602147"/>
                </a:lnTo>
                <a:lnTo>
                  <a:pt x="0" y="0"/>
                </a:lnTo>
                <a:close/>
              </a:path>
            </a:pathLst>
          </a:custGeom>
          <a:blipFill>
            <a:blip r:embed="rId2"/>
            <a:stretch>
              <a:fillRect l="0" t="0" r="0" b="0"/>
            </a:stretch>
          </a:blipFill>
        </p:spPr>
      </p:sp>
      <p:sp>
        <p:nvSpPr>
          <p:cNvPr name="Freeform 3" id="3"/>
          <p:cNvSpPr/>
          <p:nvPr/>
        </p:nvSpPr>
        <p:spPr>
          <a:xfrm flipH="false" flipV="false" rot="0">
            <a:off x="12466392" y="1067444"/>
            <a:ext cx="4286181" cy="7602983"/>
          </a:xfrm>
          <a:custGeom>
            <a:avLst/>
            <a:gdLst/>
            <a:ahLst/>
            <a:cxnLst/>
            <a:rect r="r" b="b" t="t" l="l"/>
            <a:pathLst>
              <a:path h="7602983" w="4286181">
                <a:moveTo>
                  <a:pt x="0" y="0"/>
                </a:moveTo>
                <a:lnTo>
                  <a:pt x="4286182" y="0"/>
                </a:lnTo>
                <a:lnTo>
                  <a:pt x="4286182" y="7602983"/>
                </a:lnTo>
                <a:lnTo>
                  <a:pt x="0" y="7602983"/>
                </a:lnTo>
                <a:lnTo>
                  <a:pt x="0" y="0"/>
                </a:lnTo>
                <a:close/>
              </a:path>
            </a:pathLst>
          </a:custGeom>
          <a:blipFill>
            <a:blip r:embed="rId3"/>
            <a:stretch>
              <a:fillRect l="0" t="0" r="0" b="0"/>
            </a:stretch>
          </a:blipFill>
        </p:spPr>
      </p:sp>
      <p:sp>
        <p:nvSpPr>
          <p:cNvPr name="Freeform 4" id="4"/>
          <p:cNvSpPr/>
          <p:nvPr/>
        </p:nvSpPr>
        <p:spPr>
          <a:xfrm flipH="false" flipV="false" rot="0">
            <a:off x="7626233" y="1067444"/>
            <a:ext cx="4278882" cy="7602147"/>
          </a:xfrm>
          <a:custGeom>
            <a:avLst/>
            <a:gdLst/>
            <a:ahLst/>
            <a:cxnLst/>
            <a:rect r="r" b="b" t="t" l="l"/>
            <a:pathLst>
              <a:path h="7602147" w="4278882">
                <a:moveTo>
                  <a:pt x="0" y="0"/>
                </a:moveTo>
                <a:lnTo>
                  <a:pt x="4278882" y="0"/>
                </a:lnTo>
                <a:lnTo>
                  <a:pt x="4278882" y="7602147"/>
                </a:lnTo>
                <a:lnTo>
                  <a:pt x="0" y="7602147"/>
                </a:lnTo>
                <a:lnTo>
                  <a:pt x="0" y="0"/>
                </a:lnTo>
                <a:close/>
              </a:path>
            </a:pathLst>
          </a:custGeom>
          <a:blipFill>
            <a:blip r:embed="rId4"/>
            <a:stretch>
              <a:fillRect l="0" t="0" r="0" b="0"/>
            </a:stretch>
          </a:blipFill>
        </p:spPr>
      </p:sp>
      <p:sp>
        <p:nvSpPr>
          <p:cNvPr name="TextBox 5" id="5"/>
          <p:cNvSpPr txBox="true"/>
          <p:nvPr/>
        </p:nvSpPr>
        <p:spPr>
          <a:xfrm rot="0">
            <a:off x="7626233" y="9012802"/>
            <a:ext cx="7246825" cy="385472"/>
          </a:xfrm>
          <a:prstGeom prst="rect">
            <a:avLst/>
          </a:prstGeom>
        </p:spPr>
        <p:txBody>
          <a:bodyPr anchor="t" rtlCol="false" tIns="0" lIns="0" bIns="0" rIns="0">
            <a:spAutoFit/>
          </a:bodyPr>
          <a:lstStyle/>
          <a:p>
            <a:pPr algn="l">
              <a:lnSpc>
                <a:spcPts val="2801"/>
              </a:lnSpc>
            </a:pPr>
            <a:r>
              <a:rPr lang="en-US" sz="2801" b="true">
                <a:solidFill>
                  <a:srgbClr val="000000"/>
                </a:solidFill>
                <a:latin typeface="29LT Azer Black"/>
                <a:ea typeface="29LT Azer Black"/>
                <a:cs typeface="29LT Azer Black"/>
                <a:sym typeface="29LT Azer Black"/>
              </a:rPr>
              <a:t>Remains of wooden beams and skeleton</a:t>
            </a:r>
          </a:p>
        </p:txBody>
      </p:sp>
    </p:spTree>
  </p:cSld>
  <p:clrMapOvr>
    <a:masterClrMapping/>
  </p:clrMapOvr>
</p:sld>
</file>

<file path=ppt/slides/slide27.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4096352" y="1368324"/>
            <a:ext cx="10990504" cy="7961247"/>
          </a:xfrm>
          <a:custGeom>
            <a:avLst/>
            <a:gdLst/>
            <a:ahLst/>
            <a:cxnLst/>
            <a:rect r="r" b="b" t="t" l="l"/>
            <a:pathLst>
              <a:path h="7961247" w="10990504">
                <a:moveTo>
                  <a:pt x="0" y="0"/>
                </a:moveTo>
                <a:lnTo>
                  <a:pt x="10990505" y="0"/>
                </a:lnTo>
                <a:lnTo>
                  <a:pt x="10990505" y="7961247"/>
                </a:lnTo>
                <a:lnTo>
                  <a:pt x="0" y="7961247"/>
                </a:lnTo>
                <a:lnTo>
                  <a:pt x="0" y="0"/>
                </a:lnTo>
                <a:close/>
              </a:path>
            </a:pathLst>
          </a:custGeom>
          <a:blipFill>
            <a:blip r:embed="rId2"/>
            <a:stretch>
              <a:fillRect l="0" t="0" r="0" b="0"/>
            </a:stretch>
          </a:blipFill>
        </p:spPr>
      </p:sp>
    </p:spTree>
  </p:cSld>
  <p:clrMapOvr>
    <a:masterClrMapping/>
  </p:clrMapOvr>
</p:sld>
</file>

<file path=ppt/slides/slide28.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557236" y="1384949"/>
            <a:ext cx="6569225" cy="4928862"/>
          </a:xfrm>
          <a:custGeom>
            <a:avLst/>
            <a:gdLst/>
            <a:ahLst/>
            <a:cxnLst/>
            <a:rect r="r" b="b" t="t" l="l"/>
            <a:pathLst>
              <a:path h="4928862" w="6569225">
                <a:moveTo>
                  <a:pt x="0" y="0"/>
                </a:moveTo>
                <a:lnTo>
                  <a:pt x="6569225" y="0"/>
                </a:lnTo>
                <a:lnTo>
                  <a:pt x="6569225" y="4928862"/>
                </a:lnTo>
                <a:lnTo>
                  <a:pt x="0" y="4928862"/>
                </a:lnTo>
                <a:lnTo>
                  <a:pt x="0" y="0"/>
                </a:lnTo>
                <a:close/>
              </a:path>
            </a:pathLst>
          </a:custGeom>
          <a:blipFill>
            <a:blip r:embed="rId2"/>
            <a:stretch>
              <a:fillRect l="0" t="0" r="0" b="0"/>
            </a:stretch>
          </a:blipFill>
        </p:spPr>
      </p:sp>
      <p:sp>
        <p:nvSpPr>
          <p:cNvPr name="Freeform 3" id="3"/>
          <p:cNvSpPr/>
          <p:nvPr/>
        </p:nvSpPr>
        <p:spPr>
          <a:xfrm flipH="false" flipV="false" rot="0">
            <a:off x="8891638" y="1359747"/>
            <a:ext cx="7055966" cy="4979267"/>
          </a:xfrm>
          <a:custGeom>
            <a:avLst/>
            <a:gdLst/>
            <a:ahLst/>
            <a:cxnLst/>
            <a:rect r="r" b="b" t="t" l="l"/>
            <a:pathLst>
              <a:path h="4979267" w="7055966">
                <a:moveTo>
                  <a:pt x="0" y="0"/>
                </a:moveTo>
                <a:lnTo>
                  <a:pt x="7055966" y="0"/>
                </a:lnTo>
                <a:lnTo>
                  <a:pt x="7055966" y="4979267"/>
                </a:lnTo>
                <a:lnTo>
                  <a:pt x="0" y="4979267"/>
                </a:lnTo>
                <a:lnTo>
                  <a:pt x="0" y="0"/>
                </a:lnTo>
                <a:close/>
              </a:path>
            </a:pathLst>
          </a:custGeom>
          <a:blipFill>
            <a:blip r:embed="rId3"/>
            <a:stretch>
              <a:fillRect l="0" t="0" r="0" b="0"/>
            </a:stretch>
          </a:blipFill>
        </p:spPr>
      </p:sp>
      <p:sp>
        <p:nvSpPr>
          <p:cNvPr name="TextBox 4" id="4"/>
          <p:cNvSpPr txBox="true"/>
          <p:nvPr/>
        </p:nvSpPr>
        <p:spPr>
          <a:xfrm rot="0">
            <a:off x="1317950" y="6618070"/>
            <a:ext cx="14912784" cy="3293426"/>
          </a:xfrm>
          <a:prstGeom prst="rect">
            <a:avLst/>
          </a:prstGeom>
        </p:spPr>
        <p:txBody>
          <a:bodyPr anchor="t" rtlCol="false" tIns="0" lIns="0" bIns="0" rIns="0">
            <a:spAutoFit/>
          </a:bodyPr>
          <a:lstStyle/>
          <a:p>
            <a:pPr algn="l" marL="628792" indent="-314396" lvl="1">
              <a:lnSpc>
                <a:spcPts val="2912"/>
              </a:lnSpc>
              <a:buFont typeface="Arial"/>
              <a:buChar char="•"/>
            </a:pPr>
            <a:r>
              <a:rPr lang="en-US" sz="2912">
                <a:solidFill>
                  <a:srgbClr val="000000"/>
                </a:solidFill>
                <a:latin typeface="29LT Azer Black"/>
                <a:ea typeface="29LT Azer Black"/>
                <a:cs typeface="29LT Azer Black"/>
                <a:sym typeface="29LT Azer Black"/>
              </a:rPr>
              <a:t>Th</a:t>
            </a:r>
            <a:r>
              <a:rPr lang="en-US" sz="2912">
                <a:solidFill>
                  <a:srgbClr val="000000"/>
                </a:solidFill>
                <a:latin typeface="29LT Azer Black"/>
                <a:ea typeface="29LT Azer Black"/>
                <a:cs typeface="29LT Azer Black"/>
                <a:sym typeface="29LT Azer Black"/>
              </a:rPr>
              <a:t>e</a:t>
            </a:r>
            <a:r>
              <a:rPr lang="en-US" sz="2912">
                <a:solidFill>
                  <a:srgbClr val="000000"/>
                </a:solidFill>
                <a:latin typeface="29LT Azer Black"/>
                <a:ea typeface="29LT Azer Black"/>
                <a:cs typeface="29LT Azer Black"/>
                <a:sym typeface="29LT Azer Black"/>
              </a:rPr>
              <a:t> ini</a:t>
            </a:r>
            <a:r>
              <a:rPr lang="en-US" sz="2912">
                <a:solidFill>
                  <a:srgbClr val="000000"/>
                </a:solidFill>
                <a:latin typeface="29LT Azer Black"/>
                <a:ea typeface="29LT Azer Black"/>
                <a:cs typeface="29LT Azer Black"/>
                <a:sym typeface="29LT Azer Black"/>
              </a:rPr>
              <a:t>t</a:t>
            </a:r>
            <a:r>
              <a:rPr lang="en-US" sz="2912">
                <a:solidFill>
                  <a:srgbClr val="000000"/>
                </a:solidFill>
                <a:latin typeface="29LT Azer Black"/>
                <a:ea typeface="29LT Azer Black"/>
                <a:cs typeface="29LT Azer Black"/>
                <a:sym typeface="29LT Azer Black"/>
              </a:rPr>
              <a:t>ial</a:t>
            </a:r>
            <a:r>
              <a:rPr lang="en-US" sz="2912">
                <a:solidFill>
                  <a:srgbClr val="000000"/>
                </a:solidFill>
                <a:latin typeface="29LT Azer Black"/>
                <a:ea typeface="29LT Azer Black"/>
                <a:cs typeface="29LT Azer Black"/>
                <a:sym typeface="29LT Azer Black"/>
              </a:rPr>
              <a:t> dimens</a:t>
            </a:r>
            <a:r>
              <a:rPr lang="en-US" sz="2912">
                <a:solidFill>
                  <a:srgbClr val="000000"/>
                </a:solidFill>
                <a:latin typeface="29LT Azer Black"/>
                <a:ea typeface="29LT Azer Black"/>
                <a:cs typeface="29LT Azer Black"/>
                <a:sym typeface="29LT Azer Black"/>
              </a:rPr>
              <a:t>i</a:t>
            </a:r>
            <a:r>
              <a:rPr lang="en-US" sz="2912">
                <a:solidFill>
                  <a:srgbClr val="000000"/>
                </a:solidFill>
                <a:latin typeface="29LT Azer Black"/>
                <a:ea typeface="29LT Azer Black"/>
                <a:cs typeface="29LT Azer Black"/>
                <a:sym typeface="29LT Azer Black"/>
              </a:rPr>
              <a:t>on</a:t>
            </a:r>
            <a:r>
              <a:rPr lang="en-US" sz="2912">
                <a:solidFill>
                  <a:srgbClr val="000000"/>
                </a:solidFill>
                <a:latin typeface="29LT Azer Black"/>
                <a:ea typeface="29LT Azer Black"/>
                <a:cs typeface="29LT Azer Black"/>
                <a:sym typeface="29LT Azer Black"/>
              </a:rPr>
              <a:t>s of th</a:t>
            </a:r>
            <a:r>
              <a:rPr lang="en-US" sz="2912">
                <a:solidFill>
                  <a:srgbClr val="000000"/>
                </a:solidFill>
                <a:latin typeface="29LT Azer Black"/>
                <a:ea typeface="29LT Azer Black"/>
                <a:cs typeface="29LT Azer Black"/>
                <a:sym typeface="29LT Azer Black"/>
              </a:rPr>
              <a:t>e </a:t>
            </a:r>
            <a:r>
              <a:rPr lang="en-US" sz="2912">
                <a:solidFill>
                  <a:srgbClr val="000000"/>
                </a:solidFill>
                <a:latin typeface="29LT Azer Black"/>
                <a:ea typeface="29LT Azer Black"/>
                <a:cs typeface="29LT Azer Black"/>
                <a:sym typeface="29LT Azer Black"/>
              </a:rPr>
              <a:t>t</a:t>
            </a:r>
            <a:r>
              <a:rPr lang="en-US" sz="2912">
                <a:solidFill>
                  <a:srgbClr val="000000"/>
                </a:solidFill>
                <a:latin typeface="29LT Azer Black"/>
                <a:ea typeface="29LT Azer Black"/>
                <a:cs typeface="29LT Azer Black"/>
                <a:sym typeface="29LT Azer Black"/>
              </a:rPr>
              <a:t>es</a:t>
            </a:r>
            <a:r>
              <a:rPr lang="en-US" sz="2912">
                <a:solidFill>
                  <a:srgbClr val="000000"/>
                </a:solidFill>
                <a:latin typeface="29LT Azer Black"/>
                <a:ea typeface="29LT Azer Black"/>
                <a:cs typeface="29LT Azer Black"/>
                <a:sym typeface="29LT Azer Black"/>
              </a:rPr>
              <a:t>t trench were</a:t>
            </a:r>
            <a:r>
              <a:rPr lang="en-US" sz="2912">
                <a:solidFill>
                  <a:srgbClr val="000000"/>
                </a:solidFill>
                <a:latin typeface="29LT Azer Black"/>
                <a:ea typeface="29LT Azer Black"/>
                <a:cs typeface="29LT Azer Black"/>
                <a:sym typeface="29LT Azer Black"/>
              </a:rPr>
              <a:t> 3 × 3 met</a:t>
            </a:r>
            <a:r>
              <a:rPr lang="en-US" sz="2912">
                <a:solidFill>
                  <a:srgbClr val="000000"/>
                </a:solidFill>
                <a:latin typeface="29LT Azer Black"/>
                <a:ea typeface="29LT Azer Black"/>
                <a:cs typeface="29LT Azer Black"/>
                <a:sym typeface="29LT Azer Black"/>
              </a:rPr>
              <a:t>e</a:t>
            </a:r>
            <a:r>
              <a:rPr lang="en-US" sz="2912">
                <a:solidFill>
                  <a:srgbClr val="000000"/>
                </a:solidFill>
                <a:latin typeface="29LT Azer Black"/>
                <a:ea typeface="29LT Azer Black"/>
                <a:cs typeface="29LT Azer Black"/>
                <a:sym typeface="29LT Azer Black"/>
              </a:rPr>
              <a:t>r</a:t>
            </a:r>
            <a:r>
              <a:rPr lang="en-US" sz="2912">
                <a:solidFill>
                  <a:srgbClr val="000000"/>
                </a:solidFill>
                <a:latin typeface="29LT Azer Black"/>
                <a:ea typeface="29LT Azer Black"/>
                <a:cs typeface="29LT Azer Black"/>
                <a:sym typeface="29LT Azer Black"/>
              </a:rPr>
              <a:t>s; it w</a:t>
            </a:r>
            <a:r>
              <a:rPr lang="en-US" sz="2912">
                <a:solidFill>
                  <a:srgbClr val="000000"/>
                </a:solidFill>
                <a:latin typeface="29LT Azer Black"/>
                <a:ea typeface="29LT Azer Black"/>
                <a:cs typeface="29LT Azer Black"/>
                <a:sym typeface="29LT Azer Black"/>
              </a:rPr>
              <a:t>a</a:t>
            </a:r>
            <a:r>
              <a:rPr lang="en-US" sz="2912">
                <a:solidFill>
                  <a:srgbClr val="000000"/>
                </a:solidFill>
                <a:latin typeface="29LT Azer Black"/>
                <a:ea typeface="29LT Azer Black"/>
                <a:cs typeface="29LT Azer Black"/>
                <a:sym typeface="29LT Azer Black"/>
              </a:rPr>
              <a:t>s</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further expanded in</a:t>
            </a:r>
            <a:r>
              <a:rPr lang="en-US" sz="2912">
                <a:solidFill>
                  <a:srgbClr val="000000"/>
                </a:solidFill>
                <a:latin typeface="29LT Azer Black"/>
                <a:ea typeface="29LT Azer Black"/>
                <a:cs typeface="29LT Azer Black"/>
                <a:sym typeface="29LT Azer Black"/>
              </a:rPr>
              <a:t> 2025 </a:t>
            </a:r>
            <a:r>
              <a:rPr lang="en-US" sz="2912">
                <a:solidFill>
                  <a:srgbClr val="000000"/>
                </a:solidFill>
                <a:latin typeface="29LT Azer Black"/>
                <a:ea typeface="29LT Azer Black"/>
                <a:cs typeface="29LT Azer Black"/>
                <a:sym typeface="29LT Azer Black"/>
              </a:rPr>
              <a:t>and</a:t>
            </a:r>
            <a:r>
              <a:rPr lang="en-US" sz="2912">
                <a:solidFill>
                  <a:srgbClr val="000000"/>
                </a:solidFill>
                <a:latin typeface="29LT Azer Black"/>
                <a:ea typeface="29LT Azer Black"/>
                <a:cs typeface="29LT Azer Black"/>
                <a:sym typeface="29LT Azer Black"/>
              </a:rPr>
              <a:t> 2026</a:t>
            </a:r>
          </a:p>
          <a:p>
            <a:pPr algn="l">
              <a:lnSpc>
                <a:spcPts val="2912"/>
              </a:lnSpc>
            </a:pPr>
          </a:p>
          <a:p>
            <a:pPr algn="l" marL="628792" indent="-314396" lvl="1">
              <a:lnSpc>
                <a:spcPts val="2912"/>
              </a:lnSpc>
              <a:buFont typeface="Arial"/>
              <a:buChar char="•"/>
            </a:pPr>
            <a:r>
              <a:rPr lang="en-US" sz="2912">
                <a:solidFill>
                  <a:srgbClr val="000000"/>
                </a:solidFill>
                <a:latin typeface="29LT Azer Black"/>
                <a:ea typeface="29LT Azer Black"/>
                <a:cs typeface="29LT Azer Black"/>
                <a:sym typeface="29LT Azer Black"/>
              </a:rPr>
              <a:t>A masonry structure made of rubble stone bonded with lime mortar was discovered in the northeast corner. Its function was uncertain at the time, but its dimensions suggested it was part of a larger structure</a:t>
            </a:r>
          </a:p>
          <a:p>
            <a:pPr algn="l">
              <a:lnSpc>
                <a:spcPts val="2912"/>
              </a:lnSpc>
            </a:pPr>
          </a:p>
          <a:p>
            <a:pPr algn="l" marL="628792" indent="-314396" lvl="1">
              <a:lnSpc>
                <a:spcPts val="2912"/>
              </a:lnSpc>
              <a:buFont typeface="Arial"/>
              <a:buChar char="•"/>
            </a:pPr>
            <a:r>
              <a:rPr lang="en-US" sz="2912">
                <a:solidFill>
                  <a:srgbClr val="000000"/>
                </a:solidFill>
                <a:latin typeface="29LT Azer Black"/>
                <a:ea typeface="29LT Azer Black"/>
                <a:cs typeface="29LT Azer Black"/>
                <a:sym typeface="29LT Azer Black"/>
              </a:rPr>
              <a:t>N</a:t>
            </a:r>
            <a:r>
              <a:rPr lang="en-US" sz="2912">
                <a:solidFill>
                  <a:srgbClr val="000000"/>
                </a:solidFill>
                <a:latin typeface="29LT Azer Black"/>
                <a:ea typeface="29LT Azer Black"/>
                <a:cs typeface="29LT Azer Black"/>
                <a:sym typeface="29LT Azer Black"/>
              </a:rPr>
              <a:t>ine stra</a:t>
            </a:r>
            <a:r>
              <a:rPr lang="en-US" sz="2912">
                <a:solidFill>
                  <a:srgbClr val="000000"/>
                </a:solidFill>
                <a:latin typeface="29LT Azer Black"/>
                <a:ea typeface="29LT Azer Black"/>
                <a:cs typeface="29LT Azer Black"/>
                <a:sym typeface="29LT Azer Black"/>
              </a:rPr>
              <a:t>t</a:t>
            </a:r>
            <a:r>
              <a:rPr lang="en-US" sz="2912">
                <a:solidFill>
                  <a:srgbClr val="000000"/>
                </a:solidFill>
                <a:latin typeface="29LT Azer Black"/>
                <a:ea typeface="29LT Azer Black"/>
                <a:cs typeface="29LT Azer Black"/>
                <a:sym typeface="29LT Azer Black"/>
              </a:rPr>
              <a:t>i</a:t>
            </a:r>
            <a:r>
              <a:rPr lang="en-US" sz="2912">
                <a:solidFill>
                  <a:srgbClr val="000000"/>
                </a:solidFill>
                <a:latin typeface="29LT Azer Black"/>
                <a:ea typeface="29LT Azer Black"/>
                <a:cs typeface="29LT Azer Black"/>
                <a:sym typeface="29LT Azer Black"/>
              </a:rPr>
              <a:t>gr</a:t>
            </a:r>
            <a:r>
              <a:rPr lang="en-US" sz="2912">
                <a:solidFill>
                  <a:srgbClr val="000000"/>
                </a:solidFill>
                <a:latin typeface="29LT Azer Black"/>
                <a:ea typeface="29LT Azer Black"/>
                <a:cs typeface="29LT Azer Black"/>
                <a:sym typeface="29LT Azer Black"/>
              </a:rPr>
              <a:t>a</a:t>
            </a:r>
            <a:r>
              <a:rPr lang="en-US" sz="2912">
                <a:solidFill>
                  <a:srgbClr val="000000"/>
                </a:solidFill>
                <a:latin typeface="29LT Azer Black"/>
                <a:ea typeface="29LT Azer Black"/>
                <a:cs typeface="29LT Azer Black"/>
                <a:sym typeface="29LT Azer Black"/>
              </a:rPr>
              <a:t>ph</a:t>
            </a:r>
            <a:r>
              <a:rPr lang="en-US" sz="2912">
                <a:solidFill>
                  <a:srgbClr val="000000"/>
                </a:solidFill>
                <a:latin typeface="29LT Azer Black"/>
                <a:ea typeface="29LT Azer Black"/>
                <a:cs typeface="29LT Azer Black"/>
                <a:sym typeface="29LT Azer Black"/>
              </a:rPr>
              <a:t>i</a:t>
            </a:r>
            <a:r>
              <a:rPr lang="en-US" sz="2912">
                <a:solidFill>
                  <a:srgbClr val="000000"/>
                </a:solidFill>
                <a:latin typeface="29LT Azer Black"/>
                <a:ea typeface="29LT Azer Black"/>
                <a:cs typeface="29LT Azer Black"/>
                <a:sym typeface="29LT Azer Black"/>
              </a:rPr>
              <a:t>c u</a:t>
            </a:r>
            <a:r>
              <a:rPr lang="en-US" sz="2912">
                <a:solidFill>
                  <a:srgbClr val="000000"/>
                </a:solidFill>
                <a:latin typeface="29LT Azer Black"/>
                <a:ea typeface="29LT Azer Black"/>
                <a:cs typeface="29LT Azer Black"/>
                <a:sym typeface="29LT Azer Black"/>
              </a:rPr>
              <a:t>ni</a:t>
            </a:r>
            <a:r>
              <a:rPr lang="en-US" sz="2912">
                <a:solidFill>
                  <a:srgbClr val="000000"/>
                </a:solidFill>
                <a:latin typeface="29LT Azer Black"/>
                <a:ea typeface="29LT Azer Black"/>
                <a:cs typeface="29LT Azer Black"/>
                <a:sym typeface="29LT Azer Black"/>
              </a:rPr>
              <a:t>ts</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wer</a:t>
            </a:r>
            <a:r>
              <a:rPr lang="en-US" sz="2912">
                <a:solidFill>
                  <a:srgbClr val="000000"/>
                </a:solidFill>
                <a:latin typeface="29LT Azer Black"/>
                <a:ea typeface="29LT Azer Black"/>
                <a:cs typeface="29LT Azer Black"/>
                <a:sym typeface="29LT Azer Black"/>
              </a:rPr>
              <a:t>e de</a:t>
            </a:r>
            <a:r>
              <a:rPr lang="en-US" sz="2912">
                <a:solidFill>
                  <a:srgbClr val="000000"/>
                </a:solidFill>
                <a:latin typeface="29LT Azer Black"/>
                <a:ea typeface="29LT Azer Black"/>
                <a:cs typeface="29LT Azer Black"/>
                <a:sym typeface="29LT Azer Black"/>
              </a:rPr>
              <a:t>fin</a:t>
            </a:r>
            <a:r>
              <a:rPr lang="en-US" sz="2912">
                <a:solidFill>
                  <a:srgbClr val="000000"/>
                </a:solidFill>
                <a:latin typeface="29LT Azer Black"/>
                <a:ea typeface="29LT Azer Black"/>
                <a:cs typeface="29LT Azer Black"/>
                <a:sym typeface="29LT Azer Black"/>
              </a:rPr>
              <a:t>e</a:t>
            </a:r>
            <a:r>
              <a:rPr lang="en-US" sz="2912">
                <a:solidFill>
                  <a:srgbClr val="000000"/>
                </a:solidFill>
                <a:latin typeface="29LT Azer Black"/>
                <a:ea typeface="29LT Azer Black"/>
                <a:cs typeface="29LT Azer Black"/>
                <a:sym typeface="29LT Azer Black"/>
              </a:rPr>
              <a:t>d</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du</a:t>
            </a:r>
            <a:r>
              <a:rPr lang="en-US" sz="2912">
                <a:solidFill>
                  <a:srgbClr val="000000"/>
                </a:solidFill>
                <a:latin typeface="29LT Azer Black"/>
                <a:ea typeface="29LT Azer Black"/>
                <a:cs typeface="29LT Azer Black"/>
                <a:sym typeface="29LT Azer Black"/>
              </a:rPr>
              <a:t>ri</a:t>
            </a:r>
            <a:r>
              <a:rPr lang="en-US" sz="2912">
                <a:solidFill>
                  <a:srgbClr val="000000"/>
                </a:solidFill>
                <a:latin typeface="29LT Azer Black"/>
                <a:ea typeface="29LT Azer Black"/>
                <a:cs typeface="29LT Azer Black"/>
                <a:sym typeface="29LT Azer Black"/>
              </a:rPr>
              <a:t>n</a:t>
            </a:r>
            <a:r>
              <a:rPr lang="en-US" sz="2912">
                <a:solidFill>
                  <a:srgbClr val="000000"/>
                </a:solidFill>
                <a:latin typeface="29LT Azer Black"/>
                <a:ea typeface="29LT Azer Black"/>
                <a:cs typeface="29LT Azer Black"/>
                <a:sym typeface="29LT Azer Black"/>
              </a:rPr>
              <a:t>g</a:t>
            </a:r>
            <a:r>
              <a:rPr lang="en-US" sz="2912">
                <a:solidFill>
                  <a:srgbClr val="000000"/>
                </a:solidFill>
                <a:latin typeface="29LT Azer Black"/>
                <a:ea typeface="29LT Azer Black"/>
                <a:cs typeface="29LT Azer Black"/>
                <a:sym typeface="29LT Azer Black"/>
              </a:rPr>
              <a:t> t</a:t>
            </a:r>
            <a:r>
              <a:rPr lang="en-US" sz="2912">
                <a:solidFill>
                  <a:srgbClr val="000000"/>
                </a:solidFill>
                <a:latin typeface="29LT Azer Black"/>
                <a:ea typeface="29LT Azer Black"/>
                <a:cs typeface="29LT Azer Black"/>
                <a:sym typeface="29LT Azer Black"/>
              </a:rPr>
              <a:t>he</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ini</a:t>
            </a:r>
            <a:r>
              <a:rPr lang="en-US" sz="2912">
                <a:solidFill>
                  <a:srgbClr val="000000"/>
                </a:solidFill>
                <a:latin typeface="29LT Azer Black"/>
                <a:ea typeface="29LT Azer Black"/>
                <a:cs typeface="29LT Azer Black"/>
                <a:sym typeface="29LT Azer Black"/>
              </a:rPr>
              <a:t>ti</a:t>
            </a:r>
            <a:r>
              <a:rPr lang="en-US" sz="2912">
                <a:solidFill>
                  <a:srgbClr val="000000"/>
                </a:solidFill>
                <a:latin typeface="29LT Azer Black"/>
                <a:ea typeface="29LT Azer Black"/>
                <a:cs typeface="29LT Azer Black"/>
                <a:sym typeface="29LT Azer Black"/>
              </a:rPr>
              <a:t>al </a:t>
            </a:r>
            <a:r>
              <a:rPr lang="en-US" sz="2912">
                <a:solidFill>
                  <a:srgbClr val="000000"/>
                </a:solidFill>
                <a:latin typeface="29LT Azer Black"/>
                <a:ea typeface="29LT Azer Black"/>
                <a:cs typeface="29LT Azer Black"/>
                <a:sym typeface="29LT Azer Black"/>
              </a:rPr>
              <a:t>inve</a:t>
            </a:r>
            <a:r>
              <a:rPr lang="en-US" sz="2912">
                <a:solidFill>
                  <a:srgbClr val="000000"/>
                </a:solidFill>
                <a:latin typeface="29LT Azer Black"/>
                <a:ea typeface="29LT Azer Black"/>
                <a:cs typeface="29LT Azer Black"/>
                <a:sym typeface="29LT Azer Black"/>
              </a:rPr>
              <a:t>s</a:t>
            </a:r>
            <a:r>
              <a:rPr lang="en-US" sz="2912">
                <a:solidFill>
                  <a:srgbClr val="000000"/>
                </a:solidFill>
                <a:latin typeface="29LT Azer Black"/>
                <a:ea typeface="29LT Azer Black"/>
                <a:cs typeface="29LT Azer Black"/>
                <a:sym typeface="29LT Azer Black"/>
              </a:rPr>
              <a:t>tigati</a:t>
            </a:r>
            <a:r>
              <a:rPr lang="en-US" sz="2912">
                <a:solidFill>
                  <a:srgbClr val="000000"/>
                </a:solidFill>
                <a:latin typeface="29LT Azer Black"/>
                <a:ea typeface="29LT Azer Black"/>
                <a:cs typeface="29LT Azer Black"/>
                <a:sym typeface="29LT Azer Black"/>
              </a:rPr>
              <a:t>on</a:t>
            </a:r>
            <a:r>
              <a:rPr lang="en-US" sz="2912">
                <a:solidFill>
                  <a:srgbClr val="000000"/>
                </a:solidFill>
                <a:latin typeface="29LT Azer Black"/>
                <a:ea typeface="29LT Azer Black"/>
                <a:cs typeface="29LT Azer Black"/>
                <a:sym typeface="29LT Azer Black"/>
              </a:rPr>
              <a:t>.</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N</a:t>
            </a:r>
            <a:r>
              <a:rPr lang="en-US" sz="2912">
                <a:solidFill>
                  <a:srgbClr val="000000"/>
                </a:solidFill>
                <a:latin typeface="29LT Azer Black"/>
                <a:ea typeface="29LT Azer Black"/>
                <a:cs typeface="29LT Azer Black"/>
                <a:sym typeface="29LT Azer Black"/>
              </a:rPr>
              <a:t>u</a:t>
            </a:r>
            <a:r>
              <a:rPr lang="en-US" sz="2912">
                <a:solidFill>
                  <a:srgbClr val="000000"/>
                </a:solidFill>
                <a:latin typeface="29LT Azer Black"/>
                <a:ea typeface="29LT Azer Black"/>
                <a:cs typeface="29LT Azer Black"/>
                <a:sym typeface="29LT Azer Black"/>
              </a:rPr>
              <a:t>me</a:t>
            </a:r>
            <a:r>
              <a:rPr lang="en-US" sz="2912">
                <a:solidFill>
                  <a:srgbClr val="000000"/>
                </a:solidFill>
                <a:latin typeface="29LT Azer Black"/>
                <a:ea typeface="29LT Azer Black"/>
                <a:cs typeface="29LT Azer Black"/>
                <a:sym typeface="29LT Azer Black"/>
              </a:rPr>
              <a:t>ro</a:t>
            </a:r>
            <a:r>
              <a:rPr lang="en-US" sz="2912">
                <a:solidFill>
                  <a:srgbClr val="000000"/>
                </a:solidFill>
                <a:latin typeface="29LT Azer Black"/>
                <a:ea typeface="29LT Azer Black"/>
                <a:cs typeface="29LT Azer Black"/>
                <a:sym typeface="29LT Azer Black"/>
              </a:rPr>
              <a:t>us</a:t>
            </a:r>
            <a:r>
              <a:rPr lang="en-US" sz="2912">
                <a:solidFill>
                  <a:srgbClr val="000000"/>
                </a:solidFill>
                <a:latin typeface="29LT Azer Black"/>
                <a:ea typeface="29LT Azer Black"/>
                <a:cs typeface="29LT Azer Black"/>
                <a:sym typeface="29LT Azer Black"/>
              </a:rPr>
              <a:t> port</a:t>
            </a:r>
            <a:r>
              <a:rPr lang="en-US" sz="2912">
                <a:solidFill>
                  <a:srgbClr val="000000"/>
                </a:solidFill>
                <a:latin typeface="29LT Azer Black"/>
                <a:ea typeface="29LT Azer Black"/>
                <a:cs typeface="29LT Azer Black"/>
                <a:sym typeface="29LT Azer Black"/>
              </a:rPr>
              <a:t>able f</a:t>
            </a:r>
            <a:r>
              <a:rPr lang="en-US" sz="2912">
                <a:solidFill>
                  <a:srgbClr val="000000"/>
                </a:solidFill>
                <a:latin typeface="29LT Azer Black"/>
                <a:ea typeface="29LT Azer Black"/>
                <a:cs typeface="29LT Azer Black"/>
                <a:sym typeface="29LT Azer Black"/>
              </a:rPr>
              <a:t>i</a:t>
            </a:r>
            <a:r>
              <a:rPr lang="en-US" sz="2912">
                <a:solidFill>
                  <a:srgbClr val="000000"/>
                </a:solidFill>
                <a:latin typeface="29LT Azer Black"/>
                <a:ea typeface="29LT Azer Black"/>
                <a:cs typeface="29LT Azer Black"/>
                <a:sym typeface="29LT Azer Black"/>
              </a:rPr>
              <a:t>nds</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(a</a:t>
            </a:r>
            <a:r>
              <a:rPr lang="en-US" sz="2912">
                <a:solidFill>
                  <a:srgbClr val="000000"/>
                </a:solidFill>
                <a:latin typeface="29LT Azer Black"/>
                <a:ea typeface="29LT Azer Black"/>
                <a:cs typeface="29LT Azer Black"/>
                <a:sym typeface="29LT Azer Black"/>
              </a:rPr>
              <a:t>n</a:t>
            </a:r>
            <a:r>
              <a:rPr lang="en-US" sz="2912">
                <a:solidFill>
                  <a:srgbClr val="000000"/>
                </a:solidFill>
                <a:latin typeface="29LT Azer Black"/>
                <a:ea typeface="29LT Azer Black"/>
                <a:cs typeface="29LT Azer Black"/>
                <a:sym typeface="29LT Azer Black"/>
              </a:rPr>
              <a:t>im</a:t>
            </a:r>
            <a:r>
              <a:rPr lang="en-US" sz="2912">
                <a:solidFill>
                  <a:srgbClr val="000000"/>
                </a:solidFill>
                <a:latin typeface="29LT Azer Black"/>
                <a:ea typeface="29LT Azer Black"/>
                <a:cs typeface="29LT Azer Black"/>
                <a:sym typeface="29LT Azer Black"/>
              </a:rPr>
              <a:t>al </a:t>
            </a:r>
            <a:r>
              <a:rPr lang="en-US" sz="2912">
                <a:solidFill>
                  <a:srgbClr val="000000"/>
                </a:solidFill>
                <a:latin typeface="29LT Azer Black"/>
                <a:ea typeface="29LT Azer Black"/>
                <a:cs typeface="29LT Azer Black"/>
                <a:sym typeface="29LT Azer Black"/>
              </a:rPr>
              <a:t>b</a:t>
            </a:r>
            <a:r>
              <a:rPr lang="en-US" sz="2912">
                <a:solidFill>
                  <a:srgbClr val="000000"/>
                </a:solidFill>
                <a:latin typeface="29LT Azer Black"/>
                <a:ea typeface="29LT Azer Black"/>
                <a:cs typeface="29LT Azer Black"/>
                <a:sym typeface="29LT Azer Black"/>
              </a:rPr>
              <a:t>ones </a:t>
            </a:r>
            <a:r>
              <a:rPr lang="en-US" sz="2912">
                <a:solidFill>
                  <a:srgbClr val="000000"/>
                </a:solidFill>
                <a:latin typeface="29LT Azer Black"/>
                <a:ea typeface="29LT Azer Black"/>
                <a:cs typeface="29LT Azer Black"/>
                <a:sym typeface="29LT Azer Black"/>
              </a:rPr>
              <a:t>and</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p</a:t>
            </a:r>
            <a:r>
              <a:rPr lang="en-US" sz="2912">
                <a:solidFill>
                  <a:srgbClr val="000000"/>
                </a:solidFill>
                <a:latin typeface="29LT Azer Black"/>
                <a:ea typeface="29LT Azer Black"/>
                <a:cs typeface="29LT Azer Black"/>
                <a:sym typeface="29LT Azer Black"/>
              </a:rPr>
              <a:t>o</a:t>
            </a:r>
            <a:r>
              <a:rPr lang="en-US" sz="2912">
                <a:solidFill>
                  <a:srgbClr val="000000"/>
                </a:solidFill>
                <a:latin typeface="29LT Azer Black"/>
                <a:ea typeface="29LT Azer Black"/>
                <a:cs typeface="29LT Azer Black"/>
                <a:sym typeface="29LT Azer Black"/>
              </a:rPr>
              <a:t>tt</a:t>
            </a:r>
            <a:r>
              <a:rPr lang="en-US" sz="2912">
                <a:solidFill>
                  <a:srgbClr val="000000"/>
                </a:solidFill>
                <a:latin typeface="29LT Azer Black"/>
                <a:ea typeface="29LT Azer Black"/>
                <a:cs typeface="29LT Azer Black"/>
                <a:sym typeface="29LT Azer Black"/>
              </a:rPr>
              <a:t>er</a:t>
            </a:r>
            <a:r>
              <a:rPr lang="en-US" sz="2912">
                <a:solidFill>
                  <a:srgbClr val="000000"/>
                </a:solidFill>
                <a:latin typeface="29LT Azer Black"/>
                <a:ea typeface="29LT Azer Black"/>
                <a:cs typeface="29LT Azer Black"/>
                <a:sym typeface="29LT Azer Black"/>
              </a:rPr>
              <a:t>y fr</a:t>
            </a:r>
            <a:r>
              <a:rPr lang="en-US" sz="2912">
                <a:solidFill>
                  <a:srgbClr val="000000"/>
                </a:solidFill>
                <a:latin typeface="29LT Azer Black"/>
                <a:ea typeface="29LT Azer Black"/>
                <a:cs typeface="29LT Azer Black"/>
                <a:sym typeface="29LT Azer Black"/>
              </a:rPr>
              <a:t>a</a:t>
            </a:r>
            <a:r>
              <a:rPr lang="en-US" sz="2912">
                <a:solidFill>
                  <a:srgbClr val="000000"/>
                </a:solidFill>
                <a:latin typeface="29LT Azer Black"/>
                <a:ea typeface="29LT Azer Black"/>
                <a:cs typeface="29LT Azer Black"/>
                <a:sym typeface="29LT Azer Black"/>
              </a:rPr>
              <a:t>g</a:t>
            </a:r>
            <a:r>
              <a:rPr lang="en-US" sz="2912">
                <a:solidFill>
                  <a:srgbClr val="000000"/>
                </a:solidFill>
                <a:latin typeface="29LT Azer Black"/>
                <a:ea typeface="29LT Azer Black"/>
                <a:cs typeface="29LT Azer Black"/>
                <a:sym typeface="29LT Azer Black"/>
              </a:rPr>
              <a:t>me</a:t>
            </a:r>
            <a:r>
              <a:rPr lang="en-US" sz="2912">
                <a:solidFill>
                  <a:srgbClr val="000000"/>
                </a:solidFill>
                <a:latin typeface="29LT Azer Black"/>
                <a:ea typeface="29LT Azer Black"/>
                <a:cs typeface="29LT Azer Black"/>
                <a:sym typeface="29LT Azer Black"/>
              </a:rPr>
              <a:t>nts</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w</a:t>
            </a:r>
            <a:r>
              <a:rPr lang="en-US" sz="2912">
                <a:solidFill>
                  <a:srgbClr val="000000"/>
                </a:solidFill>
                <a:latin typeface="29LT Azer Black"/>
                <a:ea typeface="29LT Azer Black"/>
                <a:cs typeface="29LT Azer Black"/>
                <a:sym typeface="29LT Azer Black"/>
              </a:rPr>
              <a:t>e</a:t>
            </a:r>
            <a:r>
              <a:rPr lang="en-US" sz="2912">
                <a:solidFill>
                  <a:srgbClr val="000000"/>
                </a:solidFill>
                <a:latin typeface="29LT Azer Black"/>
                <a:ea typeface="29LT Azer Black"/>
                <a:cs typeface="29LT Azer Black"/>
                <a:sym typeface="29LT Azer Black"/>
              </a:rPr>
              <a:t>r</a:t>
            </a:r>
            <a:r>
              <a:rPr lang="en-US" sz="2912">
                <a:solidFill>
                  <a:srgbClr val="000000"/>
                </a:solidFill>
                <a:latin typeface="29LT Azer Black"/>
                <a:ea typeface="29LT Azer Black"/>
                <a:cs typeface="29LT Azer Black"/>
                <a:sym typeface="29LT Azer Black"/>
              </a:rPr>
              <a:t>e</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r</a:t>
            </a:r>
            <a:r>
              <a:rPr lang="en-US" sz="2912">
                <a:solidFill>
                  <a:srgbClr val="000000"/>
                </a:solidFill>
                <a:latin typeface="29LT Azer Black"/>
                <a:ea typeface="29LT Azer Black"/>
                <a:cs typeface="29LT Azer Black"/>
                <a:sym typeface="29LT Azer Black"/>
              </a:rPr>
              <a:t>ec</a:t>
            </a:r>
            <a:r>
              <a:rPr lang="en-US" sz="2912">
                <a:solidFill>
                  <a:srgbClr val="000000"/>
                </a:solidFill>
                <a:latin typeface="29LT Azer Black"/>
                <a:ea typeface="29LT Azer Black"/>
                <a:cs typeface="29LT Azer Black"/>
                <a:sym typeface="29LT Azer Black"/>
              </a:rPr>
              <a:t>o</a:t>
            </a:r>
            <a:r>
              <a:rPr lang="en-US" sz="2912">
                <a:solidFill>
                  <a:srgbClr val="000000"/>
                </a:solidFill>
                <a:latin typeface="29LT Azer Black"/>
                <a:ea typeface="29LT Azer Black"/>
                <a:cs typeface="29LT Azer Black"/>
                <a:sym typeface="29LT Azer Black"/>
              </a:rPr>
              <a:t>vered fr</a:t>
            </a:r>
            <a:r>
              <a:rPr lang="en-US" sz="2912">
                <a:solidFill>
                  <a:srgbClr val="000000"/>
                </a:solidFill>
                <a:latin typeface="29LT Azer Black"/>
                <a:ea typeface="29LT Azer Black"/>
                <a:cs typeface="29LT Azer Black"/>
                <a:sym typeface="29LT Azer Black"/>
              </a:rPr>
              <a:t>om t</a:t>
            </a:r>
            <a:r>
              <a:rPr lang="en-US" sz="2912">
                <a:solidFill>
                  <a:srgbClr val="000000"/>
                </a:solidFill>
                <a:latin typeface="29LT Azer Black"/>
                <a:ea typeface="29LT Azer Black"/>
                <a:cs typeface="29LT Azer Black"/>
                <a:sym typeface="29LT Azer Black"/>
              </a:rPr>
              <a:t>he</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a</a:t>
            </a:r>
            <a:r>
              <a:rPr lang="en-US" sz="2912">
                <a:solidFill>
                  <a:srgbClr val="000000"/>
                </a:solidFill>
                <a:latin typeface="29LT Azer Black"/>
                <a:ea typeface="29LT Azer Black"/>
                <a:cs typeface="29LT Azer Black"/>
                <a:sym typeface="29LT Azer Black"/>
              </a:rPr>
              <a:t>r</a:t>
            </a:r>
            <a:r>
              <a:rPr lang="en-US" sz="2912">
                <a:solidFill>
                  <a:srgbClr val="000000"/>
                </a:solidFill>
                <a:latin typeface="29LT Azer Black"/>
                <a:ea typeface="29LT Azer Black"/>
                <a:cs typeface="29LT Azer Black"/>
                <a:sym typeface="29LT Azer Black"/>
              </a:rPr>
              <a:t>ch</a:t>
            </a:r>
            <a:r>
              <a:rPr lang="en-US" sz="2912">
                <a:solidFill>
                  <a:srgbClr val="000000"/>
                </a:solidFill>
                <a:latin typeface="29LT Azer Black"/>
                <a:ea typeface="29LT Azer Black"/>
                <a:cs typeface="29LT Azer Black"/>
                <a:sym typeface="29LT Azer Black"/>
              </a:rPr>
              <a:t>ae</a:t>
            </a:r>
            <a:r>
              <a:rPr lang="en-US" sz="2912">
                <a:solidFill>
                  <a:srgbClr val="000000"/>
                </a:solidFill>
                <a:latin typeface="29LT Azer Black"/>
                <a:ea typeface="29LT Azer Black"/>
                <a:cs typeface="29LT Azer Black"/>
                <a:sym typeface="29LT Azer Black"/>
              </a:rPr>
              <a:t>ologic</a:t>
            </a:r>
            <a:r>
              <a:rPr lang="en-US" sz="2912">
                <a:solidFill>
                  <a:srgbClr val="000000"/>
                </a:solidFill>
                <a:latin typeface="29LT Azer Black"/>
                <a:ea typeface="29LT Azer Black"/>
                <a:cs typeface="29LT Azer Black"/>
                <a:sym typeface="29LT Azer Black"/>
              </a:rPr>
              <a:t>a</a:t>
            </a:r>
            <a:r>
              <a:rPr lang="en-US" sz="2912">
                <a:solidFill>
                  <a:srgbClr val="000000"/>
                </a:solidFill>
                <a:latin typeface="29LT Azer Black"/>
                <a:ea typeface="29LT Azer Black"/>
                <a:cs typeface="29LT Azer Black"/>
                <a:sym typeface="29LT Azer Black"/>
              </a:rPr>
              <a:t>l</a:t>
            </a:r>
            <a:r>
              <a:rPr lang="en-US" sz="2912">
                <a:solidFill>
                  <a:srgbClr val="000000"/>
                </a:solidFill>
                <a:latin typeface="29LT Azer Black"/>
                <a:ea typeface="29LT Azer Black"/>
                <a:cs typeface="29LT Azer Black"/>
                <a:sym typeface="29LT Azer Black"/>
              </a:rPr>
              <a:t> </a:t>
            </a:r>
            <a:r>
              <a:rPr lang="en-US" sz="2912">
                <a:solidFill>
                  <a:srgbClr val="000000"/>
                </a:solidFill>
                <a:latin typeface="29LT Azer Black"/>
                <a:ea typeface="29LT Azer Black"/>
                <a:cs typeface="29LT Azer Black"/>
                <a:sym typeface="29LT Azer Black"/>
              </a:rPr>
              <a:t>lay</a:t>
            </a:r>
            <a:r>
              <a:rPr lang="en-US" sz="2912">
                <a:solidFill>
                  <a:srgbClr val="000000"/>
                </a:solidFill>
                <a:latin typeface="29LT Azer Black"/>
                <a:ea typeface="29LT Azer Black"/>
                <a:cs typeface="29LT Azer Black"/>
                <a:sym typeface="29LT Azer Black"/>
              </a:rPr>
              <a:t>e</a:t>
            </a:r>
            <a:r>
              <a:rPr lang="en-US" sz="2912">
                <a:solidFill>
                  <a:srgbClr val="000000"/>
                </a:solidFill>
                <a:latin typeface="29LT Azer Black"/>
                <a:ea typeface="29LT Azer Black"/>
                <a:cs typeface="29LT Azer Black"/>
                <a:sym typeface="29LT Azer Black"/>
              </a:rPr>
              <a:t>r</a:t>
            </a:r>
          </a:p>
          <a:p>
            <a:pPr algn="l">
              <a:lnSpc>
                <a:spcPts val="2912"/>
              </a:lnSpc>
            </a:pPr>
          </a:p>
        </p:txBody>
      </p:sp>
      <p:sp>
        <p:nvSpPr>
          <p:cNvPr name="TextBox 5" id="5"/>
          <p:cNvSpPr txBox="true"/>
          <p:nvPr/>
        </p:nvSpPr>
        <p:spPr>
          <a:xfrm rot="0">
            <a:off x="1557236" y="307497"/>
            <a:ext cx="8526066" cy="1077452"/>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WHA</a:t>
            </a:r>
            <a:r>
              <a:rPr lang="en-US" b="true" sz="4169">
                <a:solidFill>
                  <a:srgbClr val="1B8B6D"/>
                </a:solidFill>
                <a:latin typeface="29LT Azer Black"/>
                <a:ea typeface="29LT Azer Black"/>
                <a:cs typeface="29LT Azer Black"/>
                <a:sym typeface="29LT Azer Black"/>
              </a:rPr>
              <a:t>T HAPPENED INSIDE THE FORTRESS?</a:t>
            </a:r>
          </a:p>
          <a:p>
            <a:pPr algn="l">
              <a:lnSpc>
                <a:spcPts val="4169"/>
              </a:lnSpc>
              <a:spcBef>
                <a:spcPct val="0"/>
              </a:spcBef>
            </a:pPr>
            <a:r>
              <a:rPr lang="en-US" b="true" sz="4169">
                <a:solidFill>
                  <a:srgbClr val="1B8B6D"/>
                </a:solidFill>
                <a:latin typeface="29LT Azer Black"/>
                <a:ea typeface="29LT Azer Black"/>
                <a:cs typeface="29LT Azer Black"/>
                <a:sym typeface="29LT Azer Black"/>
              </a:rPr>
              <a:t>TEST TRENCH </a:t>
            </a:r>
            <a:r>
              <a:rPr lang="en-US" b="true" sz="4169">
                <a:solidFill>
                  <a:srgbClr val="1B8B6D"/>
                </a:solidFill>
                <a:latin typeface="29LT Azer Black"/>
                <a:ea typeface="29LT Azer Black"/>
                <a:cs typeface="29LT Azer Black"/>
                <a:sym typeface="29LT Azer Black"/>
              </a:rPr>
              <a:t>2 </a:t>
            </a:r>
          </a:p>
        </p:txBody>
      </p:sp>
    </p:spTree>
  </p:cSld>
  <p:clrMapOvr>
    <a:masterClrMapping/>
  </p:clrMapOvr>
</p:sld>
</file>

<file path=ppt/slides/slide29.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533878" y="4039756"/>
            <a:ext cx="6040012" cy="6442680"/>
          </a:xfrm>
          <a:custGeom>
            <a:avLst/>
            <a:gdLst/>
            <a:ahLst/>
            <a:cxnLst/>
            <a:rect r="r" b="b" t="t" l="l"/>
            <a:pathLst>
              <a:path h="6442680" w="6040012">
                <a:moveTo>
                  <a:pt x="0" y="0"/>
                </a:moveTo>
                <a:lnTo>
                  <a:pt x="6040012" y="0"/>
                </a:lnTo>
                <a:lnTo>
                  <a:pt x="6040012" y="6442680"/>
                </a:lnTo>
                <a:lnTo>
                  <a:pt x="0" y="6442680"/>
                </a:lnTo>
                <a:lnTo>
                  <a:pt x="0" y="0"/>
                </a:lnTo>
                <a:close/>
              </a:path>
            </a:pathLst>
          </a:custGeom>
          <a:blipFill>
            <a:blip r:embed="rId2"/>
            <a:stretch>
              <a:fillRect l="0" t="0" r="0" b="0"/>
            </a:stretch>
          </a:blipFill>
        </p:spPr>
      </p:sp>
      <p:sp>
        <p:nvSpPr>
          <p:cNvPr name="Freeform 3" id="3"/>
          <p:cNvSpPr/>
          <p:nvPr/>
        </p:nvSpPr>
        <p:spPr>
          <a:xfrm flipH="false" flipV="false" rot="0">
            <a:off x="14118006" y="457271"/>
            <a:ext cx="3768173" cy="3709479"/>
          </a:xfrm>
          <a:custGeom>
            <a:avLst/>
            <a:gdLst/>
            <a:ahLst/>
            <a:cxnLst/>
            <a:rect r="r" b="b" t="t" l="l"/>
            <a:pathLst>
              <a:path h="3709479" w="3768173">
                <a:moveTo>
                  <a:pt x="0" y="0"/>
                </a:moveTo>
                <a:lnTo>
                  <a:pt x="3768173" y="0"/>
                </a:lnTo>
                <a:lnTo>
                  <a:pt x="3768173" y="3709479"/>
                </a:lnTo>
                <a:lnTo>
                  <a:pt x="0" y="3709479"/>
                </a:lnTo>
                <a:lnTo>
                  <a:pt x="0" y="0"/>
                </a:lnTo>
                <a:close/>
              </a:path>
            </a:pathLst>
          </a:custGeom>
          <a:blipFill>
            <a:blip r:embed="rId3"/>
            <a:stretch>
              <a:fillRect l="0" t="0" r="0" b="0"/>
            </a:stretch>
          </a:blipFill>
        </p:spPr>
      </p:sp>
      <p:sp>
        <p:nvSpPr>
          <p:cNvPr name="Freeform 4" id="4"/>
          <p:cNvSpPr/>
          <p:nvPr/>
        </p:nvSpPr>
        <p:spPr>
          <a:xfrm flipH="false" flipV="false" rot="0">
            <a:off x="10083302" y="629278"/>
            <a:ext cx="3924600" cy="3320816"/>
          </a:xfrm>
          <a:custGeom>
            <a:avLst/>
            <a:gdLst/>
            <a:ahLst/>
            <a:cxnLst/>
            <a:rect r="r" b="b" t="t" l="l"/>
            <a:pathLst>
              <a:path h="3320816" w="3924600">
                <a:moveTo>
                  <a:pt x="0" y="0"/>
                </a:moveTo>
                <a:lnTo>
                  <a:pt x="3924600" y="0"/>
                </a:lnTo>
                <a:lnTo>
                  <a:pt x="3924600" y="3320816"/>
                </a:lnTo>
                <a:lnTo>
                  <a:pt x="0" y="3320816"/>
                </a:lnTo>
                <a:lnTo>
                  <a:pt x="0" y="0"/>
                </a:lnTo>
                <a:close/>
              </a:path>
            </a:pathLst>
          </a:custGeom>
          <a:blipFill>
            <a:blip r:embed="rId4"/>
            <a:stretch>
              <a:fillRect l="0" t="0" r="0" b="0"/>
            </a:stretch>
          </a:blipFill>
        </p:spPr>
      </p:sp>
      <p:sp>
        <p:nvSpPr>
          <p:cNvPr name="TextBox 5" id="5"/>
          <p:cNvSpPr txBox="true"/>
          <p:nvPr/>
        </p:nvSpPr>
        <p:spPr>
          <a:xfrm rot="0">
            <a:off x="1950578" y="6709473"/>
            <a:ext cx="8132724" cy="2828836"/>
          </a:xfrm>
          <a:prstGeom prst="rect">
            <a:avLst/>
          </a:prstGeom>
        </p:spPr>
        <p:txBody>
          <a:bodyPr anchor="t" rtlCol="false" tIns="0" lIns="0" bIns="0" rIns="0">
            <a:spAutoFit/>
          </a:bodyPr>
          <a:lstStyle/>
          <a:p>
            <a:pPr algn="l" marL="808869" indent="-404434" lvl="1">
              <a:lnSpc>
                <a:spcPts val="3746"/>
              </a:lnSpc>
              <a:buFont typeface="Arial"/>
              <a:buChar char="•"/>
            </a:pPr>
            <a:r>
              <a:rPr lang="en-US" b="true" sz="3746">
                <a:solidFill>
                  <a:srgbClr val="000000"/>
                </a:solidFill>
                <a:latin typeface="29LT Azer Black"/>
                <a:ea typeface="29LT Azer Black"/>
                <a:cs typeface="29LT Azer Black"/>
                <a:sym typeface="29LT Azer Black"/>
              </a:rPr>
              <a:t>Th</a:t>
            </a:r>
            <a:r>
              <a:rPr lang="en-US" b="true" sz="3746">
                <a:solidFill>
                  <a:srgbClr val="000000"/>
                </a:solidFill>
                <a:latin typeface="29LT Azer Black"/>
                <a:ea typeface="29LT Azer Black"/>
                <a:cs typeface="29LT Azer Black"/>
                <a:sym typeface="29LT Azer Black"/>
              </a:rPr>
              <a:t>e osteological material is particularly interesting - mostly bones of ruminants and game (wild boar).</a:t>
            </a:r>
          </a:p>
          <a:p>
            <a:pPr algn="l">
              <a:lnSpc>
                <a:spcPts val="3746"/>
              </a:lnSpc>
            </a:pPr>
          </a:p>
          <a:p>
            <a:pPr algn="l" marL="808869" indent="-404434" lvl="1">
              <a:lnSpc>
                <a:spcPts val="3746"/>
              </a:lnSpc>
              <a:buFont typeface="Arial"/>
              <a:buChar char="•"/>
            </a:pPr>
            <a:r>
              <a:rPr lang="en-US" b="true" sz="3746">
                <a:solidFill>
                  <a:srgbClr val="000000"/>
                </a:solidFill>
                <a:latin typeface="29LT Azer Black"/>
                <a:ea typeface="29LT Azer Black"/>
                <a:cs typeface="29LT Azer Black"/>
                <a:sym typeface="29LT Azer Black"/>
              </a:rPr>
              <a:t>T</a:t>
            </a:r>
            <a:r>
              <a:rPr lang="en-US" b="true" sz="3746">
                <a:solidFill>
                  <a:srgbClr val="000000"/>
                </a:solidFill>
                <a:latin typeface="29LT Azer Black"/>
                <a:ea typeface="29LT Azer Black"/>
                <a:cs typeface="29LT Azer Black"/>
                <a:sym typeface="29LT Azer Black"/>
              </a:rPr>
              <a:t>races of cutting and cutting</a:t>
            </a:r>
          </a:p>
          <a:p>
            <a:pPr algn="l">
              <a:lnSpc>
                <a:spcPts val="3746"/>
              </a:lnSpc>
            </a:pPr>
          </a:p>
        </p:txBody>
      </p:sp>
      <p:sp>
        <p:nvSpPr>
          <p:cNvPr name="TextBox 6" id="6"/>
          <p:cNvSpPr txBox="true"/>
          <p:nvPr/>
        </p:nvSpPr>
        <p:spPr>
          <a:xfrm rot="0">
            <a:off x="1557236" y="307497"/>
            <a:ext cx="8526066" cy="1077452"/>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WHA</a:t>
            </a:r>
            <a:r>
              <a:rPr lang="en-US" b="true" sz="4169">
                <a:solidFill>
                  <a:srgbClr val="1B8B6D"/>
                </a:solidFill>
                <a:latin typeface="29LT Azer Black"/>
                <a:ea typeface="29LT Azer Black"/>
                <a:cs typeface="29LT Azer Black"/>
                <a:sym typeface="29LT Azer Black"/>
              </a:rPr>
              <a:t>T HAPPENED INSIDE THE FORTRESS?</a:t>
            </a:r>
          </a:p>
          <a:p>
            <a:pPr algn="l">
              <a:lnSpc>
                <a:spcPts val="4169"/>
              </a:lnSpc>
              <a:spcBef>
                <a:spcPct val="0"/>
              </a:spcBef>
            </a:pPr>
            <a:r>
              <a:rPr lang="en-US" b="true" sz="4169">
                <a:solidFill>
                  <a:srgbClr val="1B8B6D"/>
                </a:solidFill>
                <a:latin typeface="29LT Azer Black"/>
                <a:ea typeface="29LT Azer Black"/>
                <a:cs typeface="29LT Azer Black"/>
                <a:sym typeface="29LT Azer Black"/>
              </a:rPr>
              <a:t>TEST TRENCH </a:t>
            </a:r>
            <a:r>
              <a:rPr lang="en-US" b="true" sz="4169">
                <a:solidFill>
                  <a:srgbClr val="1B8B6D"/>
                </a:solidFill>
                <a:latin typeface="29LT Azer Black"/>
                <a:ea typeface="29LT Azer Black"/>
                <a:cs typeface="29LT Azer Black"/>
                <a:sym typeface="29LT Azer Black"/>
              </a:rPr>
              <a:t>2 </a:t>
            </a:r>
          </a:p>
        </p:txBody>
      </p:sp>
      <p:sp>
        <p:nvSpPr>
          <p:cNvPr name="TextBox 7" id="7"/>
          <p:cNvSpPr txBox="true"/>
          <p:nvPr/>
        </p:nvSpPr>
        <p:spPr>
          <a:xfrm rot="0">
            <a:off x="2258609" y="2597298"/>
            <a:ext cx="7516661" cy="1352796"/>
          </a:xfrm>
          <a:prstGeom prst="rect">
            <a:avLst/>
          </a:prstGeom>
        </p:spPr>
        <p:txBody>
          <a:bodyPr anchor="t" rtlCol="false" tIns="0" lIns="0" bIns="0" rIns="0">
            <a:spAutoFit/>
          </a:bodyPr>
          <a:lstStyle/>
          <a:p>
            <a:pPr algn="l" marL="756584" indent="-378292" lvl="1">
              <a:lnSpc>
                <a:spcPts val="3504"/>
              </a:lnSpc>
              <a:buFont typeface="Arial"/>
              <a:buChar char="•"/>
            </a:pPr>
            <a:r>
              <a:rPr lang="en-US" b="true" sz="3504">
                <a:solidFill>
                  <a:srgbClr val="000000"/>
                </a:solidFill>
                <a:latin typeface="29LT Azer Black"/>
                <a:ea typeface="29LT Azer Black"/>
                <a:cs typeface="29LT Azer Black"/>
                <a:sym typeface="29LT Azer Black"/>
              </a:rPr>
              <a:t>Numerous portable finds (animal bones and pottery fragments) were recovered from the archaeological layer</a:t>
            </a:r>
          </a:p>
        </p:txBody>
      </p:sp>
    </p:spTree>
  </p:cSld>
  <p:clrMapOvr>
    <a:masterClrMapping/>
  </p:clrMapOvr>
</p:sld>
</file>

<file path=ppt/slides/slide30.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5435174" y="1455165"/>
            <a:ext cx="6162272" cy="6254246"/>
          </a:xfrm>
          <a:custGeom>
            <a:avLst/>
            <a:gdLst/>
            <a:ahLst/>
            <a:cxnLst/>
            <a:rect r="r" b="b" t="t" l="l"/>
            <a:pathLst>
              <a:path h="6254246" w="6162272">
                <a:moveTo>
                  <a:pt x="0" y="0"/>
                </a:moveTo>
                <a:lnTo>
                  <a:pt x="6162272" y="0"/>
                </a:lnTo>
                <a:lnTo>
                  <a:pt x="6162272" y="6254246"/>
                </a:lnTo>
                <a:lnTo>
                  <a:pt x="0" y="6254246"/>
                </a:lnTo>
                <a:lnTo>
                  <a:pt x="0" y="0"/>
                </a:lnTo>
                <a:close/>
              </a:path>
            </a:pathLst>
          </a:custGeom>
          <a:blipFill>
            <a:blip r:embed="rId2"/>
            <a:stretch>
              <a:fillRect l="0" t="0" r="0" b="0"/>
            </a:stretch>
          </a:blipFill>
        </p:spPr>
      </p:sp>
      <p:sp>
        <p:nvSpPr>
          <p:cNvPr name="Freeform 3" id="3"/>
          <p:cNvSpPr/>
          <p:nvPr/>
        </p:nvSpPr>
        <p:spPr>
          <a:xfrm flipH="false" flipV="false" rot="0">
            <a:off x="12391301" y="4448339"/>
            <a:ext cx="5013190" cy="4177658"/>
          </a:xfrm>
          <a:custGeom>
            <a:avLst/>
            <a:gdLst/>
            <a:ahLst/>
            <a:cxnLst/>
            <a:rect r="r" b="b" t="t" l="l"/>
            <a:pathLst>
              <a:path h="4177658" w="5013190">
                <a:moveTo>
                  <a:pt x="0" y="0"/>
                </a:moveTo>
                <a:lnTo>
                  <a:pt x="5013189" y="0"/>
                </a:lnTo>
                <a:lnTo>
                  <a:pt x="5013189" y="4177657"/>
                </a:lnTo>
                <a:lnTo>
                  <a:pt x="0" y="4177657"/>
                </a:lnTo>
                <a:lnTo>
                  <a:pt x="0" y="0"/>
                </a:lnTo>
                <a:close/>
              </a:path>
            </a:pathLst>
          </a:custGeom>
          <a:blipFill>
            <a:blip r:embed="rId3"/>
            <a:stretch>
              <a:fillRect l="0" t="0" r="0" b="0"/>
            </a:stretch>
          </a:blipFill>
        </p:spPr>
      </p:sp>
      <p:sp>
        <p:nvSpPr>
          <p:cNvPr name="Freeform 4" id="4"/>
          <p:cNvSpPr/>
          <p:nvPr/>
        </p:nvSpPr>
        <p:spPr>
          <a:xfrm flipH="false" flipV="false" rot="0">
            <a:off x="12391301" y="220990"/>
            <a:ext cx="4993045" cy="4368914"/>
          </a:xfrm>
          <a:custGeom>
            <a:avLst/>
            <a:gdLst/>
            <a:ahLst/>
            <a:cxnLst/>
            <a:rect r="r" b="b" t="t" l="l"/>
            <a:pathLst>
              <a:path h="4368914" w="4993045">
                <a:moveTo>
                  <a:pt x="0" y="0"/>
                </a:moveTo>
                <a:lnTo>
                  <a:pt x="4993045" y="0"/>
                </a:lnTo>
                <a:lnTo>
                  <a:pt x="4993045" y="4368914"/>
                </a:lnTo>
                <a:lnTo>
                  <a:pt x="0" y="4368914"/>
                </a:lnTo>
                <a:lnTo>
                  <a:pt x="0" y="0"/>
                </a:lnTo>
                <a:close/>
              </a:path>
            </a:pathLst>
          </a:custGeom>
          <a:blipFill>
            <a:blip r:embed="rId4"/>
            <a:stretch>
              <a:fillRect l="0" t="0" r="0" b="0"/>
            </a:stretch>
          </a:blipFill>
        </p:spPr>
      </p:sp>
      <p:sp>
        <p:nvSpPr>
          <p:cNvPr name="Freeform 5" id="5"/>
          <p:cNvSpPr/>
          <p:nvPr/>
        </p:nvSpPr>
        <p:spPr>
          <a:xfrm flipH="false" flipV="false" rot="0">
            <a:off x="2537071" y="452865"/>
            <a:ext cx="3650322" cy="7256547"/>
          </a:xfrm>
          <a:custGeom>
            <a:avLst/>
            <a:gdLst/>
            <a:ahLst/>
            <a:cxnLst/>
            <a:rect r="r" b="b" t="t" l="l"/>
            <a:pathLst>
              <a:path h="7256547" w="3650322">
                <a:moveTo>
                  <a:pt x="0" y="0"/>
                </a:moveTo>
                <a:lnTo>
                  <a:pt x="3650323" y="0"/>
                </a:lnTo>
                <a:lnTo>
                  <a:pt x="3650323" y="7256546"/>
                </a:lnTo>
                <a:lnTo>
                  <a:pt x="0" y="7256546"/>
                </a:lnTo>
                <a:lnTo>
                  <a:pt x="0" y="0"/>
                </a:lnTo>
                <a:close/>
              </a:path>
            </a:pathLst>
          </a:custGeom>
          <a:blipFill>
            <a:blip r:embed="rId5"/>
            <a:stretch>
              <a:fillRect l="0" t="0" r="0" b="0"/>
            </a:stretch>
          </a:blipFill>
        </p:spPr>
      </p:sp>
      <p:sp>
        <p:nvSpPr>
          <p:cNvPr name="TextBox 6" id="6"/>
          <p:cNvSpPr txBox="true"/>
          <p:nvPr/>
        </p:nvSpPr>
        <p:spPr>
          <a:xfrm rot="0">
            <a:off x="2829591" y="8397502"/>
            <a:ext cx="7010867" cy="1202184"/>
          </a:xfrm>
          <a:prstGeom prst="rect">
            <a:avLst/>
          </a:prstGeom>
        </p:spPr>
        <p:txBody>
          <a:bodyPr anchor="t" rtlCol="false" tIns="0" lIns="0" bIns="0" rIns="0">
            <a:spAutoFit/>
          </a:bodyPr>
          <a:lstStyle/>
          <a:p>
            <a:pPr algn="l">
              <a:lnSpc>
                <a:spcPts val="3106"/>
              </a:lnSpc>
              <a:spcBef>
                <a:spcPct val="0"/>
              </a:spcBef>
            </a:pPr>
            <a:r>
              <a:rPr lang="en-US" b="true" sz="3106">
                <a:solidFill>
                  <a:srgbClr val="000000"/>
                </a:solidFill>
                <a:latin typeface="29LT Azer Black"/>
                <a:ea typeface="29LT Azer Black"/>
                <a:cs typeface="29LT Azer Black"/>
                <a:sym typeface="29LT Azer Black"/>
              </a:rPr>
              <a:t>Datable finds, such as a crossbow bolt head – a *vereton* – and grey Turkish pottery</a:t>
            </a:r>
          </a:p>
          <a:p>
            <a:pPr algn="l">
              <a:lnSpc>
                <a:spcPts val="3106"/>
              </a:lnSpc>
              <a:spcBef>
                <a:spcPct val="0"/>
              </a:spcBef>
            </a:pPr>
            <a:r>
              <a:rPr lang="en-US" b="true" sz="3106">
                <a:solidFill>
                  <a:srgbClr val="000000"/>
                </a:solidFill>
                <a:latin typeface="29LT Azer Black"/>
                <a:ea typeface="29LT Azer Black"/>
                <a:cs typeface="29LT Azer Black"/>
                <a:sym typeface="29LT Azer Black"/>
              </a:rPr>
              <a:t>(16th century)</a:t>
            </a:r>
          </a:p>
        </p:txBody>
      </p:sp>
    </p:spTree>
  </p:cSld>
  <p:clrMapOvr>
    <a:masterClrMapping/>
  </p:clrMapOvr>
</p:sld>
</file>

<file path=ppt/slides/slide31.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812725" y="1499384"/>
            <a:ext cx="6249214" cy="4686910"/>
          </a:xfrm>
          <a:custGeom>
            <a:avLst/>
            <a:gdLst/>
            <a:ahLst/>
            <a:cxnLst/>
            <a:rect r="r" b="b" t="t" l="l"/>
            <a:pathLst>
              <a:path h="4686910" w="6249214">
                <a:moveTo>
                  <a:pt x="0" y="0"/>
                </a:moveTo>
                <a:lnTo>
                  <a:pt x="6249214" y="0"/>
                </a:lnTo>
                <a:lnTo>
                  <a:pt x="6249214" y="4686911"/>
                </a:lnTo>
                <a:lnTo>
                  <a:pt x="0" y="4686911"/>
                </a:lnTo>
                <a:lnTo>
                  <a:pt x="0" y="0"/>
                </a:lnTo>
                <a:close/>
              </a:path>
            </a:pathLst>
          </a:custGeom>
          <a:blipFill>
            <a:blip r:embed="rId2"/>
            <a:stretch>
              <a:fillRect l="0" t="0" r="0" b="0"/>
            </a:stretch>
          </a:blipFill>
        </p:spPr>
      </p:sp>
      <p:sp>
        <p:nvSpPr>
          <p:cNvPr name="Freeform 3" id="3"/>
          <p:cNvSpPr/>
          <p:nvPr/>
        </p:nvSpPr>
        <p:spPr>
          <a:xfrm flipH="false" flipV="false" rot="0">
            <a:off x="9012842" y="1446324"/>
            <a:ext cx="6395435" cy="4793031"/>
          </a:xfrm>
          <a:custGeom>
            <a:avLst/>
            <a:gdLst/>
            <a:ahLst/>
            <a:cxnLst/>
            <a:rect r="r" b="b" t="t" l="l"/>
            <a:pathLst>
              <a:path h="4793031" w="6395435">
                <a:moveTo>
                  <a:pt x="0" y="0"/>
                </a:moveTo>
                <a:lnTo>
                  <a:pt x="6395434" y="0"/>
                </a:lnTo>
                <a:lnTo>
                  <a:pt x="6395434" y="4793031"/>
                </a:lnTo>
                <a:lnTo>
                  <a:pt x="0" y="4793031"/>
                </a:lnTo>
                <a:lnTo>
                  <a:pt x="0" y="0"/>
                </a:lnTo>
                <a:close/>
              </a:path>
            </a:pathLst>
          </a:custGeom>
          <a:blipFill>
            <a:blip r:embed="rId3"/>
            <a:stretch>
              <a:fillRect l="0" t="0" r="0" b="0"/>
            </a:stretch>
          </a:blipFill>
        </p:spPr>
      </p:sp>
      <p:sp>
        <p:nvSpPr>
          <p:cNvPr name="TextBox 4" id="4"/>
          <p:cNvSpPr txBox="true"/>
          <p:nvPr/>
        </p:nvSpPr>
        <p:spPr>
          <a:xfrm rot="0">
            <a:off x="1278623" y="6401280"/>
            <a:ext cx="15980677" cy="3545432"/>
          </a:xfrm>
          <a:prstGeom prst="rect">
            <a:avLst/>
          </a:prstGeom>
        </p:spPr>
        <p:txBody>
          <a:bodyPr anchor="t" rtlCol="false" tIns="0" lIns="0" bIns="0" rIns="0">
            <a:spAutoFit/>
          </a:bodyPr>
          <a:lstStyle/>
          <a:p>
            <a:pPr algn="l" marL="665823" indent="-332911" lvl="1">
              <a:lnSpc>
                <a:spcPts val="3083"/>
              </a:lnSpc>
              <a:buFont typeface="Arial"/>
              <a:buChar char="•"/>
            </a:pPr>
            <a:r>
              <a:rPr lang="en-US" b="true" sz="3083">
                <a:solidFill>
                  <a:srgbClr val="000000"/>
                </a:solidFill>
                <a:latin typeface="29LT Azer Black"/>
                <a:ea typeface="29LT Azer Black"/>
                <a:cs typeface="29LT Azer Black"/>
                <a:sym typeface="29LT Azer Black"/>
              </a:rPr>
              <a:t>T</a:t>
            </a:r>
            <a:r>
              <a:rPr lang="en-US" b="true" sz="3083">
                <a:solidFill>
                  <a:srgbClr val="000000"/>
                </a:solidFill>
                <a:latin typeface="29LT Azer Black"/>
                <a:ea typeface="29LT Azer Black"/>
                <a:cs typeface="29LT Azer Black"/>
                <a:sym typeface="29LT Azer Black"/>
              </a:rPr>
              <a:t>he limestone bedrock (SU 14) beneath the archaeological layers</a:t>
            </a:r>
          </a:p>
          <a:p>
            <a:pPr algn="l">
              <a:lnSpc>
                <a:spcPts val="3083"/>
              </a:lnSpc>
            </a:pPr>
          </a:p>
          <a:p>
            <a:pPr algn="l" marL="665823" indent="-332911" lvl="1">
              <a:lnSpc>
                <a:spcPts val="3083"/>
              </a:lnSpc>
              <a:buFont typeface="Arial"/>
              <a:buChar char="•"/>
            </a:pPr>
            <a:r>
              <a:rPr lang="en-US" b="true" sz="3083">
                <a:solidFill>
                  <a:srgbClr val="000000"/>
                </a:solidFill>
                <a:latin typeface="29LT Azer Black"/>
                <a:ea typeface="29LT Azer Black"/>
                <a:cs typeface="29LT Azer Black"/>
                <a:sym typeface="29LT Azer Black"/>
              </a:rPr>
              <a:t>Traces of working and finishing are visible on the limestone (traces of small channels used for detaching or leveling the rock were also observed)</a:t>
            </a:r>
          </a:p>
          <a:p>
            <a:pPr algn="l">
              <a:lnSpc>
                <a:spcPts val="3083"/>
              </a:lnSpc>
            </a:pPr>
          </a:p>
          <a:p>
            <a:pPr algn="l" marL="665823" indent="-332911" lvl="1">
              <a:lnSpc>
                <a:spcPts val="3083"/>
              </a:lnSpc>
              <a:buFont typeface="Arial"/>
              <a:buChar char="•"/>
            </a:pPr>
            <a:r>
              <a:rPr lang="en-US" b="true" sz="3083">
                <a:solidFill>
                  <a:srgbClr val="000000"/>
                </a:solidFill>
                <a:latin typeface="29LT Azer Black"/>
                <a:ea typeface="29LT Azer Black"/>
                <a:cs typeface="29LT Azer Black"/>
                <a:sym typeface="29LT Azer Black"/>
              </a:rPr>
              <a:t>Two circular depressions—approximately 20 centimeters in diameter and 30 centimeters deep—were also found next to the structure (SU 3)</a:t>
            </a:r>
          </a:p>
          <a:p>
            <a:pPr algn="l">
              <a:lnSpc>
                <a:spcPts val="3083"/>
              </a:lnSpc>
            </a:pPr>
          </a:p>
          <a:p>
            <a:pPr algn="l" marL="665823" indent="-332911" lvl="1">
              <a:lnSpc>
                <a:spcPts val="3083"/>
              </a:lnSpc>
              <a:buFont typeface="Arial"/>
              <a:buChar char="•"/>
            </a:pPr>
            <a:r>
              <a:rPr lang="en-US" b="true" sz="3083">
                <a:solidFill>
                  <a:srgbClr val="000000"/>
                </a:solidFill>
                <a:latin typeface="29LT Azer Black"/>
                <a:ea typeface="29LT Azer Black"/>
                <a:cs typeface="29LT Azer Black"/>
                <a:sym typeface="29LT Azer Black"/>
              </a:rPr>
              <a:t>In 2024, the investigation concluded at a layer of mortar and stones interpreted as a floor surface</a:t>
            </a:r>
          </a:p>
        </p:txBody>
      </p:sp>
      <p:sp>
        <p:nvSpPr>
          <p:cNvPr name="TextBox 5" id="5"/>
          <p:cNvSpPr txBox="true"/>
          <p:nvPr/>
        </p:nvSpPr>
        <p:spPr>
          <a:xfrm rot="0">
            <a:off x="1557236" y="307497"/>
            <a:ext cx="8526066" cy="1077452"/>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WHA</a:t>
            </a:r>
            <a:r>
              <a:rPr lang="en-US" b="true" sz="4169">
                <a:solidFill>
                  <a:srgbClr val="1B8B6D"/>
                </a:solidFill>
                <a:latin typeface="29LT Azer Black"/>
                <a:ea typeface="29LT Azer Black"/>
                <a:cs typeface="29LT Azer Black"/>
                <a:sym typeface="29LT Azer Black"/>
              </a:rPr>
              <a:t>T HAPPENED INSIDE THE FORTRESS?</a:t>
            </a:r>
          </a:p>
          <a:p>
            <a:pPr algn="l">
              <a:lnSpc>
                <a:spcPts val="4169"/>
              </a:lnSpc>
              <a:spcBef>
                <a:spcPct val="0"/>
              </a:spcBef>
            </a:pPr>
            <a:r>
              <a:rPr lang="en-US" b="true" sz="4169">
                <a:solidFill>
                  <a:srgbClr val="1B8B6D"/>
                </a:solidFill>
                <a:latin typeface="29LT Azer Black"/>
                <a:ea typeface="29LT Azer Black"/>
                <a:cs typeface="29LT Azer Black"/>
                <a:sym typeface="29LT Azer Black"/>
              </a:rPr>
              <a:t>TEST TRENCH </a:t>
            </a:r>
            <a:r>
              <a:rPr lang="en-US" b="true" sz="4169">
                <a:solidFill>
                  <a:srgbClr val="1B8B6D"/>
                </a:solidFill>
                <a:latin typeface="29LT Azer Black"/>
                <a:ea typeface="29LT Azer Black"/>
                <a:cs typeface="29LT Azer Black"/>
                <a:sym typeface="29LT Azer Black"/>
              </a:rPr>
              <a:t>2 </a:t>
            </a:r>
          </a:p>
        </p:txBody>
      </p:sp>
    </p:spTree>
  </p:cSld>
  <p:clrMapOvr>
    <a:masterClrMapping/>
  </p:clrMapOvr>
</p:sld>
</file>

<file path=ppt/slides/slide32.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610691" y="1082804"/>
            <a:ext cx="7978179" cy="5988037"/>
          </a:xfrm>
          <a:custGeom>
            <a:avLst/>
            <a:gdLst/>
            <a:ahLst/>
            <a:cxnLst/>
            <a:rect r="r" b="b" t="t" l="l"/>
            <a:pathLst>
              <a:path h="5988037" w="7978179">
                <a:moveTo>
                  <a:pt x="0" y="0"/>
                </a:moveTo>
                <a:lnTo>
                  <a:pt x="7978179" y="0"/>
                </a:lnTo>
                <a:lnTo>
                  <a:pt x="7978179" y="5988037"/>
                </a:lnTo>
                <a:lnTo>
                  <a:pt x="0" y="5988037"/>
                </a:lnTo>
                <a:lnTo>
                  <a:pt x="0" y="0"/>
                </a:lnTo>
                <a:close/>
              </a:path>
            </a:pathLst>
          </a:custGeom>
          <a:blipFill>
            <a:blip r:embed="rId2"/>
            <a:stretch>
              <a:fillRect l="0" t="0" r="0" b="0"/>
            </a:stretch>
          </a:blipFill>
        </p:spPr>
      </p:sp>
      <p:sp>
        <p:nvSpPr>
          <p:cNvPr name="Freeform 3" id="3"/>
          <p:cNvSpPr/>
          <p:nvPr/>
        </p:nvSpPr>
        <p:spPr>
          <a:xfrm flipH="false" flipV="false" rot="0">
            <a:off x="9896162" y="1028700"/>
            <a:ext cx="3983719" cy="2921394"/>
          </a:xfrm>
          <a:custGeom>
            <a:avLst/>
            <a:gdLst/>
            <a:ahLst/>
            <a:cxnLst/>
            <a:rect r="r" b="b" t="t" l="l"/>
            <a:pathLst>
              <a:path h="2921394" w="3983719">
                <a:moveTo>
                  <a:pt x="0" y="0"/>
                </a:moveTo>
                <a:lnTo>
                  <a:pt x="3983719" y="0"/>
                </a:lnTo>
                <a:lnTo>
                  <a:pt x="3983719" y="2921394"/>
                </a:lnTo>
                <a:lnTo>
                  <a:pt x="0" y="2921394"/>
                </a:lnTo>
                <a:lnTo>
                  <a:pt x="0" y="0"/>
                </a:lnTo>
                <a:close/>
              </a:path>
            </a:pathLst>
          </a:custGeom>
          <a:blipFill>
            <a:blip r:embed="rId3"/>
            <a:stretch>
              <a:fillRect l="0" t="0" r="0" b="0"/>
            </a:stretch>
          </a:blipFill>
        </p:spPr>
      </p:sp>
      <p:sp>
        <p:nvSpPr>
          <p:cNvPr name="Freeform 4" id="4"/>
          <p:cNvSpPr/>
          <p:nvPr/>
        </p:nvSpPr>
        <p:spPr>
          <a:xfrm flipH="false" flipV="false" rot="0">
            <a:off x="9896162" y="4149447"/>
            <a:ext cx="3983719" cy="2921394"/>
          </a:xfrm>
          <a:custGeom>
            <a:avLst/>
            <a:gdLst/>
            <a:ahLst/>
            <a:cxnLst/>
            <a:rect r="r" b="b" t="t" l="l"/>
            <a:pathLst>
              <a:path h="2921394" w="3983719">
                <a:moveTo>
                  <a:pt x="0" y="0"/>
                </a:moveTo>
                <a:lnTo>
                  <a:pt x="3983719" y="0"/>
                </a:lnTo>
                <a:lnTo>
                  <a:pt x="3983719" y="2921394"/>
                </a:lnTo>
                <a:lnTo>
                  <a:pt x="0" y="2921394"/>
                </a:lnTo>
                <a:lnTo>
                  <a:pt x="0" y="0"/>
                </a:lnTo>
                <a:close/>
              </a:path>
            </a:pathLst>
          </a:custGeom>
          <a:blipFill>
            <a:blip r:embed="rId4"/>
            <a:stretch>
              <a:fillRect l="0" t="0" r="0" b="0"/>
            </a:stretch>
          </a:blipFill>
        </p:spPr>
      </p:sp>
      <p:sp>
        <p:nvSpPr>
          <p:cNvPr name="TextBox 5" id="5"/>
          <p:cNvSpPr txBox="true"/>
          <p:nvPr/>
        </p:nvSpPr>
        <p:spPr>
          <a:xfrm rot="0">
            <a:off x="816957" y="7469341"/>
            <a:ext cx="15364925" cy="2434340"/>
          </a:xfrm>
          <a:prstGeom prst="rect">
            <a:avLst/>
          </a:prstGeom>
        </p:spPr>
        <p:txBody>
          <a:bodyPr anchor="t" rtlCol="false" tIns="0" lIns="0" bIns="0" rIns="0">
            <a:spAutoFit/>
          </a:bodyPr>
          <a:lstStyle/>
          <a:p>
            <a:pPr algn="l" marL="694153" indent="-347077" lvl="1">
              <a:lnSpc>
                <a:spcPts val="3215"/>
              </a:lnSpc>
              <a:buFont typeface="Arial"/>
              <a:buChar char="•"/>
            </a:pPr>
            <a:r>
              <a:rPr lang="en-US" b="true" sz="3215">
                <a:solidFill>
                  <a:srgbClr val="000000"/>
                </a:solidFill>
                <a:latin typeface="29LT Azer Black"/>
                <a:ea typeface="29LT Azer Black"/>
                <a:cs typeface="29LT Azer Black"/>
                <a:sym typeface="29LT Azer Black"/>
              </a:rPr>
              <a:t>Bu</a:t>
            </a:r>
            <a:r>
              <a:rPr lang="en-US" b="true" sz="3215">
                <a:solidFill>
                  <a:srgbClr val="000000"/>
                </a:solidFill>
                <a:latin typeface="29LT Azer Black"/>
                <a:ea typeface="29LT Azer Black"/>
                <a:cs typeface="29LT Azer Black"/>
                <a:sym typeface="29LT Azer Black"/>
              </a:rPr>
              <a:t>ilding materials, stone fragments, lime mortar, plaster, and brick were found in the excavated layers. Fragments of profiled stone and a significant quantity of osteological material are particularly noteworthy</a:t>
            </a:r>
          </a:p>
          <a:p>
            <a:pPr algn="l">
              <a:lnSpc>
                <a:spcPts val="3215"/>
              </a:lnSpc>
            </a:pPr>
          </a:p>
          <a:p>
            <a:pPr algn="l" marL="694153" indent="-347077" lvl="1">
              <a:lnSpc>
                <a:spcPts val="3215"/>
              </a:lnSpc>
              <a:buFont typeface="Arial"/>
              <a:buChar char="•"/>
            </a:pPr>
            <a:r>
              <a:rPr lang="en-US" b="true" sz="3215">
                <a:solidFill>
                  <a:srgbClr val="000000"/>
                </a:solidFill>
                <a:latin typeface="29LT Azer Black"/>
                <a:ea typeface="29LT Azer Black"/>
                <a:cs typeface="29LT Azer Black"/>
                <a:sym typeface="29LT Azer Black"/>
              </a:rPr>
              <a:t>A millstone was also found at the bottom of Trench 2; one half of it extends beneath the western profile</a:t>
            </a:r>
          </a:p>
        </p:txBody>
      </p:sp>
    </p:spTree>
  </p:cSld>
  <p:clrMapOvr>
    <a:masterClrMapping/>
  </p:clrMapOvr>
</p:sld>
</file>

<file path=ppt/slides/slide33.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7120187" y="1425745"/>
            <a:ext cx="5519910" cy="7359879"/>
          </a:xfrm>
          <a:custGeom>
            <a:avLst/>
            <a:gdLst/>
            <a:ahLst/>
            <a:cxnLst/>
            <a:rect r="r" b="b" t="t" l="l"/>
            <a:pathLst>
              <a:path h="7359879" w="5519910">
                <a:moveTo>
                  <a:pt x="0" y="0"/>
                </a:moveTo>
                <a:lnTo>
                  <a:pt x="5519909" y="0"/>
                </a:lnTo>
                <a:lnTo>
                  <a:pt x="5519909" y="7359879"/>
                </a:lnTo>
                <a:lnTo>
                  <a:pt x="0" y="7359879"/>
                </a:lnTo>
                <a:lnTo>
                  <a:pt x="0" y="0"/>
                </a:lnTo>
                <a:close/>
              </a:path>
            </a:pathLst>
          </a:custGeom>
          <a:blipFill>
            <a:blip r:embed="rId2"/>
            <a:stretch>
              <a:fillRect l="0" t="0" r="0" b="0"/>
            </a:stretch>
          </a:blipFill>
        </p:spPr>
      </p:sp>
      <p:sp>
        <p:nvSpPr>
          <p:cNvPr name="Freeform 3" id="3"/>
          <p:cNvSpPr/>
          <p:nvPr/>
        </p:nvSpPr>
        <p:spPr>
          <a:xfrm flipH="false" flipV="false" rot="0">
            <a:off x="1028700" y="1501376"/>
            <a:ext cx="5519910" cy="7359879"/>
          </a:xfrm>
          <a:custGeom>
            <a:avLst/>
            <a:gdLst/>
            <a:ahLst/>
            <a:cxnLst/>
            <a:rect r="r" b="b" t="t" l="l"/>
            <a:pathLst>
              <a:path h="7359879" w="5519910">
                <a:moveTo>
                  <a:pt x="0" y="0"/>
                </a:moveTo>
                <a:lnTo>
                  <a:pt x="5519910" y="0"/>
                </a:lnTo>
                <a:lnTo>
                  <a:pt x="5519910" y="7359879"/>
                </a:lnTo>
                <a:lnTo>
                  <a:pt x="0" y="7359879"/>
                </a:lnTo>
                <a:lnTo>
                  <a:pt x="0" y="0"/>
                </a:lnTo>
                <a:close/>
              </a:path>
            </a:pathLst>
          </a:custGeom>
          <a:blipFill>
            <a:blip r:embed="rId3"/>
            <a:stretch>
              <a:fillRect l="0" t="0" r="0" b="0"/>
            </a:stretch>
          </a:blipFill>
        </p:spPr>
      </p:sp>
      <p:sp>
        <p:nvSpPr>
          <p:cNvPr name="TextBox 4" id="4"/>
          <p:cNvSpPr txBox="true"/>
          <p:nvPr/>
        </p:nvSpPr>
        <p:spPr>
          <a:xfrm rot="0">
            <a:off x="1028700" y="9194630"/>
            <a:ext cx="4793593" cy="553577"/>
          </a:xfrm>
          <a:prstGeom prst="rect">
            <a:avLst/>
          </a:prstGeom>
        </p:spPr>
        <p:txBody>
          <a:bodyPr anchor="t" rtlCol="false" tIns="0" lIns="0" bIns="0" rIns="0">
            <a:spAutoFit/>
          </a:bodyPr>
          <a:lstStyle/>
          <a:p>
            <a:pPr algn="l">
              <a:lnSpc>
                <a:spcPts val="4169"/>
              </a:lnSpc>
              <a:spcBef>
                <a:spcPct val="0"/>
              </a:spcBef>
            </a:pPr>
            <a:r>
              <a:rPr lang="en-US" b="true" sz="4169">
                <a:solidFill>
                  <a:srgbClr val="000000"/>
                </a:solidFill>
                <a:latin typeface="29LT Azer Black"/>
                <a:ea typeface="29LT Azer Black"/>
                <a:cs typeface="29LT Azer Black"/>
                <a:sym typeface="29LT Azer Black"/>
              </a:rPr>
              <a:t>Excavations 2026.  </a:t>
            </a:r>
          </a:p>
        </p:txBody>
      </p:sp>
      <p:sp>
        <p:nvSpPr>
          <p:cNvPr name="TextBox 5" id="5"/>
          <p:cNvSpPr txBox="true"/>
          <p:nvPr/>
        </p:nvSpPr>
        <p:spPr>
          <a:xfrm rot="0">
            <a:off x="1038225" y="348292"/>
            <a:ext cx="8526066" cy="1077452"/>
          </a:xfrm>
          <a:prstGeom prst="rect">
            <a:avLst/>
          </a:prstGeom>
        </p:spPr>
        <p:txBody>
          <a:bodyPr anchor="t" rtlCol="false" tIns="0" lIns="0" bIns="0" rIns="0">
            <a:spAutoFit/>
          </a:bodyPr>
          <a:lstStyle/>
          <a:p>
            <a:pPr algn="ctr">
              <a:lnSpc>
                <a:spcPts val="4169"/>
              </a:lnSpc>
              <a:spcBef>
                <a:spcPct val="0"/>
              </a:spcBef>
            </a:pPr>
            <a:r>
              <a:rPr lang="en-US" b="true" sz="4169">
                <a:solidFill>
                  <a:srgbClr val="1B8B6D"/>
                </a:solidFill>
                <a:latin typeface="29LT Azer Black"/>
                <a:ea typeface="29LT Azer Black"/>
                <a:cs typeface="29LT Azer Black"/>
                <a:sym typeface="29LT Azer Black"/>
              </a:rPr>
              <a:t>WHA</a:t>
            </a:r>
            <a:r>
              <a:rPr lang="en-US" b="true" sz="4169">
                <a:solidFill>
                  <a:srgbClr val="1B8B6D"/>
                </a:solidFill>
                <a:latin typeface="29LT Azer Black"/>
                <a:ea typeface="29LT Azer Black"/>
                <a:cs typeface="29LT Azer Black"/>
                <a:sym typeface="29LT Azer Black"/>
              </a:rPr>
              <a:t>T HAPPENED INSIDE THE FORTRESS?</a:t>
            </a:r>
          </a:p>
          <a:p>
            <a:pPr algn="l">
              <a:lnSpc>
                <a:spcPts val="4169"/>
              </a:lnSpc>
              <a:spcBef>
                <a:spcPct val="0"/>
              </a:spcBef>
            </a:pPr>
            <a:r>
              <a:rPr lang="en-US" b="true" sz="4169">
                <a:solidFill>
                  <a:srgbClr val="1B8B6D"/>
                </a:solidFill>
                <a:latin typeface="29LT Azer Black"/>
                <a:ea typeface="29LT Azer Black"/>
                <a:cs typeface="29LT Azer Black"/>
                <a:sym typeface="29LT Azer Black"/>
              </a:rPr>
              <a:t>TEST TRENCH </a:t>
            </a:r>
            <a:r>
              <a:rPr lang="en-US" b="true" sz="4169">
                <a:solidFill>
                  <a:srgbClr val="1B8B6D"/>
                </a:solidFill>
                <a:latin typeface="29LT Azer Black"/>
                <a:ea typeface="29LT Azer Black"/>
                <a:cs typeface="29LT Azer Black"/>
                <a:sym typeface="29LT Azer Black"/>
              </a:rPr>
              <a:t>2 </a:t>
            </a:r>
          </a:p>
        </p:txBody>
      </p:sp>
      <p:sp>
        <p:nvSpPr>
          <p:cNvPr name="TextBox 6" id="6"/>
          <p:cNvSpPr txBox="true"/>
          <p:nvPr/>
        </p:nvSpPr>
        <p:spPr>
          <a:xfrm rot="0">
            <a:off x="12950516" y="1549001"/>
            <a:ext cx="4496344" cy="5743584"/>
          </a:xfrm>
          <a:prstGeom prst="rect">
            <a:avLst/>
          </a:prstGeom>
        </p:spPr>
        <p:txBody>
          <a:bodyPr anchor="t" rtlCol="false" tIns="0" lIns="0" bIns="0" rIns="0">
            <a:spAutoFit/>
          </a:bodyPr>
          <a:lstStyle/>
          <a:p>
            <a:pPr algn="l" marL="647773" indent="-323886" lvl="1">
              <a:lnSpc>
                <a:spcPts val="3000"/>
              </a:lnSpc>
              <a:buFont typeface="Arial"/>
              <a:buChar char="•"/>
            </a:pPr>
            <a:r>
              <a:rPr lang="en-US" b="true" sz="3000">
                <a:solidFill>
                  <a:srgbClr val="000000"/>
                </a:solidFill>
                <a:latin typeface="29LT Azer Black"/>
                <a:ea typeface="29LT Azer Black"/>
                <a:cs typeface="29LT Azer Black"/>
                <a:sym typeface="29LT Azer Black"/>
              </a:rPr>
              <a:t>Thickness and quantity of archaeological layers</a:t>
            </a:r>
          </a:p>
          <a:p>
            <a:pPr algn="l">
              <a:lnSpc>
                <a:spcPts val="3000"/>
              </a:lnSpc>
            </a:pPr>
          </a:p>
          <a:p>
            <a:pPr algn="l" marL="647773" indent="-323886" lvl="1">
              <a:lnSpc>
                <a:spcPts val="3000"/>
              </a:lnSpc>
              <a:buFont typeface="Arial"/>
              <a:buChar char="•"/>
            </a:pPr>
            <a:r>
              <a:rPr lang="en-US" b="true" sz="3000">
                <a:solidFill>
                  <a:srgbClr val="000000"/>
                </a:solidFill>
                <a:latin typeface="29LT Azer Black"/>
                <a:ea typeface="29LT Azer Black"/>
                <a:cs typeface="29LT Azer Black"/>
                <a:sym typeface="29LT Azer Black"/>
              </a:rPr>
              <a:t>Fragments of profiled stone suggest the possible existence of a more luxurious structure featuring profiled wall openings</a:t>
            </a:r>
          </a:p>
          <a:p>
            <a:pPr algn="l">
              <a:lnSpc>
                <a:spcPts val="3000"/>
              </a:lnSpc>
            </a:pPr>
          </a:p>
          <a:p>
            <a:pPr algn="l" marL="647773" indent="-323886" lvl="1">
              <a:lnSpc>
                <a:spcPts val="3000"/>
              </a:lnSpc>
              <a:buFont typeface="Arial"/>
              <a:buChar char="•"/>
            </a:pPr>
            <a:r>
              <a:rPr lang="en-US" b="true" sz="3000">
                <a:solidFill>
                  <a:srgbClr val="000000"/>
                </a:solidFill>
                <a:latin typeface="29LT Azer Black"/>
                <a:ea typeface="29LT Azer Black"/>
                <a:cs typeface="29LT Azer Black"/>
                <a:sym typeface="29LT Azer Black"/>
              </a:rPr>
              <a:t>a complex life, and the space did not serve only for defense</a:t>
            </a:r>
          </a:p>
          <a:p>
            <a:pPr algn="l">
              <a:lnSpc>
                <a:spcPts val="3000"/>
              </a:lnSpc>
            </a:pPr>
          </a:p>
          <a:p>
            <a:pPr algn="l">
              <a:lnSpc>
                <a:spcPts val="3000"/>
              </a:lnSpc>
            </a:pPr>
          </a:p>
        </p:txBody>
      </p:sp>
    </p:spTree>
  </p:cSld>
  <p:clrMapOvr>
    <a:masterClrMapping/>
  </p:clrMapOvr>
</p:sld>
</file>

<file path=ppt/slides/slide34.xml><?xml version="1.0" encoding="utf-8"?>
<p:sld xmlns:p="http://schemas.openxmlformats.org/presentationml/2006/main" xmlns:a="http://schemas.openxmlformats.org/drawingml/2006/main" xmlns:r="http://schemas.openxmlformats.org/officeDocument/2006/relationships">
  <p:cSld>
    <p:spTree>
      <p:nvGrpSpPr>
        <p:cNvPr id="1" name=""/>
        <p:cNvGrpSpPr/>
        <p:nvPr/>
      </p:nvGrpSpPr>
      <p:grpSpPr>
        <a:xfrm>
          <a:off x="0" y="0"/>
          <a:ext cx="0" cy="0"/>
          <a:chOff x="0" y="0"/>
          <a:chExt cx="0" cy="0"/>
        </a:xfrm>
      </p:grpSpPr>
      <p:sp>
        <p:nvSpPr>
          <p:cNvPr name="Freeform 2" id="2"/>
          <p:cNvSpPr/>
          <p:nvPr/>
        </p:nvSpPr>
        <p:spPr>
          <a:xfrm flipH="false" flipV="false" rot="0">
            <a:off x="1111229" y="3891270"/>
            <a:ext cx="3789060" cy="5052080"/>
          </a:xfrm>
          <a:custGeom>
            <a:avLst/>
            <a:gdLst/>
            <a:ahLst/>
            <a:cxnLst/>
            <a:rect r="r" b="b" t="t" l="l"/>
            <a:pathLst>
              <a:path h="5052080" w="3789060">
                <a:moveTo>
                  <a:pt x="0" y="0"/>
                </a:moveTo>
                <a:lnTo>
                  <a:pt x="3789060" y="0"/>
                </a:lnTo>
                <a:lnTo>
                  <a:pt x="3789060" y="5052080"/>
                </a:lnTo>
                <a:lnTo>
                  <a:pt x="0" y="5052080"/>
                </a:lnTo>
                <a:lnTo>
                  <a:pt x="0" y="0"/>
                </a:lnTo>
                <a:close/>
              </a:path>
            </a:pathLst>
          </a:custGeom>
          <a:blipFill>
            <a:blip r:embed="rId2"/>
            <a:stretch>
              <a:fillRect l="0" t="0" r="0" b="0"/>
            </a:stretch>
          </a:blipFill>
        </p:spPr>
      </p:sp>
      <p:sp>
        <p:nvSpPr>
          <p:cNvPr name="Freeform 3" id="3"/>
          <p:cNvSpPr/>
          <p:nvPr/>
        </p:nvSpPr>
        <p:spPr>
          <a:xfrm flipH="false" flipV="false" rot="0">
            <a:off x="5204030" y="3891270"/>
            <a:ext cx="3789060" cy="5052080"/>
          </a:xfrm>
          <a:custGeom>
            <a:avLst/>
            <a:gdLst/>
            <a:ahLst/>
            <a:cxnLst/>
            <a:rect r="r" b="b" t="t" l="l"/>
            <a:pathLst>
              <a:path h="5052080" w="3789060">
                <a:moveTo>
                  <a:pt x="0" y="0"/>
                </a:moveTo>
                <a:lnTo>
                  <a:pt x="3789060" y="0"/>
                </a:lnTo>
                <a:lnTo>
                  <a:pt x="3789060" y="5052080"/>
                </a:lnTo>
                <a:lnTo>
                  <a:pt x="0" y="5052080"/>
                </a:lnTo>
                <a:lnTo>
                  <a:pt x="0" y="0"/>
                </a:lnTo>
                <a:close/>
              </a:path>
            </a:pathLst>
          </a:custGeom>
          <a:blipFill>
            <a:blip r:embed="rId3"/>
            <a:stretch>
              <a:fillRect l="0" t="0" r="0" b="0"/>
            </a:stretch>
          </a:blipFill>
        </p:spPr>
      </p:sp>
      <p:sp>
        <p:nvSpPr>
          <p:cNvPr name="Freeform 4" id="4"/>
          <p:cNvSpPr/>
          <p:nvPr/>
        </p:nvSpPr>
        <p:spPr>
          <a:xfrm flipH="false" flipV="false" rot="0">
            <a:off x="9293851" y="3891270"/>
            <a:ext cx="3789060" cy="5052080"/>
          </a:xfrm>
          <a:custGeom>
            <a:avLst/>
            <a:gdLst/>
            <a:ahLst/>
            <a:cxnLst/>
            <a:rect r="r" b="b" t="t" l="l"/>
            <a:pathLst>
              <a:path h="5052080" w="3789060">
                <a:moveTo>
                  <a:pt x="0" y="0"/>
                </a:moveTo>
                <a:lnTo>
                  <a:pt x="3789060" y="0"/>
                </a:lnTo>
                <a:lnTo>
                  <a:pt x="3789060" y="5052080"/>
                </a:lnTo>
                <a:lnTo>
                  <a:pt x="0" y="5052080"/>
                </a:lnTo>
                <a:lnTo>
                  <a:pt x="0" y="0"/>
                </a:lnTo>
                <a:close/>
              </a:path>
            </a:pathLst>
          </a:custGeom>
          <a:blipFill>
            <a:blip r:embed="rId4"/>
            <a:stretch>
              <a:fillRect l="0" t="0" r="0" b="0"/>
            </a:stretch>
          </a:blipFill>
        </p:spPr>
      </p:sp>
      <p:sp>
        <p:nvSpPr>
          <p:cNvPr name="TextBox 5" id="5"/>
          <p:cNvSpPr txBox="true"/>
          <p:nvPr/>
        </p:nvSpPr>
        <p:spPr>
          <a:xfrm rot="0">
            <a:off x="1111229" y="9334500"/>
            <a:ext cx="9776305" cy="553577"/>
          </a:xfrm>
          <a:prstGeom prst="rect">
            <a:avLst/>
          </a:prstGeom>
        </p:spPr>
        <p:txBody>
          <a:bodyPr anchor="t" rtlCol="false" tIns="0" lIns="0" bIns="0" rIns="0">
            <a:spAutoFit/>
          </a:bodyPr>
          <a:lstStyle/>
          <a:p>
            <a:pPr algn="l">
              <a:lnSpc>
                <a:spcPts val="4169"/>
              </a:lnSpc>
              <a:spcBef>
                <a:spcPct val="0"/>
              </a:spcBef>
            </a:pPr>
            <a:r>
              <a:rPr lang="en-US" b="true" sz="4169">
                <a:solidFill>
                  <a:srgbClr val="1B8B6D"/>
                </a:solidFill>
                <a:latin typeface="29LT Azer Black"/>
                <a:ea typeface="29LT Azer Black"/>
                <a:cs typeface="29LT Azer Black"/>
                <a:sym typeface="29LT Azer Black"/>
              </a:rPr>
              <a:t>C</a:t>
            </a:r>
            <a:r>
              <a:rPr lang="en-US" b="true" sz="4169">
                <a:solidFill>
                  <a:srgbClr val="1B8B6D"/>
                </a:solidFill>
                <a:latin typeface="29LT Azer Black"/>
                <a:ea typeface="29LT Azer Black"/>
                <a:cs typeface="29LT Azer Black"/>
                <a:sym typeface="29LT Azer Black"/>
              </a:rPr>
              <a:t>onservation and restoration works 2026.</a:t>
            </a:r>
          </a:p>
        </p:txBody>
      </p:sp>
      <p:sp>
        <p:nvSpPr>
          <p:cNvPr name="TextBox 6" id="6"/>
          <p:cNvSpPr txBox="true"/>
          <p:nvPr/>
        </p:nvSpPr>
        <p:spPr>
          <a:xfrm rot="0">
            <a:off x="1028700" y="515949"/>
            <a:ext cx="9776305" cy="553577"/>
          </a:xfrm>
          <a:prstGeom prst="rect">
            <a:avLst/>
          </a:prstGeom>
        </p:spPr>
        <p:txBody>
          <a:bodyPr anchor="t" rtlCol="false" tIns="0" lIns="0" bIns="0" rIns="0">
            <a:spAutoFit/>
          </a:bodyPr>
          <a:lstStyle/>
          <a:p>
            <a:pPr algn="l">
              <a:lnSpc>
                <a:spcPts val="4169"/>
              </a:lnSpc>
              <a:spcBef>
                <a:spcPct val="0"/>
              </a:spcBef>
            </a:pPr>
            <a:r>
              <a:rPr lang="en-US" b="true" sz="4169">
                <a:solidFill>
                  <a:srgbClr val="1B8B6D"/>
                </a:solidFill>
                <a:latin typeface="29LT Azer Black"/>
                <a:ea typeface="29LT Azer Black"/>
                <a:cs typeface="29LT Azer Black"/>
                <a:sym typeface="29LT Azer Black"/>
              </a:rPr>
              <a:t>CONCLUSION</a:t>
            </a:r>
          </a:p>
        </p:txBody>
      </p:sp>
      <p:sp>
        <p:nvSpPr>
          <p:cNvPr name="TextBox 7" id="7"/>
          <p:cNvSpPr txBox="true"/>
          <p:nvPr/>
        </p:nvSpPr>
        <p:spPr>
          <a:xfrm rot="0">
            <a:off x="364196" y="1431476"/>
            <a:ext cx="12296111" cy="2144844"/>
          </a:xfrm>
          <a:prstGeom prst="rect">
            <a:avLst/>
          </a:prstGeom>
        </p:spPr>
        <p:txBody>
          <a:bodyPr anchor="t" rtlCol="false" tIns="0" lIns="0" bIns="0" rIns="0">
            <a:spAutoFit/>
          </a:bodyPr>
          <a:lstStyle/>
          <a:p>
            <a:pPr algn="l" marL="724182" indent="-362091" lvl="1">
              <a:lnSpc>
                <a:spcPts val="3354"/>
              </a:lnSpc>
              <a:buFont typeface="Arial"/>
              <a:buChar char="•"/>
            </a:pPr>
            <a:r>
              <a:rPr lang="en-US" b="true" sz="3354">
                <a:solidFill>
                  <a:srgbClr val="000000"/>
                </a:solidFill>
                <a:latin typeface="29LT Azer Black"/>
                <a:ea typeface="29LT Azer Black"/>
                <a:cs typeface="29LT Azer Black"/>
                <a:sym typeface="29LT Azer Black"/>
              </a:rPr>
              <a:t>The old town of Voćin is not just a ruin on top of a hill</a:t>
            </a:r>
          </a:p>
          <a:p>
            <a:pPr algn="l" marL="724182" indent="-362091" lvl="1">
              <a:lnSpc>
                <a:spcPts val="3354"/>
              </a:lnSpc>
              <a:buFont typeface="Arial"/>
              <a:buChar char="•"/>
            </a:pPr>
            <a:r>
              <a:rPr lang="en-US" b="true" sz="3354">
                <a:solidFill>
                  <a:srgbClr val="000000"/>
                </a:solidFill>
                <a:latin typeface="29LT Azer Black"/>
                <a:ea typeface="29LT Azer Black"/>
                <a:cs typeface="29LT Azer Black"/>
                <a:sym typeface="29LT Azer Black"/>
              </a:rPr>
              <a:t>The statics of the fort, atmospheric conditions, historical damage and recent deterioration endanger the preserved structures</a:t>
            </a:r>
          </a:p>
          <a:p>
            <a:pPr algn="l" marL="724182" indent="-362091" lvl="1">
              <a:lnSpc>
                <a:spcPts val="3354"/>
              </a:lnSpc>
              <a:buFont typeface="Arial"/>
              <a:buChar char="•"/>
            </a:pPr>
            <a:r>
              <a:rPr lang="en-US" b="true" sz="3354">
                <a:solidFill>
                  <a:srgbClr val="000000"/>
                </a:solidFill>
                <a:latin typeface="29LT Azer Black"/>
                <a:ea typeface="29LT Azer Black"/>
                <a:cs typeface="29LT Azer Black"/>
                <a:sym typeface="29LT Azer Black"/>
              </a:rPr>
              <a:t>plan long-term remediation</a:t>
            </a:r>
          </a:p>
          <a:p>
            <a:pPr algn="l" marL="724182" indent="-362091" lvl="1">
              <a:lnSpc>
                <a:spcPts val="3354"/>
              </a:lnSpc>
              <a:buFont typeface="Arial"/>
              <a:buChar char="•"/>
            </a:pPr>
            <a:r>
              <a:rPr lang="en-US" b="true" sz="3354">
                <a:solidFill>
                  <a:srgbClr val="000000"/>
                </a:solidFill>
                <a:latin typeface="29LT Azer Black"/>
                <a:ea typeface="29LT Azer Black"/>
                <a:cs typeface="29LT Azer Black"/>
                <a:sym typeface="29LT Azer Black"/>
              </a:rPr>
              <a:t> considering the possibility of presenting the site to visitors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xsi="http://www.w3.org/2001/XMLSchema-instance">
  <dcterms:created xsi:type="dcterms:W3CDTF">2006-08-16T00:00:00Z</dcterms:created>
  <dc:identifier>DAHWwQeMLtw</dc:identifier>
  <dcterms:modified xsi:type="dcterms:W3CDTF">2011-08-01T06:04:30Z</dcterms:modified>
  <cp:revision>1</cp:revision>
  <dc:title>ENG Arheološka istraživanja na Starom gradu Voćinu – kopija</dc:title>
</cp:coreProperties>
</file>