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7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2" r:id="rId15"/>
    <p:sldId id="271" r:id="rId16"/>
    <p:sldId id="273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j/Hrw2TWYH48oiF8RKUvsdl0Oj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359232B-6BB4-4489-8D6E-B48A1D6319B0}">
  <a:tblStyle styleId="{0359232B-6BB4-4489-8D6E-B48A1D6319B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00707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7674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3081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hr-HR"/>
              <a:t>Tijekom dana i noći ribe često izmjenjuju razdoblja povećane aktivnosti i relativnog mirovanja, pri čemu su ti obrasci ponašanja usko povezani s dostupnošću hrane, prisutnošću predatora te sposobnošću percepcije okoliša. </a:t>
            </a:r>
            <a:endParaRPr/>
          </a:p>
        </p:txBody>
      </p:sp>
      <p:sp>
        <p:nvSpPr>
          <p:cNvPr id="184" name="Google Shape;18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4729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r-HR" dirty="0" smtClean="0"/>
              <a:t>Noćna kretanja riba prema obalnim staništima rijeka - opći obrascem ponašanja riba.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r-HR" dirty="0" smtClean="0"/>
              <a:t>Tijekom dana glavni tok naseljavaju uglavnom tzv. </a:t>
            </a:r>
            <a:r>
              <a:rPr lang="hr-HR" dirty="0" err="1" smtClean="0"/>
              <a:t>potamalne</a:t>
            </a:r>
            <a:r>
              <a:rPr lang="hr-HR" dirty="0" smtClean="0"/>
              <a:t> vrste te krupnije jedinke drugih uobičajenih vrsta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r-HR" dirty="0" smtClean="0"/>
              <a:t>Tijekom noći krupnije jedinke migriraju u priobalna staništa, što je u središnjoj Europi osobito izraženo kod </a:t>
            </a:r>
            <a:r>
              <a:rPr lang="hr-HR" dirty="0" err="1" smtClean="0"/>
              <a:t>krupatice</a:t>
            </a:r>
            <a:r>
              <a:rPr lang="hr-HR" dirty="0" smtClean="0"/>
              <a:t> (</a:t>
            </a:r>
            <a:r>
              <a:rPr lang="hr-HR" dirty="0" err="1" smtClean="0"/>
              <a:t>Blicca</a:t>
            </a:r>
            <a:r>
              <a:rPr lang="hr-HR" dirty="0" smtClean="0"/>
              <a:t> </a:t>
            </a:r>
            <a:r>
              <a:rPr lang="hr-HR" dirty="0" err="1" smtClean="0"/>
              <a:t>bjoerkna</a:t>
            </a:r>
            <a:r>
              <a:rPr lang="hr-HR" dirty="0" smtClean="0"/>
              <a:t>). Sličan obrazac zabilježen je i kod bodorke (</a:t>
            </a:r>
            <a:r>
              <a:rPr lang="hr-HR" dirty="0" err="1" smtClean="0"/>
              <a:t>Rutilus</a:t>
            </a:r>
            <a:r>
              <a:rPr lang="hr-HR" dirty="0" smtClean="0"/>
              <a:t> </a:t>
            </a:r>
            <a:r>
              <a:rPr lang="hr-HR" dirty="0" err="1" smtClean="0"/>
              <a:t>rutilus</a:t>
            </a:r>
            <a:r>
              <a:rPr lang="hr-HR" dirty="0" smtClean="0"/>
              <a:t>), klena (</a:t>
            </a:r>
            <a:r>
              <a:rPr lang="hr-HR" dirty="0" err="1" smtClean="0"/>
              <a:t>Squalius</a:t>
            </a:r>
            <a:r>
              <a:rPr lang="hr-HR" dirty="0" smtClean="0"/>
              <a:t> </a:t>
            </a:r>
            <a:r>
              <a:rPr lang="hr-HR" dirty="0" err="1" smtClean="0"/>
              <a:t>cephalus</a:t>
            </a:r>
            <a:r>
              <a:rPr lang="hr-HR" dirty="0" smtClean="0"/>
              <a:t>), jeza (</a:t>
            </a:r>
            <a:r>
              <a:rPr lang="hr-HR" dirty="0" err="1" smtClean="0"/>
              <a:t>Leuciscus</a:t>
            </a:r>
            <a:r>
              <a:rPr lang="hr-HR" dirty="0" smtClean="0"/>
              <a:t> </a:t>
            </a:r>
            <a:r>
              <a:rPr lang="hr-HR" dirty="0" err="1" smtClean="0"/>
              <a:t>idus</a:t>
            </a:r>
            <a:r>
              <a:rPr lang="hr-HR" dirty="0" smtClean="0"/>
              <a:t>) i smuđa (</a:t>
            </a:r>
            <a:r>
              <a:rPr lang="hr-HR" dirty="0" err="1" smtClean="0"/>
              <a:t>Sander</a:t>
            </a:r>
            <a:r>
              <a:rPr lang="hr-HR" dirty="0" smtClean="0"/>
              <a:t> </a:t>
            </a:r>
            <a:r>
              <a:rPr lang="hr-HR" dirty="0" err="1" smtClean="0"/>
              <a:t>lucioperca</a:t>
            </a:r>
            <a:r>
              <a:rPr lang="hr-HR" dirty="0" smtClean="0"/>
              <a:t>).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r-HR" dirty="0" smtClean="0"/>
              <a:t>Osim toga, dio vrsta pokazuje povećanu noćnu aktivnost i u otvorenim dijelovima rijeke, poput </a:t>
            </a:r>
            <a:r>
              <a:rPr lang="hr-HR" dirty="0" err="1" smtClean="0"/>
              <a:t>bjeloperajne</a:t>
            </a:r>
            <a:r>
              <a:rPr lang="hr-HR" dirty="0" smtClean="0"/>
              <a:t> </a:t>
            </a:r>
            <a:r>
              <a:rPr lang="hr-HR" dirty="0" err="1" smtClean="0"/>
              <a:t>krkuše</a:t>
            </a:r>
            <a:r>
              <a:rPr lang="hr-HR" dirty="0" smtClean="0"/>
              <a:t> (R. </a:t>
            </a:r>
            <a:r>
              <a:rPr lang="hr-HR" dirty="0" err="1" smtClean="0"/>
              <a:t>vladykovi</a:t>
            </a:r>
            <a:r>
              <a:rPr lang="hr-HR" dirty="0" smtClean="0"/>
              <a:t>), što dodatno doprinosi promjenama u sastavu zajednica (</a:t>
            </a:r>
            <a:r>
              <a:rPr lang="hr-HR" dirty="0" err="1" smtClean="0"/>
              <a:t>Wolter</a:t>
            </a:r>
            <a:r>
              <a:rPr lang="hr-HR" dirty="0" smtClean="0"/>
              <a:t> i </a:t>
            </a:r>
            <a:r>
              <a:rPr lang="hr-HR" dirty="0" err="1" smtClean="0"/>
              <a:t>Freyhof</a:t>
            </a:r>
            <a:r>
              <a:rPr lang="hr-HR" dirty="0" smtClean="0"/>
              <a:t> 2004).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r-HR" dirty="0" smtClean="0"/>
              <a:t>Takvi obrasci izmjene sastava ribljih zajednica tijekom dana i noći tipični su za tekućice neovisno o njihovoj veličini (</a:t>
            </a:r>
            <a:r>
              <a:rPr lang="hr-HR" dirty="0" err="1" smtClean="0"/>
              <a:t>Nowak</a:t>
            </a:r>
            <a:r>
              <a:rPr lang="hr-HR" dirty="0" smtClean="0"/>
              <a:t> i sur. 2019).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r-HR" dirty="0" smtClean="0"/>
              <a:t>Dnevno-noćne razlike u sastavu zajednica riba ne očituju se samo kroz promjene u brojnosti i biomasi, već i kroz pojavu indikatorskih vrsta vezanih uz određeno doba dana i tip </a:t>
            </a:r>
            <a:r>
              <a:rPr lang="hr-HR" dirty="0" err="1" smtClean="0"/>
              <a:t>mikrostaništa</a:t>
            </a:r>
            <a:r>
              <a:rPr lang="hr-HR" dirty="0" smtClean="0"/>
              <a:t>. Tako su Erős i sur. (2008), istražujući dnevne i noćne promjene ribljih zajednica Dunava u Mađarskoj, pokazali da nijedna vrsta nije bila značajan indikator dnevnog razdoblja, dok je više vrsta identificirano kao indikatori noćnog uzorkovanja.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r-HR" dirty="0" smtClean="0"/>
              <a:t>Najvišu indikatorsku vrijednost pokazala je </a:t>
            </a:r>
            <a:r>
              <a:rPr lang="hr-HR" dirty="0" err="1" smtClean="0"/>
              <a:t>bjeloperajna</a:t>
            </a:r>
            <a:r>
              <a:rPr lang="hr-HR" dirty="0" smtClean="0"/>
              <a:t> </a:t>
            </a:r>
            <a:r>
              <a:rPr lang="hr-HR" dirty="0" err="1" smtClean="0"/>
              <a:t>krkuša</a:t>
            </a:r>
            <a:r>
              <a:rPr lang="hr-HR" dirty="0" smtClean="0"/>
              <a:t>, a slijedile su je bodorka i smuđ. Prugasti balavac (G. </a:t>
            </a:r>
            <a:r>
              <a:rPr lang="hr-HR" dirty="0" err="1" smtClean="0"/>
              <a:t>schraetser</a:t>
            </a:r>
            <a:r>
              <a:rPr lang="hr-HR" dirty="0" smtClean="0"/>
              <a:t>) identificiran je kao značajna noćna indikatorska vrsta prirodnih, pjeskovitih obalnih staništa. </a:t>
            </a:r>
          </a:p>
        </p:txBody>
      </p:sp>
      <p:sp>
        <p:nvSpPr>
          <p:cNvPr id="205" name="Google Shape;2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6975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0991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1069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9766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763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423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5438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031599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44888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00771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13988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1628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9" name="Google Shape;9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4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4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4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4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8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7.jp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"/>
          <p:cNvPicPr preferRelativeResize="0"/>
          <p:nvPr/>
        </p:nvPicPr>
        <p:blipFill rotWithShape="1">
          <a:blip r:embed="rId3">
            <a:alphaModFix/>
          </a:blip>
          <a:srcRect l="-312" t="7587" r="312" b="16997"/>
          <a:stretch/>
        </p:blipFill>
        <p:spPr>
          <a:xfrm>
            <a:off x="-53864" y="-45973"/>
            <a:ext cx="12245864" cy="689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"/>
          <p:cNvSpPr txBox="1">
            <a:spLocks noGrp="1"/>
          </p:cNvSpPr>
          <p:nvPr>
            <p:ph type="ctrTitle"/>
          </p:nvPr>
        </p:nvSpPr>
        <p:spPr>
          <a:xfrm>
            <a:off x="1125138" y="1629847"/>
            <a:ext cx="10407785" cy="1107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mbria"/>
              <a:buNone/>
            </a:pPr>
            <a:r>
              <a:rPr lang="hr-HR" sz="3200" b="1" dirty="0">
                <a:latin typeface="Cambria"/>
                <a:ea typeface="Cambria"/>
                <a:cs typeface="Cambria"/>
                <a:sym typeface="Cambria"/>
              </a:rPr>
              <a:t>Dnevno-noćne promjene sastava i strukture zajednice riba u Dunavu i donjem toku Drave u Hrvatskoj</a:t>
            </a:r>
            <a:endParaRPr sz="3200" b="1"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6" name="Google Shape;166;p1"/>
          <p:cNvSpPr txBox="1">
            <a:spLocks noGrp="1"/>
          </p:cNvSpPr>
          <p:nvPr>
            <p:ph type="subTitle" idx="1"/>
          </p:nvPr>
        </p:nvSpPr>
        <p:spPr>
          <a:xfrm>
            <a:off x="1726805" y="2956396"/>
            <a:ext cx="8684525" cy="1655762"/>
          </a:xfrm>
          <a:prstGeom prst="rect">
            <a:avLst/>
          </a:prstGeom>
          <a:solidFill>
            <a:srgbClr val="EAEAEA">
              <a:alpha val="5215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hr-HR" b="1">
                <a:latin typeface="Cambria"/>
                <a:ea typeface="Cambria"/>
                <a:cs typeface="Cambria"/>
                <a:sym typeface="Cambria"/>
              </a:rPr>
              <a:t>David Dianežević</a:t>
            </a:r>
            <a:r>
              <a:rPr lang="hr-HR" b="1" baseline="30000"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lang="hr-HR" baseline="30000">
                <a:latin typeface="Cambria"/>
                <a:ea typeface="Cambria"/>
                <a:cs typeface="Cambria"/>
                <a:sym typeface="Cambria"/>
              </a:rPr>
              <a:t>,</a:t>
            </a:r>
            <a:r>
              <a:rPr lang="hr-HR">
                <a:latin typeface="Cambria"/>
                <a:ea typeface="Cambria"/>
                <a:cs typeface="Cambria"/>
                <a:sym typeface="Cambria"/>
              </a:rPr>
              <a:t>, Roman Karlović</a:t>
            </a:r>
            <a:r>
              <a:rPr lang="hr-HR" baseline="30000"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lang="hr-HR">
                <a:latin typeface="Cambria"/>
                <a:ea typeface="Cambria"/>
                <a:cs typeface="Cambria"/>
                <a:sym typeface="Cambria"/>
              </a:rPr>
              <a:t>, Filip Cvetko</a:t>
            </a:r>
            <a:r>
              <a:rPr lang="hr-HR" baseline="30000"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lang="hr-HR">
                <a:latin typeface="Cambria"/>
                <a:ea typeface="Cambria"/>
                <a:cs typeface="Cambria"/>
                <a:sym typeface="Cambria"/>
              </a:rPr>
              <a:t>, Iva Jakopčević</a:t>
            </a:r>
            <a:r>
              <a:rPr lang="hr-HR" baseline="30000"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lang="hr-HR">
                <a:latin typeface="Cambria"/>
                <a:ea typeface="Cambria"/>
                <a:cs typeface="Cambria"/>
                <a:sym typeface="Cambria"/>
              </a:rPr>
              <a:t>, Sara Pleše</a:t>
            </a:r>
            <a:r>
              <a:rPr lang="hr-HR" baseline="30000"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lang="hr-HR">
                <a:latin typeface="Cambria"/>
                <a:ea typeface="Cambria"/>
                <a:cs typeface="Cambria"/>
                <a:sym typeface="Cambria"/>
              </a:rPr>
              <a:t>, Nikola Renić</a:t>
            </a:r>
            <a:r>
              <a:rPr lang="hr-HR" baseline="30000"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lang="hr-HR">
                <a:latin typeface="Cambria"/>
                <a:ea typeface="Cambria"/>
                <a:cs typeface="Cambria"/>
                <a:sym typeface="Cambria"/>
              </a:rPr>
              <a:t>, Sven Horvatić</a:t>
            </a:r>
            <a:r>
              <a:rPr lang="hr-HR" baseline="30000"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lang="hr-HR">
                <a:latin typeface="Cambria"/>
                <a:ea typeface="Cambria"/>
                <a:cs typeface="Cambria"/>
                <a:sym typeface="Cambria"/>
              </a:rPr>
              <a:t>, Goran Tvrdinić</a:t>
            </a:r>
            <a:r>
              <a:rPr lang="hr-HR" baseline="30000"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lang="hr-HR">
                <a:latin typeface="Cambria"/>
                <a:ea typeface="Cambria"/>
                <a:cs typeface="Cambria"/>
                <a:sym typeface="Cambria"/>
              </a:rPr>
              <a:t>, Siniša Vajdić</a:t>
            </a:r>
            <a:r>
              <a:rPr lang="hr-HR" baseline="30000"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lang="hr-HR">
                <a:latin typeface="Cambria"/>
                <a:ea typeface="Cambria"/>
                <a:cs typeface="Cambria"/>
                <a:sym typeface="Cambria"/>
              </a:rPr>
              <a:t>, Zoran Marčić</a:t>
            </a:r>
            <a:r>
              <a:rPr lang="hr-HR" baseline="30000"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lang="hr-HR">
                <a:latin typeface="Cambria"/>
                <a:ea typeface="Cambria"/>
                <a:cs typeface="Cambria"/>
                <a:sym typeface="Cambria"/>
              </a:rPr>
              <a:t>, Marko Ćaleta</a:t>
            </a:r>
            <a:r>
              <a:rPr lang="hr-HR" baseline="30000">
                <a:latin typeface="Cambria"/>
                <a:ea typeface="Cambria"/>
                <a:cs typeface="Cambria"/>
                <a:sym typeface="Cambria"/>
              </a:rPr>
              <a:t>2</a:t>
            </a:r>
            <a:r>
              <a:rPr lang="hr-HR">
                <a:latin typeface="Cambria"/>
                <a:ea typeface="Cambria"/>
                <a:cs typeface="Cambria"/>
                <a:sym typeface="Cambria"/>
              </a:rPr>
              <a:t>, Davor Zanella</a:t>
            </a:r>
            <a:r>
              <a:rPr lang="hr-HR" baseline="30000"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lang="hr-HR">
                <a:latin typeface="Cambria"/>
                <a:ea typeface="Cambria"/>
                <a:cs typeface="Cambria"/>
                <a:sym typeface="Cambria"/>
              </a:rPr>
              <a:t>, Perica Mustafić</a:t>
            </a:r>
            <a:r>
              <a:rPr lang="hr-HR" baseline="30000">
                <a:latin typeface="Cambria"/>
                <a:ea typeface="Cambria"/>
                <a:cs typeface="Cambria"/>
                <a:sym typeface="Cambria"/>
              </a:rPr>
              <a:t>1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hr-HR" sz="1400" baseline="30000">
                <a:latin typeface="Cambria"/>
                <a:ea typeface="Cambria"/>
                <a:cs typeface="Cambria"/>
                <a:sym typeface="Cambria"/>
              </a:rPr>
              <a:t>1 </a:t>
            </a:r>
            <a:r>
              <a:rPr lang="hr-HR" sz="1400">
                <a:latin typeface="Cambria"/>
                <a:ea typeface="Cambria"/>
                <a:cs typeface="Cambria"/>
                <a:sym typeface="Cambria"/>
              </a:rPr>
              <a:t>Sveučilište u Zagrebu Prirodoslovno-matematički fakultet, Biološki odsjek.  10000 Zagreb, Hrvatska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hr-HR" sz="1400" baseline="30000">
                <a:latin typeface="Cambria"/>
                <a:ea typeface="Cambria"/>
                <a:cs typeface="Cambria"/>
                <a:sym typeface="Cambria"/>
              </a:rPr>
              <a:t>2 </a:t>
            </a:r>
            <a:r>
              <a:rPr lang="hr-HR" sz="1400">
                <a:latin typeface="Cambria"/>
                <a:ea typeface="Cambria"/>
                <a:cs typeface="Cambria"/>
                <a:sym typeface="Cambria"/>
              </a:rPr>
              <a:t>Sveučilište u Zagrebu Učiteljski fakultet, 10000 Zagreb, Hrvatska 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hr-HR" sz="1400">
                <a:latin typeface="Cambria"/>
                <a:ea typeface="Cambria"/>
                <a:cs typeface="Cambria"/>
                <a:sym typeface="Cambria"/>
              </a:rPr>
              <a:t>*</a:t>
            </a:r>
            <a:r>
              <a:rPr lang="hr-HR" sz="1400" i="1">
                <a:latin typeface="Cambria"/>
                <a:ea typeface="Cambria"/>
                <a:cs typeface="Cambria"/>
                <a:sym typeface="Cambria"/>
              </a:rPr>
              <a:t>Autor za dopisivanje</a:t>
            </a:r>
            <a:r>
              <a:rPr lang="hr-HR" sz="1400">
                <a:latin typeface="Cambria"/>
                <a:ea typeface="Cambria"/>
                <a:cs typeface="Cambria"/>
                <a:sym typeface="Cambria"/>
              </a:rPr>
              <a:t>: david.dianezevic@biol.pmf.hr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pic>
        <p:nvPicPr>
          <p:cNvPr id="167" name="Google Shape;167;p1"/>
          <p:cNvPicPr preferRelativeResize="0"/>
          <p:nvPr/>
        </p:nvPicPr>
        <p:blipFill rotWithShape="1">
          <a:blip r:embed="rId4">
            <a:alphaModFix/>
          </a:blip>
          <a:srcRect b="13407"/>
          <a:stretch/>
        </p:blipFill>
        <p:spPr>
          <a:xfrm>
            <a:off x="5431344" y="4760890"/>
            <a:ext cx="1795375" cy="1351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26719" y="260816"/>
            <a:ext cx="1275445" cy="1293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17541" y="269799"/>
            <a:ext cx="1275445" cy="127544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"/>
          <p:cNvSpPr txBox="1"/>
          <p:nvPr/>
        </p:nvSpPr>
        <p:spPr>
          <a:xfrm>
            <a:off x="5492986" y="6081348"/>
            <a:ext cx="225166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JUČER, DANAS, SUTRA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"/>
          <p:cNvSpPr txBox="1"/>
          <p:nvPr/>
        </p:nvSpPr>
        <p:spPr>
          <a:xfrm>
            <a:off x="5119111" y="6401308"/>
            <a:ext cx="2419840" cy="348835"/>
          </a:xfrm>
          <a:prstGeom prst="rect">
            <a:avLst/>
          </a:prstGeom>
          <a:solidFill>
            <a:srgbClr val="EAEAEA">
              <a:alpha val="5215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hr-HR" sz="1800" b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Osijek, 1. – 2.10.2026. </a:t>
            </a:r>
            <a:endParaRPr sz="1800" b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"/>
          <p:cNvSpPr txBox="1">
            <a:spLocks noGrp="1"/>
          </p:cNvSpPr>
          <p:nvPr>
            <p:ph type="title"/>
          </p:nvPr>
        </p:nvSpPr>
        <p:spPr>
          <a:xfrm>
            <a:off x="286603" y="365125"/>
            <a:ext cx="713777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hr-HR" sz="3200" i="1" dirty="0" smtClean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Kao biolog koji se bavi istraživanjem </a:t>
            </a:r>
            <a:r>
              <a:rPr lang="hr-HR" sz="3200" i="1" dirty="0" smtClean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riba </a:t>
            </a:r>
            <a:r>
              <a:rPr lang="hr-HR" sz="3200" i="1" dirty="0" smtClean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nerijetko se susrećem s ovakvim i sličnim pitanjima…..</a:t>
            </a:r>
            <a:endParaRPr sz="3200" i="1" dirty="0">
              <a:solidFill>
                <a:schemeClr val="accent5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7" name="Google Shape;177;p2"/>
          <p:cNvSpPr txBox="1">
            <a:spLocks noGrp="1"/>
          </p:cNvSpPr>
          <p:nvPr>
            <p:ph type="body" idx="1"/>
          </p:nvPr>
        </p:nvSpPr>
        <p:spPr>
          <a:xfrm>
            <a:off x="177421" y="1802534"/>
            <a:ext cx="749333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r-H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Koliko vrsta riba živi u Dunavu/Dravi/Savi/Kupi?</a:t>
            </a:r>
          </a:p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endParaRPr lang="hr-HR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r-H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Koja je vrsta najbrojnija u Dunavu?</a:t>
            </a:r>
          </a:p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endParaRPr lang="hr-HR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r-H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Koju vrstu je najlakše uloviti u Dunavu?</a:t>
            </a:r>
          </a:p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endParaRPr lang="hr-HR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r-H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Je li bolje loviti ribe po danu ili po noći?</a:t>
            </a:r>
          </a:p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endParaRPr lang="hr-HR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r-H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Zašto je ta riba nekada na tom </a:t>
            </a:r>
            <a:r>
              <a:rPr lang="hr-HR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mjesu</a:t>
            </a:r>
            <a:r>
              <a:rPr lang="hr-H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, a nekada drugdje?</a:t>
            </a:r>
          </a:p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endParaRPr lang="hr-HR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r-H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Čime se ta riba hrani?</a:t>
            </a:r>
          </a:p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endParaRPr lang="hr-HR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r-H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Kako izgleda jedan dan u životu ribe? - radoznali školarci </a:t>
            </a:r>
            <a:r>
              <a:rPr lang="hr-HR" sz="2400" dirty="0" smtClean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</a:t>
            </a:r>
            <a:endParaRPr lang="hr-HR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endParaRPr dirty="0"/>
          </a:p>
        </p:txBody>
      </p:sp>
      <p:pic>
        <p:nvPicPr>
          <p:cNvPr id="178" name="Google Shape;178;p2"/>
          <p:cNvPicPr preferRelativeResize="0"/>
          <p:nvPr/>
        </p:nvPicPr>
        <p:blipFill rotWithShape="1">
          <a:blip r:embed="rId3">
            <a:alphaModFix/>
          </a:blip>
          <a:srcRect t="19302" b="9630"/>
          <a:stretch/>
        </p:blipFill>
        <p:spPr>
          <a:xfrm>
            <a:off x="7641200" y="243950"/>
            <a:ext cx="4422650" cy="208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"/>
          <p:cNvPicPr preferRelativeResize="0"/>
          <p:nvPr/>
        </p:nvPicPr>
        <p:blipFill rotWithShape="1">
          <a:blip r:embed="rId4">
            <a:alphaModFix/>
          </a:blip>
          <a:srcRect t="29227"/>
          <a:stretch/>
        </p:blipFill>
        <p:spPr>
          <a:xfrm>
            <a:off x="7641200" y="2466367"/>
            <a:ext cx="4422651" cy="2087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" title="WhatsApp Image 2026-01-23 at 16.23.06.jpeg"/>
          <p:cNvPicPr preferRelativeResize="0"/>
          <p:nvPr/>
        </p:nvPicPr>
        <p:blipFill rotWithShape="1">
          <a:blip r:embed="rId5">
            <a:alphaModFix/>
          </a:blip>
          <a:srcRect l="11088" t="13259" r="43414" b="7301"/>
          <a:stretch/>
        </p:blipFill>
        <p:spPr>
          <a:xfrm rot="5400000">
            <a:off x="8932213" y="3484062"/>
            <a:ext cx="1899726" cy="44226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177421" y="5360887"/>
            <a:ext cx="7463779" cy="6689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noFill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9116" y="6155268"/>
            <a:ext cx="6305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800" b="1" i="1" dirty="0" smtClean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Naizgled banalno, ali zapravo jako zanimljivo !</a:t>
            </a:r>
            <a:endParaRPr lang="hr-HR" sz="1800" b="1" i="1" dirty="0">
              <a:solidFill>
                <a:schemeClr val="accent5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"/>
          <p:cNvSpPr txBox="1">
            <a:spLocks noGrp="1"/>
          </p:cNvSpPr>
          <p:nvPr>
            <p:ph type="title"/>
          </p:nvPr>
        </p:nvSpPr>
        <p:spPr>
          <a:xfrm>
            <a:off x="1056564" y="966881"/>
            <a:ext cx="10515600" cy="79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4000"/>
              <a:buFont typeface="Cambria"/>
              <a:buNone/>
            </a:pPr>
            <a:r>
              <a:rPr lang="hr-HR" sz="4000" b="1" dirty="0">
                <a:solidFill>
                  <a:srgbClr val="2F5496"/>
                </a:solidFill>
                <a:latin typeface="Cambria"/>
                <a:ea typeface="Cambria"/>
                <a:cs typeface="Cambria"/>
                <a:sym typeface="Cambria"/>
              </a:rPr>
              <a:t>Jedi </a:t>
            </a:r>
            <a:r>
              <a:rPr lang="hr-HR" sz="4000" b="1" dirty="0" smtClean="0">
                <a:solidFill>
                  <a:srgbClr val="2F5496"/>
                </a:solidFill>
                <a:latin typeface="Cambria"/>
                <a:ea typeface="Cambria"/>
                <a:cs typeface="Cambria"/>
                <a:sym typeface="Cambria"/>
              </a:rPr>
              <a:t>i/ili </a:t>
            </a:r>
            <a:r>
              <a:rPr lang="hr-HR" sz="4000" b="1" dirty="0">
                <a:solidFill>
                  <a:srgbClr val="2F5496"/>
                </a:solidFill>
                <a:latin typeface="Cambria"/>
                <a:ea typeface="Cambria"/>
                <a:cs typeface="Cambria"/>
                <a:sym typeface="Cambria"/>
              </a:rPr>
              <a:t>budi pojeden.</a:t>
            </a:r>
            <a:endParaRPr sz="4000" b="1" dirty="0">
              <a:solidFill>
                <a:srgbClr val="2F549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7" name="Google Shape;187;p3"/>
          <p:cNvSpPr txBox="1">
            <a:spLocks noGrp="1"/>
          </p:cNvSpPr>
          <p:nvPr>
            <p:ph type="body" idx="1"/>
          </p:nvPr>
        </p:nvSpPr>
        <p:spPr>
          <a:xfrm>
            <a:off x="564403" y="1891189"/>
            <a:ext cx="7597800" cy="47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Char char="•"/>
            </a:pPr>
            <a:r>
              <a:rPr lang="hr-HR" dirty="0">
                <a:latin typeface="Cambria"/>
                <a:ea typeface="Cambria"/>
                <a:cs typeface="Cambria"/>
                <a:sym typeface="Cambria"/>
              </a:rPr>
              <a:t>hranjenje i/ili izbjegavanje predatora - značajan dio dnevnog ciklusa </a:t>
            </a:r>
            <a:endParaRPr dirty="0">
              <a:latin typeface="Cambria"/>
              <a:ea typeface="Cambria"/>
              <a:cs typeface="Cambria"/>
              <a:sym typeface="Cambri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Char char="•"/>
            </a:pPr>
            <a:r>
              <a:rPr lang="hr-HR" dirty="0">
                <a:latin typeface="Cambria"/>
                <a:ea typeface="Cambria"/>
                <a:cs typeface="Cambria"/>
                <a:sym typeface="Cambria"/>
              </a:rPr>
              <a:t>uglavnom aktivne ili tijekom dana ili tijekom noći</a:t>
            </a:r>
            <a:endParaRPr dirty="0">
              <a:latin typeface="Cambria"/>
              <a:ea typeface="Cambria"/>
              <a:cs typeface="Cambria"/>
              <a:sym typeface="Cambri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Char char="•"/>
            </a:pPr>
            <a:r>
              <a:rPr lang="hr-HR" dirty="0">
                <a:latin typeface="Cambria"/>
                <a:ea typeface="Cambria"/>
                <a:cs typeface="Cambria"/>
                <a:sym typeface="Cambria"/>
              </a:rPr>
              <a:t>manji broj vrsta aktivan u sumrak i </a:t>
            </a:r>
            <a:r>
              <a:rPr lang="hr-HR" dirty="0" smtClean="0">
                <a:latin typeface="Cambria"/>
                <a:ea typeface="Cambria"/>
                <a:cs typeface="Cambria"/>
                <a:sym typeface="Cambria"/>
              </a:rPr>
              <a:t>zoru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Char char="•"/>
            </a:pPr>
            <a:endParaRPr sz="1800" dirty="0">
              <a:latin typeface="Cambria"/>
              <a:ea typeface="Cambria"/>
              <a:cs typeface="Cambria"/>
              <a:sym typeface="Cambri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Char char="•"/>
            </a:pPr>
            <a:r>
              <a:rPr lang="hr-HR" dirty="0" err="1">
                <a:latin typeface="Cambria"/>
                <a:ea typeface="Cambria"/>
                <a:cs typeface="Cambria"/>
                <a:sym typeface="Cambria"/>
              </a:rPr>
              <a:t>šaranke</a:t>
            </a:r>
            <a:r>
              <a:rPr lang="hr-HR" dirty="0">
                <a:latin typeface="Cambria"/>
                <a:ea typeface="Cambria"/>
                <a:cs typeface="Cambria"/>
                <a:sym typeface="Cambria"/>
              </a:rPr>
              <a:t> (</a:t>
            </a:r>
            <a:r>
              <a:rPr lang="hr-HR" dirty="0" err="1">
                <a:latin typeface="Cambria"/>
                <a:ea typeface="Cambria"/>
                <a:cs typeface="Cambria"/>
                <a:sym typeface="Cambria"/>
              </a:rPr>
              <a:t>Cypriniformes</a:t>
            </a:r>
            <a:r>
              <a:rPr lang="hr-HR" dirty="0">
                <a:latin typeface="Cambria"/>
                <a:ea typeface="Cambria"/>
                <a:cs typeface="Cambria"/>
                <a:sym typeface="Cambria"/>
              </a:rPr>
              <a:t>) - aktivni danju</a:t>
            </a:r>
            <a:endParaRPr dirty="0">
              <a:latin typeface="Cambria"/>
              <a:ea typeface="Cambria"/>
              <a:cs typeface="Cambria"/>
              <a:sym typeface="Cambria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Char char="•"/>
            </a:pPr>
            <a:r>
              <a:rPr lang="hr-HR" dirty="0">
                <a:latin typeface="Cambria"/>
                <a:ea typeface="Cambria"/>
                <a:cs typeface="Cambria"/>
                <a:sym typeface="Cambria"/>
              </a:rPr>
              <a:t>somovi (</a:t>
            </a:r>
            <a:r>
              <a:rPr lang="hr-HR" dirty="0" err="1">
                <a:latin typeface="Cambria"/>
                <a:ea typeface="Cambria"/>
                <a:cs typeface="Cambria"/>
                <a:sym typeface="Cambria"/>
              </a:rPr>
              <a:t>Siluriformes</a:t>
            </a:r>
            <a:r>
              <a:rPr lang="hr-HR" dirty="0">
                <a:latin typeface="Cambria"/>
                <a:ea typeface="Cambria"/>
                <a:cs typeface="Cambria"/>
                <a:sym typeface="Cambria"/>
              </a:rPr>
              <a:t>) - aktivni noću</a:t>
            </a:r>
            <a:endParaRPr dirty="0">
              <a:latin typeface="Cambria"/>
              <a:ea typeface="Cambria"/>
              <a:cs typeface="Cambria"/>
              <a:sym typeface="Cambria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188" name="Google Shape;18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59798" y="3611875"/>
            <a:ext cx="4832201" cy="248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"/>
          <p:cNvPicPr preferRelativeResize="0"/>
          <p:nvPr/>
        </p:nvPicPr>
        <p:blipFill rotWithShape="1">
          <a:blip r:embed="rId4">
            <a:alphaModFix/>
          </a:blip>
          <a:srcRect l="556" t="697" r="858" b="1431"/>
          <a:stretch/>
        </p:blipFill>
        <p:spPr>
          <a:xfrm>
            <a:off x="7670042" y="1351128"/>
            <a:ext cx="4094328" cy="18697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78641" y="434033"/>
            <a:ext cx="10257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i="1" dirty="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odgovor se krije u tako istinitom pravilu u živom svijetu……</a:t>
            </a:r>
            <a:endParaRPr lang="hr-HR" sz="2000" i="1" dirty="0">
              <a:solidFill>
                <a:schemeClr val="bg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41946" y="6138853"/>
            <a:ext cx="9689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i="1" dirty="0" smtClean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Što se događa sa zajednicom riba tijekom dana i tijekom noći ?</a:t>
            </a:r>
            <a:endParaRPr lang="hr-HR" sz="2800" i="1" dirty="0">
              <a:solidFill>
                <a:schemeClr val="accent5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"/>
          <p:cNvSpPr txBox="1">
            <a:spLocks noGrp="1"/>
          </p:cNvSpPr>
          <p:nvPr>
            <p:ph type="title"/>
          </p:nvPr>
        </p:nvSpPr>
        <p:spPr>
          <a:xfrm>
            <a:off x="612105" y="328112"/>
            <a:ext cx="10515600" cy="70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Cambria"/>
              <a:buNone/>
            </a:pPr>
            <a:r>
              <a:rPr lang="hr-HR" sz="3200">
                <a:solidFill>
                  <a:srgbClr val="2F5496"/>
                </a:solidFill>
                <a:latin typeface="Cambria"/>
                <a:ea typeface="Cambria"/>
                <a:cs typeface="Cambria"/>
                <a:sym typeface="Cambria"/>
              </a:rPr>
              <a:t>Zajednice riba u tekućicama - DAN</a:t>
            </a:r>
            <a:endParaRPr sz="3200">
              <a:solidFill>
                <a:srgbClr val="2F549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08" name="Google Shape;208;p7"/>
          <p:cNvPicPr preferRelativeResize="0"/>
          <p:nvPr/>
        </p:nvPicPr>
        <p:blipFill rotWithShape="1">
          <a:blip r:embed="rId3">
            <a:alphaModFix/>
          </a:blip>
          <a:srcRect t="33194" b="13653"/>
          <a:stretch/>
        </p:blipFill>
        <p:spPr>
          <a:xfrm>
            <a:off x="0" y="3616657"/>
            <a:ext cx="12192000" cy="324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72374" y="5043571"/>
            <a:ext cx="992159" cy="386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69017" y="4648033"/>
            <a:ext cx="280202" cy="109103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7"/>
          <p:cNvSpPr txBox="1">
            <a:spLocks noGrp="1"/>
          </p:cNvSpPr>
          <p:nvPr>
            <p:ph type="body" idx="1"/>
          </p:nvPr>
        </p:nvSpPr>
        <p:spPr>
          <a:xfrm>
            <a:off x="838200" y="1298446"/>
            <a:ext cx="10515600" cy="4938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r-HR" sz="2400">
                <a:latin typeface="Cambria"/>
                <a:ea typeface="Cambria"/>
                <a:cs typeface="Cambria"/>
                <a:sym typeface="Cambria"/>
              </a:rPr>
              <a:t>PREMA VELIČINI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hr-HR" sz="2000">
                <a:latin typeface="Cambria"/>
                <a:ea typeface="Cambria"/>
                <a:cs typeface="Cambria"/>
                <a:sym typeface="Cambria"/>
              </a:rPr>
              <a:t>priobalna staništa – manje jedinke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hr-HR" sz="2000">
                <a:latin typeface="Cambria"/>
                <a:ea typeface="Cambria"/>
                <a:cs typeface="Cambria"/>
                <a:sym typeface="Cambria"/>
              </a:rPr>
              <a:t>glavni tok – potamalne vrste i krupne jedinke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r-HR" sz="2400">
                <a:latin typeface="Cambria"/>
                <a:ea typeface="Cambria"/>
                <a:cs typeface="Cambria"/>
                <a:sym typeface="Cambria"/>
              </a:rPr>
              <a:t>PREMA TAKSONOMIJI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hr-HR" sz="2000">
                <a:latin typeface="Cambria"/>
                <a:ea typeface="Cambria"/>
                <a:cs typeface="Cambria"/>
                <a:sym typeface="Cambria"/>
              </a:rPr>
              <a:t>priobalna staništa – Cypriniformes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hr-HR" sz="2000">
                <a:latin typeface="Cambria"/>
                <a:ea typeface="Cambria"/>
                <a:cs typeface="Cambria"/>
                <a:sym typeface="Cambria"/>
              </a:rPr>
              <a:t>glavni tok – Perciformes, Siluriformes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12" name="Google Shape;212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69017" y="0"/>
            <a:ext cx="2552131" cy="2552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2101855">
            <a:off x="10318146" y="569360"/>
            <a:ext cx="1474515" cy="1610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087928" y="4584279"/>
            <a:ext cx="259351" cy="25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45118" y="4634015"/>
            <a:ext cx="204799" cy="20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74203" y="4991149"/>
            <a:ext cx="264532" cy="264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4123" y="4530010"/>
            <a:ext cx="286796" cy="286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01379" y="4774276"/>
            <a:ext cx="299884" cy="29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6041456" y="4576280"/>
            <a:ext cx="373739" cy="40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6615373" y="4827135"/>
            <a:ext cx="373739" cy="40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2284570" y="4522065"/>
            <a:ext cx="246118" cy="269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3021878" y="4992511"/>
            <a:ext cx="373739" cy="40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9439887" y="4713955"/>
            <a:ext cx="219928" cy="241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2864034" y="4669418"/>
            <a:ext cx="257082" cy="281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40485" y="4869667"/>
            <a:ext cx="280202" cy="109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73817" y="4952833"/>
            <a:ext cx="280202" cy="109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25908" y="5050679"/>
            <a:ext cx="280202" cy="109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00234" y="5103420"/>
            <a:ext cx="280202" cy="109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06458" y="4838814"/>
            <a:ext cx="280202" cy="109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38405" y="5880976"/>
            <a:ext cx="2577503" cy="712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flipH="1">
            <a:off x="2430256" y="5222647"/>
            <a:ext cx="421913" cy="116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31801" y="4643716"/>
            <a:ext cx="681708" cy="346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flipH="1">
            <a:off x="6025250" y="5296762"/>
            <a:ext cx="745914" cy="346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-847338">
            <a:off x="9356158" y="5296754"/>
            <a:ext cx="368326" cy="14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83772" y="5449074"/>
            <a:ext cx="1503547" cy="5755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6" name="Google Shape;236;p7"/>
          <p:cNvCxnSpPr/>
          <p:nvPr/>
        </p:nvCxnSpPr>
        <p:spPr>
          <a:xfrm flipV="1">
            <a:off x="7631121" y="5157971"/>
            <a:ext cx="1085775" cy="286961"/>
          </a:xfrm>
          <a:prstGeom prst="straightConnector1">
            <a:avLst/>
          </a:prstGeom>
          <a:noFill/>
          <a:ln w="38100" cap="flat" cmpd="sng">
            <a:solidFill>
              <a:schemeClr val="accent5">
                <a:lumMod val="50000"/>
              </a:schemeClr>
            </a:solidFill>
            <a:prstDash val="dash"/>
            <a:miter lim="8000"/>
            <a:headEnd type="none" w="sm" len="sm"/>
            <a:tailEnd type="triangle" w="med" len="med"/>
          </a:ln>
        </p:spPr>
      </p:cxnSp>
      <p:cxnSp>
        <p:nvCxnSpPr>
          <p:cNvPr id="237" name="Google Shape;237;p7"/>
          <p:cNvCxnSpPr/>
          <p:nvPr/>
        </p:nvCxnSpPr>
        <p:spPr>
          <a:xfrm rot="10800000">
            <a:off x="4146537" y="5347304"/>
            <a:ext cx="1035693" cy="271897"/>
          </a:xfrm>
          <a:prstGeom prst="straightConnector1">
            <a:avLst/>
          </a:prstGeom>
          <a:noFill/>
          <a:ln w="38100" cap="flat" cmpd="sng">
            <a:solidFill>
              <a:schemeClr val="accent5">
                <a:lumMod val="50000"/>
              </a:schemeClr>
            </a:solidFill>
            <a:prstDash val="dash"/>
            <a:miter lim="8000"/>
            <a:headEnd type="none" w="sm" len="sm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8"/>
          <p:cNvSpPr txBox="1">
            <a:spLocks noGrp="1"/>
          </p:cNvSpPr>
          <p:nvPr>
            <p:ph type="title"/>
          </p:nvPr>
        </p:nvSpPr>
        <p:spPr>
          <a:xfrm>
            <a:off x="698099" y="538608"/>
            <a:ext cx="10515600" cy="544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mbria"/>
              <a:buNone/>
            </a:pPr>
            <a:r>
              <a:rPr lang="hr-HR" sz="3200">
                <a:latin typeface="Cambria"/>
                <a:ea typeface="Cambria"/>
                <a:cs typeface="Cambria"/>
                <a:sym typeface="Cambria"/>
              </a:rPr>
              <a:t>Zajednica riba u tekućicama – NOĆ </a:t>
            </a:r>
            <a:endParaRPr sz="32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43" name="Google Shape;243;p8"/>
          <p:cNvPicPr preferRelativeResize="0"/>
          <p:nvPr/>
        </p:nvPicPr>
        <p:blipFill rotWithShape="1">
          <a:blip r:embed="rId3">
            <a:alphaModFix/>
          </a:blip>
          <a:srcRect t="33194" b="13653"/>
          <a:stretch/>
        </p:blipFill>
        <p:spPr>
          <a:xfrm>
            <a:off x="0" y="3616657"/>
            <a:ext cx="12192000" cy="324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02975" y="4757136"/>
            <a:ext cx="992159" cy="386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69017" y="4648033"/>
            <a:ext cx="280202" cy="109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101855">
            <a:off x="10616541" y="79009"/>
            <a:ext cx="1474515" cy="1610907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8"/>
          <p:cNvSpPr txBox="1">
            <a:spLocks noGrp="1"/>
          </p:cNvSpPr>
          <p:nvPr>
            <p:ph type="body" idx="1"/>
          </p:nvPr>
        </p:nvSpPr>
        <p:spPr>
          <a:xfrm>
            <a:off x="881159" y="1477484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hr-HR" sz="2400">
                <a:latin typeface="Cambria"/>
                <a:ea typeface="Cambria"/>
                <a:cs typeface="Cambria"/>
                <a:sym typeface="Cambria"/>
              </a:rPr>
              <a:t>PREMA VELIČINI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hr-HR" sz="2000">
                <a:latin typeface="Cambria"/>
                <a:ea typeface="Cambria"/>
                <a:cs typeface="Cambria"/>
                <a:sym typeface="Cambria"/>
              </a:rPr>
              <a:t>priobalna staništa – krupnije jedinke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hr-HR" sz="2000">
                <a:latin typeface="Cambria"/>
                <a:ea typeface="Cambria"/>
                <a:cs typeface="Cambria"/>
                <a:sym typeface="Cambria"/>
              </a:rPr>
              <a:t>glavni tok – dominiraju pojedine pridnene vrste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hr-HR" sz="2400">
                <a:latin typeface="Cambria"/>
                <a:ea typeface="Cambria"/>
                <a:cs typeface="Cambria"/>
                <a:sym typeface="Cambria"/>
              </a:rPr>
              <a:t>PREMA TAKSONOMIJI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hr-HR" sz="2000">
                <a:latin typeface="Cambria"/>
                <a:ea typeface="Cambria"/>
                <a:cs typeface="Cambria"/>
                <a:sym typeface="Cambria"/>
              </a:rPr>
              <a:t>priobalna staništa – Cypriniformes, Perciformes, Siluriformes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48" name="Google Shape;248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42133" y="4600031"/>
            <a:ext cx="813317" cy="350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10621" y="4497784"/>
            <a:ext cx="409597" cy="40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1738391">
            <a:off x="1985891" y="4231949"/>
            <a:ext cx="941269" cy="941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732946" y="5268245"/>
            <a:ext cx="607728" cy="232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15227" y="4347539"/>
            <a:ext cx="409597" cy="40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15421" y="4802584"/>
            <a:ext cx="409597" cy="40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438577" y="4347748"/>
            <a:ext cx="409597" cy="40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31308" y="4597785"/>
            <a:ext cx="409597" cy="40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867844" y="4540700"/>
            <a:ext cx="409597" cy="40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16496" y="6000053"/>
            <a:ext cx="280202" cy="109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5798" y="5894529"/>
            <a:ext cx="280202" cy="109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18726" y="5193902"/>
            <a:ext cx="280202" cy="109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73817" y="4952833"/>
            <a:ext cx="280202" cy="109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75318" y="6220259"/>
            <a:ext cx="280202" cy="109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86258" y="4601153"/>
            <a:ext cx="280202" cy="109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-549057" flipH="1">
            <a:off x="8693628" y="5244954"/>
            <a:ext cx="1308832" cy="405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282341" y="4744831"/>
            <a:ext cx="972491" cy="49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6703536" y="5625812"/>
            <a:ext cx="251984" cy="2519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9"/>
          <p:cNvSpPr txBox="1">
            <a:spLocks noGrp="1"/>
          </p:cNvSpPr>
          <p:nvPr>
            <p:ph type="title"/>
          </p:nvPr>
        </p:nvSpPr>
        <p:spPr>
          <a:xfrm>
            <a:off x="427928" y="3648877"/>
            <a:ext cx="10515600" cy="7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Cambria"/>
              <a:buNone/>
            </a:pPr>
            <a:r>
              <a:rPr lang="hr-HR" sz="3200" dirty="0">
                <a:solidFill>
                  <a:schemeClr val="accent5">
                    <a:lumMod val="75000"/>
                  </a:schemeClr>
                </a:solidFill>
                <a:latin typeface="Cambria"/>
                <a:ea typeface="Cambria"/>
                <a:cs typeface="Cambria"/>
                <a:sym typeface="Cambria"/>
              </a:rPr>
              <a:t>PODRUČJE ISTRAŽIVANJA</a:t>
            </a:r>
            <a:endParaRPr sz="3200" dirty="0">
              <a:solidFill>
                <a:schemeClr val="accent5">
                  <a:lumMod val="75000"/>
                </a:schemeClr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71" name="Google Shape;271;p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19821"/>
          <a:stretch/>
        </p:blipFill>
        <p:spPr>
          <a:xfrm>
            <a:off x="5435817" y="504967"/>
            <a:ext cx="6537819" cy="5766179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9"/>
          <p:cNvSpPr txBox="1"/>
          <p:nvPr/>
        </p:nvSpPr>
        <p:spPr>
          <a:xfrm>
            <a:off x="8350453" y="952024"/>
            <a:ext cx="25930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Dunav, Batina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9"/>
          <p:cNvSpPr txBox="1"/>
          <p:nvPr/>
        </p:nvSpPr>
        <p:spPr>
          <a:xfrm>
            <a:off x="8463316" y="2373456"/>
            <a:ext cx="272784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Drava (5 </a:t>
            </a:r>
            <a:r>
              <a:rPr lang="hr-HR" sz="1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rkm</a:t>
            </a:r>
            <a:r>
              <a:rPr lang="hr-H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), Bijelo Brdo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9"/>
          <p:cNvSpPr txBox="1"/>
          <p:nvPr/>
        </p:nvSpPr>
        <p:spPr>
          <a:xfrm>
            <a:off x="10057262" y="3794888"/>
            <a:ext cx="25930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Dunav, Ilok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9"/>
          <p:cNvSpPr txBox="1"/>
          <p:nvPr/>
        </p:nvSpPr>
        <p:spPr>
          <a:xfrm>
            <a:off x="586798" y="4516833"/>
            <a:ext cx="45720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hr-HR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 lokaliteta istraživanja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hr-HR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5 </a:t>
            </a:r>
            <a:r>
              <a:rPr lang="hr-HR" sz="1800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transekata</a:t>
            </a:r>
            <a:r>
              <a:rPr lang="hr-HR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duljine 500 m na svakom lokalitetu</a:t>
            </a:r>
            <a:endParaRPr sz="18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hr-HR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jedinice analize - </a:t>
            </a:r>
            <a:r>
              <a:rPr lang="hr-HR" sz="1800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transekti</a:t>
            </a:r>
            <a:endParaRPr sz="18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6" name="Google Shape;276;p9"/>
          <p:cNvSpPr txBox="1"/>
          <p:nvPr/>
        </p:nvSpPr>
        <p:spPr>
          <a:xfrm>
            <a:off x="495300" y="304300"/>
            <a:ext cx="4572000" cy="8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3200" dirty="0">
                <a:solidFill>
                  <a:schemeClr val="accent5">
                    <a:lumMod val="75000"/>
                  </a:schemeClr>
                </a:solidFill>
                <a:latin typeface="Cambria"/>
                <a:ea typeface="Cambria"/>
                <a:cs typeface="Cambria"/>
                <a:sym typeface="Cambria"/>
              </a:rPr>
              <a:t>CILJ ISTRAŽIVANJA</a:t>
            </a:r>
            <a:endParaRPr sz="3200" dirty="0">
              <a:solidFill>
                <a:schemeClr val="accent5">
                  <a:lumMod val="75000"/>
                </a:schemeClr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7" name="Google Shape;277;p9"/>
          <p:cNvSpPr txBox="1"/>
          <p:nvPr/>
        </p:nvSpPr>
        <p:spPr>
          <a:xfrm>
            <a:off x="586798" y="1199706"/>
            <a:ext cx="4385100" cy="23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445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hr-HR" sz="20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utvrditi razlike u sastavu zajednice i veličinskih struktura riba između dnevnog i noćnog razdoblja u priobalnom pojasu Dunava i donjeg toka Drave</a:t>
            </a:r>
            <a:endParaRPr sz="20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" grpId="0"/>
      <p:bldP spid="272" grpId="0"/>
      <p:bldP spid="273" grpId="0"/>
      <p:bldP spid="27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0"/>
          <p:cNvSpPr txBox="1">
            <a:spLocks noGrp="1"/>
          </p:cNvSpPr>
          <p:nvPr>
            <p:ph type="title"/>
          </p:nvPr>
        </p:nvSpPr>
        <p:spPr>
          <a:xfrm>
            <a:off x="545230" y="430173"/>
            <a:ext cx="10515600" cy="5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80"/>
              <a:buFont typeface="Cambria"/>
              <a:buNone/>
            </a:pPr>
            <a:r>
              <a:rPr lang="hr-HR" sz="3280" dirty="0" smtClean="0">
                <a:solidFill>
                  <a:srgbClr val="2F5496"/>
                </a:solidFill>
                <a:latin typeface="Cambria"/>
                <a:ea typeface="Cambria"/>
                <a:cs typeface="Cambria"/>
                <a:sym typeface="Cambria"/>
              </a:rPr>
              <a:t>Što smo radili na terenu?</a:t>
            </a:r>
            <a:endParaRPr sz="3280" dirty="0">
              <a:solidFill>
                <a:srgbClr val="2F549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83" name="Google Shape;283;p10"/>
          <p:cNvSpPr txBox="1">
            <a:spLocks noGrp="1"/>
          </p:cNvSpPr>
          <p:nvPr>
            <p:ph type="body" idx="1"/>
          </p:nvPr>
        </p:nvSpPr>
        <p:spPr>
          <a:xfrm>
            <a:off x="490715" y="1138187"/>
            <a:ext cx="6342000" cy="20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Char char="•"/>
            </a:pPr>
            <a:r>
              <a:rPr lang="hr-HR" sz="2000">
                <a:latin typeface="Cambria"/>
                <a:ea typeface="Cambria"/>
                <a:cs typeface="Cambria"/>
                <a:sym typeface="Cambria"/>
              </a:rPr>
              <a:t>elektrorivolov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marL="228600" lvl="0" indent="-177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Char char="•"/>
            </a:pPr>
            <a:r>
              <a:rPr lang="hr-HR" sz="2000">
                <a:latin typeface="Cambria"/>
                <a:ea typeface="Cambria"/>
                <a:cs typeface="Cambria"/>
                <a:sym typeface="Cambria"/>
              </a:rPr>
              <a:t>mjerenje ukupne duljine tijela svim ulovljenim ribama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84" name="Google Shape;28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92461" y="3688285"/>
            <a:ext cx="4885575" cy="306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92460" y="161637"/>
            <a:ext cx="4885575" cy="3362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35149" y="3946999"/>
            <a:ext cx="4367850" cy="291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40801" y="2090526"/>
            <a:ext cx="2755950" cy="164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"/>
          <p:cNvSpPr txBox="1">
            <a:spLocks noGrp="1"/>
          </p:cNvSpPr>
          <p:nvPr>
            <p:ph type="title"/>
          </p:nvPr>
        </p:nvSpPr>
        <p:spPr>
          <a:xfrm>
            <a:off x="482016" y="215146"/>
            <a:ext cx="10349282" cy="10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hr-HR" sz="3200" dirty="0" smtClean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Rezultati</a:t>
            </a:r>
            <a:endParaRPr sz="3200" dirty="0">
              <a:solidFill>
                <a:schemeClr val="accent5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93" name="Google Shape;293;p11"/>
          <p:cNvSpPr txBox="1">
            <a:spLocks noGrp="1"/>
          </p:cNvSpPr>
          <p:nvPr>
            <p:ph type="body" idx="1"/>
          </p:nvPr>
        </p:nvSpPr>
        <p:spPr>
          <a:xfrm>
            <a:off x="696036" y="1125021"/>
            <a:ext cx="10953564" cy="47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r-HR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34 vrsta riba </a:t>
            </a:r>
            <a:r>
              <a:rPr lang="hr-HR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paklara raspoređenih u 11 porodica</a:t>
            </a:r>
            <a:endParaRPr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94" name="Google Shape;294;p11" title="WhatsApp Image 2026-01-23 at 16.23.06.jpeg"/>
          <p:cNvPicPr preferRelativeResize="0"/>
          <p:nvPr/>
        </p:nvPicPr>
        <p:blipFill rotWithShape="1">
          <a:blip r:embed="rId3">
            <a:alphaModFix/>
          </a:blip>
          <a:srcRect l="11088" t="13259" r="43414" b="7301"/>
          <a:stretch/>
        </p:blipFill>
        <p:spPr>
          <a:xfrm rot="5400000">
            <a:off x="1774241" y="335982"/>
            <a:ext cx="1946025" cy="453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6512" y="1882562"/>
            <a:ext cx="3430156" cy="22887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0688" y="1026007"/>
            <a:ext cx="3134436" cy="23508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1238" y="4414128"/>
            <a:ext cx="3255023" cy="20338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4" t="30846" r="6369" b="22189"/>
          <a:stretch/>
        </p:blipFill>
        <p:spPr>
          <a:xfrm>
            <a:off x="1191979" y="5095000"/>
            <a:ext cx="3713317" cy="16228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9" b="13065"/>
          <a:stretch/>
        </p:blipFill>
        <p:spPr>
          <a:xfrm rot="16200000">
            <a:off x="8988626" y="3600849"/>
            <a:ext cx="2757463" cy="29933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9"/>
          <a:srcRect l="31493" r="30033"/>
          <a:stretch/>
        </p:blipFill>
        <p:spPr>
          <a:xfrm rot="16200000">
            <a:off x="2371225" y="2252806"/>
            <a:ext cx="1167756" cy="4046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2"/>
          <p:cNvSpPr txBox="1">
            <a:spLocks noGrp="1"/>
          </p:cNvSpPr>
          <p:nvPr>
            <p:ph type="title"/>
          </p:nvPr>
        </p:nvSpPr>
        <p:spPr>
          <a:xfrm>
            <a:off x="442414" y="28213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Cambria"/>
              <a:buNone/>
            </a:pPr>
            <a:r>
              <a:rPr lang="hr-HR" sz="3200">
                <a:solidFill>
                  <a:srgbClr val="2F5496"/>
                </a:solidFill>
                <a:latin typeface="Cambria"/>
                <a:ea typeface="Cambria"/>
                <a:cs typeface="Cambria"/>
                <a:sym typeface="Cambria"/>
              </a:rPr>
              <a:t>Razlikuju li se sastavi zajednica riba s obzirom na doba dana u Dunavu i Dravi?</a:t>
            </a:r>
            <a:endParaRPr sz="3200">
              <a:solidFill>
                <a:srgbClr val="2F549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00" name="Google Shape;300;p12"/>
          <p:cNvSpPr txBox="1">
            <a:spLocks noGrp="1"/>
          </p:cNvSpPr>
          <p:nvPr>
            <p:ph type="body" idx="1"/>
          </p:nvPr>
        </p:nvSpPr>
        <p:spPr>
          <a:xfrm>
            <a:off x="647131" y="1607696"/>
            <a:ext cx="4238768" cy="452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mbria"/>
              <a:buChar char="•"/>
            </a:pPr>
            <a:r>
              <a:rPr lang="hr-HR" sz="2000" dirty="0">
                <a:latin typeface="Cambria"/>
                <a:ea typeface="Cambria"/>
                <a:cs typeface="Cambria"/>
                <a:sym typeface="Cambria"/>
              </a:rPr>
              <a:t>statistički se značajno </a:t>
            </a:r>
            <a:r>
              <a:rPr lang="hr-HR" sz="2000" dirty="0" smtClean="0">
                <a:latin typeface="Cambria"/>
                <a:ea typeface="Cambria"/>
                <a:cs typeface="Cambria"/>
                <a:sym typeface="Cambria"/>
              </a:rPr>
              <a:t>razlikuju</a:t>
            </a:r>
          </a:p>
          <a:p>
            <a:pPr marL="45720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mbria"/>
              <a:buChar char="•"/>
            </a:pPr>
            <a:r>
              <a:rPr lang="hr-HR" sz="2000" dirty="0">
                <a:latin typeface="Cambria"/>
                <a:ea typeface="Cambria"/>
                <a:cs typeface="Cambria"/>
                <a:sym typeface="Cambria"/>
              </a:rPr>
              <a:t>u</a:t>
            </a:r>
            <a:r>
              <a:rPr lang="hr-HR" sz="2000" dirty="0" smtClean="0">
                <a:latin typeface="Cambria"/>
                <a:ea typeface="Cambria"/>
                <a:cs typeface="Cambria"/>
                <a:sym typeface="Cambria"/>
              </a:rPr>
              <a:t> prosjeku noćni uzorci imaju 5 vrsta više od dnevnih</a:t>
            </a:r>
            <a:endParaRPr sz="2000" dirty="0">
              <a:latin typeface="Cambria"/>
              <a:ea typeface="Cambria"/>
              <a:cs typeface="Cambria"/>
              <a:sym typeface="Cambria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301" name="Google Shape;30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1229" y="1487607"/>
            <a:ext cx="7254960" cy="518211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2" name="Google Shape;302;p12"/>
          <p:cNvGraphicFramePr/>
          <p:nvPr>
            <p:extLst>
              <p:ext uri="{D42A27DB-BD31-4B8C-83A1-F6EECF244321}">
                <p14:modId xmlns:p14="http://schemas.microsoft.com/office/powerpoint/2010/main" val="127798276"/>
              </p:ext>
            </p:extLst>
          </p:nvPr>
        </p:nvGraphicFramePr>
        <p:xfrm>
          <a:off x="452622" y="2749062"/>
          <a:ext cx="3993100" cy="2654850"/>
        </p:xfrm>
        <a:graphic>
          <a:graphicData uri="http://schemas.openxmlformats.org/drawingml/2006/table">
            <a:tbl>
              <a:tblPr firstRow="1" bandRow="1">
                <a:noFill/>
                <a:tableStyleId>{0359232B-6BB4-4489-8D6E-B48A1D6319B0}</a:tableStyleId>
              </a:tblPr>
              <a:tblGrid>
                <a:gridCol w="1277200"/>
                <a:gridCol w="1378425"/>
                <a:gridCol w="1337475"/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u="none" strike="noStrike" cap="none" dirty="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LOKALITET</a:t>
                      </a:r>
                      <a:endParaRPr sz="16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DOBA DANA</a:t>
                      </a:r>
                      <a:endParaRPr sz="16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BROJ VRSTA</a:t>
                      </a:r>
                      <a:endParaRPr sz="16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 anchor="ctr"/>
                </a:tc>
              </a:tr>
              <a:tr h="3708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BATINA</a:t>
                      </a:r>
                      <a:endParaRPr sz="16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DAN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FE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19</a:t>
                      </a:r>
                      <a:endParaRPr sz="16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 anchor="ctr">
                    <a:solidFill>
                      <a:srgbClr val="FEF2CC"/>
                    </a:solidFill>
                  </a:tcPr>
                </a:tc>
              </a:tr>
              <a:tr h="429750">
                <a:tc v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NOĆ</a:t>
                      </a:r>
                      <a:endParaRPr sz="16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27</a:t>
                      </a:r>
                      <a:endParaRPr sz="16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 anchor="ctr">
                    <a:solidFill>
                      <a:srgbClr val="DDEAF6"/>
                    </a:solidFill>
                  </a:tcPr>
                </a:tc>
              </a:tr>
              <a:tr h="3708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BIJELO BRDO</a:t>
                      </a:r>
                      <a:endParaRPr sz="16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DAN</a:t>
                      </a:r>
                      <a:endParaRPr sz="16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 anchor="ctr">
                    <a:solidFill>
                      <a:srgbClr val="FE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20</a:t>
                      </a:r>
                      <a:endParaRPr sz="16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 anchor="ctr">
                    <a:solidFill>
                      <a:srgbClr val="FEF2CC"/>
                    </a:solidFill>
                  </a:tcPr>
                </a:tc>
              </a:tr>
              <a:tr h="370850">
                <a:tc v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NOĆ</a:t>
                      </a:r>
                      <a:endParaRPr sz="16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24</a:t>
                      </a:r>
                      <a:endParaRPr sz="16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 anchor="ctr">
                    <a:solidFill>
                      <a:srgbClr val="DDEAF6"/>
                    </a:solidFill>
                  </a:tcPr>
                </a:tc>
              </a:tr>
              <a:tr h="3708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ILOK</a:t>
                      </a:r>
                      <a:endParaRPr sz="16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DAN</a:t>
                      </a:r>
                      <a:endParaRPr sz="16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 anchor="ctr">
                    <a:solidFill>
                      <a:srgbClr val="FE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22</a:t>
                      </a:r>
                      <a:endParaRPr sz="16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 anchor="ctr">
                    <a:solidFill>
                      <a:srgbClr val="FEF2CC"/>
                    </a:solidFill>
                  </a:tcPr>
                </a:tc>
              </a:tr>
              <a:tr h="370850">
                <a:tc v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u="none" strike="noStrike" cap="none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NOĆ</a:t>
                      </a:r>
                      <a:endParaRPr sz="1600" u="none" strike="noStrike" cap="non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600" u="none" strike="noStrike" cap="none" dirty="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26</a:t>
                      </a:r>
                      <a:endParaRPr sz="1600" u="none" strike="noStrike" cap="none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 anchor="ctr"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sp>
        <p:nvSpPr>
          <p:cNvPr id="303" name="Google Shape;303;p12"/>
          <p:cNvSpPr txBox="1"/>
          <p:nvPr/>
        </p:nvSpPr>
        <p:spPr>
          <a:xfrm>
            <a:off x="127333" y="5489689"/>
            <a:ext cx="43184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 i="1">
                <a:solidFill>
                  <a:srgbClr val="2F5496"/>
                </a:solidFill>
                <a:latin typeface="Cambria"/>
                <a:ea typeface="Cambria"/>
                <a:cs typeface="Cambria"/>
                <a:sym typeface="Cambria"/>
              </a:rPr>
              <a:t>Noću lovimo više vrsta – odnosno vrste koje nismo uzorkovali danju !!!</a:t>
            </a:r>
            <a:endParaRPr sz="1800" i="1">
              <a:solidFill>
                <a:srgbClr val="2F549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3"/>
          <p:cNvSpPr txBox="1">
            <a:spLocks noGrp="1"/>
          </p:cNvSpPr>
          <p:nvPr>
            <p:ph type="title"/>
          </p:nvPr>
        </p:nvSpPr>
        <p:spPr>
          <a:xfrm>
            <a:off x="154229" y="10020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Cambria"/>
              <a:buNone/>
            </a:pPr>
            <a:r>
              <a:rPr lang="hr-HR" sz="3200" dirty="0">
                <a:solidFill>
                  <a:srgbClr val="2F5496"/>
                </a:solidFill>
                <a:latin typeface="Cambria"/>
                <a:ea typeface="Cambria"/>
                <a:cs typeface="Cambria"/>
                <a:sym typeface="Cambria"/>
              </a:rPr>
              <a:t>Koje vrste uzrokuju da se ribe u priobalnim područjima Dunava i Drave razlikuju između dana i noći?</a:t>
            </a:r>
            <a:endParaRPr sz="3200" dirty="0">
              <a:solidFill>
                <a:srgbClr val="2F549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09" name="Google Shape;309;p13"/>
          <p:cNvSpPr txBox="1">
            <a:spLocks noGrp="1"/>
          </p:cNvSpPr>
          <p:nvPr>
            <p:ph type="body" idx="1"/>
          </p:nvPr>
        </p:nvSpPr>
        <p:spPr>
          <a:xfrm>
            <a:off x="552543" y="3516940"/>
            <a:ext cx="45141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None/>
            </a:pPr>
            <a:r>
              <a:rPr lang="hr-HR" dirty="0">
                <a:solidFill>
                  <a:schemeClr val="accent5">
                    <a:lumMod val="75000"/>
                  </a:schemeClr>
                </a:solidFill>
                <a:latin typeface="Cambria"/>
                <a:ea typeface="Cambria"/>
                <a:cs typeface="Cambria"/>
                <a:sym typeface="Cambria"/>
              </a:rPr>
              <a:t>Koje vrste se mogu uloviti uglavnom samo po noći? - INDIKATORSKE VRSTE</a:t>
            </a:r>
            <a:endParaRPr dirty="0">
              <a:solidFill>
                <a:schemeClr val="accent5">
                  <a:lumMod val="75000"/>
                </a:schemeClr>
              </a:solidFill>
            </a:endParaRPr>
          </a:p>
          <a:p>
            <a:pPr marL="228600" lvl="0" indent="-177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hr-HR" sz="2000" dirty="0" err="1">
                <a:latin typeface="Cambria"/>
                <a:ea typeface="Cambria"/>
                <a:cs typeface="Cambria"/>
                <a:sym typeface="Cambria"/>
              </a:rPr>
              <a:t>krupatica</a:t>
            </a:r>
            <a:endParaRPr sz="2000" dirty="0">
              <a:latin typeface="Cambria"/>
              <a:ea typeface="Cambria"/>
              <a:cs typeface="Cambria"/>
              <a:sym typeface="Cambria"/>
            </a:endParaRPr>
          </a:p>
          <a:p>
            <a:pPr marL="228600" lvl="0" indent="-177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hr-HR" sz="2000" dirty="0">
                <a:latin typeface="Cambria"/>
                <a:ea typeface="Cambria"/>
                <a:cs typeface="Cambria"/>
                <a:sym typeface="Cambria"/>
              </a:rPr>
              <a:t>prugasti balavac</a:t>
            </a:r>
            <a:endParaRPr sz="2000" dirty="0"/>
          </a:p>
          <a:p>
            <a:pPr marL="228600" lvl="0" indent="-177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hr-HR" sz="2000" dirty="0" err="1">
                <a:latin typeface="Cambria"/>
                <a:ea typeface="Cambria"/>
                <a:cs typeface="Cambria"/>
                <a:sym typeface="Cambria"/>
              </a:rPr>
              <a:t>bjeloperajna</a:t>
            </a:r>
            <a:r>
              <a:rPr lang="hr-HR" sz="2000" dirty="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2000" dirty="0" err="1">
                <a:latin typeface="Cambria"/>
                <a:ea typeface="Cambria"/>
                <a:cs typeface="Cambria"/>
                <a:sym typeface="Cambria"/>
              </a:rPr>
              <a:t>krkuša</a:t>
            </a:r>
            <a:endParaRPr sz="2000" dirty="0">
              <a:latin typeface="Cambria"/>
              <a:ea typeface="Cambria"/>
              <a:cs typeface="Cambria"/>
              <a:sym typeface="Cambria"/>
            </a:endParaRPr>
          </a:p>
          <a:p>
            <a:pPr marL="228600" lvl="0" indent="-177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hr-HR" sz="2000" dirty="0">
                <a:latin typeface="Cambria"/>
                <a:ea typeface="Cambria"/>
                <a:cs typeface="Cambria"/>
                <a:sym typeface="Cambria"/>
              </a:rPr>
              <a:t>smuđ</a:t>
            </a:r>
            <a:endParaRPr sz="2000"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310" name="Google Shape;31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2029" y="1604954"/>
            <a:ext cx="6400813" cy="4572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44682" y="579654"/>
            <a:ext cx="1603249" cy="699856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3"/>
          <p:cNvSpPr txBox="1"/>
          <p:nvPr/>
        </p:nvSpPr>
        <p:spPr>
          <a:xfrm>
            <a:off x="5191721" y="2153110"/>
            <a:ext cx="2297834" cy="353943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Neogobius melanostomus</a:t>
            </a:r>
            <a:endParaRPr sz="1400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Blicca bjoerkna</a:t>
            </a:r>
            <a:endParaRPr sz="1400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Romanogobio vladykovi</a:t>
            </a:r>
            <a:endParaRPr sz="1400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Leucaspius aspius</a:t>
            </a:r>
            <a:endParaRPr sz="1400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Alburnus alburnus</a:t>
            </a:r>
            <a:endParaRPr sz="1400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Ponticola kessleri</a:t>
            </a:r>
            <a:endParaRPr sz="1400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Gymnocephalus schraetser</a:t>
            </a:r>
            <a:endParaRPr sz="1400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Squalius cephalus</a:t>
            </a:r>
            <a:endParaRPr sz="1400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Leuciscus idus</a:t>
            </a:r>
            <a:endParaRPr sz="1400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Babka gymnotrachelus</a:t>
            </a:r>
            <a:endParaRPr sz="1400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13" name="Google Shape;313;p13"/>
          <p:cNvSpPr txBox="1"/>
          <p:nvPr/>
        </p:nvSpPr>
        <p:spPr>
          <a:xfrm>
            <a:off x="7225247" y="1531644"/>
            <a:ext cx="4807903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 b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Vrste koje doprinose razlici u zajednicama</a:t>
            </a:r>
            <a:endParaRPr sz="18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14" name="Google Shape;314;p13"/>
          <p:cNvSpPr txBox="1"/>
          <p:nvPr/>
        </p:nvSpPr>
        <p:spPr>
          <a:xfrm>
            <a:off x="8052930" y="5911719"/>
            <a:ext cx="2616900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DOPRINOS RAZLIČITOSTI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3331" y="1378424"/>
            <a:ext cx="434331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hr-H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g</a:t>
            </a:r>
            <a:r>
              <a:rPr lang="hr-HR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lavočić</a:t>
            </a:r>
            <a:r>
              <a:rPr lang="hr-H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hr-HR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okrugljak</a:t>
            </a:r>
            <a:endParaRPr lang="hr-HR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hr-H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k</a:t>
            </a:r>
            <a:r>
              <a:rPr lang="hr-HR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rupatica</a:t>
            </a:r>
            <a:endParaRPr lang="hr-HR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hr-H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  <a:r>
              <a:rPr lang="hr-HR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jeloperajna</a:t>
            </a:r>
            <a:r>
              <a:rPr lang="hr-H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hr-HR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krkuša</a:t>
            </a:r>
            <a:endParaRPr lang="hr-HR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hr-HR" sz="2000" dirty="0"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  <a:r>
              <a:rPr lang="hr-H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olen (bucov)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hr-H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….</a:t>
            </a:r>
            <a:endParaRPr lang="hr-HR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55115" y="1177537"/>
            <a:ext cx="7831276" cy="5481893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4"/>
          <p:cNvSpPr txBox="1"/>
          <p:nvPr/>
        </p:nvSpPr>
        <p:spPr>
          <a:xfrm>
            <a:off x="3885631" y="1447453"/>
            <a:ext cx="1671300" cy="4903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Barbus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barbus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Chondrostoma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nasus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Perca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fluviatilis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Rutilus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virgo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Rutilus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rutilus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Silurus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glanis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Sander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lucioperca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Romanogobio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vladykovi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Carassius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gibelio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Ponticola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kessleri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Lota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lota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Squalius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cephalus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Leuciscus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idus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Neogobius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fluviatilis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Neogobius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melanostomus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Blicca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bjoerkna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Zingel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zingel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Babka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gymnotrachealus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Leuciscus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aspius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Cyprinus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carpio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Alburnus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alburnus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r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Abramis</a:t>
            </a:r>
            <a:r>
              <a:rPr lang="hr-HR" sz="1050" i="1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r-HR" sz="1050" i="1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brama</a:t>
            </a:r>
            <a:endParaRPr sz="1050" i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21" name="Google Shape;32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0974" y="1735704"/>
            <a:ext cx="3633540" cy="1374689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14"/>
          <p:cNvSpPr txBox="1"/>
          <p:nvPr/>
        </p:nvSpPr>
        <p:spPr>
          <a:xfrm>
            <a:off x="408262" y="366738"/>
            <a:ext cx="108765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400" b="1">
                <a:solidFill>
                  <a:srgbClr val="2F5496"/>
                </a:solidFill>
                <a:latin typeface="Cambria"/>
                <a:ea typeface="Cambria"/>
                <a:cs typeface="Cambria"/>
                <a:sym typeface="Cambria"/>
              </a:rPr>
              <a:t>Postoji li razlika u veličini (duljini tijela) ulovljenih riba po danu i po noći?</a:t>
            </a:r>
            <a:endParaRPr sz="2400" b="1">
              <a:solidFill>
                <a:srgbClr val="2F549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23" name="Google Shape;323;p14"/>
          <p:cNvSpPr txBox="1"/>
          <p:nvPr/>
        </p:nvSpPr>
        <p:spPr>
          <a:xfrm>
            <a:off x="621575" y="898382"/>
            <a:ext cx="1046783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hr-HR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Postoji značajna razlika!!!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hr-HR" sz="1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Veće ribe su lovljene noću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4" name="Google Shape;324;p14"/>
          <p:cNvPicPr preferRelativeResize="0"/>
          <p:nvPr/>
        </p:nvPicPr>
        <p:blipFill rotWithShape="1">
          <a:blip r:embed="rId5">
            <a:alphaModFix/>
          </a:blip>
          <a:srcRect l="56898" r="25328" b="75916"/>
          <a:stretch/>
        </p:blipFill>
        <p:spPr>
          <a:xfrm>
            <a:off x="2257744" y="3225925"/>
            <a:ext cx="1787857" cy="1614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14"/>
          <p:cNvPicPr preferRelativeResize="0"/>
          <p:nvPr/>
        </p:nvPicPr>
        <p:blipFill rotWithShape="1">
          <a:blip r:embed="rId5">
            <a:alphaModFix/>
          </a:blip>
          <a:srcRect l="2067" t="24184" r="78400" b="52004"/>
          <a:stretch/>
        </p:blipFill>
        <p:spPr>
          <a:xfrm>
            <a:off x="286603" y="3264246"/>
            <a:ext cx="1964677" cy="1596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4"/>
          <p:cNvPicPr preferRelativeResize="0"/>
          <p:nvPr/>
        </p:nvPicPr>
        <p:blipFill rotWithShape="1">
          <a:blip r:embed="rId5">
            <a:alphaModFix/>
          </a:blip>
          <a:srcRect l="21438" t="47626" r="60651" b="28155"/>
          <a:stretch/>
        </p:blipFill>
        <p:spPr>
          <a:xfrm>
            <a:off x="2244096" y="4833738"/>
            <a:ext cx="1801505" cy="1624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4"/>
          <p:cNvPicPr preferRelativeResize="0"/>
          <p:nvPr/>
        </p:nvPicPr>
        <p:blipFill rotWithShape="1">
          <a:blip r:embed="rId5">
            <a:alphaModFix/>
          </a:blip>
          <a:srcRect t="71812" r="78335"/>
          <a:stretch/>
        </p:blipFill>
        <p:spPr>
          <a:xfrm>
            <a:off x="78651" y="4861034"/>
            <a:ext cx="2179093" cy="1890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4"/>
          <p:cNvPicPr preferRelativeResize="0"/>
          <p:nvPr/>
        </p:nvPicPr>
        <p:blipFill rotWithShape="1">
          <a:blip r:embed="rId5">
            <a:alphaModFix/>
          </a:blip>
          <a:srcRect l="4374" t="94749" r="78335" b="1393"/>
          <a:stretch/>
        </p:blipFill>
        <p:spPr>
          <a:xfrm>
            <a:off x="2306472" y="6400800"/>
            <a:ext cx="1739129" cy="25863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4"/>
          <p:cNvSpPr txBox="1"/>
          <p:nvPr/>
        </p:nvSpPr>
        <p:spPr>
          <a:xfrm rot="-5400000">
            <a:off x="-482401" y="4649577"/>
            <a:ext cx="1254546" cy="283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DULJINA TIJELA</a:t>
            </a:r>
            <a:endParaRPr sz="1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30" name="Google Shape;330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54156" y="5102593"/>
            <a:ext cx="626037" cy="273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9624" y="3520601"/>
            <a:ext cx="555336" cy="194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1575" y="4811834"/>
            <a:ext cx="540134" cy="540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348979" y="3535414"/>
            <a:ext cx="607728" cy="232646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14"/>
          <p:cNvSpPr/>
          <p:nvPr/>
        </p:nvSpPr>
        <p:spPr>
          <a:xfrm>
            <a:off x="3140" y="3110393"/>
            <a:ext cx="4251975" cy="3640856"/>
          </a:xfrm>
          <a:prstGeom prst="ellipse">
            <a:avLst/>
          </a:prstGeom>
          <a:noFill/>
          <a:ln w="28575" cap="flat" cmpd="sng">
            <a:solidFill>
              <a:srgbClr val="42719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" grpId="0"/>
      <p:bldP spid="329" grpId="0"/>
      <p:bldP spid="3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Cambria"/>
              <a:buNone/>
            </a:pPr>
            <a:r>
              <a:rPr lang="hr-HR" sz="3200" b="1">
                <a:solidFill>
                  <a:srgbClr val="2F5496"/>
                </a:solidFill>
                <a:latin typeface="Cambria"/>
                <a:ea typeface="Cambria"/>
                <a:cs typeface="Cambria"/>
                <a:sym typeface="Cambria"/>
              </a:rPr>
              <a:t>Zašto je po noći lovljeno više vrsta i više jedinki?</a:t>
            </a:r>
            <a:endParaRPr sz="3200" b="1">
              <a:solidFill>
                <a:srgbClr val="2F549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47" name="Google Shape;34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85800" lvl="1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Cambria"/>
              <a:buChar char="•"/>
            </a:pPr>
            <a:r>
              <a:rPr lang="hr-HR" dirty="0">
                <a:latin typeface="Cambria"/>
                <a:ea typeface="Cambria"/>
                <a:cs typeface="Cambria"/>
                <a:sym typeface="Cambria"/>
              </a:rPr>
              <a:t>različite ribe su različito aktivno s obzirom na doba dana → aktivne ribe se učinkovitije </a:t>
            </a:r>
            <a:r>
              <a:rPr lang="hr-HR" dirty="0" err="1">
                <a:latin typeface="Cambria"/>
                <a:ea typeface="Cambria"/>
                <a:cs typeface="Cambria"/>
                <a:sym typeface="Cambria"/>
              </a:rPr>
              <a:t>uzorkuju</a:t>
            </a:r>
            <a:r>
              <a:rPr lang="hr-HR" dirty="0">
                <a:latin typeface="Cambria"/>
                <a:ea typeface="Cambria"/>
                <a:cs typeface="Cambria"/>
                <a:sym typeface="Cambria"/>
              </a:rPr>
              <a:t> od onih koji se skrivaju </a:t>
            </a:r>
            <a:endParaRPr dirty="0"/>
          </a:p>
          <a:p>
            <a:pPr marL="685800" lvl="1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r-HR" dirty="0">
                <a:latin typeface="Cambria"/>
                <a:ea typeface="Cambria"/>
                <a:cs typeface="Cambria"/>
                <a:sym typeface="Cambria"/>
              </a:rPr>
              <a:t>riba tijekom dana ranije mogu uočiti istraživače i izbjegnuti ulov u usporedbi s noćnim razdobljem</a:t>
            </a:r>
            <a:endParaRPr dirty="0"/>
          </a:p>
          <a:p>
            <a:pPr marL="685800" lvl="1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r-HR" dirty="0">
                <a:latin typeface="Cambria"/>
                <a:ea typeface="Cambria"/>
                <a:cs typeface="Cambria"/>
                <a:sym typeface="Cambria"/>
              </a:rPr>
              <a:t>razlike u korištenju resursa između dana i noći → dnevne migracije između priobalnih staništa i glavnog toka rijeke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348" name="Google Shape;34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54732" y="299129"/>
            <a:ext cx="1603249" cy="699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14030" y="5932651"/>
            <a:ext cx="2577503" cy="712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702725" y="4851708"/>
            <a:ext cx="1139723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84146" y="6235409"/>
            <a:ext cx="409597" cy="40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9396" y="1416034"/>
            <a:ext cx="409597" cy="40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8718973" y="4590625"/>
            <a:ext cx="442750" cy="4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77571" y="5767384"/>
            <a:ext cx="409597" cy="40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1117" y="5932643"/>
            <a:ext cx="886157" cy="54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19646" y="5274404"/>
            <a:ext cx="938332" cy="4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8"/>
          <p:cNvSpPr txBox="1">
            <a:spLocks noGrp="1"/>
          </p:cNvSpPr>
          <p:nvPr>
            <p:ph type="title"/>
          </p:nvPr>
        </p:nvSpPr>
        <p:spPr>
          <a:xfrm>
            <a:off x="702725" y="1630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Cambria"/>
              <a:buNone/>
            </a:pPr>
            <a:r>
              <a:rPr lang="hr-HR" sz="3200" dirty="0">
                <a:solidFill>
                  <a:srgbClr val="2F5496"/>
                </a:solidFill>
                <a:latin typeface="Cambria"/>
                <a:ea typeface="Cambria"/>
                <a:cs typeface="Cambria"/>
                <a:sym typeface="Cambria"/>
              </a:rPr>
              <a:t>Što bi bilo dobro upamtiti?</a:t>
            </a:r>
            <a:endParaRPr sz="3200" dirty="0">
              <a:solidFill>
                <a:srgbClr val="2F549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71" name="Google Shape;371;p18"/>
          <p:cNvSpPr txBox="1">
            <a:spLocks noGrp="1"/>
          </p:cNvSpPr>
          <p:nvPr>
            <p:ph type="body" idx="1"/>
          </p:nvPr>
        </p:nvSpPr>
        <p:spPr>
          <a:xfrm>
            <a:off x="856054" y="125743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hr-HR" dirty="0" smtClean="0">
                <a:latin typeface="Cambria" panose="02040503050406030204" pitchFamily="18" charset="0"/>
                <a:ea typeface="Cambria" panose="02040503050406030204" pitchFamily="18" charset="0"/>
              </a:rPr>
              <a:t>dan i noć ne daju istu sliku zajednice riba</a:t>
            </a:r>
          </a:p>
          <a:p>
            <a:endParaRPr lang="hr-HR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hr-HR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  <a:r>
              <a:rPr lang="hr-HR" dirty="0" smtClean="0">
                <a:latin typeface="Cambria" panose="02040503050406030204" pitchFamily="18" charset="0"/>
                <a:ea typeface="Cambria" panose="02040503050406030204" pitchFamily="18" charset="0"/>
              </a:rPr>
              <a:t>oćno </a:t>
            </a:r>
            <a:r>
              <a:rPr lang="hr-HR" dirty="0">
                <a:latin typeface="Cambria" panose="02040503050406030204" pitchFamily="18" charset="0"/>
                <a:ea typeface="Cambria" panose="02040503050406030204" pitchFamily="18" charset="0"/>
              </a:rPr>
              <a:t>uzorkovanje otkriva drugačiji sastav i veličinsku strukturu zajednice riba u priobalnom pojasu velikih </a:t>
            </a:r>
            <a:r>
              <a:rPr lang="hr-HR" dirty="0" smtClean="0">
                <a:latin typeface="Cambria" panose="02040503050406030204" pitchFamily="18" charset="0"/>
                <a:ea typeface="Cambria" panose="02040503050406030204" pitchFamily="18" charset="0"/>
              </a:rPr>
              <a:t>rijeka</a:t>
            </a:r>
            <a:endParaRPr lang="hr-H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hr-HR" sz="1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hr-HR" dirty="0" smtClean="0">
                <a:latin typeface="Cambria" panose="02040503050406030204" pitchFamily="18" charset="0"/>
                <a:ea typeface="Cambria" panose="02040503050406030204" pitchFamily="18" charset="0"/>
              </a:rPr>
              <a:t>dnevno-noćna </a:t>
            </a:r>
            <a:r>
              <a:rPr lang="hr-HR" dirty="0">
                <a:latin typeface="Cambria" panose="02040503050406030204" pitchFamily="18" charset="0"/>
                <a:ea typeface="Cambria" panose="02040503050406030204" pitchFamily="18" charset="0"/>
              </a:rPr>
              <a:t>dinamika povezana je s lateralnim premještanjem riba između priobalne i dublje/središnje zone riječnog </a:t>
            </a:r>
            <a:r>
              <a:rPr lang="hr-HR" dirty="0" smtClean="0">
                <a:latin typeface="Cambria" panose="02040503050406030204" pitchFamily="18" charset="0"/>
                <a:ea typeface="Cambria" panose="02040503050406030204" pitchFamily="18" charset="0"/>
              </a:rPr>
              <a:t>korita</a:t>
            </a:r>
            <a:endParaRPr lang="hr-H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6" name="Google Shape;34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54732" y="348113"/>
            <a:ext cx="1603249" cy="699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349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14030" y="5981635"/>
            <a:ext cx="2577503" cy="712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350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702725" y="4900692"/>
            <a:ext cx="1139723" cy="66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351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84146" y="6284393"/>
            <a:ext cx="409597" cy="40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52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9396" y="1465018"/>
            <a:ext cx="409597" cy="40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53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8718973" y="4639609"/>
            <a:ext cx="442750" cy="4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54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77571" y="5816368"/>
            <a:ext cx="409597" cy="40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55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1117" y="5981627"/>
            <a:ext cx="886157" cy="54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356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19646" y="5323388"/>
            <a:ext cx="938332" cy="4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7"/>
          <p:cNvSpPr txBox="1">
            <a:spLocks noGrp="1"/>
          </p:cNvSpPr>
          <p:nvPr>
            <p:ph type="title"/>
          </p:nvPr>
        </p:nvSpPr>
        <p:spPr>
          <a:xfrm>
            <a:off x="1840742" y="258506"/>
            <a:ext cx="851051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hr-HR" sz="3200" dirty="0" smtClean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Istraživanje je provedeno u sklopu projekta „</a:t>
            </a:r>
            <a:r>
              <a:rPr lang="hr-HR" sz="3200" dirty="0" err="1" smtClean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Joint</a:t>
            </a:r>
            <a:r>
              <a:rPr lang="hr-HR" sz="3200" dirty="0" smtClean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Danube </a:t>
            </a:r>
            <a:r>
              <a:rPr lang="hr-HR" sz="3200" dirty="0" err="1" smtClean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Survey</a:t>
            </a:r>
            <a:r>
              <a:rPr lang="hr-HR" sz="3200" dirty="0" smtClean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5”</a:t>
            </a:r>
            <a:endParaRPr sz="3200" dirty="0">
              <a:solidFill>
                <a:schemeClr val="accent5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62" name="Google Shape;362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363" name="Google Shape;36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7851" y="1825625"/>
            <a:ext cx="7597254" cy="5062537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17" descr="Home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5" name="Google Shape;365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8200" y="3392744"/>
            <a:ext cx="2746849" cy="121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377" name="Google Shape;377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378" name="Google Shape;37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0293" y="2749237"/>
            <a:ext cx="8931414" cy="135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1002</Words>
  <Application>Microsoft Office PowerPoint</Application>
  <PresentationFormat>Widescreen</PresentationFormat>
  <Paragraphs>150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</vt:lpstr>
      <vt:lpstr>Wingdings</vt:lpstr>
      <vt:lpstr>Office Theme</vt:lpstr>
      <vt:lpstr>1_Office Theme</vt:lpstr>
      <vt:lpstr>Dnevno-noćne promjene sastava i strukture zajednice riba u Dunavu i donjem toku Drave u Hrvatskoj</vt:lpstr>
      <vt:lpstr>Kao biolog koji se bavi istraživanjem riba nerijetko se susrećem s ovakvim i sličnim pitanjima…..</vt:lpstr>
      <vt:lpstr>Jedi i/ili budi pojeden.</vt:lpstr>
      <vt:lpstr>Zajednice riba u tekućicama - DAN</vt:lpstr>
      <vt:lpstr>Zajednica riba u tekućicama – NOĆ </vt:lpstr>
      <vt:lpstr>PODRUČJE ISTRAŽIVANJA</vt:lpstr>
      <vt:lpstr>Što smo radili na terenu?</vt:lpstr>
      <vt:lpstr>Rezultati</vt:lpstr>
      <vt:lpstr>Razlikuju li se sastavi zajednica riba s obzirom na doba dana u Dunavu i Dravi?</vt:lpstr>
      <vt:lpstr>Koje vrste uzrokuju da se ribe u priobalnim područjima Dunava i Drave razlikuju između dana i noći?</vt:lpstr>
      <vt:lpstr>PowerPoint Presentation</vt:lpstr>
      <vt:lpstr>Zašto je po noći lovljeno više vrsta i više jedinki?</vt:lpstr>
      <vt:lpstr>Što bi bilo dobro upamtiti?</vt:lpstr>
      <vt:lpstr>Istraživanje je provedeno u sklopu projekta „Joint Danube Survey 5”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Dnevno-noćne promjene sastava i strukture zajednice riba u Dunavu i donjem toku Drave u Hrvatskoj</dc:title>
  <dc:creator>DD</dc:creator>
  <cp:lastModifiedBy>DD</cp:lastModifiedBy>
  <cp:revision>9</cp:revision>
  <dcterms:created xsi:type="dcterms:W3CDTF">2026-09-25T13:56:21Z</dcterms:created>
  <dcterms:modified xsi:type="dcterms:W3CDTF">2026-09-30T19:20:03Z</dcterms:modified>
</cp:coreProperties>
</file>