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2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Arimo Bold" charset="1" panose="020B0704020202020204"/>
      <p:regular r:id="rId25"/>
    </p:embeddedFont>
    <p:embeddedFont>
      <p:font typeface="Arimo Italics" charset="1" panose="020B0604020202090204"/>
      <p:regular r:id="rId26"/>
    </p:embeddedFont>
    <p:embeddedFont>
      <p:font typeface="Arimo" charset="1" panose="020B0604020202020204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notesMasters/notesMaster1.xml" Type="http://schemas.openxmlformats.org/officeDocument/2006/relationships/notesMaster"/><Relationship Id="rId23" Target="theme/theme2.xml" Type="http://schemas.openxmlformats.org/officeDocument/2006/relationships/theme"/><Relationship Id="rId24" Target="notesSlides/notesSlide1.xml" Type="http://schemas.openxmlformats.org/officeDocument/2006/relationships/notesSlide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notesSlides/notesSlide2.xml" Type="http://schemas.openxmlformats.org/officeDocument/2006/relationships/notesSlide"/><Relationship Id="rId28" Target="fonts/font28.fntdata" Type="http://schemas.openxmlformats.org/officeDocument/2006/relationships/font"/><Relationship Id="rId29" Target="notesSlides/notesSlide3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4.xml" Type="http://schemas.openxmlformats.org/officeDocument/2006/relationships/notesSlide"/><Relationship Id="rId31" Target="notesSlides/notesSlide5.xml" Type="http://schemas.openxmlformats.org/officeDocument/2006/relationships/notesSlide"/><Relationship Id="rId32" Target="notesSlides/notesSlide6.xml" Type="http://schemas.openxmlformats.org/officeDocument/2006/relationships/notesSlide"/><Relationship Id="rId33" Target="notesSlides/notesSlide7.xml" Type="http://schemas.openxmlformats.org/officeDocument/2006/relationships/notesSlide"/><Relationship Id="rId34" Target="notesSlides/notesSlide8.xml" Type="http://schemas.openxmlformats.org/officeDocument/2006/relationships/notesSlide"/><Relationship Id="rId35" Target="notesSlides/notesSlide9.xml" Type="http://schemas.openxmlformats.org/officeDocument/2006/relationships/notesSlide"/><Relationship Id="rId36" Target="notesSlides/notesSlide10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samo se predstavi, gdje radiš i da si na doktoratu na PMFu Biološki odsjek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Kako je došlo do ideje za ovaj rad - SMART</a:t>
            </a:r>
          </a:p>
          <a:p>
            <a:r>
              <a:rPr lang="en-US"/>
              <a:t/>
            </a:r>
          </a:p>
          <a:p>
            <a:r>
              <a:rPr lang="en-US"/>
              <a:t>Što je prikupljeno na SMARTu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Kako je izgledao terenski rad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ANALIZA - prikupljanje i prepisivanje podataka na računalo - slaganje podataka u tablicu pogodnu za obradu - transformiranje podataka kako bi se uklonile vrste s visokom brojnošću (npr. Alburnus alburnus) - koliko su zajednice različite (Bray-Curtisov indeks različitosti )→ mogu li se grupirati (hijerarhijsko klasteriranje)→ kako se ta promjena vidi u prostoru (NMDS)→ jesu li grupe statistički različite (PERMANOVA I PERMDISP)→ koje vrste ih karakteriziraju (IndVal analizom indikatorskih vrsta)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Hijerarhijskim klasteriranjem izdvojene su tri grupe zajednica riba</a:t>
            </a:r>
          </a:p>
          <a:p>
            <a:r>
              <a:rPr lang="en-US"/>
              <a:t/>
            </a:r>
          </a:p>
          <a:p>
            <a:r>
              <a:rPr lang="en-US"/>
              <a:t>Glavna siluet vrijednost je 0,316 za tri klase, što je relativno nisko no to možemo objasniti kako zajednice nisu tri potpuno odvojena bloka, nego postoji znatno preklapanje i postupni prijelaz između njih.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NMDS - nemetričko višedimenzionalno skaliranje</a:t>
            </a:r>
          </a:p>
          <a:p>
            <a:r>
              <a:rPr lang="en-US"/>
              <a:t>2D - Vizualizirane multivarijatne razlike između zajednica </a:t>
            </a:r>
          </a:p>
          <a:p>
            <a:r>
              <a:rPr lang="en-US"/>
              <a:t/>
            </a:r>
          </a:p>
          <a:p>
            <a:r>
              <a:rPr lang="en-US"/>
              <a:t>NMDS Stress je u prihvatljivom omjeru, ali ga treba oprezno tumačiti, no s obzirom da imamo gradijent promijene, a ne nagle promijene takvo što je očekivano.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NMDS - nemetričko višedimenzionalno skaliranje</a:t>
            </a:r>
          </a:p>
          <a:p>
            <a:r>
              <a:rPr lang="en-US"/>
              <a:t/>
            </a:r>
          </a:p>
          <a:p>
            <a:r>
              <a:rPr lang="en-US"/>
              <a:t>Potvrđuje promjenu zajednica udaljavanjem od izvora</a:t>
            </a:r>
          </a:p>
          <a:p>
            <a:r>
              <a:rPr lang="en-US"/>
              <a:t>Visoki Spearman označava izrazito pozitivnu korelaciju</a:t>
            </a:r>
          </a:p>
          <a:p>
            <a:r>
              <a:rPr lang="en-US"/>
              <a:t/>
            </a:r>
          </a:p>
          <a:p>
            <a:r>
              <a:rPr lang="en-US"/>
              <a:t>Vidljive dva slučaju iznimka, plava označuje dio rijeke gdje dolazi do ušća potoka </a:t>
            </a:r>
          </a:p>
          <a:p>
            <a:r>
              <a:rPr lang="en-US"/>
              <a:t>Narančasta u dva slučaja se odnosi na dio rijeke koji je omeđen barijerama, zavojit i s mirnijim tokom. Ekološki se navedeno slaže s pomakom u grupama.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Statistički testovi razlike grupa</a:t>
            </a:r>
          </a:p>
          <a:p>
            <a:r>
              <a:rPr lang="en-US"/>
              <a:t/>
            </a:r>
          </a:p>
          <a:p>
            <a:r>
              <a:rPr lang="en-US"/>
              <a:t>PERMANOVA</a:t>
            </a:r>
          </a:p>
          <a:p>
            <a:r>
              <a:rPr lang="en-US"/>
              <a:t>značajne statističke razlike u ukupnom testu 45,2% ukupne varijacije sa statističkim značajem od 0,001</a:t>
            </a:r>
          </a:p>
          <a:p>
            <a:r>
              <a:rPr lang="en-US"/>
              <a:t>Dodatno odrađena i usporedbe parova tj. grupa (pairwise comparisons) gdje se isto postoje značajne razlike i to ponajviše u usporedbi donjeg i gornjeg toka.</a:t>
            </a:r>
          </a:p>
          <a:p>
            <a:r>
              <a:rPr lang="en-US"/>
              <a:t>*FDR - korekcija p-vrijednosti zbog višestrukih usporedbi za umanjivanje vjerojatnosti lažno pozitivnih rezultata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PERMDISP</a:t>
            </a:r>
          </a:p>
          <a:p>
            <a:r>
              <a:rPr lang="en-US"/>
              <a:t/>
            </a:r>
          </a:p>
          <a:p>
            <a:r>
              <a:rPr lang="en-US"/>
              <a:t>p vrijednost 0,001 što znači da grupe imaju različitu varijabilnost.  </a:t>
            </a:r>
          </a:p>
          <a:p>
            <a:r>
              <a:rPr lang="en-US"/>
              <a:t>Iz dobivenog zaključujemo kako je srednji tok najheterogeniji. To podržava tumačenje kao široke prijelazne zajednice, u kojoj se miješaju elementi gornjeg i donjeg toka te pojavljuju različite kombinacije vrsta.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IndVal (analiza indikatorskih vrsta) je provedena kako bi se odredile indikatorske / specifične vrste za pojedine grupe.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Na kraju analize govore = cluster + silhouette izdvajaju tri glavna tipa, NMDS pokazuje da između njih postoji kontinuirani gradijent, korelacija NMDS1 s udaljenošću pokazuje da je taj gradijent izrazito longitudinalan, PERMANOVA potvrđuje razlike među grupama, PERMDISP pokazuje da je srednja/prijelazna grupa najheterogenija, a IndVal nam govori koje vrste biološki karakteriziraju svaki dio tog kontinuuma.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svg" Type="http://schemas.openxmlformats.org/officeDocument/2006/relationships/image"/><Relationship Id="rId12" Target="../media/image10.png" Type="http://schemas.openxmlformats.org/officeDocument/2006/relationships/image"/><Relationship Id="rId13" Target="../media/image11.svg" Type="http://schemas.openxmlformats.org/officeDocument/2006/relationships/image"/><Relationship Id="rId14" Target="../media/image12.pn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2" Target="../notesSlides/notesSlide2.xml" Type="http://schemas.openxmlformats.org/officeDocument/2006/relationships/notesSlide"/><Relationship Id="rId3" Target="../media/image13.png" Type="http://schemas.openxmlformats.org/officeDocument/2006/relationships/image"/><Relationship Id="rId4" Target="../media/image14.jpeg" Type="http://schemas.openxmlformats.org/officeDocument/2006/relationships/image"/><Relationship Id="rId5" Target="../media/image12.pn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8.jpeg" Type="http://schemas.openxmlformats.org/officeDocument/2006/relationships/image"/><Relationship Id="rId4" Target="../media/image19.pn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20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21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22.pn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2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24.jpe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26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29.png" Type="http://schemas.openxmlformats.org/officeDocument/2006/relationships/image"/><Relationship Id="rId12" Target="../media/image30.png" Type="http://schemas.openxmlformats.org/officeDocument/2006/relationships/image"/><Relationship Id="rId13" Target="../media/image31.png" Type="http://schemas.openxmlformats.org/officeDocument/2006/relationships/image"/><Relationship Id="rId2" Target="../notesSlides/notesSlide10.xml" Type="http://schemas.openxmlformats.org/officeDocument/2006/relationships/notesSlide"/><Relationship Id="rId3" Target="../media/image28.png" Type="http://schemas.openxmlformats.org/officeDocument/2006/relationships/image"/><Relationship Id="rId4" Target="../media/image4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12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4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39.png" Type="http://schemas.openxmlformats.org/officeDocument/2006/relationships/image"/><Relationship Id="rId12" Target="../media/image40.svg" Type="http://schemas.openxmlformats.org/officeDocument/2006/relationships/image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7.jpeg" Type="http://schemas.openxmlformats.org/officeDocument/2006/relationships/image"/><Relationship Id="rId7" Target="../media/image38.jpe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755" t="-70605" r="-22205" b="-2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132734" y="8982729"/>
            <a:ext cx="10969607" cy="2074807"/>
            <a:chOff x="0" y="0"/>
            <a:chExt cx="2889115" cy="5464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89115" cy="546451"/>
            </a:xfrm>
            <a:custGeom>
              <a:avLst/>
              <a:gdLst/>
              <a:ahLst/>
              <a:cxnLst/>
              <a:rect r="r" b="b" t="t" l="l"/>
              <a:pathLst>
                <a:path h="546451" w="2889115">
                  <a:moveTo>
                    <a:pt x="2685915" y="0"/>
                  </a:moveTo>
                  <a:cubicBezTo>
                    <a:pt x="2798139" y="0"/>
                    <a:pt x="2889115" y="122327"/>
                    <a:pt x="2889115" y="273226"/>
                  </a:cubicBezTo>
                  <a:cubicBezTo>
                    <a:pt x="2889115" y="424124"/>
                    <a:pt x="2798139" y="546451"/>
                    <a:pt x="2685915" y="546451"/>
                  </a:cubicBezTo>
                  <a:lnTo>
                    <a:pt x="203200" y="546451"/>
                  </a:lnTo>
                  <a:cubicBezTo>
                    <a:pt x="90976" y="546451"/>
                    <a:pt x="0" y="424124"/>
                    <a:pt x="0" y="273226"/>
                  </a:cubicBezTo>
                  <a:cubicBezTo>
                    <a:pt x="0" y="12232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2889115" cy="6131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036083" y="8967415"/>
            <a:ext cx="8483671" cy="2074807"/>
            <a:chOff x="0" y="0"/>
            <a:chExt cx="2234382" cy="54645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4382" cy="546451"/>
            </a:xfrm>
            <a:custGeom>
              <a:avLst/>
              <a:gdLst/>
              <a:ahLst/>
              <a:cxnLst/>
              <a:rect r="r" b="b" t="t" l="l"/>
              <a:pathLst>
                <a:path h="546451" w="2234382">
                  <a:moveTo>
                    <a:pt x="2031182" y="0"/>
                  </a:moveTo>
                  <a:cubicBezTo>
                    <a:pt x="2143407" y="0"/>
                    <a:pt x="2234382" y="122327"/>
                    <a:pt x="2234382" y="273226"/>
                  </a:cubicBezTo>
                  <a:cubicBezTo>
                    <a:pt x="2234382" y="424124"/>
                    <a:pt x="2143407" y="546451"/>
                    <a:pt x="2031182" y="546451"/>
                  </a:cubicBezTo>
                  <a:lnTo>
                    <a:pt x="203200" y="546451"/>
                  </a:lnTo>
                  <a:cubicBezTo>
                    <a:pt x="90976" y="546451"/>
                    <a:pt x="0" y="424124"/>
                    <a:pt x="0" y="273226"/>
                  </a:cubicBezTo>
                  <a:cubicBezTo>
                    <a:pt x="0" y="12232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2234382" cy="6131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6169043" y="8998043"/>
            <a:ext cx="1898075" cy="1231376"/>
          </a:xfrm>
          <a:custGeom>
            <a:avLst/>
            <a:gdLst/>
            <a:ahLst/>
            <a:cxnLst/>
            <a:rect r="r" b="b" t="t" l="l"/>
            <a:pathLst>
              <a:path h="1231376" w="1898075">
                <a:moveTo>
                  <a:pt x="0" y="0"/>
                </a:moveTo>
                <a:lnTo>
                  <a:pt x="1898075" y="0"/>
                </a:lnTo>
                <a:lnTo>
                  <a:pt x="1898075" y="1231376"/>
                </a:lnTo>
                <a:lnTo>
                  <a:pt x="0" y="12313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919623" y="9130975"/>
            <a:ext cx="2697915" cy="965511"/>
          </a:xfrm>
          <a:custGeom>
            <a:avLst/>
            <a:gdLst/>
            <a:ahLst/>
            <a:cxnLst/>
            <a:rect r="r" b="b" t="t" l="l"/>
            <a:pathLst>
              <a:path h="965511" w="2697915">
                <a:moveTo>
                  <a:pt x="0" y="0"/>
                </a:moveTo>
                <a:lnTo>
                  <a:pt x="2697915" y="0"/>
                </a:lnTo>
                <a:lnTo>
                  <a:pt x="2697915" y="965512"/>
                </a:lnTo>
                <a:lnTo>
                  <a:pt x="0" y="9655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5159602" y="2524307"/>
            <a:ext cx="2428691" cy="2428691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6350000" y="3175000"/>
                  </a:moveTo>
                  <a:cubicBezTo>
                    <a:pt x="6350000" y="1421130"/>
                    <a:pt x="4928870" y="0"/>
                    <a:pt x="3175000" y="0"/>
                  </a:cubicBezTo>
                  <a:lnTo>
                    <a:pt x="0" y="0"/>
                  </a:lnTo>
                  <a:lnTo>
                    <a:pt x="0" y="3175000"/>
                  </a:lnTo>
                  <a:cubicBezTo>
                    <a:pt x="0" y="4928870"/>
                    <a:pt x="1421130" y="6350000"/>
                    <a:pt x="3175000" y="6350000"/>
                  </a:cubicBezTo>
                  <a:cubicBezTo>
                    <a:pt x="4928870" y="6350000"/>
                    <a:pt x="6350000" y="4928870"/>
                    <a:pt x="6350000" y="3175000"/>
                  </a:cubicBezTo>
                  <a:close/>
                </a:path>
              </a:pathLst>
            </a:custGeom>
            <a:solidFill>
              <a:srgbClr val="F47A2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25223" y="364462"/>
              <a:ext cx="5646214" cy="5621077"/>
            </a:xfrm>
            <a:custGeom>
              <a:avLst/>
              <a:gdLst/>
              <a:ahLst/>
              <a:cxnLst/>
              <a:rect r="r" b="b" t="t" l="l"/>
              <a:pathLst>
                <a:path h="5621077" w="5646214">
                  <a:moveTo>
                    <a:pt x="2823107" y="28"/>
                  </a:moveTo>
                  <a:cubicBezTo>
                    <a:pt x="1816014" y="-4476"/>
                    <a:pt x="883489" y="530217"/>
                    <a:pt x="378638" y="1401642"/>
                  </a:cubicBezTo>
                  <a:cubicBezTo>
                    <a:pt x="-126213" y="2273067"/>
                    <a:pt x="-126213" y="3348009"/>
                    <a:pt x="378638" y="4219434"/>
                  </a:cubicBezTo>
                  <a:cubicBezTo>
                    <a:pt x="883489" y="5090859"/>
                    <a:pt x="1816014" y="5625552"/>
                    <a:pt x="2823107" y="5621048"/>
                  </a:cubicBezTo>
                  <a:cubicBezTo>
                    <a:pt x="3830200" y="5625552"/>
                    <a:pt x="4762725" y="5090859"/>
                    <a:pt x="5267576" y="4219434"/>
                  </a:cubicBezTo>
                  <a:cubicBezTo>
                    <a:pt x="5772427" y="3348009"/>
                    <a:pt x="5772427" y="2273067"/>
                    <a:pt x="5267576" y="1401642"/>
                  </a:cubicBezTo>
                  <a:cubicBezTo>
                    <a:pt x="4762725" y="530217"/>
                    <a:pt x="3830200" y="-4476"/>
                    <a:pt x="2823107" y="28"/>
                  </a:cubicBezTo>
                  <a:close/>
                </a:path>
              </a:pathLst>
            </a:custGeom>
            <a:blipFill>
              <a:blip r:embed="rId6"/>
              <a:stretch>
                <a:fillRect l="-105012" t="-9563" r="-101725" b="-2126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1019981" y="8982729"/>
            <a:ext cx="1451756" cy="1246690"/>
          </a:xfrm>
          <a:custGeom>
            <a:avLst/>
            <a:gdLst/>
            <a:ahLst/>
            <a:cxnLst/>
            <a:rect r="r" b="b" t="t" l="l"/>
            <a:pathLst>
              <a:path h="1246690" w="1451756">
                <a:moveTo>
                  <a:pt x="0" y="0"/>
                </a:moveTo>
                <a:lnTo>
                  <a:pt x="1451756" y="0"/>
                </a:lnTo>
                <a:lnTo>
                  <a:pt x="1451756" y="1246690"/>
                </a:lnTo>
                <a:lnTo>
                  <a:pt x="0" y="12466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228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-1367486" y="5641962"/>
            <a:ext cx="21022972" cy="3027949"/>
            <a:chOff x="0" y="0"/>
            <a:chExt cx="5536914" cy="79748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536914" cy="797484"/>
            </a:xfrm>
            <a:custGeom>
              <a:avLst/>
              <a:gdLst/>
              <a:ahLst/>
              <a:cxnLst/>
              <a:rect r="r" b="b" t="t" l="l"/>
              <a:pathLst>
                <a:path h="797484" w="5536914">
                  <a:moveTo>
                    <a:pt x="5333714" y="0"/>
                  </a:moveTo>
                  <a:cubicBezTo>
                    <a:pt x="5445939" y="0"/>
                    <a:pt x="5536914" y="178523"/>
                    <a:pt x="5536914" y="398742"/>
                  </a:cubicBezTo>
                  <a:cubicBezTo>
                    <a:pt x="5536914" y="618961"/>
                    <a:pt x="5445939" y="797484"/>
                    <a:pt x="5333714" y="797484"/>
                  </a:cubicBezTo>
                  <a:lnTo>
                    <a:pt x="203200" y="797484"/>
                  </a:lnTo>
                  <a:cubicBezTo>
                    <a:pt x="90976" y="797484"/>
                    <a:pt x="0" y="618961"/>
                    <a:pt x="0" y="398742"/>
                  </a:cubicBezTo>
                  <a:cubicBezTo>
                    <a:pt x="0" y="17852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D7493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66675"/>
              <a:ext cx="5536914" cy="8641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-1426430">
            <a:off x="180187" y="3151543"/>
            <a:ext cx="2428691" cy="2428691"/>
            <a:chOff x="0" y="0"/>
            <a:chExt cx="6350000" cy="6350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6350000"/>
                  </a:moveTo>
                  <a:cubicBezTo>
                    <a:pt x="4928870" y="6350000"/>
                    <a:pt x="6350000" y="4928870"/>
                    <a:pt x="6350000" y="3175000"/>
                  </a:cubicBezTo>
                  <a:lnTo>
                    <a:pt x="6350000" y="0"/>
                  </a:lnTo>
                  <a:lnTo>
                    <a:pt x="3175000" y="0"/>
                  </a:lnTo>
                  <a:cubicBezTo>
                    <a:pt x="1421130" y="0"/>
                    <a:pt x="0" y="1421130"/>
                    <a:pt x="0" y="3175000"/>
                  </a:cubicBezTo>
                  <a:cubicBezTo>
                    <a:pt x="0" y="4928870"/>
                    <a:pt x="1421130" y="6350000"/>
                    <a:pt x="3175000" y="6350000"/>
                  </a:cubicBezTo>
                  <a:close/>
                </a:path>
              </a:pathLst>
            </a:custGeom>
            <a:solidFill>
              <a:srgbClr val="2583C4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1387892">
              <a:off x="354134" y="334106"/>
              <a:ext cx="5641732" cy="5628449"/>
            </a:xfrm>
            <a:custGeom>
              <a:avLst/>
              <a:gdLst/>
              <a:ahLst/>
              <a:cxnLst/>
              <a:rect r="r" b="b" t="t" l="l"/>
              <a:pathLst>
                <a:path h="5628449" w="5641732">
                  <a:moveTo>
                    <a:pt x="1717274" y="230832"/>
                  </a:moveTo>
                  <a:cubicBezTo>
                    <a:pt x="789797" y="622143"/>
                    <a:pt x="142585" y="1479798"/>
                    <a:pt x="20710" y="2479041"/>
                  </a:cubicBezTo>
                  <a:cubicBezTo>
                    <a:pt x="-101165" y="3478284"/>
                    <a:pt x="320928" y="4466359"/>
                    <a:pt x="1127161" y="5069126"/>
                  </a:cubicBezTo>
                  <a:cubicBezTo>
                    <a:pt x="1933393" y="5671894"/>
                    <a:pt x="3000517" y="5797207"/>
                    <a:pt x="3924458" y="5397616"/>
                  </a:cubicBezTo>
                  <a:cubicBezTo>
                    <a:pt x="4851936" y="5006305"/>
                    <a:pt x="5499147" y="4148650"/>
                    <a:pt x="5621022" y="3149407"/>
                  </a:cubicBezTo>
                  <a:cubicBezTo>
                    <a:pt x="5742897" y="2150164"/>
                    <a:pt x="5320804" y="1162089"/>
                    <a:pt x="4514572" y="559322"/>
                  </a:cubicBezTo>
                  <a:cubicBezTo>
                    <a:pt x="3708339" y="-43445"/>
                    <a:pt x="2641215" y="-168759"/>
                    <a:pt x="1717274" y="230832"/>
                  </a:cubicBezTo>
                  <a:close/>
                </a:path>
              </a:pathLst>
            </a:custGeom>
            <a:blipFill>
              <a:blip r:embed="rId8"/>
              <a:stretch>
                <a:fillRect l="-125158" t="-15359" r="-122376" b="-686"/>
              </a:stretch>
            </a:blip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-4259096">
            <a:off x="7429507" y="2143472"/>
            <a:ext cx="2477828" cy="2991234"/>
            <a:chOff x="0" y="0"/>
            <a:chExt cx="6350000" cy="766572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7665561"/>
            </a:xfrm>
            <a:custGeom>
              <a:avLst/>
              <a:gdLst/>
              <a:ahLst/>
              <a:cxnLst/>
              <a:rect r="r" b="b" t="t" l="l"/>
              <a:pathLst>
                <a:path h="7665561" w="6350000">
                  <a:moveTo>
                    <a:pt x="5420360" y="6734810"/>
                  </a:moveTo>
                  <a:cubicBezTo>
                    <a:pt x="6659880" y="5495290"/>
                    <a:pt x="6659880" y="3484880"/>
                    <a:pt x="5420360" y="2244090"/>
                  </a:cubicBezTo>
                  <a:lnTo>
                    <a:pt x="3175000" y="0"/>
                  </a:lnTo>
                  <a:lnTo>
                    <a:pt x="929640" y="2245360"/>
                  </a:lnTo>
                  <a:cubicBezTo>
                    <a:pt x="-309880" y="3484880"/>
                    <a:pt x="-309880" y="5495290"/>
                    <a:pt x="929640" y="6736080"/>
                  </a:cubicBezTo>
                  <a:cubicBezTo>
                    <a:pt x="2170430" y="7975600"/>
                    <a:pt x="4179570" y="7975600"/>
                    <a:pt x="5420360" y="6734811"/>
                  </a:cubicBezTo>
                  <a:close/>
                </a:path>
              </a:pathLst>
            </a:custGeom>
            <a:solidFill>
              <a:srgbClr val="31A85A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4279957">
              <a:off x="342613" y="1649163"/>
              <a:ext cx="5626674" cy="5642475"/>
            </a:xfrm>
            <a:custGeom>
              <a:avLst/>
              <a:gdLst/>
              <a:ahLst/>
              <a:cxnLst/>
              <a:rect r="r" b="b" t="t" l="l"/>
              <a:pathLst>
                <a:path h="5642475" w="5626674">
                  <a:moveTo>
                    <a:pt x="151883" y="1922074"/>
                  </a:moveTo>
                  <a:cubicBezTo>
                    <a:pt x="-174580" y="2874314"/>
                    <a:pt x="33414" y="3928446"/>
                    <a:pt x="697106" y="4685316"/>
                  </a:cubicBezTo>
                  <a:cubicBezTo>
                    <a:pt x="1360798" y="5442186"/>
                    <a:pt x="2378730" y="5786091"/>
                    <a:pt x="3365455" y="5586809"/>
                  </a:cubicBezTo>
                  <a:cubicBezTo>
                    <a:pt x="4352180" y="5387527"/>
                    <a:pt x="5156858" y="4675523"/>
                    <a:pt x="5474790" y="3720401"/>
                  </a:cubicBezTo>
                  <a:cubicBezTo>
                    <a:pt x="5801254" y="2768160"/>
                    <a:pt x="5593260" y="1714028"/>
                    <a:pt x="4929568" y="957158"/>
                  </a:cubicBezTo>
                  <a:cubicBezTo>
                    <a:pt x="4265876" y="200288"/>
                    <a:pt x="3247944" y="-143617"/>
                    <a:pt x="2261219" y="55665"/>
                  </a:cubicBezTo>
                  <a:cubicBezTo>
                    <a:pt x="1274494" y="254947"/>
                    <a:pt x="469817" y="966951"/>
                    <a:pt x="151884" y="1922074"/>
                  </a:cubicBezTo>
                  <a:close/>
                </a:path>
              </a:pathLst>
            </a:custGeom>
            <a:blipFill>
              <a:blip r:embed="rId9"/>
              <a:stretch>
                <a:fillRect l="-109969" t="-4686" r="-104274" b="-94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205752" y="5727431"/>
            <a:ext cx="5815032" cy="174451"/>
          </a:xfrm>
          <a:custGeom>
            <a:avLst/>
            <a:gdLst/>
            <a:ahLst/>
            <a:cxnLst/>
            <a:rect r="r" b="b" t="t" l="l"/>
            <a:pathLst>
              <a:path h="174451" w="5815032">
                <a:moveTo>
                  <a:pt x="0" y="0"/>
                </a:moveTo>
                <a:lnTo>
                  <a:pt x="5815032" y="0"/>
                </a:lnTo>
                <a:lnTo>
                  <a:pt x="58150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2068882" y="5909709"/>
            <a:ext cx="14574399" cy="2457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b="true" sz="40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LONGITUDINAL CHANGES IN FISH ASSEMBLAGES OF THE KUPA RIVER: THREE MAJOR ASSEMBLAGE TYPES ALONG THE RIVER CONTINUUM </a:t>
            </a:r>
          </a:p>
          <a:p>
            <a:pPr algn="ctr">
              <a:lnSpc>
                <a:spcPts val="4800"/>
              </a:lnSpc>
            </a:pP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6066986" y="5727431"/>
            <a:ext cx="5933147" cy="177994"/>
          </a:xfrm>
          <a:custGeom>
            <a:avLst/>
            <a:gdLst/>
            <a:ahLst/>
            <a:cxnLst/>
            <a:rect r="r" b="b" t="t" l="l"/>
            <a:pathLst>
              <a:path h="177994" w="5933147">
                <a:moveTo>
                  <a:pt x="0" y="0"/>
                </a:moveTo>
                <a:lnTo>
                  <a:pt x="5933146" y="0"/>
                </a:lnTo>
                <a:lnTo>
                  <a:pt x="5933146" y="177994"/>
                </a:lnTo>
                <a:lnTo>
                  <a:pt x="0" y="1779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2252086" y="5754308"/>
            <a:ext cx="5815032" cy="174451"/>
          </a:xfrm>
          <a:custGeom>
            <a:avLst/>
            <a:gdLst/>
            <a:ahLst/>
            <a:cxnLst/>
            <a:rect r="r" b="b" t="t" l="l"/>
            <a:pathLst>
              <a:path h="174451" w="5815032">
                <a:moveTo>
                  <a:pt x="0" y="0"/>
                </a:moveTo>
                <a:lnTo>
                  <a:pt x="5815032" y="0"/>
                </a:lnTo>
                <a:lnTo>
                  <a:pt x="58150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6448566" y="7782701"/>
            <a:ext cx="5815032" cy="174451"/>
          </a:xfrm>
          <a:custGeom>
            <a:avLst/>
            <a:gdLst/>
            <a:ahLst/>
            <a:cxnLst/>
            <a:rect r="r" b="b" t="t" l="l"/>
            <a:pathLst>
              <a:path h="174451" w="5815032">
                <a:moveTo>
                  <a:pt x="0" y="0"/>
                </a:moveTo>
                <a:lnTo>
                  <a:pt x="5815032" y="0"/>
                </a:lnTo>
                <a:lnTo>
                  <a:pt x="58150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-10800000">
            <a:off x="-2035839" y="9845681"/>
            <a:ext cx="5815032" cy="174451"/>
          </a:xfrm>
          <a:custGeom>
            <a:avLst/>
            <a:gdLst/>
            <a:ahLst/>
            <a:cxnLst/>
            <a:rect r="r" b="b" t="t" l="l"/>
            <a:pathLst>
              <a:path h="174451" w="5815032">
                <a:moveTo>
                  <a:pt x="0" y="0"/>
                </a:moveTo>
                <a:lnTo>
                  <a:pt x="5815032" y="0"/>
                </a:lnTo>
                <a:lnTo>
                  <a:pt x="58150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205752" y="206129"/>
            <a:ext cx="1432318" cy="1387348"/>
          </a:xfrm>
          <a:custGeom>
            <a:avLst/>
            <a:gdLst/>
            <a:ahLst/>
            <a:cxnLst/>
            <a:rect r="r" b="b" t="t" l="l"/>
            <a:pathLst>
              <a:path h="1387348" w="1432318">
                <a:moveTo>
                  <a:pt x="0" y="0"/>
                </a:moveTo>
                <a:lnTo>
                  <a:pt x="1432318" y="0"/>
                </a:lnTo>
                <a:lnTo>
                  <a:pt x="1432318" y="1387348"/>
                </a:lnTo>
                <a:lnTo>
                  <a:pt x="0" y="138734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871677" y="8088049"/>
            <a:ext cx="16544645" cy="879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b="true" sz="25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Longitudinalne promjene zajednice riba rijeke Kupe: tri glavna tipa zajednica duž riječnog </a:t>
            </a:r>
            <a:r>
              <a:rPr lang="en-US" b="true" sz="25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toka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</a:p>
        </p:txBody>
      </p:sp>
      <p:grpSp>
        <p:nvGrpSpPr>
          <p:cNvPr name="Group 32" id="32"/>
          <p:cNvGrpSpPr/>
          <p:nvPr/>
        </p:nvGrpSpPr>
        <p:grpSpPr>
          <a:xfrm rot="0">
            <a:off x="361699" y="9419320"/>
            <a:ext cx="5267339" cy="358194"/>
            <a:chOff x="0" y="0"/>
            <a:chExt cx="7023119" cy="477592"/>
          </a:xfrm>
        </p:grpSpPr>
        <p:sp>
          <p:nvSpPr>
            <p:cNvPr name="TextBox 33" id="33"/>
            <p:cNvSpPr txBox="true"/>
            <p:nvPr/>
          </p:nvSpPr>
          <p:spPr>
            <a:xfrm rot="0">
              <a:off x="0" y="-57150"/>
              <a:ext cx="2790463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400" i="true">
                  <a:solidFill>
                    <a:srgbClr val="000000"/>
                  </a:solidFill>
                  <a:latin typeface="Arimo Italics"/>
                  <a:ea typeface="Arimo Italics"/>
                  <a:cs typeface="Arimo Italics"/>
                  <a:sym typeface="Arimo Italics"/>
                </a:rPr>
                <a:t>Presented by: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2790463" y="-57150"/>
              <a:ext cx="4232656" cy="5347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400" b="true">
                  <a:solidFill>
                    <a:srgbClr val="3D7493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Ivan Beno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616665"/>
            <a:ext cx="8534400" cy="3936217"/>
            <a:chOff x="0" y="0"/>
            <a:chExt cx="854776" cy="3942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54776" cy="394238"/>
            </a:xfrm>
            <a:custGeom>
              <a:avLst/>
              <a:gdLst/>
              <a:ahLst/>
              <a:cxnLst/>
              <a:rect r="r" b="b" t="t" l="l"/>
              <a:pathLst>
                <a:path h="394238" w="854776">
                  <a:moveTo>
                    <a:pt x="0" y="0"/>
                  </a:moveTo>
                  <a:lnTo>
                    <a:pt x="854776" y="0"/>
                  </a:lnTo>
                  <a:lnTo>
                    <a:pt x="854776" y="394238"/>
                  </a:lnTo>
                  <a:lnTo>
                    <a:pt x="0" y="394238"/>
                  </a:lnTo>
                  <a:close/>
                </a:path>
              </a:pathLst>
            </a:custGeom>
            <a:blipFill>
              <a:blip r:embed="rId3"/>
              <a:stretch>
                <a:fillRect l="-18870" t="-57066" r="-19857" b="-55553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09600" y="5313055"/>
            <a:ext cx="7871643" cy="4264550"/>
            <a:chOff x="0" y="0"/>
            <a:chExt cx="10495524" cy="5686067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0495524" cy="5686067"/>
              <a:chOff x="0" y="0"/>
              <a:chExt cx="2073190" cy="1123174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073190" cy="1123174"/>
              </a:xfrm>
              <a:custGeom>
                <a:avLst/>
                <a:gdLst/>
                <a:ahLst/>
                <a:cxnLst/>
                <a:rect r="r" b="b" t="t" l="l"/>
                <a:pathLst>
                  <a:path h="1123174" w="2073190">
                    <a:moveTo>
                      <a:pt x="0" y="0"/>
                    </a:moveTo>
                    <a:lnTo>
                      <a:pt x="2073190" y="0"/>
                    </a:lnTo>
                    <a:lnTo>
                      <a:pt x="2073190" y="1123174"/>
                    </a:lnTo>
                    <a:lnTo>
                      <a:pt x="0" y="1123174"/>
                    </a:lnTo>
                    <a:close/>
                  </a:path>
                </a:pathLst>
              </a:custGeom>
              <a:solidFill>
                <a:srgbClr val="274750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2073190" cy="118032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692757" y="588980"/>
              <a:ext cx="6205953" cy="5347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400" b="true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DATA: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692757" y="1198030"/>
              <a:ext cx="9258199" cy="33291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518160" indent="-259080" lvl="1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305 sampl</a:t>
              </a:r>
              <a:r>
                <a:rPr lang="en-US" sz="240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ing sites</a:t>
              </a:r>
            </a:p>
            <a:p>
              <a:pPr algn="l" marL="1036320" indent="-345440" lvl="2">
                <a:lnSpc>
                  <a:spcPts val="3359"/>
                </a:lnSpc>
                <a:buFont typeface="Arial"/>
                <a:buChar char="⚬"/>
              </a:pPr>
              <a:r>
                <a:rPr lang="en-US" sz="240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from the source to the mouth</a:t>
              </a:r>
            </a:p>
            <a:p>
              <a:pPr algn="l" marL="518160" indent="-259080" lvl="1">
                <a:lnSpc>
                  <a:spcPts val="3359"/>
                </a:lnSpc>
                <a:buFont typeface="Arial"/>
                <a:buChar char="•"/>
              </a:pPr>
              <a:r>
                <a:rPr lang="en-US" sz="240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124 1 × 1 km gr</a:t>
              </a:r>
              <a:r>
                <a:rPr lang="en-US" sz="240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id cells</a:t>
              </a:r>
            </a:p>
            <a:p>
              <a:pPr algn="l" marL="1036320" indent="-345440" lvl="2">
                <a:lnSpc>
                  <a:spcPts val="3359"/>
                </a:lnSpc>
                <a:spcBef>
                  <a:spcPct val="0"/>
                </a:spcBef>
                <a:buFont typeface="Arial"/>
                <a:buChar char="⚬"/>
              </a:pPr>
              <a:r>
                <a:rPr lang="en-US" sz="240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117 </a:t>
              </a:r>
              <a:r>
                <a:rPr lang="en-US" sz="240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included in the analysis</a:t>
              </a:r>
            </a:p>
            <a:p>
              <a:pPr algn="l" marL="518160" indent="-259080" lvl="1">
                <a:lnSpc>
                  <a:spcPts val="33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40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41 </a:t>
              </a:r>
              <a:r>
                <a:rPr lang="en-US" sz="240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fish species</a:t>
              </a:r>
            </a:p>
            <a:p>
              <a:pPr algn="l" marL="1036320" indent="-345440" lvl="2">
                <a:lnSpc>
                  <a:spcPts val="3359"/>
                </a:lnSpc>
                <a:spcBef>
                  <a:spcPct val="0"/>
                </a:spcBef>
                <a:buFont typeface="Arial"/>
                <a:buChar char="⚬"/>
              </a:pPr>
              <a:r>
                <a:rPr lang="en-US" sz="240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39 included in the analysis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144000" y="4702474"/>
            <a:ext cx="8534400" cy="3936217"/>
            <a:chOff x="0" y="0"/>
            <a:chExt cx="854776" cy="39423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54776" cy="394238"/>
            </a:xfrm>
            <a:custGeom>
              <a:avLst/>
              <a:gdLst/>
              <a:ahLst/>
              <a:cxnLst/>
              <a:rect r="r" b="b" t="t" l="l"/>
              <a:pathLst>
                <a:path h="394238" w="854776">
                  <a:moveTo>
                    <a:pt x="0" y="0"/>
                  </a:moveTo>
                  <a:lnTo>
                    <a:pt x="854776" y="0"/>
                  </a:lnTo>
                  <a:lnTo>
                    <a:pt x="854776" y="394238"/>
                  </a:lnTo>
                  <a:lnTo>
                    <a:pt x="0" y="394238"/>
                  </a:lnTo>
                  <a:close/>
                </a:path>
              </a:pathLst>
            </a:custGeom>
            <a:blipFill>
              <a:blip r:embed="rId4"/>
              <a:stretch>
                <a:fillRect l="-5038" t="-64546" r="-41648" b="-73986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9282776" y="716044"/>
            <a:ext cx="566912" cy="549113"/>
          </a:xfrm>
          <a:custGeom>
            <a:avLst/>
            <a:gdLst/>
            <a:ahLst/>
            <a:cxnLst/>
            <a:rect r="r" b="b" t="t" l="l"/>
            <a:pathLst>
              <a:path h="549113" w="566912">
                <a:moveTo>
                  <a:pt x="0" y="0"/>
                </a:moveTo>
                <a:lnTo>
                  <a:pt x="566912" y="0"/>
                </a:lnTo>
                <a:lnTo>
                  <a:pt x="566912" y="549112"/>
                </a:lnTo>
                <a:lnTo>
                  <a:pt x="0" y="5491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1371600"/>
            <a:ext cx="5815032" cy="174451"/>
          </a:xfrm>
          <a:custGeom>
            <a:avLst/>
            <a:gdLst/>
            <a:ahLst/>
            <a:cxnLst/>
            <a:rect r="r" b="b" t="t" l="l"/>
            <a:pathLst>
              <a:path h="174451" w="5815032">
                <a:moveTo>
                  <a:pt x="0" y="0"/>
                </a:moveTo>
                <a:lnTo>
                  <a:pt x="5815032" y="0"/>
                </a:lnTo>
                <a:lnTo>
                  <a:pt x="58150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0132734" y="8982729"/>
            <a:ext cx="10969607" cy="2074807"/>
            <a:chOff x="0" y="0"/>
            <a:chExt cx="14626143" cy="2766409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14626143" cy="2766409"/>
              <a:chOff x="0" y="0"/>
              <a:chExt cx="2889115" cy="546451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889115" cy="546451"/>
              </a:xfrm>
              <a:custGeom>
                <a:avLst/>
                <a:gdLst/>
                <a:ahLst/>
                <a:cxnLst/>
                <a:rect r="r" b="b" t="t" l="l"/>
                <a:pathLst>
                  <a:path h="546451" w="2889115">
                    <a:moveTo>
                      <a:pt x="2685915" y="0"/>
                    </a:moveTo>
                    <a:cubicBezTo>
                      <a:pt x="2798139" y="0"/>
                      <a:pt x="2889115" y="122327"/>
                      <a:pt x="2889115" y="273226"/>
                    </a:cubicBezTo>
                    <a:cubicBezTo>
                      <a:pt x="2889115" y="424124"/>
                      <a:pt x="2798139" y="546451"/>
                      <a:pt x="2685915" y="546451"/>
                    </a:cubicBezTo>
                    <a:lnTo>
                      <a:pt x="203200" y="546451"/>
                    </a:lnTo>
                    <a:cubicBezTo>
                      <a:pt x="90976" y="546451"/>
                      <a:pt x="0" y="424124"/>
                      <a:pt x="0" y="273226"/>
                    </a:cubicBezTo>
                    <a:cubicBezTo>
                      <a:pt x="0" y="12232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D7493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66675"/>
                <a:ext cx="2889115" cy="6131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500"/>
                  </a:lnSpc>
                </a:pPr>
              </a:p>
            </p:txBody>
          </p:sp>
        </p:grpSp>
        <p:sp>
          <p:nvSpPr>
            <p:cNvPr name="Freeform 18" id="18"/>
            <p:cNvSpPr/>
            <p:nvPr/>
          </p:nvSpPr>
          <p:spPr>
            <a:xfrm flipH="false" flipV="false" rot="0">
              <a:off x="806537" y="126218"/>
              <a:ext cx="1759770" cy="1529496"/>
            </a:xfrm>
            <a:custGeom>
              <a:avLst/>
              <a:gdLst/>
              <a:ahLst/>
              <a:cxnLst/>
              <a:rect r="r" b="b" t="t" l="l"/>
              <a:pathLst>
                <a:path h="1529496" w="1759770">
                  <a:moveTo>
                    <a:pt x="0" y="0"/>
                  </a:moveTo>
                  <a:lnTo>
                    <a:pt x="1759771" y="0"/>
                  </a:lnTo>
                  <a:lnTo>
                    <a:pt x="1759771" y="1529495"/>
                  </a:lnTo>
                  <a:lnTo>
                    <a:pt x="0" y="1529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595063" y="248421"/>
              <a:ext cx="3594652" cy="1285088"/>
            </a:xfrm>
            <a:custGeom>
              <a:avLst/>
              <a:gdLst/>
              <a:ahLst/>
              <a:cxnLst/>
              <a:rect r="r" b="b" t="t" l="l"/>
              <a:pathLst>
                <a:path h="1285088" w="3594652">
                  <a:moveTo>
                    <a:pt x="0" y="0"/>
                  </a:moveTo>
                  <a:lnTo>
                    <a:pt x="3594652" y="0"/>
                  </a:lnTo>
                  <a:lnTo>
                    <a:pt x="3594652" y="1285088"/>
                  </a:lnTo>
                  <a:lnTo>
                    <a:pt x="0" y="1285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7841266" y="0"/>
              <a:ext cx="2548259" cy="1655713"/>
            </a:xfrm>
            <a:custGeom>
              <a:avLst/>
              <a:gdLst/>
              <a:ahLst/>
              <a:cxnLst/>
              <a:rect r="r" b="b" t="t" l="l"/>
              <a:pathLst>
                <a:path h="1655713" w="2548259">
                  <a:moveTo>
                    <a:pt x="0" y="0"/>
                  </a:moveTo>
                  <a:lnTo>
                    <a:pt x="2548258" y="0"/>
                  </a:lnTo>
                  <a:lnTo>
                    <a:pt x="2548258" y="1655713"/>
                  </a:lnTo>
                  <a:lnTo>
                    <a:pt x="0" y="1655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609600" y="581025"/>
            <a:ext cx="6644640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b="true" sz="5000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IDEA AND DATA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09600" y="1883744"/>
            <a:ext cx="7871643" cy="2511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Project: “USLUGE DEFINIRANJA SMART CILJEVA OČUVANJA I OSNOVNIH MJERA OČUVANJA CILJNIH VRSTA I STANIŠNIH TIPOVA – GRUPA 4: DEFINIRANJE CILJEVA I MJERA OČUVANJA ZA NEDOVOLJNO POZNATE VRSTE SLATKOVODNIH RIBA”.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9600" y="0"/>
            <a:ext cx="4343400" cy="10287000"/>
            <a:chOff x="0" y="0"/>
            <a:chExt cx="435020" cy="10303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5020" cy="1030310"/>
            </a:xfrm>
            <a:custGeom>
              <a:avLst/>
              <a:gdLst/>
              <a:ahLst/>
              <a:cxnLst/>
              <a:rect r="r" b="b" t="t" l="l"/>
              <a:pathLst>
                <a:path h="1030310" w="435020">
                  <a:moveTo>
                    <a:pt x="0" y="0"/>
                  </a:moveTo>
                  <a:lnTo>
                    <a:pt x="435020" y="0"/>
                  </a:lnTo>
                  <a:lnTo>
                    <a:pt x="435020" y="1030310"/>
                  </a:lnTo>
                  <a:lnTo>
                    <a:pt x="0" y="1030310"/>
                  </a:lnTo>
                  <a:close/>
                </a:path>
              </a:pathLst>
            </a:custGeom>
            <a:blipFill>
              <a:blip r:embed="rId3"/>
              <a:stretch>
                <a:fillRect l="-76568" t="0" r="-13922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331917" y="0"/>
            <a:ext cx="4346483" cy="9677400"/>
            <a:chOff x="0" y="0"/>
            <a:chExt cx="435329" cy="96925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5329" cy="969255"/>
            </a:xfrm>
            <a:custGeom>
              <a:avLst/>
              <a:gdLst/>
              <a:ahLst/>
              <a:cxnLst/>
              <a:rect r="r" b="b" t="t" l="l"/>
              <a:pathLst>
                <a:path h="969255" w="435329">
                  <a:moveTo>
                    <a:pt x="0" y="0"/>
                  </a:moveTo>
                  <a:lnTo>
                    <a:pt x="435329" y="0"/>
                  </a:lnTo>
                  <a:lnTo>
                    <a:pt x="435329" y="969255"/>
                  </a:lnTo>
                  <a:lnTo>
                    <a:pt x="0" y="969255"/>
                  </a:lnTo>
                  <a:close/>
                </a:path>
              </a:pathLst>
            </a:custGeom>
            <a:blipFill>
              <a:blip r:embed="rId4"/>
              <a:stretch>
                <a:fillRect l="-30883" t="0" r="-36103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158742" y="2348865"/>
            <a:ext cx="5815032" cy="174451"/>
          </a:xfrm>
          <a:custGeom>
            <a:avLst/>
            <a:gdLst/>
            <a:ahLst/>
            <a:cxnLst/>
            <a:rect r="r" b="b" t="t" l="l"/>
            <a:pathLst>
              <a:path h="174451" w="5815032">
                <a:moveTo>
                  <a:pt x="0" y="0"/>
                </a:moveTo>
                <a:lnTo>
                  <a:pt x="5815032" y="0"/>
                </a:lnTo>
                <a:lnTo>
                  <a:pt x="58150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027695" y="1558290"/>
            <a:ext cx="6077126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b="true" sz="5000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FI</a:t>
            </a:r>
            <a:r>
              <a:rPr lang="en-US" b="true" sz="5000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ELD SAMPLING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573667" y="3399440"/>
            <a:ext cx="6985183" cy="5026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Fish communities were sampled by electrofishing along the entire Kupa River.</a:t>
            </a:r>
          </a:p>
          <a:p>
            <a:pPr algn="l">
              <a:lnSpc>
                <a:spcPts val="3359"/>
              </a:lnSpc>
            </a:pPr>
          </a:p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Upper and shallower reaches: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backpack electrofishing</a:t>
            </a:r>
          </a:p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Larger and deeper reaches: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stationary electrofishing unit and</a:t>
            </a:r>
            <a:r>
              <a:rPr lang="en-US" sz="2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boat electrofishing</a:t>
            </a:r>
          </a:p>
          <a:p>
            <a:pPr algn="l">
              <a:lnSpc>
                <a:spcPts val="3359"/>
              </a:lnSpc>
            </a:pP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The sampling approach was adapted to the hydromorphological characteristics of each site.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10132734" y="8982729"/>
            <a:ext cx="10969607" cy="2074807"/>
            <a:chOff x="0" y="0"/>
            <a:chExt cx="14626143" cy="2766409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4626143" cy="2766409"/>
              <a:chOff x="0" y="0"/>
              <a:chExt cx="2889115" cy="546451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889115" cy="546451"/>
              </a:xfrm>
              <a:custGeom>
                <a:avLst/>
                <a:gdLst/>
                <a:ahLst/>
                <a:cxnLst/>
                <a:rect r="r" b="b" t="t" l="l"/>
                <a:pathLst>
                  <a:path h="546451" w="2889115">
                    <a:moveTo>
                      <a:pt x="2685915" y="0"/>
                    </a:moveTo>
                    <a:cubicBezTo>
                      <a:pt x="2798139" y="0"/>
                      <a:pt x="2889115" y="122327"/>
                      <a:pt x="2889115" y="273226"/>
                    </a:cubicBezTo>
                    <a:cubicBezTo>
                      <a:pt x="2889115" y="424124"/>
                      <a:pt x="2798139" y="546451"/>
                      <a:pt x="2685915" y="546451"/>
                    </a:cubicBezTo>
                    <a:lnTo>
                      <a:pt x="203200" y="546451"/>
                    </a:lnTo>
                    <a:cubicBezTo>
                      <a:pt x="90976" y="546451"/>
                      <a:pt x="0" y="424124"/>
                      <a:pt x="0" y="273226"/>
                    </a:cubicBezTo>
                    <a:cubicBezTo>
                      <a:pt x="0" y="12232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D7493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66675"/>
                <a:ext cx="2889115" cy="6131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500"/>
                  </a:lnSpc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806537" y="126218"/>
              <a:ext cx="1759770" cy="1529496"/>
            </a:xfrm>
            <a:custGeom>
              <a:avLst/>
              <a:gdLst/>
              <a:ahLst/>
              <a:cxnLst/>
              <a:rect r="r" b="b" t="t" l="l"/>
              <a:pathLst>
                <a:path h="1529496" w="1759770">
                  <a:moveTo>
                    <a:pt x="0" y="0"/>
                  </a:moveTo>
                  <a:lnTo>
                    <a:pt x="1759771" y="0"/>
                  </a:lnTo>
                  <a:lnTo>
                    <a:pt x="1759771" y="1529495"/>
                  </a:lnTo>
                  <a:lnTo>
                    <a:pt x="0" y="1529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595063" y="248421"/>
              <a:ext cx="3594652" cy="1285088"/>
            </a:xfrm>
            <a:custGeom>
              <a:avLst/>
              <a:gdLst/>
              <a:ahLst/>
              <a:cxnLst/>
              <a:rect r="r" b="b" t="t" l="l"/>
              <a:pathLst>
                <a:path h="1285088" w="3594652">
                  <a:moveTo>
                    <a:pt x="0" y="0"/>
                  </a:moveTo>
                  <a:lnTo>
                    <a:pt x="3594652" y="0"/>
                  </a:lnTo>
                  <a:lnTo>
                    <a:pt x="3594652" y="1285088"/>
                  </a:lnTo>
                  <a:lnTo>
                    <a:pt x="0" y="1285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841266" y="0"/>
              <a:ext cx="2548259" cy="1655713"/>
            </a:xfrm>
            <a:custGeom>
              <a:avLst/>
              <a:gdLst/>
              <a:ahLst/>
              <a:cxnLst/>
              <a:rect r="r" b="b" t="t" l="l"/>
              <a:pathLst>
                <a:path h="1655713" w="2548259">
                  <a:moveTo>
                    <a:pt x="0" y="0"/>
                  </a:moveTo>
                  <a:lnTo>
                    <a:pt x="2548258" y="0"/>
                  </a:lnTo>
                  <a:lnTo>
                    <a:pt x="2548258" y="1655713"/>
                  </a:lnTo>
                  <a:lnTo>
                    <a:pt x="0" y="1655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38743" y="411351"/>
            <a:ext cx="15610514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b="true" sz="5000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FI</a:t>
            </a:r>
            <a:r>
              <a:rPr lang="en-US" b="true" sz="5000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SH COMMUNITY ANALYSIS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1944571"/>
            <a:ext cx="18288000" cy="1776182"/>
            <a:chOff x="0" y="0"/>
            <a:chExt cx="4816593" cy="46780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467801"/>
            </a:xfrm>
            <a:custGeom>
              <a:avLst/>
              <a:gdLst/>
              <a:ahLst/>
              <a:cxnLst/>
              <a:rect r="r" b="b" t="t" l="l"/>
              <a:pathLst>
                <a:path h="46780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67801"/>
                  </a:lnTo>
                  <a:lnTo>
                    <a:pt x="0" y="467801"/>
                  </a:lnTo>
                  <a:close/>
                </a:path>
              </a:pathLst>
            </a:custGeom>
            <a:solidFill>
              <a:srgbClr val="27475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816593" cy="5249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675473" y="1114700"/>
            <a:ext cx="5154332" cy="174451"/>
          </a:xfrm>
          <a:custGeom>
            <a:avLst/>
            <a:gdLst/>
            <a:ahLst/>
            <a:cxnLst/>
            <a:rect r="r" b="b" t="t" l="l"/>
            <a:pathLst>
              <a:path h="174451" w="5154332">
                <a:moveTo>
                  <a:pt x="0" y="0"/>
                </a:moveTo>
                <a:lnTo>
                  <a:pt x="5154332" y="0"/>
                </a:lnTo>
                <a:lnTo>
                  <a:pt x="51543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2818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0017737" y="1125076"/>
            <a:ext cx="3594790" cy="153700"/>
          </a:xfrm>
          <a:custGeom>
            <a:avLst/>
            <a:gdLst/>
            <a:ahLst/>
            <a:cxnLst/>
            <a:rect r="r" b="b" t="t" l="l"/>
            <a:pathLst>
              <a:path h="153700" w="3594790">
                <a:moveTo>
                  <a:pt x="0" y="0"/>
                </a:moveTo>
                <a:lnTo>
                  <a:pt x="3594790" y="0"/>
                </a:lnTo>
                <a:lnTo>
                  <a:pt x="3594790" y="153699"/>
                </a:lnTo>
                <a:lnTo>
                  <a:pt x="0" y="1536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4252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3257766"/>
            <a:ext cx="16136882" cy="5768935"/>
          </a:xfrm>
          <a:custGeom>
            <a:avLst/>
            <a:gdLst/>
            <a:ahLst/>
            <a:cxnLst/>
            <a:rect r="r" b="b" t="t" l="l"/>
            <a:pathLst>
              <a:path h="5768935" w="16136882">
                <a:moveTo>
                  <a:pt x="0" y="0"/>
                </a:moveTo>
                <a:lnTo>
                  <a:pt x="16136882" y="0"/>
                </a:lnTo>
                <a:lnTo>
                  <a:pt x="16136882" y="5768936"/>
                </a:lnTo>
                <a:lnTo>
                  <a:pt x="0" y="57689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2151928"/>
            <a:ext cx="15920557" cy="415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Aim: To d</a:t>
            </a:r>
            <a:r>
              <a:rPr lang="en-US" b="true" sz="24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etermine whether distinct fish community types can be identified along the Kupa River.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0132734" y="8982729"/>
            <a:ext cx="10969607" cy="2074807"/>
            <a:chOff x="0" y="0"/>
            <a:chExt cx="14626143" cy="2766409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14626143" cy="2766409"/>
              <a:chOff x="0" y="0"/>
              <a:chExt cx="2889115" cy="546451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2889115" cy="546451"/>
              </a:xfrm>
              <a:custGeom>
                <a:avLst/>
                <a:gdLst/>
                <a:ahLst/>
                <a:cxnLst/>
                <a:rect r="r" b="b" t="t" l="l"/>
                <a:pathLst>
                  <a:path h="546451" w="2889115">
                    <a:moveTo>
                      <a:pt x="2685915" y="0"/>
                    </a:moveTo>
                    <a:cubicBezTo>
                      <a:pt x="2798139" y="0"/>
                      <a:pt x="2889115" y="122327"/>
                      <a:pt x="2889115" y="273226"/>
                    </a:cubicBezTo>
                    <a:cubicBezTo>
                      <a:pt x="2889115" y="424124"/>
                      <a:pt x="2798139" y="546451"/>
                      <a:pt x="2685915" y="546451"/>
                    </a:cubicBezTo>
                    <a:lnTo>
                      <a:pt x="203200" y="546451"/>
                    </a:lnTo>
                    <a:cubicBezTo>
                      <a:pt x="90976" y="546451"/>
                      <a:pt x="0" y="424124"/>
                      <a:pt x="0" y="273226"/>
                    </a:cubicBezTo>
                    <a:cubicBezTo>
                      <a:pt x="0" y="12232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D749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66675"/>
                <a:ext cx="2889115" cy="6131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500"/>
                  </a:lnSpc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806537" y="126218"/>
              <a:ext cx="1759770" cy="1529496"/>
            </a:xfrm>
            <a:custGeom>
              <a:avLst/>
              <a:gdLst/>
              <a:ahLst/>
              <a:cxnLst/>
              <a:rect r="r" b="b" t="t" l="l"/>
              <a:pathLst>
                <a:path h="1529496" w="1759770">
                  <a:moveTo>
                    <a:pt x="0" y="0"/>
                  </a:moveTo>
                  <a:lnTo>
                    <a:pt x="1759771" y="0"/>
                  </a:lnTo>
                  <a:lnTo>
                    <a:pt x="1759771" y="1529495"/>
                  </a:lnTo>
                  <a:lnTo>
                    <a:pt x="0" y="1529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3595063" y="248421"/>
              <a:ext cx="3594652" cy="1285088"/>
            </a:xfrm>
            <a:custGeom>
              <a:avLst/>
              <a:gdLst/>
              <a:ahLst/>
              <a:cxnLst/>
              <a:rect r="r" b="b" t="t" l="l"/>
              <a:pathLst>
                <a:path h="1285088" w="3594652">
                  <a:moveTo>
                    <a:pt x="0" y="0"/>
                  </a:moveTo>
                  <a:lnTo>
                    <a:pt x="3594652" y="0"/>
                  </a:lnTo>
                  <a:lnTo>
                    <a:pt x="3594652" y="1285088"/>
                  </a:lnTo>
                  <a:lnTo>
                    <a:pt x="0" y="1285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7841266" y="0"/>
              <a:ext cx="2548259" cy="1655713"/>
            </a:xfrm>
            <a:custGeom>
              <a:avLst/>
              <a:gdLst/>
              <a:ahLst/>
              <a:cxnLst/>
              <a:rect r="r" b="b" t="t" l="l"/>
              <a:pathLst>
                <a:path h="1655713" w="2548259">
                  <a:moveTo>
                    <a:pt x="0" y="0"/>
                  </a:moveTo>
                  <a:lnTo>
                    <a:pt x="2548258" y="0"/>
                  </a:lnTo>
                  <a:lnTo>
                    <a:pt x="2548258" y="1655713"/>
                  </a:lnTo>
                  <a:lnTo>
                    <a:pt x="0" y="1655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AutoShape 17" id="17"/>
          <p:cNvSpPr/>
          <p:nvPr/>
        </p:nvSpPr>
        <p:spPr>
          <a:xfrm>
            <a:off x="9456855" y="4749453"/>
            <a:ext cx="56088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triangle" len="med" w="lg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9600" y="3334666"/>
            <a:ext cx="6097664" cy="2762736"/>
            <a:chOff x="0" y="0"/>
            <a:chExt cx="1605969" cy="7276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5969" cy="727634"/>
            </a:xfrm>
            <a:custGeom>
              <a:avLst/>
              <a:gdLst/>
              <a:ahLst/>
              <a:cxnLst/>
              <a:rect r="r" b="b" t="t" l="l"/>
              <a:pathLst>
                <a:path h="727634" w="1605969">
                  <a:moveTo>
                    <a:pt x="0" y="0"/>
                  </a:moveTo>
                  <a:lnTo>
                    <a:pt x="1605969" y="0"/>
                  </a:lnTo>
                  <a:lnTo>
                    <a:pt x="1605969" y="727634"/>
                  </a:lnTo>
                  <a:lnTo>
                    <a:pt x="0" y="727634"/>
                  </a:lnTo>
                  <a:close/>
                </a:path>
              </a:pathLst>
            </a:custGeom>
            <a:solidFill>
              <a:srgbClr val="2747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1605969" cy="7847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09600" y="1371600"/>
            <a:ext cx="5154332" cy="174451"/>
          </a:xfrm>
          <a:custGeom>
            <a:avLst/>
            <a:gdLst/>
            <a:ahLst/>
            <a:cxnLst/>
            <a:rect r="r" b="b" t="t" l="l"/>
            <a:pathLst>
              <a:path h="174451" w="5154332">
                <a:moveTo>
                  <a:pt x="0" y="0"/>
                </a:moveTo>
                <a:lnTo>
                  <a:pt x="5154332" y="0"/>
                </a:lnTo>
                <a:lnTo>
                  <a:pt x="51543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2818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5910438" y="1381976"/>
            <a:ext cx="5123322" cy="153700"/>
          </a:xfrm>
          <a:custGeom>
            <a:avLst/>
            <a:gdLst/>
            <a:ahLst/>
            <a:cxnLst/>
            <a:rect r="r" b="b" t="t" l="l"/>
            <a:pathLst>
              <a:path h="153700" w="5123322">
                <a:moveTo>
                  <a:pt x="0" y="0"/>
                </a:moveTo>
                <a:lnTo>
                  <a:pt x="5123322" y="0"/>
                </a:lnTo>
                <a:lnTo>
                  <a:pt x="5123322" y="153699"/>
                </a:lnTo>
                <a:lnTo>
                  <a:pt x="0" y="1536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377324" y="2193409"/>
            <a:ext cx="10075289" cy="6716860"/>
          </a:xfrm>
          <a:custGeom>
            <a:avLst/>
            <a:gdLst/>
            <a:ahLst/>
            <a:cxnLst/>
            <a:rect r="r" b="b" t="t" l="l"/>
            <a:pathLst>
              <a:path h="6716860" w="10075289">
                <a:moveTo>
                  <a:pt x="0" y="0"/>
                </a:moveTo>
                <a:lnTo>
                  <a:pt x="10075290" y="0"/>
                </a:lnTo>
                <a:lnTo>
                  <a:pt x="10075290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09600" y="581025"/>
            <a:ext cx="10424160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b="true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HOW</a:t>
            </a:r>
            <a:r>
              <a:rPr lang="en-US" b="true" sz="5000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 MANY COMMUNITY TYPES?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3851055"/>
            <a:ext cx="5207303" cy="1672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H</a:t>
            </a:r>
            <a:r>
              <a:rPr lang="en-US" sz="24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ierarchical cluster analysis: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b="true" sz="240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three main fish community types</a:t>
            </a:r>
          </a:p>
          <a:p>
            <a:pPr algn="l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Mean silhouette value = 0.316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09600" y="1752139"/>
            <a:ext cx="7209102" cy="441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 b="tru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Three Main Fish Community Typ</a:t>
            </a:r>
            <a:r>
              <a:rPr lang="en-US" b="true" sz="25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es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132734" y="8982729"/>
            <a:ext cx="10969607" cy="2074807"/>
            <a:chOff x="0" y="0"/>
            <a:chExt cx="14626143" cy="2766409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14626143" cy="2766409"/>
              <a:chOff x="0" y="0"/>
              <a:chExt cx="2889115" cy="54645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89115" cy="546451"/>
              </a:xfrm>
              <a:custGeom>
                <a:avLst/>
                <a:gdLst/>
                <a:ahLst/>
                <a:cxnLst/>
                <a:rect r="r" b="b" t="t" l="l"/>
                <a:pathLst>
                  <a:path h="546451" w="2889115">
                    <a:moveTo>
                      <a:pt x="2685915" y="0"/>
                    </a:moveTo>
                    <a:cubicBezTo>
                      <a:pt x="2798139" y="0"/>
                      <a:pt x="2889115" y="122327"/>
                      <a:pt x="2889115" y="273226"/>
                    </a:cubicBezTo>
                    <a:cubicBezTo>
                      <a:pt x="2889115" y="424124"/>
                      <a:pt x="2798139" y="546451"/>
                      <a:pt x="2685915" y="546451"/>
                    </a:cubicBezTo>
                    <a:lnTo>
                      <a:pt x="203200" y="546451"/>
                    </a:lnTo>
                    <a:cubicBezTo>
                      <a:pt x="90976" y="546451"/>
                      <a:pt x="0" y="424124"/>
                      <a:pt x="0" y="273226"/>
                    </a:cubicBezTo>
                    <a:cubicBezTo>
                      <a:pt x="0" y="12232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D7493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66675"/>
                <a:ext cx="2889115" cy="6131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500"/>
                  </a:lnSpc>
                </a:pPr>
              </a:p>
            </p:txBody>
          </p:sp>
        </p:grpSp>
        <p:sp>
          <p:nvSpPr>
            <p:cNvPr name="Freeform 15" id="15"/>
            <p:cNvSpPr/>
            <p:nvPr/>
          </p:nvSpPr>
          <p:spPr>
            <a:xfrm flipH="false" flipV="false" rot="0">
              <a:off x="806537" y="126218"/>
              <a:ext cx="1759770" cy="1529496"/>
            </a:xfrm>
            <a:custGeom>
              <a:avLst/>
              <a:gdLst/>
              <a:ahLst/>
              <a:cxnLst/>
              <a:rect r="r" b="b" t="t" l="l"/>
              <a:pathLst>
                <a:path h="1529496" w="1759770">
                  <a:moveTo>
                    <a:pt x="0" y="0"/>
                  </a:moveTo>
                  <a:lnTo>
                    <a:pt x="1759771" y="0"/>
                  </a:lnTo>
                  <a:lnTo>
                    <a:pt x="1759771" y="1529495"/>
                  </a:lnTo>
                  <a:lnTo>
                    <a:pt x="0" y="1529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595063" y="248421"/>
              <a:ext cx="3594652" cy="1285088"/>
            </a:xfrm>
            <a:custGeom>
              <a:avLst/>
              <a:gdLst/>
              <a:ahLst/>
              <a:cxnLst/>
              <a:rect r="r" b="b" t="t" l="l"/>
              <a:pathLst>
                <a:path h="1285088" w="3594652">
                  <a:moveTo>
                    <a:pt x="0" y="0"/>
                  </a:moveTo>
                  <a:lnTo>
                    <a:pt x="3594652" y="0"/>
                  </a:lnTo>
                  <a:lnTo>
                    <a:pt x="3594652" y="1285088"/>
                  </a:lnTo>
                  <a:lnTo>
                    <a:pt x="0" y="1285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7841266" y="0"/>
              <a:ext cx="2548259" cy="1655713"/>
            </a:xfrm>
            <a:custGeom>
              <a:avLst/>
              <a:gdLst/>
              <a:ahLst/>
              <a:cxnLst/>
              <a:rect r="r" b="b" t="t" l="l"/>
              <a:pathLst>
                <a:path h="1655713" w="2548259">
                  <a:moveTo>
                    <a:pt x="0" y="0"/>
                  </a:moveTo>
                  <a:lnTo>
                    <a:pt x="2548258" y="0"/>
                  </a:lnTo>
                  <a:lnTo>
                    <a:pt x="2548258" y="1655713"/>
                  </a:lnTo>
                  <a:lnTo>
                    <a:pt x="0" y="1655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81966" y="1850116"/>
            <a:ext cx="12983890" cy="6585937"/>
          </a:xfrm>
          <a:custGeom>
            <a:avLst/>
            <a:gdLst/>
            <a:ahLst/>
            <a:cxnLst/>
            <a:rect r="r" b="b" t="t" l="l"/>
            <a:pathLst>
              <a:path h="6585937" w="12983890">
                <a:moveTo>
                  <a:pt x="0" y="0"/>
                </a:moveTo>
                <a:lnTo>
                  <a:pt x="12983890" y="0"/>
                </a:lnTo>
                <a:lnTo>
                  <a:pt x="12983890" y="6585937"/>
                </a:lnTo>
                <a:lnTo>
                  <a:pt x="0" y="65859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2172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94359" y="7540739"/>
            <a:ext cx="4352455" cy="2111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NMDS stress = 0.129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NMDS1 × distance from source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Spearman's ρ = 0.906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 &lt; 0.001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5236374" y="8245644"/>
            <a:ext cx="4352455" cy="1406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NMDS2 × distance from source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ρ = −0.046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 = 0.624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304800" y="1762890"/>
            <a:ext cx="5154332" cy="174451"/>
          </a:xfrm>
          <a:custGeom>
            <a:avLst/>
            <a:gdLst/>
            <a:ahLst/>
            <a:cxnLst/>
            <a:rect r="r" b="b" t="t" l="l"/>
            <a:pathLst>
              <a:path h="174451" w="5154332">
                <a:moveTo>
                  <a:pt x="0" y="0"/>
                </a:moveTo>
                <a:lnTo>
                  <a:pt x="5154332" y="0"/>
                </a:lnTo>
                <a:lnTo>
                  <a:pt x="51543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2818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5605638" y="1773266"/>
            <a:ext cx="3983191" cy="153700"/>
          </a:xfrm>
          <a:custGeom>
            <a:avLst/>
            <a:gdLst/>
            <a:ahLst/>
            <a:cxnLst/>
            <a:rect r="r" b="b" t="t" l="l"/>
            <a:pathLst>
              <a:path h="153700" w="3983191">
                <a:moveTo>
                  <a:pt x="0" y="0"/>
                </a:moveTo>
                <a:lnTo>
                  <a:pt x="3983191" y="0"/>
                </a:lnTo>
                <a:lnTo>
                  <a:pt x="3983191" y="153699"/>
                </a:lnTo>
                <a:lnTo>
                  <a:pt x="0" y="1536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8623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132734" y="8982729"/>
            <a:ext cx="10969607" cy="2074807"/>
            <a:chOff x="0" y="0"/>
            <a:chExt cx="14626143" cy="2766409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14626143" cy="2766409"/>
              <a:chOff x="0" y="0"/>
              <a:chExt cx="2889115" cy="546451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2889115" cy="546451"/>
              </a:xfrm>
              <a:custGeom>
                <a:avLst/>
                <a:gdLst/>
                <a:ahLst/>
                <a:cxnLst/>
                <a:rect r="r" b="b" t="t" l="l"/>
                <a:pathLst>
                  <a:path h="546451" w="2889115">
                    <a:moveTo>
                      <a:pt x="2685915" y="0"/>
                    </a:moveTo>
                    <a:cubicBezTo>
                      <a:pt x="2798139" y="0"/>
                      <a:pt x="2889115" y="122327"/>
                      <a:pt x="2889115" y="273226"/>
                    </a:cubicBezTo>
                    <a:cubicBezTo>
                      <a:pt x="2889115" y="424124"/>
                      <a:pt x="2798139" y="546451"/>
                      <a:pt x="2685915" y="546451"/>
                    </a:cubicBezTo>
                    <a:lnTo>
                      <a:pt x="203200" y="546451"/>
                    </a:lnTo>
                    <a:cubicBezTo>
                      <a:pt x="90976" y="546451"/>
                      <a:pt x="0" y="424124"/>
                      <a:pt x="0" y="273226"/>
                    </a:cubicBezTo>
                    <a:cubicBezTo>
                      <a:pt x="0" y="12232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D7493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66675"/>
                <a:ext cx="2889115" cy="6131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500"/>
                  </a:lnSpc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806537" y="126218"/>
              <a:ext cx="1759770" cy="1529496"/>
            </a:xfrm>
            <a:custGeom>
              <a:avLst/>
              <a:gdLst/>
              <a:ahLst/>
              <a:cxnLst/>
              <a:rect r="r" b="b" t="t" l="l"/>
              <a:pathLst>
                <a:path h="1529496" w="1759770">
                  <a:moveTo>
                    <a:pt x="0" y="0"/>
                  </a:moveTo>
                  <a:lnTo>
                    <a:pt x="1759771" y="0"/>
                  </a:lnTo>
                  <a:lnTo>
                    <a:pt x="1759771" y="1529495"/>
                  </a:lnTo>
                  <a:lnTo>
                    <a:pt x="0" y="1529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595063" y="248421"/>
              <a:ext cx="3594652" cy="1285088"/>
            </a:xfrm>
            <a:custGeom>
              <a:avLst/>
              <a:gdLst/>
              <a:ahLst/>
              <a:cxnLst/>
              <a:rect r="r" b="b" t="t" l="l"/>
              <a:pathLst>
                <a:path h="1285088" w="3594652">
                  <a:moveTo>
                    <a:pt x="0" y="0"/>
                  </a:moveTo>
                  <a:lnTo>
                    <a:pt x="3594652" y="0"/>
                  </a:lnTo>
                  <a:lnTo>
                    <a:pt x="3594652" y="1285088"/>
                  </a:lnTo>
                  <a:lnTo>
                    <a:pt x="0" y="1285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7841266" y="0"/>
              <a:ext cx="2548259" cy="1655713"/>
            </a:xfrm>
            <a:custGeom>
              <a:avLst/>
              <a:gdLst/>
              <a:ahLst/>
              <a:cxnLst/>
              <a:rect r="r" b="b" t="t" l="l"/>
              <a:pathLst>
                <a:path h="1655713" w="2548259">
                  <a:moveTo>
                    <a:pt x="0" y="0"/>
                  </a:moveTo>
                  <a:lnTo>
                    <a:pt x="2548258" y="0"/>
                  </a:lnTo>
                  <a:lnTo>
                    <a:pt x="2548258" y="1655713"/>
                  </a:lnTo>
                  <a:lnTo>
                    <a:pt x="0" y="1655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304800" y="210315"/>
            <a:ext cx="9284029" cy="155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b="true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COMMUN</a:t>
            </a:r>
            <a:r>
              <a:rPr lang="en-US" b="true" sz="5000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ITY COMPOSITION CHANGES ALONG THE RIVER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4800" y="1762890"/>
            <a:ext cx="5154332" cy="174451"/>
          </a:xfrm>
          <a:custGeom>
            <a:avLst/>
            <a:gdLst/>
            <a:ahLst/>
            <a:cxnLst/>
            <a:rect r="r" b="b" t="t" l="l"/>
            <a:pathLst>
              <a:path h="174451" w="5154332">
                <a:moveTo>
                  <a:pt x="0" y="0"/>
                </a:moveTo>
                <a:lnTo>
                  <a:pt x="5154332" y="0"/>
                </a:lnTo>
                <a:lnTo>
                  <a:pt x="51543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2818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5605638" y="1773266"/>
            <a:ext cx="3983191" cy="153700"/>
          </a:xfrm>
          <a:custGeom>
            <a:avLst/>
            <a:gdLst/>
            <a:ahLst/>
            <a:cxnLst/>
            <a:rect r="r" b="b" t="t" l="l"/>
            <a:pathLst>
              <a:path h="153700" w="3983191">
                <a:moveTo>
                  <a:pt x="0" y="0"/>
                </a:moveTo>
                <a:lnTo>
                  <a:pt x="3983191" y="0"/>
                </a:lnTo>
                <a:lnTo>
                  <a:pt x="3983191" y="153699"/>
                </a:lnTo>
                <a:lnTo>
                  <a:pt x="0" y="1536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8623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767114" y="2729475"/>
            <a:ext cx="6724398" cy="3896864"/>
            <a:chOff x="0" y="0"/>
            <a:chExt cx="1771035" cy="10263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771035" cy="1026335"/>
            </a:xfrm>
            <a:custGeom>
              <a:avLst/>
              <a:gdLst/>
              <a:ahLst/>
              <a:cxnLst/>
              <a:rect r="r" b="b" t="t" l="l"/>
              <a:pathLst>
                <a:path h="1026335" w="1771035">
                  <a:moveTo>
                    <a:pt x="0" y="0"/>
                  </a:moveTo>
                  <a:lnTo>
                    <a:pt x="1771035" y="0"/>
                  </a:lnTo>
                  <a:lnTo>
                    <a:pt x="1771035" y="1026335"/>
                  </a:lnTo>
                  <a:lnTo>
                    <a:pt x="0" y="1026335"/>
                  </a:lnTo>
                  <a:close/>
                </a:path>
              </a:pathLst>
            </a:custGeom>
            <a:solidFill>
              <a:srgbClr val="27475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771035" cy="10834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132734" y="8982729"/>
            <a:ext cx="10969607" cy="2074807"/>
            <a:chOff x="0" y="0"/>
            <a:chExt cx="14626143" cy="2766409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14626143" cy="2766409"/>
              <a:chOff x="0" y="0"/>
              <a:chExt cx="2889115" cy="546451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2889115" cy="546451"/>
              </a:xfrm>
              <a:custGeom>
                <a:avLst/>
                <a:gdLst/>
                <a:ahLst/>
                <a:cxnLst/>
                <a:rect r="r" b="b" t="t" l="l"/>
                <a:pathLst>
                  <a:path h="546451" w="2889115">
                    <a:moveTo>
                      <a:pt x="2685915" y="0"/>
                    </a:moveTo>
                    <a:cubicBezTo>
                      <a:pt x="2798139" y="0"/>
                      <a:pt x="2889115" y="122327"/>
                      <a:pt x="2889115" y="273226"/>
                    </a:cubicBezTo>
                    <a:cubicBezTo>
                      <a:pt x="2889115" y="424124"/>
                      <a:pt x="2798139" y="546451"/>
                      <a:pt x="2685915" y="546451"/>
                    </a:cubicBezTo>
                    <a:lnTo>
                      <a:pt x="203200" y="546451"/>
                    </a:lnTo>
                    <a:cubicBezTo>
                      <a:pt x="90976" y="546451"/>
                      <a:pt x="0" y="424124"/>
                      <a:pt x="0" y="273226"/>
                    </a:cubicBezTo>
                    <a:cubicBezTo>
                      <a:pt x="0" y="12232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D7493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66675"/>
                <a:ext cx="2889115" cy="6131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500"/>
                  </a:lnSpc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806537" y="126218"/>
              <a:ext cx="1759770" cy="1529496"/>
            </a:xfrm>
            <a:custGeom>
              <a:avLst/>
              <a:gdLst/>
              <a:ahLst/>
              <a:cxnLst/>
              <a:rect r="r" b="b" t="t" l="l"/>
              <a:pathLst>
                <a:path h="1529496" w="1759770">
                  <a:moveTo>
                    <a:pt x="0" y="0"/>
                  </a:moveTo>
                  <a:lnTo>
                    <a:pt x="1759771" y="0"/>
                  </a:lnTo>
                  <a:lnTo>
                    <a:pt x="1759771" y="1529495"/>
                  </a:lnTo>
                  <a:lnTo>
                    <a:pt x="0" y="1529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595063" y="248421"/>
              <a:ext cx="3594652" cy="1285088"/>
            </a:xfrm>
            <a:custGeom>
              <a:avLst/>
              <a:gdLst/>
              <a:ahLst/>
              <a:cxnLst/>
              <a:rect r="r" b="b" t="t" l="l"/>
              <a:pathLst>
                <a:path h="1285088" w="3594652">
                  <a:moveTo>
                    <a:pt x="0" y="0"/>
                  </a:moveTo>
                  <a:lnTo>
                    <a:pt x="3594652" y="0"/>
                  </a:lnTo>
                  <a:lnTo>
                    <a:pt x="3594652" y="1285088"/>
                  </a:lnTo>
                  <a:lnTo>
                    <a:pt x="0" y="1285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7841266" y="0"/>
              <a:ext cx="2548259" cy="1655713"/>
            </a:xfrm>
            <a:custGeom>
              <a:avLst/>
              <a:gdLst/>
              <a:ahLst/>
              <a:cxnLst/>
              <a:rect r="r" b="b" t="t" l="l"/>
              <a:pathLst>
                <a:path h="1655713" w="2548259">
                  <a:moveTo>
                    <a:pt x="0" y="0"/>
                  </a:moveTo>
                  <a:lnTo>
                    <a:pt x="2548258" y="0"/>
                  </a:lnTo>
                  <a:lnTo>
                    <a:pt x="2548258" y="1655713"/>
                  </a:lnTo>
                  <a:lnTo>
                    <a:pt x="0" y="1655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6512077" y="2093211"/>
            <a:ext cx="11150636" cy="6559198"/>
          </a:xfrm>
          <a:custGeom>
            <a:avLst/>
            <a:gdLst/>
            <a:ahLst/>
            <a:cxnLst/>
            <a:rect r="r" b="b" t="t" l="l"/>
            <a:pathLst>
              <a:path h="6559198" w="11150636">
                <a:moveTo>
                  <a:pt x="0" y="0"/>
                </a:moveTo>
                <a:lnTo>
                  <a:pt x="11150636" y="0"/>
                </a:lnTo>
                <a:lnTo>
                  <a:pt x="11150636" y="6559197"/>
                </a:lnTo>
                <a:lnTo>
                  <a:pt x="0" y="65591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04800" y="210315"/>
            <a:ext cx="9284029" cy="155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b="true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COMMUN</a:t>
            </a:r>
            <a:r>
              <a:rPr lang="en-US" b="true" sz="5000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ITY COMPOSITION CHANGES ALONG THE RIVER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78315" y="3889432"/>
            <a:ext cx="5207303" cy="1253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Th</a:t>
            </a:r>
            <a:r>
              <a:rPr lang="en-US" sz="24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 main gradient in fish community compositio</a:t>
            </a:r>
            <a:r>
              <a:rPr lang="en-US" sz="24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n closely follows distance from the source.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2038350"/>
            <a:ext cx="18288000" cy="5876161"/>
            <a:chOff x="0" y="0"/>
            <a:chExt cx="1831662" cy="5885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31662" cy="588536"/>
            </a:xfrm>
            <a:custGeom>
              <a:avLst/>
              <a:gdLst/>
              <a:ahLst/>
              <a:cxnLst/>
              <a:rect r="r" b="b" t="t" l="l"/>
              <a:pathLst>
                <a:path h="588536" w="1831662">
                  <a:moveTo>
                    <a:pt x="0" y="0"/>
                  </a:moveTo>
                  <a:lnTo>
                    <a:pt x="1831662" y="0"/>
                  </a:lnTo>
                  <a:lnTo>
                    <a:pt x="1831662" y="588536"/>
                  </a:lnTo>
                  <a:lnTo>
                    <a:pt x="0" y="588536"/>
                  </a:lnTo>
                  <a:close/>
                </a:path>
              </a:pathLst>
            </a:custGeom>
            <a:blipFill>
              <a:blip r:embed="rId3">
                <a:alphaModFix amt="65000"/>
              </a:blip>
              <a:stretch>
                <a:fillRect l="0" t="-75615" r="0" b="-5780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132734" y="8982729"/>
            <a:ext cx="10969607" cy="2074807"/>
            <a:chOff x="0" y="0"/>
            <a:chExt cx="14626143" cy="276640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4626143" cy="2766409"/>
              <a:chOff x="0" y="0"/>
              <a:chExt cx="2889115" cy="546451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889115" cy="546451"/>
              </a:xfrm>
              <a:custGeom>
                <a:avLst/>
                <a:gdLst/>
                <a:ahLst/>
                <a:cxnLst/>
                <a:rect r="r" b="b" t="t" l="l"/>
                <a:pathLst>
                  <a:path h="546451" w="2889115">
                    <a:moveTo>
                      <a:pt x="2685915" y="0"/>
                    </a:moveTo>
                    <a:cubicBezTo>
                      <a:pt x="2798139" y="0"/>
                      <a:pt x="2889115" y="122327"/>
                      <a:pt x="2889115" y="273226"/>
                    </a:cubicBezTo>
                    <a:cubicBezTo>
                      <a:pt x="2889115" y="424124"/>
                      <a:pt x="2798139" y="546451"/>
                      <a:pt x="2685915" y="546451"/>
                    </a:cubicBezTo>
                    <a:lnTo>
                      <a:pt x="203200" y="546451"/>
                    </a:lnTo>
                    <a:cubicBezTo>
                      <a:pt x="90976" y="546451"/>
                      <a:pt x="0" y="424124"/>
                      <a:pt x="0" y="273226"/>
                    </a:cubicBezTo>
                    <a:cubicBezTo>
                      <a:pt x="0" y="12232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D7493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66675"/>
                <a:ext cx="2889115" cy="6131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500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806537" y="126218"/>
              <a:ext cx="1759770" cy="1529496"/>
            </a:xfrm>
            <a:custGeom>
              <a:avLst/>
              <a:gdLst/>
              <a:ahLst/>
              <a:cxnLst/>
              <a:rect r="r" b="b" t="t" l="l"/>
              <a:pathLst>
                <a:path h="1529496" w="1759770">
                  <a:moveTo>
                    <a:pt x="0" y="0"/>
                  </a:moveTo>
                  <a:lnTo>
                    <a:pt x="1759771" y="0"/>
                  </a:lnTo>
                  <a:lnTo>
                    <a:pt x="1759771" y="1529495"/>
                  </a:lnTo>
                  <a:lnTo>
                    <a:pt x="0" y="1529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3595063" y="248421"/>
              <a:ext cx="3594652" cy="1285088"/>
            </a:xfrm>
            <a:custGeom>
              <a:avLst/>
              <a:gdLst/>
              <a:ahLst/>
              <a:cxnLst/>
              <a:rect r="r" b="b" t="t" l="l"/>
              <a:pathLst>
                <a:path h="1285088" w="3594652">
                  <a:moveTo>
                    <a:pt x="0" y="0"/>
                  </a:moveTo>
                  <a:lnTo>
                    <a:pt x="3594652" y="0"/>
                  </a:lnTo>
                  <a:lnTo>
                    <a:pt x="3594652" y="1285088"/>
                  </a:lnTo>
                  <a:lnTo>
                    <a:pt x="0" y="1285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7841266" y="0"/>
              <a:ext cx="2548259" cy="1655713"/>
            </a:xfrm>
            <a:custGeom>
              <a:avLst/>
              <a:gdLst/>
              <a:ahLst/>
              <a:cxnLst/>
              <a:rect r="r" b="b" t="t" l="l"/>
              <a:pathLst>
                <a:path h="1655713" w="2548259">
                  <a:moveTo>
                    <a:pt x="0" y="0"/>
                  </a:moveTo>
                  <a:lnTo>
                    <a:pt x="2548258" y="0"/>
                  </a:lnTo>
                  <a:lnTo>
                    <a:pt x="2548258" y="1655713"/>
                  </a:lnTo>
                  <a:lnTo>
                    <a:pt x="0" y="1655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338743" y="619125"/>
            <a:ext cx="15610514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b="true" sz="500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DIFFERENCES AMONG FISH COMMUNITY TYPES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644979" y="1409700"/>
            <a:ext cx="5815032" cy="174451"/>
          </a:xfrm>
          <a:custGeom>
            <a:avLst/>
            <a:gdLst/>
            <a:ahLst/>
            <a:cxnLst/>
            <a:rect r="r" b="b" t="t" l="l"/>
            <a:pathLst>
              <a:path h="174451" w="5815032">
                <a:moveTo>
                  <a:pt x="0" y="0"/>
                </a:moveTo>
                <a:lnTo>
                  <a:pt x="5815032" y="0"/>
                </a:lnTo>
                <a:lnTo>
                  <a:pt x="58150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615245" y="1406157"/>
            <a:ext cx="3281482" cy="177994"/>
          </a:xfrm>
          <a:custGeom>
            <a:avLst/>
            <a:gdLst/>
            <a:ahLst/>
            <a:cxnLst/>
            <a:rect r="r" b="b" t="t" l="l"/>
            <a:pathLst>
              <a:path h="177994" w="3281482">
                <a:moveTo>
                  <a:pt x="0" y="0"/>
                </a:moveTo>
                <a:lnTo>
                  <a:pt x="3281481" y="0"/>
                </a:lnTo>
                <a:lnTo>
                  <a:pt x="3281481" y="177994"/>
                </a:lnTo>
                <a:lnTo>
                  <a:pt x="0" y="1779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0806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134225" y="1409700"/>
            <a:ext cx="5815032" cy="174451"/>
          </a:xfrm>
          <a:custGeom>
            <a:avLst/>
            <a:gdLst/>
            <a:ahLst/>
            <a:cxnLst/>
            <a:rect r="r" b="b" t="t" l="l"/>
            <a:pathLst>
              <a:path h="174451" w="5815032">
                <a:moveTo>
                  <a:pt x="0" y="0"/>
                </a:moveTo>
                <a:lnTo>
                  <a:pt x="5815032" y="0"/>
                </a:lnTo>
                <a:lnTo>
                  <a:pt x="58150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7888605" y="5735003"/>
            <a:ext cx="85725" cy="82868"/>
            <a:chOff x="0" y="0"/>
            <a:chExt cx="114300" cy="11049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56798" y="50800"/>
              <a:ext cx="5432" cy="4877"/>
            </a:xfrm>
            <a:custGeom>
              <a:avLst/>
              <a:gdLst/>
              <a:ahLst/>
              <a:cxnLst/>
              <a:rect r="r" b="b" t="t" l="l"/>
              <a:pathLst>
                <a:path h="4877" w="5432">
                  <a:moveTo>
                    <a:pt x="5432" y="3810"/>
                  </a:moveTo>
                  <a:cubicBezTo>
                    <a:pt x="-5998" y="7620"/>
                    <a:pt x="4162" y="0"/>
                    <a:pt x="4162" y="0"/>
                  </a:cubicBezTo>
                </a:path>
              </a:pathLst>
            </a:custGeom>
            <a:solidFill>
              <a:srgbClr val="0B0D2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7888605" y="5735003"/>
            <a:ext cx="87630" cy="83820"/>
            <a:chOff x="0" y="0"/>
            <a:chExt cx="116840" cy="1117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58561" y="50800"/>
              <a:ext cx="6209" cy="10160"/>
            </a:xfrm>
            <a:custGeom>
              <a:avLst/>
              <a:gdLst/>
              <a:ahLst/>
              <a:cxnLst/>
              <a:rect r="r" b="b" t="t" l="l"/>
              <a:pathLst>
                <a:path h="10160" w="6209">
                  <a:moveTo>
                    <a:pt x="6209" y="10160"/>
                  </a:moveTo>
                  <a:cubicBezTo>
                    <a:pt x="-7761" y="2540"/>
                    <a:pt x="6209" y="0"/>
                    <a:pt x="6209" y="0"/>
                  </a:cubicBezTo>
                </a:path>
              </a:pathLst>
            </a:custGeom>
            <a:solidFill>
              <a:srgbClr val="0B0D2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7888605" y="5736908"/>
            <a:ext cx="85725" cy="82868"/>
            <a:chOff x="0" y="0"/>
            <a:chExt cx="114300" cy="11049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56798" y="50800"/>
              <a:ext cx="5432" cy="4286"/>
            </a:xfrm>
            <a:custGeom>
              <a:avLst/>
              <a:gdLst/>
              <a:ahLst/>
              <a:cxnLst/>
              <a:rect r="r" b="b" t="t" l="l"/>
              <a:pathLst>
                <a:path h="4286" w="5432">
                  <a:moveTo>
                    <a:pt x="5432" y="2540"/>
                  </a:moveTo>
                  <a:cubicBezTo>
                    <a:pt x="-5998" y="7620"/>
                    <a:pt x="4162" y="0"/>
                    <a:pt x="4162" y="0"/>
                  </a:cubicBezTo>
                </a:path>
              </a:pathLst>
            </a:custGeom>
            <a:solidFill>
              <a:srgbClr val="0B0D2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7884795" y="5742622"/>
            <a:ext cx="85725" cy="82868"/>
            <a:chOff x="0" y="0"/>
            <a:chExt cx="114300" cy="11049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56798" y="50800"/>
              <a:ext cx="5432" cy="3757"/>
            </a:xfrm>
            <a:custGeom>
              <a:avLst/>
              <a:gdLst/>
              <a:ahLst/>
              <a:cxnLst/>
              <a:rect r="r" b="b" t="t" l="l"/>
              <a:pathLst>
                <a:path h="3757" w="5432">
                  <a:moveTo>
                    <a:pt x="5432" y="2540"/>
                  </a:moveTo>
                  <a:cubicBezTo>
                    <a:pt x="-5998" y="6350"/>
                    <a:pt x="4162" y="0"/>
                    <a:pt x="4162" y="0"/>
                  </a:cubicBezTo>
                </a:path>
              </a:pathLst>
            </a:custGeom>
            <a:solidFill>
              <a:srgbClr val="0B0D2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7880985" y="5727382"/>
            <a:ext cx="92392" cy="93345"/>
            <a:chOff x="0" y="0"/>
            <a:chExt cx="123190" cy="12446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61696" y="50800"/>
              <a:ext cx="10694" cy="22860"/>
            </a:xfrm>
            <a:custGeom>
              <a:avLst/>
              <a:gdLst/>
              <a:ahLst/>
              <a:cxnLst/>
              <a:rect r="r" b="b" t="t" l="l"/>
              <a:pathLst>
                <a:path h="22860" w="10694">
                  <a:moveTo>
                    <a:pt x="10694" y="22860"/>
                  </a:moveTo>
                  <a:cubicBezTo>
                    <a:pt x="-10896" y="12700"/>
                    <a:pt x="6884" y="0"/>
                    <a:pt x="6884" y="0"/>
                  </a:cubicBezTo>
                </a:path>
              </a:pathLst>
            </a:custGeom>
            <a:solidFill>
              <a:srgbClr val="0B0D2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7884795" y="5725478"/>
            <a:ext cx="94298" cy="104775"/>
            <a:chOff x="0" y="0"/>
            <a:chExt cx="125730" cy="1397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50693" y="50800"/>
              <a:ext cx="24237" cy="32398"/>
            </a:xfrm>
            <a:custGeom>
              <a:avLst/>
              <a:gdLst/>
              <a:ahLst/>
              <a:cxnLst/>
              <a:rect r="r" b="b" t="t" l="l"/>
              <a:pathLst>
                <a:path h="32398" w="24237">
                  <a:moveTo>
                    <a:pt x="24237" y="31750"/>
                  </a:moveTo>
                  <a:cubicBezTo>
                    <a:pt x="8997" y="35560"/>
                    <a:pt x="-1163" y="21590"/>
                    <a:pt x="107" y="15240"/>
                  </a:cubicBezTo>
                  <a:cubicBezTo>
                    <a:pt x="1377" y="8890"/>
                    <a:pt x="24237" y="0"/>
                    <a:pt x="24237" y="0"/>
                  </a:cubicBezTo>
                </a:path>
              </a:pathLst>
            </a:custGeom>
            <a:solidFill>
              <a:srgbClr val="0B0D2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7823835" y="5726430"/>
            <a:ext cx="85725" cy="105727"/>
            <a:chOff x="0" y="0"/>
            <a:chExt cx="114300" cy="14097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49889" y="49671"/>
              <a:ext cx="13611" cy="19811"/>
            </a:xfrm>
            <a:custGeom>
              <a:avLst/>
              <a:gdLst/>
              <a:ahLst/>
              <a:cxnLst/>
              <a:rect r="r" b="b" t="t" l="l"/>
              <a:pathLst>
                <a:path h="19811" w="13611">
                  <a:moveTo>
                    <a:pt x="13611" y="1129"/>
                  </a:moveTo>
                  <a:cubicBezTo>
                    <a:pt x="5991" y="40499"/>
                    <a:pt x="-2899" y="6209"/>
                    <a:pt x="911" y="1129"/>
                  </a:cubicBezTo>
                  <a:cubicBezTo>
                    <a:pt x="3451" y="-1411"/>
                    <a:pt x="13611" y="1129"/>
                    <a:pt x="13611" y="1129"/>
                  </a:cubicBezTo>
                </a:path>
              </a:pathLst>
            </a:custGeom>
            <a:solidFill>
              <a:srgbClr val="0B0D2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7825740" y="5710238"/>
            <a:ext cx="89535" cy="129540"/>
            <a:chOff x="0" y="0"/>
            <a:chExt cx="119380" cy="1727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50800" y="50482"/>
              <a:ext cx="20685" cy="71938"/>
            </a:xfrm>
            <a:custGeom>
              <a:avLst/>
              <a:gdLst/>
              <a:ahLst/>
              <a:cxnLst/>
              <a:rect r="r" b="b" t="t" l="l"/>
              <a:pathLst>
                <a:path h="71938" w="20685">
                  <a:moveTo>
                    <a:pt x="15240" y="15558"/>
                  </a:moveTo>
                  <a:cubicBezTo>
                    <a:pt x="12700" y="72708"/>
                    <a:pt x="6350" y="72708"/>
                    <a:pt x="3810" y="70168"/>
                  </a:cubicBezTo>
                  <a:cubicBezTo>
                    <a:pt x="0" y="66358"/>
                    <a:pt x="0" y="52388"/>
                    <a:pt x="0" y="42228"/>
                  </a:cubicBezTo>
                  <a:cubicBezTo>
                    <a:pt x="0" y="29528"/>
                    <a:pt x="0" y="6668"/>
                    <a:pt x="5080" y="1588"/>
                  </a:cubicBezTo>
                  <a:cubicBezTo>
                    <a:pt x="7620" y="-952"/>
                    <a:pt x="16510" y="318"/>
                    <a:pt x="16510" y="318"/>
                  </a:cubicBezTo>
                  <a:cubicBezTo>
                    <a:pt x="16510" y="1588"/>
                    <a:pt x="3810" y="4128"/>
                    <a:pt x="3810" y="4128"/>
                  </a:cubicBezTo>
                  <a:cubicBezTo>
                    <a:pt x="3810" y="4128"/>
                    <a:pt x="13970" y="-952"/>
                    <a:pt x="16510" y="1588"/>
                  </a:cubicBezTo>
                  <a:cubicBezTo>
                    <a:pt x="22860" y="7938"/>
                    <a:pt x="21590" y="65088"/>
                    <a:pt x="15240" y="70168"/>
                  </a:cubicBezTo>
                  <a:cubicBezTo>
                    <a:pt x="12700" y="72708"/>
                    <a:pt x="6350" y="72708"/>
                    <a:pt x="3810" y="68898"/>
                  </a:cubicBezTo>
                  <a:cubicBezTo>
                    <a:pt x="-2540" y="63818"/>
                    <a:pt x="1270" y="33338"/>
                    <a:pt x="2540" y="23178"/>
                  </a:cubicBezTo>
                  <a:cubicBezTo>
                    <a:pt x="2540" y="18098"/>
                    <a:pt x="2540" y="11748"/>
                    <a:pt x="5080" y="10478"/>
                  </a:cubicBezTo>
                  <a:cubicBezTo>
                    <a:pt x="6350" y="9208"/>
                    <a:pt x="15240" y="15558"/>
                    <a:pt x="15240" y="15558"/>
                  </a:cubicBezTo>
                </a:path>
              </a:pathLst>
            </a:custGeom>
            <a:solidFill>
              <a:srgbClr val="0B0D2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7820025" y="5721668"/>
            <a:ext cx="85725" cy="120967"/>
            <a:chOff x="0" y="0"/>
            <a:chExt cx="114300" cy="16129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49433" y="49671"/>
              <a:ext cx="14067" cy="29126"/>
            </a:xfrm>
            <a:custGeom>
              <a:avLst/>
              <a:gdLst/>
              <a:ahLst/>
              <a:cxnLst/>
              <a:rect r="r" b="b" t="t" l="l"/>
              <a:pathLst>
                <a:path h="29126" w="14067">
                  <a:moveTo>
                    <a:pt x="14067" y="1129"/>
                  </a:moveTo>
                  <a:cubicBezTo>
                    <a:pt x="6447" y="60819"/>
                    <a:pt x="-3713" y="7479"/>
                    <a:pt x="1367" y="1129"/>
                  </a:cubicBezTo>
                  <a:cubicBezTo>
                    <a:pt x="3907" y="-1411"/>
                    <a:pt x="14067" y="1129"/>
                    <a:pt x="14067" y="1129"/>
                  </a:cubicBezTo>
                </a:path>
              </a:pathLst>
            </a:custGeom>
            <a:solidFill>
              <a:srgbClr val="0B0D2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7820978" y="5747385"/>
            <a:ext cx="85725" cy="82868"/>
            <a:chOff x="0" y="0"/>
            <a:chExt cx="114300" cy="11049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56798" y="50800"/>
              <a:ext cx="5432" cy="4286"/>
            </a:xfrm>
            <a:custGeom>
              <a:avLst/>
              <a:gdLst/>
              <a:ahLst/>
              <a:cxnLst/>
              <a:rect r="r" b="b" t="t" l="l"/>
              <a:pathLst>
                <a:path h="4286" w="5432">
                  <a:moveTo>
                    <a:pt x="5432" y="2540"/>
                  </a:moveTo>
                  <a:cubicBezTo>
                    <a:pt x="-5998" y="7620"/>
                    <a:pt x="4162" y="0"/>
                    <a:pt x="4162" y="0"/>
                  </a:cubicBezTo>
                </a:path>
              </a:pathLst>
            </a:custGeom>
            <a:solidFill>
              <a:srgbClr val="0B0D2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5" id="35"/>
          <p:cNvGrpSpPr/>
          <p:nvPr/>
        </p:nvGrpSpPr>
        <p:grpSpPr>
          <a:xfrm rot="0">
            <a:off x="7819072" y="5723572"/>
            <a:ext cx="93345" cy="93345"/>
            <a:chOff x="0" y="0"/>
            <a:chExt cx="124460" cy="12446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50800" y="50800"/>
              <a:ext cx="10275" cy="22860"/>
            </a:xfrm>
            <a:custGeom>
              <a:avLst/>
              <a:gdLst/>
              <a:ahLst/>
              <a:cxnLst/>
              <a:rect r="r" b="b" t="t" l="l"/>
              <a:pathLst>
                <a:path h="22860" w="10275">
                  <a:moveTo>
                    <a:pt x="3810" y="0"/>
                  </a:moveTo>
                  <a:cubicBezTo>
                    <a:pt x="20320" y="17780"/>
                    <a:pt x="0" y="22860"/>
                    <a:pt x="0" y="22860"/>
                  </a:cubicBezTo>
                </a:path>
              </a:pathLst>
            </a:custGeom>
            <a:solidFill>
              <a:srgbClr val="0B0D2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7821930" y="5694045"/>
            <a:ext cx="93345" cy="151448"/>
            <a:chOff x="0" y="0"/>
            <a:chExt cx="124460" cy="20193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49530" y="50040"/>
              <a:ext cx="25225" cy="101849"/>
            </a:xfrm>
            <a:custGeom>
              <a:avLst/>
              <a:gdLst/>
              <a:ahLst/>
              <a:cxnLst/>
              <a:rect r="r" b="b" t="t" l="l"/>
              <a:pathLst>
                <a:path h="101849" w="25225">
                  <a:moveTo>
                    <a:pt x="16510" y="27430"/>
                  </a:moveTo>
                  <a:cubicBezTo>
                    <a:pt x="10160" y="76960"/>
                    <a:pt x="3810" y="46480"/>
                    <a:pt x="3810" y="32510"/>
                  </a:cubicBezTo>
                  <a:cubicBezTo>
                    <a:pt x="3810" y="21080"/>
                    <a:pt x="5080" y="4570"/>
                    <a:pt x="8890" y="2030"/>
                  </a:cubicBezTo>
                  <a:cubicBezTo>
                    <a:pt x="11430" y="-510"/>
                    <a:pt x="17780" y="-510"/>
                    <a:pt x="20320" y="3300"/>
                  </a:cubicBezTo>
                  <a:cubicBezTo>
                    <a:pt x="27940" y="13460"/>
                    <a:pt x="22860" y="89660"/>
                    <a:pt x="13970" y="98550"/>
                  </a:cubicBezTo>
                  <a:cubicBezTo>
                    <a:pt x="11430" y="102360"/>
                    <a:pt x="5080" y="102360"/>
                    <a:pt x="2540" y="101090"/>
                  </a:cubicBezTo>
                  <a:cubicBezTo>
                    <a:pt x="-1270" y="97280"/>
                    <a:pt x="1270" y="87120"/>
                    <a:pt x="1270" y="78230"/>
                  </a:cubicBezTo>
                  <a:cubicBezTo>
                    <a:pt x="2540" y="64260"/>
                    <a:pt x="3810" y="29970"/>
                    <a:pt x="11430" y="23620"/>
                  </a:cubicBezTo>
                  <a:cubicBezTo>
                    <a:pt x="13970" y="21080"/>
                    <a:pt x="22860" y="22350"/>
                    <a:pt x="22860" y="22350"/>
                  </a:cubicBezTo>
                  <a:cubicBezTo>
                    <a:pt x="22860" y="22350"/>
                    <a:pt x="11430" y="23620"/>
                    <a:pt x="11430" y="24890"/>
                  </a:cubicBezTo>
                  <a:cubicBezTo>
                    <a:pt x="11430" y="24890"/>
                    <a:pt x="20320" y="22350"/>
                    <a:pt x="22860" y="26160"/>
                  </a:cubicBezTo>
                  <a:cubicBezTo>
                    <a:pt x="29210" y="33780"/>
                    <a:pt x="21590" y="90930"/>
                    <a:pt x="13970" y="98550"/>
                  </a:cubicBezTo>
                  <a:cubicBezTo>
                    <a:pt x="11430" y="102360"/>
                    <a:pt x="5080" y="102360"/>
                    <a:pt x="2540" y="101090"/>
                  </a:cubicBezTo>
                  <a:cubicBezTo>
                    <a:pt x="-1270" y="98550"/>
                    <a:pt x="1270" y="89660"/>
                    <a:pt x="1270" y="80770"/>
                  </a:cubicBezTo>
                  <a:cubicBezTo>
                    <a:pt x="2540" y="62990"/>
                    <a:pt x="1270" y="10920"/>
                    <a:pt x="8890" y="3300"/>
                  </a:cubicBezTo>
                  <a:cubicBezTo>
                    <a:pt x="11430" y="-510"/>
                    <a:pt x="17780" y="-510"/>
                    <a:pt x="19050" y="760"/>
                  </a:cubicBezTo>
                  <a:cubicBezTo>
                    <a:pt x="21590" y="2030"/>
                    <a:pt x="20320" y="9650"/>
                    <a:pt x="20320" y="16000"/>
                  </a:cubicBezTo>
                  <a:cubicBezTo>
                    <a:pt x="20320" y="28700"/>
                    <a:pt x="22860" y="66800"/>
                    <a:pt x="16510" y="73150"/>
                  </a:cubicBezTo>
                  <a:cubicBezTo>
                    <a:pt x="12700" y="75690"/>
                    <a:pt x="6350" y="75690"/>
                    <a:pt x="3810" y="73150"/>
                  </a:cubicBezTo>
                  <a:cubicBezTo>
                    <a:pt x="-1270" y="68070"/>
                    <a:pt x="-1270" y="31240"/>
                    <a:pt x="3810" y="26160"/>
                  </a:cubicBezTo>
                  <a:cubicBezTo>
                    <a:pt x="6350" y="23620"/>
                    <a:pt x="16510" y="27430"/>
                    <a:pt x="16510" y="27430"/>
                  </a:cubicBezTo>
                </a:path>
              </a:pathLst>
            </a:custGeom>
            <a:solidFill>
              <a:srgbClr val="0B0D2C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Freeform 39" id="39"/>
          <p:cNvSpPr/>
          <p:nvPr/>
        </p:nvSpPr>
        <p:spPr>
          <a:xfrm flipH="false" flipV="false" rot="0">
            <a:off x="1481502" y="1495154"/>
            <a:ext cx="15324996" cy="7662498"/>
          </a:xfrm>
          <a:custGeom>
            <a:avLst/>
            <a:gdLst/>
            <a:ahLst/>
            <a:cxnLst/>
            <a:rect r="r" b="b" t="t" l="l"/>
            <a:pathLst>
              <a:path h="7662498" w="15324996">
                <a:moveTo>
                  <a:pt x="0" y="0"/>
                </a:moveTo>
                <a:lnTo>
                  <a:pt x="15324996" y="0"/>
                </a:lnTo>
                <a:lnTo>
                  <a:pt x="15324996" y="7662498"/>
                </a:lnTo>
                <a:lnTo>
                  <a:pt x="0" y="76624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9600" y="609600"/>
            <a:ext cx="17068800" cy="9067800"/>
            <a:chOff x="0" y="0"/>
            <a:chExt cx="4495486" cy="238822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95486" cy="2388227"/>
            </a:xfrm>
            <a:custGeom>
              <a:avLst/>
              <a:gdLst/>
              <a:ahLst/>
              <a:cxnLst/>
              <a:rect r="r" b="b" t="t" l="l"/>
              <a:pathLst>
                <a:path h="2388227" w="4495486">
                  <a:moveTo>
                    <a:pt x="0" y="0"/>
                  </a:moveTo>
                  <a:lnTo>
                    <a:pt x="4495486" y="0"/>
                  </a:lnTo>
                  <a:lnTo>
                    <a:pt x="4495486" y="2388227"/>
                  </a:lnTo>
                  <a:lnTo>
                    <a:pt x="0" y="2388227"/>
                  </a:lnTo>
                  <a:close/>
                </a:path>
              </a:pathLst>
            </a:custGeom>
            <a:ln w="47625" cap="sq">
              <a:solidFill>
                <a:srgbClr val="3D7493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495486" cy="24453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90434" y="2035660"/>
            <a:ext cx="16907131" cy="1307602"/>
          </a:xfrm>
          <a:custGeom>
            <a:avLst/>
            <a:gdLst/>
            <a:ahLst/>
            <a:cxnLst/>
            <a:rect r="r" b="b" t="t" l="l"/>
            <a:pathLst>
              <a:path h="1307602" w="16907131">
                <a:moveTo>
                  <a:pt x="0" y="0"/>
                </a:moveTo>
                <a:lnTo>
                  <a:pt x="16907132" y="0"/>
                </a:lnTo>
                <a:lnTo>
                  <a:pt x="16907132" y="1307603"/>
                </a:lnTo>
                <a:lnTo>
                  <a:pt x="0" y="13076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41719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34998" y="619125"/>
            <a:ext cx="15818003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b="true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WHICH SPECIES CHARACTE</a:t>
            </a:r>
            <a:r>
              <a:rPr lang="en-US" b="true" sz="5000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RIZE THE ZONES?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0132734" y="8982729"/>
            <a:ext cx="10969607" cy="2074807"/>
            <a:chOff x="0" y="0"/>
            <a:chExt cx="14626143" cy="2766409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14626143" cy="2766409"/>
              <a:chOff x="0" y="0"/>
              <a:chExt cx="2889115" cy="546451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2889115" cy="546451"/>
              </a:xfrm>
              <a:custGeom>
                <a:avLst/>
                <a:gdLst/>
                <a:ahLst/>
                <a:cxnLst/>
                <a:rect r="r" b="b" t="t" l="l"/>
                <a:pathLst>
                  <a:path h="546451" w="2889115">
                    <a:moveTo>
                      <a:pt x="2685915" y="0"/>
                    </a:moveTo>
                    <a:cubicBezTo>
                      <a:pt x="2798139" y="0"/>
                      <a:pt x="2889115" y="122327"/>
                      <a:pt x="2889115" y="273226"/>
                    </a:cubicBezTo>
                    <a:cubicBezTo>
                      <a:pt x="2889115" y="424124"/>
                      <a:pt x="2798139" y="546451"/>
                      <a:pt x="2685915" y="546451"/>
                    </a:cubicBezTo>
                    <a:lnTo>
                      <a:pt x="203200" y="546451"/>
                    </a:lnTo>
                    <a:cubicBezTo>
                      <a:pt x="90976" y="546451"/>
                      <a:pt x="0" y="424124"/>
                      <a:pt x="0" y="273226"/>
                    </a:cubicBezTo>
                    <a:cubicBezTo>
                      <a:pt x="0" y="12232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D7493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66675"/>
                <a:ext cx="2889115" cy="6131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500"/>
                  </a:lnSpc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806537" y="126218"/>
              <a:ext cx="1759770" cy="1529496"/>
            </a:xfrm>
            <a:custGeom>
              <a:avLst/>
              <a:gdLst/>
              <a:ahLst/>
              <a:cxnLst/>
              <a:rect r="r" b="b" t="t" l="l"/>
              <a:pathLst>
                <a:path h="1529496" w="1759770">
                  <a:moveTo>
                    <a:pt x="0" y="0"/>
                  </a:moveTo>
                  <a:lnTo>
                    <a:pt x="1759771" y="0"/>
                  </a:lnTo>
                  <a:lnTo>
                    <a:pt x="1759771" y="1529495"/>
                  </a:lnTo>
                  <a:lnTo>
                    <a:pt x="0" y="1529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595063" y="248421"/>
              <a:ext cx="3594652" cy="1285088"/>
            </a:xfrm>
            <a:custGeom>
              <a:avLst/>
              <a:gdLst/>
              <a:ahLst/>
              <a:cxnLst/>
              <a:rect r="r" b="b" t="t" l="l"/>
              <a:pathLst>
                <a:path h="1285088" w="3594652">
                  <a:moveTo>
                    <a:pt x="0" y="0"/>
                  </a:moveTo>
                  <a:lnTo>
                    <a:pt x="3594652" y="0"/>
                  </a:lnTo>
                  <a:lnTo>
                    <a:pt x="3594652" y="1285088"/>
                  </a:lnTo>
                  <a:lnTo>
                    <a:pt x="0" y="1285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7841266" y="0"/>
              <a:ext cx="2548259" cy="1655713"/>
            </a:xfrm>
            <a:custGeom>
              <a:avLst/>
              <a:gdLst/>
              <a:ahLst/>
              <a:cxnLst/>
              <a:rect r="r" b="b" t="t" l="l"/>
              <a:pathLst>
                <a:path h="1655713" w="2548259">
                  <a:moveTo>
                    <a:pt x="0" y="0"/>
                  </a:moveTo>
                  <a:lnTo>
                    <a:pt x="2548258" y="0"/>
                  </a:lnTo>
                  <a:lnTo>
                    <a:pt x="2548258" y="1655713"/>
                  </a:lnTo>
                  <a:lnTo>
                    <a:pt x="0" y="1655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234998" y="1409700"/>
            <a:ext cx="5815032" cy="174451"/>
          </a:xfrm>
          <a:custGeom>
            <a:avLst/>
            <a:gdLst/>
            <a:ahLst/>
            <a:cxnLst/>
            <a:rect r="r" b="b" t="t" l="l"/>
            <a:pathLst>
              <a:path h="174451" w="5815032">
                <a:moveTo>
                  <a:pt x="0" y="0"/>
                </a:moveTo>
                <a:lnTo>
                  <a:pt x="5815032" y="0"/>
                </a:lnTo>
                <a:lnTo>
                  <a:pt x="5815032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050030" y="1406157"/>
            <a:ext cx="3281482" cy="177994"/>
          </a:xfrm>
          <a:custGeom>
            <a:avLst/>
            <a:gdLst/>
            <a:ahLst/>
            <a:cxnLst/>
            <a:rect r="r" b="b" t="t" l="l"/>
            <a:pathLst>
              <a:path h="177994" w="3281482">
                <a:moveTo>
                  <a:pt x="0" y="0"/>
                </a:moveTo>
                <a:lnTo>
                  <a:pt x="3281482" y="0"/>
                </a:lnTo>
                <a:lnTo>
                  <a:pt x="3281482" y="177994"/>
                </a:lnTo>
                <a:lnTo>
                  <a:pt x="0" y="1779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0806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331512" y="1409700"/>
            <a:ext cx="5297216" cy="174451"/>
          </a:xfrm>
          <a:custGeom>
            <a:avLst/>
            <a:gdLst/>
            <a:ahLst/>
            <a:cxnLst/>
            <a:rect r="r" b="b" t="t" l="l"/>
            <a:pathLst>
              <a:path h="174451" w="5297216">
                <a:moveTo>
                  <a:pt x="0" y="0"/>
                </a:moveTo>
                <a:lnTo>
                  <a:pt x="5297216" y="0"/>
                </a:lnTo>
                <a:lnTo>
                  <a:pt x="5297216" y="174451"/>
                </a:lnTo>
                <a:lnTo>
                  <a:pt x="0" y="1744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9775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59567" y="3343263"/>
            <a:ext cx="16568866" cy="5509129"/>
          </a:xfrm>
          <a:custGeom>
            <a:avLst/>
            <a:gdLst/>
            <a:ahLst/>
            <a:cxnLst/>
            <a:rect r="r" b="b" t="t" l="l"/>
            <a:pathLst>
              <a:path h="5509129" w="16568866">
                <a:moveTo>
                  <a:pt x="0" y="0"/>
                </a:moveTo>
                <a:lnTo>
                  <a:pt x="16568866" y="0"/>
                </a:lnTo>
                <a:lnTo>
                  <a:pt x="16568866" y="5509129"/>
                </a:lnTo>
                <a:lnTo>
                  <a:pt x="0" y="55091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3947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01035" y="-6019010"/>
            <a:ext cx="23067538" cy="16306010"/>
          </a:xfrm>
          <a:custGeom>
            <a:avLst/>
            <a:gdLst/>
            <a:ahLst/>
            <a:cxnLst/>
            <a:rect r="r" b="b" t="t" l="l"/>
            <a:pathLst>
              <a:path h="16306010" w="23067538">
                <a:moveTo>
                  <a:pt x="0" y="0"/>
                </a:moveTo>
                <a:lnTo>
                  <a:pt x="23067538" y="0"/>
                </a:lnTo>
                <a:lnTo>
                  <a:pt x="23067538" y="16306010"/>
                </a:lnTo>
                <a:lnTo>
                  <a:pt x="0" y="1630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207" t="-5159" r="-952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5159602" y="2524307"/>
            <a:ext cx="2428691" cy="2428691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6350000" y="3175000"/>
                  </a:moveTo>
                  <a:cubicBezTo>
                    <a:pt x="6350000" y="1421130"/>
                    <a:pt x="4928870" y="0"/>
                    <a:pt x="3175000" y="0"/>
                  </a:cubicBezTo>
                  <a:lnTo>
                    <a:pt x="0" y="0"/>
                  </a:lnTo>
                  <a:lnTo>
                    <a:pt x="0" y="3175000"/>
                  </a:lnTo>
                  <a:cubicBezTo>
                    <a:pt x="0" y="4928870"/>
                    <a:pt x="1421130" y="6350000"/>
                    <a:pt x="3175000" y="6350000"/>
                  </a:cubicBezTo>
                  <a:cubicBezTo>
                    <a:pt x="4928870" y="6350000"/>
                    <a:pt x="6350000" y="4928870"/>
                    <a:pt x="6350000" y="3175000"/>
                  </a:cubicBezTo>
                  <a:close/>
                </a:path>
              </a:pathLst>
            </a:custGeom>
            <a:solidFill>
              <a:srgbClr val="F47A22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325223" y="364462"/>
              <a:ext cx="5646214" cy="5621077"/>
            </a:xfrm>
            <a:custGeom>
              <a:avLst/>
              <a:gdLst/>
              <a:ahLst/>
              <a:cxnLst/>
              <a:rect r="r" b="b" t="t" l="l"/>
              <a:pathLst>
                <a:path h="5621077" w="5646214">
                  <a:moveTo>
                    <a:pt x="2823107" y="28"/>
                  </a:moveTo>
                  <a:cubicBezTo>
                    <a:pt x="1816014" y="-4476"/>
                    <a:pt x="883489" y="530217"/>
                    <a:pt x="378638" y="1401642"/>
                  </a:cubicBezTo>
                  <a:cubicBezTo>
                    <a:pt x="-126213" y="2273067"/>
                    <a:pt x="-126213" y="3348009"/>
                    <a:pt x="378638" y="4219434"/>
                  </a:cubicBezTo>
                  <a:cubicBezTo>
                    <a:pt x="883489" y="5090859"/>
                    <a:pt x="1816014" y="5625552"/>
                    <a:pt x="2823107" y="5621048"/>
                  </a:cubicBezTo>
                  <a:cubicBezTo>
                    <a:pt x="3830200" y="5625552"/>
                    <a:pt x="4762725" y="5090859"/>
                    <a:pt x="5267576" y="4219434"/>
                  </a:cubicBezTo>
                  <a:cubicBezTo>
                    <a:pt x="5772427" y="3348009"/>
                    <a:pt x="5772427" y="2273067"/>
                    <a:pt x="5267576" y="1401642"/>
                  </a:cubicBezTo>
                  <a:cubicBezTo>
                    <a:pt x="4762725" y="530217"/>
                    <a:pt x="3830200" y="-4476"/>
                    <a:pt x="2823107" y="28"/>
                  </a:cubicBezTo>
                  <a:close/>
                </a:path>
              </a:pathLst>
            </a:custGeom>
            <a:blipFill>
              <a:blip r:embed="rId4"/>
              <a:stretch>
                <a:fillRect l="-105012" t="-9563" r="-101725" b="-2126"/>
              </a:stretch>
            </a:blip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-2617958">
            <a:off x="767476" y="3398197"/>
            <a:ext cx="2383524" cy="2383524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6350000"/>
                  </a:moveTo>
                  <a:cubicBezTo>
                    <a:pt x="4928870" y="6350000"/>
                    <a:pt x="6350000" y="4928870"/>
                    <a:pt x="6350000" y="3175000"/>
                  </a:cubicBezTo>
                  <a:lnTo>
                    <a:pt x="6350000" y="0"/>
                  </a:lnTo>
                  <a:lnTo>
                    <a:pt x="3175000" y="0"/>
                  </a:lnTo>
                  <a:cubicBezTo>
                    <a:pt x="1421130" y="0"/>
                    <a:pt x="0" y="1421130"/>
                    <a:pt x="0" y="3175000"/>
                  </a:cubicBezTo>
                  <a:cubicBezTo>
                    <a:pt x="0" y="4928870"/>
                    <a:pt x="1421130" y="6350000"/>
                    <a:pt x="3175000" y="6350000"/>
                  </a:cubicBezTo>
                  <a:close/>
                </a:path>
              </a:pathLst>
            </a:custGeom>
            <a:solidFill>
              <a:srgbClr val="2583C4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2628239">
              <a:off x="356597" y="330304"/>
              <a:ext cx="5636806" cy="5636052"/>
            </a:xfrm>
            <a:custGeom>
              <a:avLst/>
              <a:gdLst/>
              <a:ahLst/>
              <a:cxnLst/>
              <a:rect r="r" b="b" t="t" l="l"/>
              <a:pathLst>
                <a:path h="5636052" w="5636806">
                  <a:moveTo>
                    <a:pt x="873865" y="790564"/>
                  </a:moveTo>
                  <a:cubicBezTo>
                    <a:pt x="144247" y="1484103"/>
                    <a:pt x="-158520" y="2515019"/>
                    <a:pt x="80210" y="3492950"/>
                  </a:cubicBezTo>
                  <a:cubicBezTo>
                    <a:pt x="318940" y="4470880"/>
                    <a:pt x="1062671" y="5246328"/>
                    <a:pt x="2029786" y="5525665"/>
                  </a:cubicBezTo>
                  <a:cubicBezTo>
                    <a:pt x="2996900" y="5805002"/>
                    <a:pt x="4039555" y="5545525"/>
                    <a:pt x="4762941" y="4845488"/>
                  </a:cubicBezTo>
                  <a:cubicBezTo>
                    <a:pt x="5492559" y="4151949"/>
                    <a:pt x="5795326" y="3121033"/>
                    <a:pt x="5556596" y="2143102"/>
                  </a:cubicBezTo>
                  <a:cubicBezTo>
                    <a:pt x="5317866" y="1165172"/>
                    <a:pt x="4574135" y="389725"/>
                    <a:pt x="3607020" y="110388"/>
                  </a:cubicBezTo>
                  <a:cubicBezTo>
                    <a:pt x="2639906" y="-168949"/>
                    <a:pt x="1597252" y="90527"/>
                    <a:pt x="873865" y="790564"/>
                  </a:cubicBezTo>
                  <a:close/>
                </a:path>
              </a:pathLst>
            </a:custGeom>
            <a:blipFill>
              <a:blip r:embed="rId5"/>
              <a:stretch>
                <a:fillRect l="-125301" t="-15194" r="-122536" b="-695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-4259096">
            <a:off x="7076156" y="2470569"/>
            <a:ext cx="2477828" cy="2991234"/>
            <a:chOff x="0" y="0"/>
            <a:chExt cx="6350000" cy="766572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7665561"/>
            </a:xfrm>
            <a:custGeom>
              <a:avLst/>
              <a:gdLst/>
              <a:ahLst/>
              <a:cxnLst/>
              <a:rect r="r" b="b" t="t" l="l"/>
              <a:pathLst>
                <a:path h="7665561" w="6350000">
                  <a:moveTo>
                    <a:pt x="5420360" y="6734810"/>
                  </a:moveTo>
                  <a:cubicBezTo>
                    <a:pt x="6659880" y="5495290"/>
                    <a:pt x="6659880" y="3484880"/>
                    <a:pt x="5420360" y="2244090"/>
                  </a:cubicBezTo>
                  <a:lnTo>
                    <a:pt x="3175000" y="0"/>
                  </a:lnTo>
                  <a:lnTo>
                    <a:pt x="929640" y="2245360"/>
                  </a:lnTo>
                  <a:cubicBezTo>
                    <a:pt x="-309880" y="3484880"/>
                    <a:pt x="-309880" y="5495290"/>
                    <a:pt x="929640" y="6736080"/>
                  </a:cubicBezTo>
                  <a:cubicBezTo>
                    <a:pt x="2170430" y="7975600"/>
                    <a:pt x="4179570" y="7975600"/>
                    <a:pt x="5420360" y="6734811"/>
                  </a:cubicBezTo>
                  <a:close/>
                </a:path>
              </a:pathLst>
            </a:custGeom>
            <a:solidFill>
              <a:srgbClr val="31A85A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4267155">
              <a:off x="342570" y="1649178"/>
              <a:ext cx="5626760" cy="5642444"/>
            </a:xfrm>
            <a:custGeom>
              <a:avLst/>
              <a:gdLst/>
              <a:ahLst/>
              <a:cxnLst/>
              <a:rect r="r" b="b" t="t" l="l"/>
              <a:pathLst>
                <a:path h="5642444" w="5626760">
                  <a:moveTo>
                    <a:pt x="155293" y="1912154"/>
                  </a:moveTo>
                  <a:cubicBezTo>
                    <a:pt x="-174714" y="2863172"/>
                    <a:pt x="29353" y="3918071"/>
                    <a:pt x="690222" y="4677407"/>
                  </a:cubicBezTo>
                  <a:cubicBezTo>
                    <a:pt x="1351091" y="5436744"/>
                    <a:pt x="2367735" y="5784437"/>
                    <a:pt x="3355196" y="5588831"/>
                  </a:cubicBezTo>
                  <a:cubicBezTo>
                    <a:pt x="4342656" y="5393225"/>
                    <a:pt x="5149979" y="4684222"/>
                    <a:pt x="5471467" y="3730290"/>
                  </a:cubicBezTo>
                  <a:cubicBezTo>
                    <a:pt x="5801474" y="2779272"/>
                    <a:pt x="5597407" y="1724373"/>
                    <a:pt x="4936538" y="965037"/>
                  </a:cubicBezTo>
                  <a:cubicBezTo>
                    <a:pt x="4275669" y="205700"/>
                    <a:pt x="3259025" y="-141993"/>
                    <a:pt x="2271565" y="53613"/>
                  </a:cubicBezTo>
                  <a:cubicBezTo>
                    <a:pt x="1284104" y="249219"/>
                    <a:pt x="476781" y="958222"/>
                    <a:pt x="155294" y="1912154"/>
                  </a:cubicBezTo>
                  <a:close/>
                </a:path>
              </a:pathLst>
            </a:custGeom>
            <a:blipFill>
              <a:blip r:embed="rId6"/>
              <a:stretch>
                <a:fillRect l="-101159" t="198" r="-97791" b="198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205752" y="206129"/>
            <a:ext cx="1432318" cy="1387348"/>
          </a:xfrm>
          <a:custGeom>
            <a:avLst/>
            <a:gdLst/>
            <a:ahLst/>
            <a:cxnLst/>
            <a:rect r="r" b="b" t="t" l="l"/>
            <a:pathLst>
              <a:path h="1387348" w="1432318">
                <a:moveTo>
                  <a:pt x="0" y="0"/>
                </a:moveTo>
                <a:lnTo>
                  <a:pt x="1432318" y="0"/>
                </a:lnTo>
                <a:lnTo>
                  <a:pt x="1432318" y="1387348"/>
                </a:lnTo>
                <a:lnTo>
                  <a:pt x="0" y="13873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0000"/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1143845" y="9173972"/>
            <a:ext cx="9958497" cy="1883564"/>
            <a:chOff x="0" y="0"/>
            <a:chExt cx="13277995" cy="2511418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3277995" cy="2511418"/>
              <a:chOff x="0" y="0"/>
              <a:chExt cx="2889115" cy="546451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2889115" cy="546451"/>
              </a:xfrm>
              <a:custGeom>
                <a:avLst/>
                <a:gdLst/>
                <a:ahLst/>
                <a:cxnLst/>
                <a:rect r="r" b="b" t="t" l="l"/>
                <a:pathLst>
                  <a:path h="546451" w="2889115">
                    <a:moveTo>
                      <a:pt x="2685915" y="0"/>
                    </a:moveTo>
                    <a:cubicBezTo>
                      <a:pt x="2798139" y="0"/>
                      <a:pt x="2889115" y="122327"/>
                      <a:pt x="2889115" y="273226"/>
                    </a:cubicBezTo>
                    <a:cubicBezTo>
                      <a:pt x="2889115" y="424124"/>
                      <a:pt x="2798139" y="546451"/>
                      <a:pt x="2685915" y="546451"/>
                    </a:cubicBezTo>
                    <a:lnTo>
                      <a:pt x="203200" y="546451"/>
                    </a:lnTo>
                    <a:cubicBezTo>
                      <a:pt x="90976" y="546451"/>
                      <a:pt x="0" y="424124"/>
                      <a:pt x="0" y="273226"/>
                    </a:cubicBezTo>
                    <a:cubicBezTo>
                      <a:pt x="0" y="12232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D7493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66675"/>
                <a:ext cx="2889115" cy="6131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500"/>
                  </a:lnSpc>
                </a:pPr>
              </a:p>
            </p:txBody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732196" y="114584"/>
              <a:ext cx="1597566" cy="1388516"/>
            </a:xfrm>
            <a:custGeom>
              <a:avLst/>
              <a:gdLst/>
              <a:ahLst/>
              <a:cxnLst/>
              <a:rect r="r" b="b" t="t" l="l"/>
              <a:pathLst>
                <a:path h="1388516" w="1597566">
                  <a:moveTo>
                    <a:pt x="0" y="0"/>
                  </a:moveTo>
                  <a:lnTo>
                    <a:pt x="1597565" y="0"/>
                  </a:lnTo>
                  <a:lnTo>
                    <a:pt x="1597565" y="1388516"/>
                  </a:lnTo>
                  <a:lnTo>
                    <a:pt x="0" y="1388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263692" y="225523"/>
              <a:ext cx="3263319" cy="1166637"/>
            </a:xfrm>
            <a:custGeom>
              <a:avLst/>
              <a:gdLst/>
              <a:ahLst/>
              <a:cxnLst/>
              <a:rect r="r" b="b" t="t" l="l"/>
              <a:pathLst>
                <a:path h="1166637" w="3263319">
                  <a:moveTo>
                    <a:pt x="0" y="0"/>
                  </a:moveTo>
                  <a:lnTo>
                    <a:pt x="3263319" y="0"/>
                  </a:lnTo>
                  <a:lnTo>
                    <a:pt x="3263319" y="1166637"/>
                  </a:lnTo>
                  <a:lnTo>
                    <a:pt x="0" y="1166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7118506" y="0"/>
              <a:ext cx="2313376" cy="1503100"/>
            </a:xfrm>
            <a:custGeom>
              <a:avLst/>
              <a:gdLst/>
              <a:ahLst/>
              <a:cxnLst/>
              <a:rect r="r" b="b" t="t" l="l"/>
              <a:pathLst>
                <a:path h="1503100" w="2313376">
                  <a:moveTo>
                    <a:pt x="0" y="0"/>
                  </a:moveTo>
                  <a:lnTo>
                    <a:pt x="2313376" y="0"/>
                  </a:lnTo>
                  <a:lnTo>
                    <a:pt x="2313376" y="1503100"/>
                  </a:lnTo>
                  <a:lnTo>
                    <a:pt x="0" y="1503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205752" y="6274886"/>
            <a:ext cx="5188466" cy="3458977"/>
          </a:xfrm>
          <a:custGeom>
            <a:avLst/>
            <a:gdLst/>
            <a:ahLst/>
            <a:cxnLst/>
            <a:rect r="r" b="b" t="t" l="l"/>
            <a:pathLst>
              <a:path h="3458977" w="5188466">
                <a:moveTo>
                  <a:pt x="0" y="0"/>
                </a:moveTo>
                <a:lnTo>
                  <a:pt x="5188466" y="0"/>
                </a:lnTo>
                <a:lnTo>
                  <a:pt x="5188466" y="3458977"/>
                </a:lnTo>
                <a:lnTo>
                  <a:pt x="0" y="34589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564482" y="4997559"/>
            <a:ext cx="5584736" cy="3723157"/>
          </a:xfrm>
          <a:custGeom>
            <a:avLst/>
            <a:gdLst/>
            <a:ahLst/>
            <a:cxnLst/>
            <a:rect r="r" b="b" t="t" l="l"/>
            <a:pathLst>
              <a:path h="3723157" w="5584736">
                <a:moveTo>
                  <a:pt x="0" y="0"/>
                </a:moveTo>
                <a:lnTo>
                  <a:pt x="5584736" y="0"/>
                </a:lnTo>
                <a:lnTo>
                  <a:pt x="5584736" y="3723157"/>
                </a:lnTo>
                <a:lnTo>
                  <a:pt x="0" y="372315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6001024" y="5287198"/>
            <a:ext cx="5956653" cy="3971102"/>
          </a:xfrm>
          <a:custGeom>
            <a:avLst/>
            <a:gdLst/>
            <a:ahLst/>
            <a:cxnLst/>
            <a:rect r="r" b="b" t="t" l="l"/>
            <a:pathLst>
              <a:path h="3971102" w="5956653">
                <a:moveTo>
                  <a:pt x="0" y="0"/>
                </a:moveTo>
                <a:lnTo>
                  <a:pt x="5956652" y="0"/>
                </a:lnTo>
                <a:lnTo>
                  <a:pt x="5956652" y="3971102"/>
                </a:lnTo>
                <a:lnTo>
                  <a:pt x="0" y="397110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401035" y="-6019010"/>
            <a:ext cx="23067538" cy="12000183"/>
          </a:xfrm>
          <a:custGeom>
            <a:avLst/>
            <a:gdLst/>
            <a:ahLst/>
            <a:cxnLst/>
            <a:rect r="r" b="b" t="t" l="l"/>
            <a:pathLst>
              <a:path h="12000183" w="23067538">
                <a:moveTo>
                  <a:pt x="0" y="0"/>
                </a:moveTo>
                <a:lnTo>
                  <a:pt x="23067538" y="0"/>
                </a:lnTo>
                <a:lnTo>
                  <a:pt x="23067538" y="12000183"/>
                </a:lnTo>
                <a:lnTo>
                  <a:pt x="0" y="120001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207" t="-7011" r="-952" b="-3588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343971" y="5235995"/>
            <a:ext cx="11600057" cy="1675345"/>
            <a:chOff x="0" y="0"/>
            <a:chExt cx="3055159" cy="4412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5159" cy="441243"/>
            </a:xfrm>
            <a:custGeom>
              <a:avLst/>
              <a:gdLst/>
              <a:ahLst/>
              <a:cxnLst/>
              <a:rect r="r" b="b" t="t" l="l"/>
              <a:pathLst>
                <a:path h="441243" w="3055159">
                  <a:moveTo>
                    <a:pt x="2851959" y="0"/>
                  </a:moveTo>
                  <a:cubicBezTo>
                    <a:pt x="2964183" y="0"/>
                    <a:pt x="3055159" y="98776"/>
                    <a:pt x="3055159" y="220622"/>
                  </a:cubicBezTo>
                  <a:cubicBezTo>
                    <a:pt x="3055159" y="342468"/>
                    <a:pt x="2964183" y="441243"/>
                    <a:pt x="2851959" y="441243"/>
                  </a:cubicBezTo>
                  <a:lnTo>
                    <a:pt x="203200" y="441243"/>
                  </a:lnTo>
                  <a:cubicBezTo>
                    <a:pt x="90976" y="441243"/>
                    <a:pt x="0" y="342468"/>
                    <a:pt x="0" y="220622"/>
                  </a:cubicBezTo>
                  <a:cubicBezTo>
                    <a:pt x="0" y="987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D749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3055159" cy="507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09600" y="6445230"/>
            <a:ext cx="3169920" cy="3841770"/>
            <a:chOff x="0" y="0"/>
            <a:chExt cx="834876" cy="10118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34876" cy="1011824"/>
            </a:xfrm>
            <a:custGeom>
              <a:avLst/>
              <a:gdLst/>
              <a:ahLst/>
              <a:cxnLst/>
              <a:rect r="r" b="b" t="t" l="l"/>
              <a:pathLst>
                <a:path h="1011824" w="834876">
                  <a:moveTo>
                    <a:pt x="0" y="0"/>
                  </a:moveTo>
                  <a:lnTo>
                    <a:pt x="834876" y="0"/>
                  </a:lnTo>
                  <a:lnTo>
                    <a:pt x="834876" y="1011824"/>
                  </a:lnTo>
                  <a:lnTo>
                    <a:pt x="0" y="1011824"/>
                  </a:lnTo>
                  <a:close/>
                </a:path>
              </a:pathLst>
            </a:custGeom>
            <a:solidFill>
              <a:srgbClr val="27475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834876" cy="1068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084320" y="6445230"/>
            <a:ext cx="3169920" cy="3841770"/>
            <a:chOff x="0" y="0"/>
            <a:chExt cx="834876" cy="10118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34876" cy="1011824"/>
            </a:xfrm>
            <a:custGeom>
              <a:avLst/>
              <a:gdLst/>
              <a:ahLst/>
              <a:cxnLst/>
              <a:rect r="r" b="b" t="t" l="l"/>
              <a:pathLst>
                <a:path h="1011824" w="834876">
                  <a:moveTo>
                    <a:pt x="0" y="0"/>
                  </a:moveTo>
                  <a:lnTo>
                    <a:pt x="834876" y="0"/>
                  </a:lnTo>
                  <a:lnTo>
                    <a:pt x="834876" y="1011824"/>
                  </a:lnTo>
                  <a:lnTo>
                    <a:pt x="0" y="1011824"/>
                  </a:lnTo>
                  <a:close/>
                </a:path>
              </a:pathLst>
            </a:custGeom>
            <a:solidFill>
              <a:srgbClr val="27475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834876" cy="1068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559040" y="6445230"/>
            <a:ext cx="3169920" cy="3841770"/>
            <a:chOff x="0" y="0"/>
            <a:chExt cx="834876" cy="101182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34876" cy="1011824"/>
            </a:xfrm>
            <a:custGeom>
              <a:avLst/>
              <a:gdLst/>
              <a:ahLst/>
              <a:cxnLst/>
              <a:rect r="r" b="b" t="t" l="l"/>
              <a:pathLst>
                <a:path h="1011824" w="834876">
                  <a:moveTo>
                    <a:pt x="0" y="0"/>
                  </a:moveTo>
                  <a:lnTo>
                    <a:pt x="834876" y="0"/>
                  </a:lnTo>
                  <a:lnTo>
                    <a:pt x="834876" y="1011824"/>
                  </a:lnTo>
                  <a:lnTo>
                    <a:pt x="0" y="1011824"/>
                  </a:lnTo>
                  <a:close/>
                </a:path>
              </a:pathLst>
            </a:custGeom>
            <a:solidFill>
              <a:srgbClr val="27475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834876" cy="1068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033760" y="6445230"/>
            <a:ext cx="3169920" cy="3841770"/>
            <a:chOff x="0" y="0"/>
            <a:chExt cx="834876" cy="101182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34876" cy="1011824"/>
            </a:xfrm>
            <a:custGeom>
              <a:avLst/>
              <a:gdLst/>
              <a:ahLst/>
              <a:cxnLst/>
              <a:rect r="r" b="b" t="t" l="l"/>
              <a:pathLst>
                <a:path h="1011824" w="834876">
                  <a:moveTo>
                    <a:pt x="0" y="0"/>
                  </a:moveTo>
                  <a:lnTo>
                    <a:pt x="834876" y="0"/>
                  </a:lnTo>
                  <a:lnTo>
                    <a:pt x="834876" y="1011824"/>
                  </a:lnTo>
                  <a:lnTo>
                    <a:pt x="0" y="1011824"/>
                  </a:lnTo>
                  <a:close/>
                </a:path>
              </a:pathLst>
            </a:custGeom>
            <a:solidFill>
              <a:srgbClr val="274750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834876" cy="1068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4508480" y="6445230"/>
            <a:ext cx="3169920" cy="3841770"/>
            <a:chOff x="0" y="0"/>
            <a:chExt cx="834876" cy="101182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34876" cy="1011824"/>
            </a:xfrm>
            <a:custGeom>
              <a:avLst/>
              <a:gdLst/>
              <a:ahLst/>
              <a:cxnLst/>
              <a:rect r="r" b="b" t="t" l="l"/>
              <a:pathLst>
                <a:path h="1011824" w="834876">
                  <a:moveTo>
                    <a:pt x="0" y="0"/>
                  </a:moveTo>
                  <a:lnTo>
                    <a:pt x="834876" y="0"/>
                  </a:lnTo>
                  <a:lnTo>
                    <a:pt x="834876" y="1011824"/>
                  </a:lnTo>
                  <a:lnTo>
                    <a:pt x="0" y="1011824"/>
                  </a:lnTo>
                  <a:close/>
                </a:path>
              </a:pathLst>
            </a:custGeom>
            <a:solidFill>
              <a:srgbClr val="27475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834876" cy="1068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3412066" y="5585858"/>
            <a:ext cx="11463868" cy="771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b="true" sz="4999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WHAT DO THE RESULTS TELL US?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6854190"/>
            <a:ext cx="2453405" cy="2930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1. Fish community composition shows a strong longitudinal gradient along the Kupa River.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442577" y="6854190"/>
            <a:ext cx="2453405" cy="1746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2. Three main fish community types can be distinguished.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917297" y="6920865"/>
            <a:ext cx="2453405" cy="1736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3. The upper and lower reaches have clearly identifiable indicator species.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392017" y="6880225"/>
            <a:ext cx="2453405" cy="3107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4. The middle reach represents a more heterogeneous transitional area between upstream and downstream communities.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866737" y="6839585"/>
            <a:ext cx="2453405" cy="3107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5. The observed pattern is better described as a continuum with transitional zones than as a series of strictly separated fish zones</a:t>
            </a:r>
          </a:p>
        </p:txBody>
      </p: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15522641" y="2524307"/>
            <a:ext cx="2065652" cy="2065652"/>
            <a:chOff x="0" y="0"/>
            <a:chExt cx="6350000" cy="63500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6350000" y="3175000"/>
                  </a:moveTo>
                  <a:cubicBezTo>
                    <a:pt x="6350000" y="1421130"/>
                    <a:pt x="4928870" y="0"/>
                    <a:pt x="3175000" y="0"/>
                  </a:cubicBezTo>
                  <a:lnTo>
                    <a:pt x="0" y="0"/>
                  </a:lnTo>
                  <a:lnTo>
                    <a:pt x="0" y="3175000"/>
                  </a:lnTo>
                  <a:cubicBezTo>
                    <a:pt x="0" y="4928870"/>
                    <a:pt x="1421130" y="6350000"/>
                    <a:pt x="3175000" y="6350000"/>
                  </a:cubicBezTo>
                  <a:cubicBezTo>
                    <a:pt x="4928870" y="6350000"/>
                    <a:pt x="6350000" y="4928870"/>
                    <a:pt x="6350000" y="3175000"/>
                  </a:cubicBezTo>
                  <a:close/>
                </a:path>
              </a:pathLst>
            </a:custGeom>
            <a:solidFill>
              <a:srgbClr val="F47A22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325223" y="364462"/>
              <a:ext cx="5646214" cy="5621077"/>
            </a:xfrm>
            <a:custGeom>
              <a:avLst/>
              <a:gdLst/>
              <a:ahLst/>
              <a:cxnLst/>
              <a:rect r="r" b="b" t="t" l="l"/>
              <a:pathLst>
                <a:path h="5621077" w="5646214">
                  <a:moveTo>
                    <a:pt x="2823107" y="28"/>
                  </a:moveTo>
                  <a:cubicBezTo>
                    <a:pt x="1816014" y="-4476"/>
                    <a:pt x="883489" y="530217"/>
                    <a:pt x="378638" y="1401642"/>
                  </a:cubicBezTo>
                  <a:cubicBezTo>
                    <a:pt x="-126213" y="2273067"/>
                    <a:pt x="-126213" y="3348009"/>
                    <a:pt x="378638" y="4219434"/>
                  </a:cubicBezTo>
                  <a:cubicBezTo>
                    <a:pt x="883489" y="5090859"/>
                    <a:pt x="1816014" y="5625552"/>
                    <a:pt x="2823107" y="5621048"/>
                  </a:cubicBezTo>
                  <a:cubicBezTo>
                    <a:pt x="3830200" y="5625552"/>
                    <a:pt x="4762725" y="5090859"/>
                    <a:pt x="5267576" y="4219434"/>
                  </a:cubicBezTo>
                  <a:cubicBezTo>
                    <a:pt x="5772427" y="3348009"/>
                    <a:pt x="5772427" y="2273067"/>
                    <a:pt x="5267576" y="1401642"/>
                  </a:cubicBezTo>
                  <a:cubicBezTo>
                    <a:pt x="4762725" y="530217"/>
                    <a:pt x="3830200" y="-4476"/>
                    <a:pt x="2823107" y="28"/>
                  </a:cubicBezTo>
                  <a:close/>
                </a:path>
              </a:pathLst>
            </a:custGeom>
            <a:blipFill>
              <a:blip r:embed="rId3"/>
              <a:stretch>
                <a:fillRect l="-105012" t="-9563" r="-101725" b="-2126"/>
              </a:stretch>
            </a:blipFill>
          </p:spPr>
        </p:sp>
      </p:grpSp>
      <p:grpSp>
        <p:nvGrpSpPr>
          <p:cNvPr name="Group 30" id="30"/>
          <p:cNvGrpSpPr>
            <a:grpSpLocks noChangeAspect="true"/>
          </p:cNvGrpSpPr>
          <p:nvPr/>
        </p:nvGrpSpPr>
        <p:grpSpPr>
          <a:xfrm rot="-2617958">
            <a:off x="1012412" y="3300149"/>
            <a:ext cx="1909644" cy="1909644"/>
            <a:chOff x="0" y="0"/>
            <a:chExt cx="6350000" cy="63500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6350000"/>
                  </a:moveTo>
                  <a:cubicBezTo>
                    <a:pt x="4928870" y="6350000"/>
                    <a:pt x="6350000" y="4928870"/>
                    <a:pt x="6350000" y="3175000"/>
                  </a:cubicBezTo>
                  <a:lnTo>
                    <a:pt x="6350000" y="0"/>
                  </a:lnTo>
                  <a:lnTo>
                    <a:pt x="3175000" y="0"/>
                  </a:lnTo>
                  <a:cubicBezTo>
                    <a:pt x="1421130" y="0"/>
                    <a:pt x="0" y="1421130"/>
                    <a:pt x="0" y="3175000"/>
                  </a:cubicBezTo>
                  <a:cubicBezTo>
                    <a:pt x="0" y="4928870"/>
                    <a:pt x="1421130" y="6350000"/>
                    <a:pt x="3175000" y="6350000"/>
                  </a:cubicBezTo>
                  <a:close/>
                </a:path>
              </a:pathLst>
            </a:custGeom>
            <a:solidFill>
              <a:srgbClr val="2583C4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2628239">
              <a:off x="356597" y="330304"/>
              <a:ext cx="5636806" cy="5636052"/>
            </a:xfrm>
            <a:custGeom>
              <a:avLst/>
              <a:gdLst/>
              <a:ahLst/>
              <a:cxnLst/>
              <a:rect r="r" b="b" t="t" l="l"/>
              <a:pathLst>
                <a:path h="5636052" w="5636806">
                  <a:moveTo>
                    <a:pt x="873865" y="790564"/>
                  </a:moveTo>
                  <a:cubicBezTo>
                    <a:pt x="144247" y="1484103"/>
                    <a:pt x="-158520" y="2515019"/>
                    <a:pt x="80210" y="3492950"/>
                  </a:cubicBezTo>
                  <a:cubicBezTo>
                    <a:pt x="318940" y="4470880"/>
                    <a:pt x="1062671" y="5246328"/>
                    <a:pt x="2029786" y="5525665"/>
                  </a:cubicBezTo>
                  <a:cubicBezTo>
                    <a:pt x="2996900" y="5805002"/>
                    <a:pt x="4039555" y="5545525"/>
                    <a:pt x="4762941" y="4845488"/>
                  </a:cubicBezTo>
                  <a:cubicBezTo>
                    <a:pt x="5492559" y="4151949"/>
                    <a:pt x="5795326" y="3121033"/>
                    <a:pt x="5556596" y="2143102"/>
                  </a:cubicBezTo>
                  <a:cubicBezTo>
                    <a:pt x="5317866" y="1165172"/>
                    <a:pt x="4574135" y="389725"/>
                    <a:pt x="3607020" y="110388"/>
                  </a:cubicBezTo>
                  <a:cubicBezTo>
                    <a:pt x="2639906" y="-168949"/>
                    <a:pt x="1597252" y="90527"/>
                    <a:pt x="873865" y="790564"/>
                  </a:cubicBezTo>
                  <a:close/>
                </a:path>
              </a:pathLst>
            </a:custGeom>
            <a:blipFill>
              <a:blip r:embed="rId4"/>
              <a:stretch>
                <a:fillRect l="-125301" t="-15194" r="-122536" b="-695"/>
              </a:stretch>
            </a:blipFill>
          </p:spPr>
        </p:sp>
      </p:grpSp>
      <p:grpSp>
        <p:nvGrpSpPr>
          <p:cNvPr name="Group 33" id="33"/>
          <p:cNvGrpSpPr>
            <a:grpSpLocks noChangeAspect="true"/>
          </p:cNvGrpSpPr>
          <p:nvPr/>
        </p:nvGrpSpPr>
        <p:grpSpPr>
          <a:xfrm rot="-3058851">
            <a:off x="7855930" y="2455687"/>
            <a:ext cx="1958930" cy="2364820"/>
            <a:chOff x="0" y="0"/>
            <a:chExt cx="6350000" cy="766572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350000" cy="7665561"/>
            </a:xfrm>
            <a:custGeom>
              <a:avLst/>
              <a:gdLst/>
              <a:ahLst/>
              <a:cxnLst/>
              <a:rect r="r" b="b" t="t" l="l"/>
              <a:pathLst>
                <a:path h="7665561" w="6350000">
                  <a:moveTo>
                    <a:pt x="5420360" y="6734810"/>
                  </a:moveTo>
                  <a:cubicBezTo>
                    <a:pt x="6659880" y="5495290"/>
                    <a:pt x="6659880" y="3484880"/>
                    <a:pt x="5420360" y="2244090"/>
                  </a:cubicBezTo>
                  <a:lnTo>
                    <a:pt x="3175000" y="0"/>
                  </a:lnTo>
                  <a:lnTo>
                    <a:pt x="929640" y="2245360"/>
                  </a:lnTo>
                  <a:cubicBezTo>
                    <a:pt x="-309880" y="3484880"/>
                    <a:pt x="-309880" y="5495290"/>
                    <a:pt x="929640" y="6736080"/>
                  </a:cubicBezTo>
                  <a:cubicBezTo>
                    <a:pt x="2170430" y="7975600"/>
                    <a:pt x="4179570" y="7975600"/>
                    <a:pt x="5420360" y="6734811"/>
                  </a:cubicBezTo>
                  <a:close/>
                </a:path>
              </a:pathLst>
            </a:custGeom>
            <a:solidFill>
              <a:srgbClr val="31A85A"/>
            </a:solidFill>
          </p:spPr>
        </p:sp>
        <p:sp>
          <p:nvSpPr>
            <p:cNvPr name="Freeform 35" id="35"/>
            <p:cNvSpPr/>
            <p:nvPr/>
          </p:nvSpPr>
          <p:spPr>
            <a:xfrm flipH="false" flipV="false" rot="3039329">
              <a:off x="338679" y="1651357"/>
              <a:ext cx="5634542" cy="5638086"/>
            </a:xfrm>
            <a:custGeom>
              <a:avLst/>
              <a:gdLst/>
              <a:ahLst/>
              <a:cxnLst/>
              <a:rect r="r" b="b" t="t" l="l"/>
              <a:pathLst>
                <a:path h="5638086" w="5634542">
                  <a:moveTo>
                    <a:pt x="644751" y="1038036"/>
                  </a:moveTo>
                  <a:cubicBezTo>
                    <a:pt x="3079" y="1813663"/>
                    <a:pt x="-174540" y="2873336"/>
                    <a:pt x="179148" y="3815803"/>
                  </a:cubicBezTo>
                  <a:cubicBezTo>
                    <a:pt x="532836" y="4758270"/>
                    <a:pt x="1363765" y="5439456"/>
                    <a:pt x="2357297" y="5601425"/>
                  </a:cubicBezTo>
                  <a:cubicBezTo>
                    <a:pt x="3350829" y="5763393"/>
                    <a:pt x="4355083" y="5381386"/>
                    <a:pt x="4989791" y="4600050"/>
                  </a:cubicBezTo>
                  <a:cubicBezTo>
                    <a:pt x="5631463" y="3824423"/>
                    <a:pt x="5809082" y="2764750"/>
                    <a:pt x="5455394" y="1822283"/>
                  </a:cubicBezTo>
                  <a:cubicBezTo>
                    <a:pt x="5101705" y="879816"/>
                    <a:pt x="4270777" y="198631"/>
                    <a:pt x="3277245" y="36662"/>
                  </a:cubicBezTo>
                  <a:cubicBezTo>
                    <a:pt x="2283713" y="-125307"/>
                    <a:pt x="1279460" y="256701"/>
                    <a:pt x="644751" y="1038036"/>
                  </a:cubicBezTo>
                  <a:close/>
                </a:path>
              </a:pathLst>
            </a:custGeom>
            <a:blipFill>
              <a:blip r:embed="rId5"/>
              <a:stretch>
                <a:fillRect l="-102568" t="-1002" r="-99417" b="172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6158151"/>
            <a:ext cx="18288000" cy="4128849"/>
            <a:chOff x="0" y="0"/>
            <a:chExt cx="1831662" cy="4135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31662" cy="413531"/>
            </a:xfrm>
            <a:custGeom>
              <a:avLst/>
              <a:gdLst/>
              <a:ahLst/>
              <a:cxnLst/>
              <a:rect r="r" b="b" t="t" l="l"/>
              <a:pathLst>
                <a:path h="413531" w="1831662">
                  <a:moveTo>
                    <a:pt x="0" y="0"/>
                  </a:moveTo>
                  <a:lnTo>
                    <a:pt x="1831662" y="0"/>
                  </a:lnTo>
                  <a:lnTo>
                    <a:pt x="1831662" y="413531"/>
                  </a:lnTo>
                  <a:lnTo>
                    <a:pt x="0" y="413531"/>
                  </a:lnTo>
                  <a:close/>
                </a:path>
              </a:pathLst>
            </a:custGeom>
            <a:blipFill>
              <a:blip r:embed="rId2"/>
              <a:stretch>
                <a:fillRect l="0" t="-95185" r="0" b="-137013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09600" y="581025"/>
            <a:ext cx="7554132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b="true" sz="5000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CONCLUSIONS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9600" y="4575810"/>
            <a:ext cx="2092848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i="true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Presented by: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594948" y="4575810"/>
            <a:ext cx="3174492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Scholar’s Fund Team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2134840" y="2261287"/>
            <a:ext cx="13043012" cy="4575327"/>
            <a:chOff x="0" y="0"/>
            <a:chExt cx="3435197" cy="12050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35197" cy="1205024"/>
            </a:xfrm>
            <a:custGeom>
              <a:avLst/>
              <a:gdLst/>
              <a:ahLst/>
              <a:cxnLst/>
              <a:rect r="r" b="b" t="t" l="l"/>
              <a:pathLst>
                <a:path h="1205024" w="3435197">
                  <a:moveTo>
                    <a:pt x="0" y="0"/>
                  </a:moveTo>
                  <a:lnTo>
                    <a:pt x="3435197" y="0"/>
                  </a:lnTo>
                  <a:lnTo>
                    <a:pt x="3435197" y="1205024"/>
                  </a:lnTo>
                  <a:lnTo>
                    <a:pt x="0" y="1205024"/>
                  </a:lnTo>
                  <a:close/>
                </a:path>
              </a:pathLst>
            </a:custGeom>
            <a:solidFill>
              <a:srgbClr val="27475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3435197" cy="12621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609600" y="1284375"/>
            <a:ext cx="5122638" cy="174451"/>
          </a:xfrm>
          <a:custGeom>
            <a:avLst/>
            <a:gdLst/>
            <a:ahLst/>
            <a:cxnLst/>
            <a:rect r="r" b="b" t="t" l="l"/>
            <a:pathLst>
              <a:path h="174451" w="5122638">
                <a:moveTo>
                  <a:pt x="0" y="0"/>
                </a:moveTo>
                <a:lnTo>
                  <a:pt x="5122638" y="0"/>
                </a:lnTo>
                <a:lnTo>
                  <a:pt x="5122638" y="174450"/>
                </a:lnTo>
                <a:lnTo>
                  <a:pt x="0" y="174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13516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617474" y="307191"/>
            <a:ext cx="6351128" cy="1897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Data used in this study were collected within the framework of the“USLUGE DEFINIRANJA SMART CILJEVA OČUVANJA I OSNOVNIH MJERA OČUVANJA CILJNIH VRSTA I STANIŠNIH TIPOVA – GRUPA 4: DEFINIRANJE CILJEVA I MJERA OČUVANJA ZA NEDOVOLJNO POZNATE VRSTE SLATKOVODNIH RIBA”.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70832" y="2636520"/>
            <a:ext cx="10079898" cy="4284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Fish communiti</a:t>
            </a:r>
            <a:r>
              <a:rPr lang="en-US" sz="2699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es of the Kupa River show a pronounced longitudinal change from the source towards the mouth.</a:t>
            </a:r>
          </a:p>
          <a:p>
            <a:pPr algn="l">
              <a:lnSpc>
                <a:spcPts val="3779"/>
              </a:lnSpc>
            </a:pPr>
            <a:r>
              <a:rPr lang="en-US" sz="2699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Although three main community types can be identified, their</a:t>
            </a:r>
            <a:r>
              <a:rPr lang="en-US" sz="2699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spatial structure indicates gradual transitions rather than sharp boundaries.</a:t>
            </a:r>
          </a:p>
          <a:p>
            <a:pPr algn="l">
              <a:lnSpc>
                <a:spcPts val="3779"/>
              </a:lnSpc>
            </a:pPr>
            <a:r>
              <a:rPr lang="en-US" sz="2699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The middle reach represents an important transitional zone where elements of upstream and downstream communities overlap.</a:t>
            </a:r>
          </a:p>
          <a:p>
            <a:pPr algn="l">
              <a:lnSpc>
                <a:spcPts val="377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10132734" y="8982729"/>
            <a:ext cx="10969607" cy="2074807"/>
            <a:chOff x="0" y="0"/>
            <a:chExt cx="14626143" cy="2766409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4626143" cy="2766409"/>
              <a:chOff x="0" y="0"/>
              <a:chExt cx="2889115" cy="546451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2889115" cy="546451"/>
              </a:xfrm>
              <a:custGeom>
                <a:avLst/>
                <a:gdLst/>
                <a:ahLst/>
                <a:cxnLst/>
                <a:rect r="r" b="b" t="t" l="l"/>
                <a:pathLst>
                  <a:path h="546451" w="2889115">
                    <a:moveTo>
                      <a:pt x="2685915" y="0"/>
                    </a:moveTo>
                    <a:cubicBezTo>
                      <a:pt x="2798139" y="0"/>
                      <a:pt x="2889115" y="122327"/>
                      <a:pt x="2889115" y="273226"/>
                    </a:cubicBezTo>
                    <a:cubicBezTo>
                      <a:pt x="2889115" y="424124"/>
                      <a:pt x="2798139" y="546451"/>
                      <a:pt x="2685915" y="546451"/>
                    </a:cubicBezTo>
                    <a:lnTo>
                      <a:pt x="203200" y="546451"/>
                    </a:lnTo>
                    <a:cubicBezTo>
                      <a:pt x="90976" y="546451"/>
                      <a:pt x="0" y="424124"/>
                      <a:pt x="0" y="273226"/>
                    </a:cubicBezTo>
                    <a:cubicBezTo>
                      <a:pt x="0" y="12232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D7493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66675"/>
                <a:ext cx="2889115" cy="6131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500"/>
                  </a:lnSpc>
                </a:pPr>
              </a:p>
            </p:txBody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806537" y="126218"/>
              <a:ext cx="1759770" cy="1529496"/>
            </a:xfrm>
            <a:custGeom>
              <a:avLst/>
              <a:gdLst/>
              <a:ahLst/>
              <a:cxnLst/>
              <a:rect r="r" b="b" t="t" l="l"/>
              <a:pathLst>
                <a:path h="1529496" w="1759770">
                  <a:moveTo>
                    <a:pt x="0" y="0"/>
                  </a:moveTo>
                  <a:lnTo>
                    <a:pt x="1759771" y="0"/>
                  </a:lnTo>
                  <a:lnTo>
                    <a:pt x="1759771" y="1529495"/>
                  </a:lnTo>
                  <a:lnTo>
                    <a:pt x="0" y="1529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595063" y="248421"/>
              <a:ext cx="3594652" cy="1285088"/>
            </a:xfrm>
            <a:custGeom>
              <a:avLst/>
              <a:gdLst/>
              <a:ahLst/>
              <a:cxnLst/>
              <a:rect r="r" b="b" t="t" l="l"/>
              <a:pathLst>
                <a:path h="1285088" w="3594652">
                  <a:moveTo>
                    <a:pt x="0" y="0"/>
                  </a:moveTo>
                  <a:lnTo>
                    <a:pt x="3594652" y="0"/>
                  </a:lnTo>
                  <a:lnTo>
                    <a:pt x="3594652" y="1285088"/>
                  </a:lnTo>
                  <a:lnTo>
                    <a:pt x="0" y="1285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7841266" y="0"/>
              <a:ext cx="2548259" cy="1655713"/>
            </a:xfrm>
            <a:custGeom>
              <a:avLst/>
              <a:gdLst/>
              <a:ahLst/>
              <a:cxnLst/>
              <a:rect r="r" b="b" t="t" l="l"/>
              <a:pathLst>
                <a:path h="1655713" w="2548259">
                  <a:moveTo>
                    <a:pt x="0" y="0"/>
                  </a:moveTo>
                  <a:lnTo>
                    <a:pt x="2548258" y="0"/>
                  </a:lnTo>
                  <a:lnTo>
                    <a:pt x="2548258" y="1655713"/>
                  </a:lnTo>
                  <a:lnTo>
                    <a:pt x="0" y="1655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021426" y="8290900"/>
            <a:ext cx="435522" cy="435522"/>
          </a:xfrm>
          <a:custGeom>
            <a:avLst/>
            <a:gdLst/>
            <a:ahLst/>
            <a:cxnLst/>
            <a:rect r="r" b="b" t="t" l="l"/>
            <a:pathLst>
              <a:path h="435522" w="435522">
                <a:moveTo>
                  <a:pt x="0" y="0"/>
                </a:moveTo>
                <a:lnTo>
                  <a:pt x="435522" y="0"/>
                </a:lnTo>
                <a:lnTo>
                  <a:pt x="435522" y="435522"/>
                </a:lnTo>
                <a:lnTo>
                  <a:pt x="0" y="4355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021426" y="8889982"/>
            <a:ext cx="435522" cy="435522"/>
          </a:xfrm>
          <a:custGeom>
            <a:avLst/>
            <a:gdLst/>
            <a:ahLst/>
            <a:cxnLst/>
            <a:rect r="r" b="b" t="t" l="l"/>
            <a:pathLst>
              <a:path h="435522" w="435522">
                <a:moveTo>
                  <a:pt x="0" y="0"/>
                </a:moveTo>
                <a:lnTo>
                  <a:pt x="435522" y="0"/>
                </a:lnTo>
                <a:lnTo>
                  <a:pt x="435522" y="435522"/>
                </a:lnTo>
                <a:lnTo>
                  <a:pt x="0" y="4355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951114" y="543228"/>
            <a:ext cx="7308186" cy="4819044"/>
            <a:chOff x="0" y="0"/>
            <a:chExt cx="623528" cy="4111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23528" cy="411157"/>
            </a:xfrm>
            <a:custGeom>
              <a:avLst/>
              <a:gdLst/>
              <a:ahLst/>
              <a:cxnLst/>
              <a:rect r="r" b="b" t="t" l="l"/>
              <a:pathLst>
                <a:path h="411157" w="623528">
                  <a:moveTo>
                    <a:pt x="0" y="0"/>
                  </a:moveTo>
                  <a:lnTo>
                    <a:pt x="623528" y="0"/>
                  </a:lnTo>
                  <a:lnTo>
                    <a:pt x="623528" y="411157"/>
                  </a:lnTo>
                  <a:lnTo>
                    <a:pt x="0" y="411157"/>
                  </a:lnTo>
                  <a:close/>
                </a:path>
              </a:pathLst>
            </a:custGeom>
            <a:blipFill>
              <a:blip r:embed="rId6"/>
              <a:stretch>
                <a:fillRect l="-21280" t="-37639" r="-12233" b="-14218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62000" y="3613973"/>
            <a:ext cx="8382000" cy="4378439"/>
            <a:chOff x="0" y="0"/>
            <a:chExt cx="839512" cy="4385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39512" cy="438529"/>
            </a:xfrm>
            <a:custGeom>
              <a:avLst/>
              <a:gdLst/>
              <a:ahLst/>
              <a:cxnLst/>
              <a:rect r="r" b="b" t="t" l="l"/>
              <a:pathLst>
                <a:path h="438529" w="839512">
                  <a:moveTo>
                    <a:pt x="0" y="0"/>
                  </a:moveTo>
                  <a:lnTo>
                    <a:pt x="839512" y="0"/>
                  </a:lnTo>
                  <a:lnTo>
                    <a:pt x="839512" y="438529"/>
                  </a:lnTo>
                  <a:lnTo>
                    <a:pt x="0" y="438529"/>
                  </a:lnTo>
                  <a:close/>
                </a:path>
              </a:pathLst>
            </a:custGeom>
            <a:blipFill>
              <a:blip r:embed="rId7"/>
              <a:stretch>
                <a:fillRect l="0" t="-80613" r="0" b="-74637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-3013657" y="8806034"/>
            <a:ext cx="11629521" cy="2074807"/>
            <a:chOff x="0" y="0"/>
            <a:chExt cx="15506028" cy="2766409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879885" y="0"/>
              <a:ext cx="14626143" cy="2766409"/>
              <a:chOff x="0" y="0"/>
              <a:chExt cx="2889115" cy="546451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889115" cy="546451"/>
              </a:xfrm>
              <a:custGeom>
                <a:avLst/>
                <a:gdLst/>
                <a:ahLst/>
                <a:cxnLst/>
                <a:rect r="r" b="b" t="t" l="l"/>
                <a:pathLst>
                  <a:path h="546451" w="2889115">
                    <a:moveTo>
                      <a:pt x="2685915" y="0"/>
                    </a:moveTo>
                    <a:cubicBezTo>
                      <a:pt x="2798139" y="0"/>
                      <a:pt x="2889115" y="122327"/>
                      <a:pt x="2889115" y="273226"/>
                    </a:cubicBezTo>
                    <a:cubicBezTo>
                      <a:pt x="2889115" y="424124"/>
                      <a:pt x="2798139" y="546451"/>
                      <a:pt x="2685915" y="546451"/>
                    </a:cubicBezTo>
                    <a:lnTo>
                      <a:pt x="203200" y="546451"/>
                    </a:lnTo>
                    <a:cubicBezTo>
                      <a:pt x="90976" y="546451"/>
                      <a:pt x="0" y="424124"/>
                      <a:pt x="0" y="273226"/>
                    </a:cubicBezTo>
                    <a:cubicBezTo>
                      <a:pt x="0" y="122327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D749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66675"/>
                <a:ext cx="2889115" cy="6131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500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0" y="126218"/>
              <a:ext cx="1759770" cy="1529496"/>
            </a:xfrm>
            <a:custGeom>
              <a:avLst/>
              <a:gdLst/>
              <a:ahLst/>
              <a:cxnLst/>
              <a:rect r="r" b="b" t="t" l="l"/>
              <a:pathLst>
                <a:path h="1529496" w="1759770">
                  <a:moveTo>
                    <a:pt x="0" y="0"/>
                  </a:moveTo>
                  <a:lnTo>
                    <a:pt x="1759770" y="0"/>
                  </a:lnTo>
                  <a:lnTo>
                    <a:pt x="1759770" y="1529495"/>
                  </a:lnTo>
                  <a:lnTo>
                    <a:pt x="0" y="1529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4598305" y="370625"/>
              <a:ext cx="3594652" cy="1285088"/>
            </a:xfrm>
            <a:custGeom>
              <a:avLst/>
              <a:gdLst/>
              <a:ahLst/>
              <a:cxnLst/>
              <a:rect r="r" b="b" t="t" l="l"/>
              <a:pathLst>
                <a:path h="1285088" w="3594652">
                  <a:moveTo>
                    <a:pt x="0" y="0"/>
                  </a:moveTo>
                  <a:lnTo>
                    <a:pt x="3594652" y="0"/>
                  </a:lnTo>
                  <a:lnTo>
                    <a:pt x="3594652" y="1285088"/>
                  </a:lnTo>
                  <a:lnTo>
                    <a:pt x="0" y="1285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645265" y="185313"/>
              <a:ext cx="2548259" cy="1655713"/>
            </a:xfrm>
            <a:custGeom>
              <a:avLst/>
              <a:gdLst/>
              <a:ahLst/>
              <a:cxnLst/>
              <a:rect r="r" b="b" t="t" l="l"/>
              <a:pathLst>
                <a:path h="1655713" w="2548259">
                  <a:moveTo>
                    <a:pt x="0" y="0"/>
                  </a:moveTo>
                  <a:lnTo>
                    <a:pt x="2548259" y="0"/>
                  </a:lnTo>
                  <a:lnTo>
                    <a:pt x="2548259" y="1655713"/>
                  </a:lnTo>
                  <a:lnTo>
                    <a:pt x="0" y="1655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5955271" y="8997919"/>
            <a:ext cx="1319828" cy="1147122"/>
          </a:xfrm>
          <a:custGeom>
            <a:avLst/>
            <a:gdLst/>
            <a:ahLst/>
            <a:cxnLst/>
            <a:rect r="r" b="b" t="t" l="l"/>
            <a:pathLst>
              <a:path h="1147122" w="1319828">
                <a:moveTo>
                  <a:pt x="0" y="0"/>
                </a:moveTo>
                <a:lnTo>
                  <a:pt x="1319828" y="0"/>
                </a:lnTo>
                <a:lnTo>
                  <a:pt x="1319828" y="1147122"/>
                </a:lnTo>
                <a:lnTo>
                  <a:pt x="0" y="11471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021426" y="7682240"/>
            <a:ext cx="445166" cy="445166"/>
          </a:xfrm>
          <a:custGeom>
            <a:avLst/>
            <a:gdLst/>
            <a:ahLst/>
            <a:cxnLst/>
            <a:rect r="r" b="b" t="t" l="l"/>
            <a:pathLst>
              <a:path h="445166" w="445166">
                <a:moveTo>
                  <a:pt x="0" y="0"/>
                </a:moveTo>
                <a:lnTo>
                  <a:pt x="445166" y="0"/>
                </a:lnTo>
                <a:lnTo>
                  <a:pt x="445166" y="445166"/>
                </a:lnTo>
                <a:lnTo>
                  <a:pt x="0" y="44516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28700" y="1190625"/>
            <a:ext cx="8382000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480"/>
              </a:lnSpc>
            </a:pPr>
            <a:r>
              <a:rPr lang="en-US" b="true" sz="10400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THANK YOU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021426" y="6733872"/>
            <a:ext cx="4290067" cy="684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94"/>
              </a:lnSpc>
              <a:spcBef>
                <a:spcPct val="0"/>
              </a:spcBef>
            </a:pPr>
            <a:r>
              <a:rPr lang="en-US" b="true" sz="3924">
                <a:solidFill>
                  <a:srgbClr val="3D7493"/>
                </a:solidFill>
                <a:latin typeface="Arimo Bold"/>
                <a:ea typeface="Arimo Bold"/>
                <a:cs typeface="Arimo Bold"/>
                <a:sym typeface="Arimo Bold"/>
              </a:rPr>
              <a:t>More Information: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629828" y="7611864"/>
            <a:ext cx="4964828" cy="515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1"/>
              </a:lnSpc>
              <a:spcBef>
                <a:spcPct val="0"/>
              </a:spcBef>
            </a:pPr>
            <a:r>
              <a:rPr lang="en-US" sz="294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beno.ivan@biotagroup.org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629828" y="8214700"/>
            <a:ext cx="4964828" cy="515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1"/>
              </a:lnSpc>
              <a:spcBef>
                <a:spcPct val="0"/>
              </a:spcBef>
            </a:pPr>
            <a:r>
              <a:rPr lang="en-US" sz="294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www.biotagroup.org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629828" y="8813782"/>
            <a:ext cx="4964828" cy="1029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1"/>
              </a:lnSpc>
              <a:spcBef>
                <a:spcPct val="0"/>
              </a:spcBef>
            </a:pPr>
            <a:r>
              <a:rPr lang="en-US" sz="294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Braće Radića 128A, 43290, Grubišno Polje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23529" y="579980"/>
            <a:ext cx="16040943" cy="9127039"/>
          </a:xfrm>
          <a:custGeom>
            <a:avLst/>
            <a:gdLst/>
            <a:ahLst/>
            <a:cxnLst/>
            <a:rect r="r" b="b" t="t" l="l"/>
            <a:pathLst>
              <a:path h="9127039" w="16040943">
                <a:moveTo>
                  <a:pt x="0" y="0"/>
                </a:moveTo>
                <a:lnTo>
                  <a:pt x="16040942" y="0"/>
                </a:lnTo>
                <a:lnTo>
                  <a:pt x="16040942" y="9127040"/>
                </a:lnTo>
                <a:lnTo>
                  <a:pt x="0" y="91270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9156" y="657150"/>
            <a:ext cx="15769688" cy="8972699"/>
          </a:xfrm>
          <a:custGeom>
            <a:avLst/>
            <a:gdLst/>
            <a:ahLst/>
            <a:cxnLst/>
            <a:rect r="r" b="b" t="t" l="l"/>
            <a:pathLst>
              <a:path h="8972699" w="15769688">
                <a:moveTo>
                  <a:pt x="0" y="0"/>
                </a:moveTo>
                <a:lnTo>
                  <a:pt x="15769688" y="0"/>
                </a:lnTo>
                <a:lnTo>
                  <a:pt x="15769688" y="8972700"/>
                </a:lnTo>
                <a:lnTo>
                  <a:pt x="0" y="8972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9431" y="412644"/>
            <a:ext cx="16629138" cy="9461713"/>
          </a:xfrm>
          <a:custGeom>
            <a:avLst/>
            <a:gdLst/>
            <a:ahLst/>
            <a:cxnLst/>
            <a:rect r="r" b="b" t="t" l="l"/>
            <a:pathLst>
              <a:path h="9461713" w="16629138">
                <a:moveTo>
                  <a:pt x="0" y="0"/>
                </a:moveTo>
                <a:lnTo>
                  <a:pt x="16629138" y="0"/>
                </a:lnTo>
                <a:lnTo>
                  <a:pt x="16629138" y="9461712"/>
                </a:lnTo>
                <a:lnTo>
                  <a:pt x="0" y="94617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DAHWjxx-Pbs</dc:identifier>
  <dcterms:modified xsi:type="dcterms:W3CDTF">2011-08-01T06:04:30Z</dcterms:modified>
  <cp:revision>1</cp:revision>
  <dc:title>Beno_Kopacki rit_prezentaLongitudinalne promjene zajednice riba rijeke Kupe: tri glavna tipa zajednica duž riječnog tokacija_Kupa</dc:title>
</cp:coreProperties>
</file>