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80" r:id="rId2"/>
    <p:sldId id="282" r:id="rId3"/>
    <p:sldId id="264" r:id="rId4"/>
    <p:sldId id="286" r:id="rId5"/>
    <p:sldId id="287" r:id="rId6"/>
    <p:sldId id="268" r:id="rId7"/>
    <p:sldId id="265" r:id="rId8"/>
    <p:sldId id="261" r:id="rId9"/>
    <p:sldId id="266" r:id="rId10"/>
    <p:sldId id="288" r:id="rId11"/>
    <p:sldId id="262" r:id="rId12"/>
    <p:sldId id="290" r:id="rId13"/>
    <p:sldId id="263" r:id="rId14"/>
    <p:sldId id="285" r:id="rId15"/>
    <p:sldId id="294" r:id="rId16"/>
    <p:sldId id="291" r:id="rId17"/>
    <p:sldId id="292" r:id="rId18"/>
    <p:sldId id="283" r:id="rId19"/>
    <p:sldId id="284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81" r:id="rId28"/>
    <p:sldId id="259" r:id="rId29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90" autoAdjust="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BBE9946-C1C1-D707-3A26-ED6997B5C9F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3F9E85-28DF-C82D-B00D-6E987DAA143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024D97-8A0A-4AB2-9FAB-45450C5C72F9}" type="datetimeFigureOut">
              <a:rPr lang="hr-HR" smtClean="0"/>
              <a:t>2.10.2026.</a:t>
            </a:fld>
            <a:endParaRPr lang="hr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AAF104-946B-79D2-F77D-3FBDCC18233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75444B-79DE-3EF5-BECB-7F96C0B7F7F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4529B7-F27D-45D4-A4E2-E03699C6208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088300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1E6D36-84F5-41F0-9992-415970DA2D43}" type="datetimeFigureOut">
              <a:rPr lang="hr-HR" smtClean="0"/>
              <a:t>2.10.2026.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C51E54-C8E2-4819-9A22-3C239DBCDB9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386912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C16DC-A5D8-D0F8-6CAF-46D2D8ABBA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982ADF-D461-4320-2346-8B7EF7EC79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9351DE-4667-90EB-369D-6EE9AFA5C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ACE38-6745-425B-849B-F587228B7B19}" type="datetimeFigureOut">
              <a:rPr lang="hr-HR" smtClean="0"/>
              <a:t>2.10.2026.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3A3A86-55C2-9FC5-A8D8-5D3884B3C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22E69-81D8-598E-FE0B-7EFDBDFA6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DB05D-3CA4-48D3-85F2-FC2E53033A6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84685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F9D60-1FCA-8EDF-9C3C-ADD8A7716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FC5A8C-2678-84A4-9740-9AE621FD75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A5E1D8-367E-C48F-11D1-8D448B612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ACE38-6745-425B-849B-F587228B7B19}" type="datetimeFigureOut">
              <a:rPr lang="hr-HR" smtClean="0"/>
              <a:t>2.10.2026.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E4D2D0-C5D1-2DB9-29C6-685D23FCB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961892-37C6-2B9A-28FE-C08396692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DB05D-3CA4-48D3-85F2-FC2E53033A6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33878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20A8A-0620-3F5F-8484-60313B624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8A2417-0667-211B-9890-0DFE4C76EE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127368-DF55-D58F-FCC0-A22904180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ACE38-6745-425B-849B-F587228B7B19}" type="datetimeFigureOut">
              <a:rPr lang="hr-HR" smtClean="0"/>
              <a:t>2.10.2026.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72F930-C448-82C4-A6DE-BE7DD194C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56010C-71E0-4DEA-B247-4AFC91606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DB05D-3CA4-48D3-85F2-FC2E53033A6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06009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995F2-7AE9-A0DA-E2D6-27A24372B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9C5B52-49A4-186B-684D-03A20B883E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93C13C-76FE-DDDB-50A1-630F622452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300D58-8F5C-0AD5-CDE7-69E94868C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ACE38-6745-425B-849B-F587228B7B19}" type="datetimeFigureOut">
              <a:rPr lang="hr-HR" smtClean="0"/>
              <a:t>2.10.2026.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C7C50F-4A61-1806-0BFB-B91678668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5C74EC-D3FB-1F07-5CF7-18553027A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DB05D-3CA4-48D3-85F2-FC2E53033A6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02852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CDBC3-9B55-4837-6ED7-6FFE6372D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FFA07D-49CE-C7AD-34CC-C6DF546725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EE46A9-142D-F353-C286-2BAB248CEE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572891-198F-C425-2829-A9AA9130F8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3460EE-9284-7F4B-41FF-7224EB8DA4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F1F4FC-DBF7-E576-0430-0E1AE0796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ACE38-6745-425B-849B-F587228B7B19}" type="datetimeFigureOut">
              <a:rPr lang="hr-HR" smtClean="0"/>
              <a:t>2.10.2026.</a:t>
            </a:fld>
            <a:endParaRPr lang="hr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40C57AD-18CF-D5A5-BE66-FDB6EACCE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C8FCE8-27F2-9827-C036-C9C08A308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DB05D-3CA4-48D3-85F2-FC2E53033A6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44594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932D9-620E-377E-1DE9-25F71B73A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8E5D84-B5D7-D897-DEEA-F94C3D970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ACE38-6745-425B-849B-F587228B7B19}" type="datetimeFigureOut">
              <a:rPr lang="hr-HR" smtClean="0"/>
              <a:t>2.10.2026.</a:t>
            </a:fld>
            <a:endParaRPr lang="hr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2E6764-ED6A-A877-82D1-BEE2252F1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721028-5ED1-0D01-C54A-EE701A176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DB05D-3CA4-48D3-85F2-FC2E53033A6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92957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9F559C-C170-F2D3-C58E-627E5670D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ACE38-6745-425B-849B-F587228B7B19}" type="datetimeFigureOut">
              <a:rPr lang="hr-HR" smtClean="0"/>
              <a:t>2.10.2026.</a:t>
            </a:fld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2A4118-DC5D-228D-2BF3-6FB8F90AC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A6F802-F6E3-4C11-C732-254DA6FD6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DB05D-3CA4-48D3-85F2-FC2E53033A6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86499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3F948-DB83-00BB-5E43-C20197176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2BAC23-4982-2702-098D-8B8B640678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0D99A3-3FB0-8A74-BE6F-62CD7C0BB8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414D18-942D-8DC6-9994-36310437A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ACE38-6745-425B-849B-F587228B7B19}" type="datetimeFigureOut">
              <a:rPr lang="hr-HR" smtClean="0"/>
              <a:t>2.10.2026.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11174D-0E06-9570-2AD4-74CDDCE73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B24F67-5003-7AF0-A2C8-6B49D21AE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DB05D-3CA4-48D3-85F2-FC2E53033A6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36462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116AB-C13A-9434-6842-27C37D27E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3A8090-2F8C-A0C1-4AF0-CC43CB1978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594E31-E4A0-E4E8-3C64-3630029E3F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37C047-5EEE-B317-B242-CC745C9B9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ACE38-6745-425B-849B-F587228B7B19}" type="datetimeFigureOut">
              <a:rPr lang="hr-HR" smtClean="0"/>
              <a:t>2.10.2026.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E4161E-9F70-44A2-6DEB-FD90D7067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DADE85-2F63-4BF9-2225-C04BFB298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DB05D-3CA4-48D3-85F2-FC2E53033A6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71947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27614-C48E-0569-A2B2-55BDBC4B5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97A4F5-88BC-05AC-2044-23ACEEA430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73A5DA-FED9-5262-8B62-738620A4F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ACE38-6745-425B-849B-F587228B7B19}" type="datetimeFigureOut">
              <a:rPr lang="hr-HR" smtClean="0"/>
              <a:t>2.10.2026.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6679A7-FA0F-3C66-505E-7C068C3D5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4999DA-4BFC-8915-B0C5-0D727E006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DB05D-3CA4-48D3-85F2-FC2E53033A6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7066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2F65ED-A99F-A371-F74A-58BC0A22F3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8DCA2F-5D3B-DC27-E483-DF92F2A4A2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7BF3C5-B3F8-6870-6B4E-94F8B650F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ACE38-6745-425B-849B-F587228B7B19}" type="datetimeFigureOut">
              <a:rPr lang="hr-HR" smtClean="0"/>
              <a:t>2.10.2026.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DA526-D5B5-F622-48F9-37AA8715C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89204-017C-9149-251E-DCFA4471E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DB05D-3CA4-48D3-85F2-FC2E53033A6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77158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55307A-FE19-6AF0-B979-0404D974B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349EFE-1E80-393B-1999-48CDFB9831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16A11C-3117-0CB1-13D0-7ABF267F02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0ACE38-6745-425B-849B-F587228B7B19}" type="datetimeFigureOut">
              <a:rPr lang="hr-HR" smtClean="0"/>
              <a:t>2.10.2026.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DCCFCF-39D7-8568-D922-FCA8BD5BC9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76D6AD-AB91-04A2-E0FE-5F04B4E1E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DB05D-3CA4-48D3-85F2-FC2E53033A6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36762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34BA4-EE0F-B145-8A55-F6AA49C96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B3FEB-3D33-AF0E-79DA-E2940B01BA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727" y="1679766"/>
            <a:ext cx="10403789" cy="4626399"/>
          </a:xfrm>
          <a:solidFill>
            <a:schemeClr val="accent6">
              <a:lumMod val="60000"/>
              <a:lumOff val="40000"/>
            </a:schemeClr>
          </a:solidFill>
        </p:spPr>
        <p:txBody>
          <a:bodyPr anchor="ctr">
            <a:normAutofit fontScale="90000"/>
          </a:bodyPr>
          <a:lstStyle/>
          <a:p>
            <a:r>
              <a:rPr lang="en-US" sz="3600" noProof="0" dirty="0"/>
              <a:t> </a:t>
            </a:r>
            <a:br>
              <a:rPr lang="en-US" sz="3600" noProof="0" dirty="0"/>
            </a:br>
            <a:r>
              <a:rPr lang="en-US" sz="36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AQUATIC INSECT ASSEMBLAGES </a:t>
            </a:r>
            <a:br>
              <a:rPr lang="en-US" sz="36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MOUNTAIN STREAMS IN THE SLAVONIAN MOUNTAINS DURING THE WINTER SEASON</a:t>
            </a:r>
            <a:br>
              <a:rPr lang="en-US" sz="36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700" b="1" noProof="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10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100" i="1" noProof="0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31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700" b="1" i="1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Sastav</a:t>
            </a:r>
            <a:r>
              <a:rPr lang="en-US" sz="2700" b="1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b="1" i="1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zajednice</a:t>
            </a:r>
            <a:r>
              <a:rPr lang="en-US" sz="2700" b="1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b="1" i="1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vodenih</a:t>
            </a:r>
            <a:r>
              <a:rPr lang="en-US" sz="2700" b="1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b="1" i="1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kukaca</a:t>
            </a:r>
            <a:r>
              <a:rPr lang="en-US" sz="2700" b="1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sz="2700" b="1" i="1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gorsko-planinskim</a:t>
            </a:r>
            <a:br>
              <a:rPr lang="en-US" sz="2700" b="1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700" b="1" i="1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potocima</a:t>
            </a:r>
            <a:r>
              <a:rPr lang="en-US" sz="2700" b="1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b="1" i="1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područja</a:t>
            </a:r>
            <a:r>
              <a:rPr lang="en-US" sz="2700" b="1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b="1" i="1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Slavonskog</a:t>
            </a:r>
            <a:r>
              <a:rPr lang="en-US" sz="2700" b="1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b="1" i="1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gorja</a:t>
            </a:r>
            <a:r>
              <a:rPr lang="en-US" sz="2700" b="1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b="1" i="1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tijekom</a:t>
            </a:r>
            <a:r>
              <a:rPr lang="en-US" sz="2700" b="1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b="1" i="1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zimske</a:t>
            </a:r>
            <a:br>
              <a:rPr lang="en-US" sz="2700" b="1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700" b="1" i="1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sezone</a:t>
            </a:r>
            <a:br>
              <a:rPr lang="en-US" sz="27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700" noProof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700" noProof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Matea Dent</a:t>
            </a:r>
            <a:r>
              <a:rPr lang="hr-HR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1*, </a:t>
            </a:r>
            <a:r>
              <a:rPr lang="hr-H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Viktorija Ergović</a:t>
            </a:r>
            <a:r>
              <a:rPr lang="hr-HR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hr-H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Miran Koh</a:t>
            </a:r>
            <a:r>
              <a:rPr lang="hr-HR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hr-H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Predrag Simović</a:t>
            </a:r>
            <a:r>
              <a:rPr lang="hr-HR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1,2,</a:t>
            </a:r>
            <a:br>
              <a:rPr lang="hr-HR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Bogumił Łosiewicz</a:t>
            </a:r>
            <a:r>
              <a:rPr lang="hr-HR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1,3,4</a:t>
            </a:r>
            <a:r>
              <a:rPr lang="hr-H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Barbara Vlaičević</a:t>
            </a:r>
            <a:r>
              <a:rPr lang="hr-HR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br>
              <a:rPr lang="en-US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969C4E-4ADB-D717-56CA-D5FFD1F579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103" y="658160"/>
            <a:ext cx="1816214" cy="61724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FC7DE02-8B19-2D74-C3C7-FD0E8700D5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8380" y="366987"/>
            <a:ext cx="1199594" cy="119959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97AF7E4-5D91-3A73-478A-E9F0908878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6037" y="379170"/>
            <a:ext cx="1096878" cy="109841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D449B8D-BEFA-3F3B-DE8E-CD6BF9BADA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3694" y="421115"/>
            <a:ext cx="1238975" cy="10984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FBAB92D-6989-FCA0-263C-BAE1ED7A7B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78635" y="296367"/>
            <a:ext cx="1432881" cy="124559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C049608-E93A-763A-F4A3-BA94C481CAD6}"/>
              </a:ext>
            </a:extLst>
          </p:cNvPr>
          <p:cNvSpPr txBox="1"/>
          <p:nvPr/>
        </p:nvSpPr>
        <p:spPr>
          <a:xfrm>
            <a:off x="10984375" y="104172"/>
            <a:ext cx="9954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2.10.2026.</a:t>
            </a:r>
            <a:endParaRPr lang="hr-H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375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3DD7A-E9F7-F3BA-1AEF-937F49533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709C8-87B5-DC6E-4CF1-CE71B004CD0B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hr-H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Benthic macroinvertebrates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3B0ADC-846B-2C72-8205-3B734788E2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hr-H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Macrozoobenthos: invertebrates living on or in the bottom, larger than 500 µm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00000"/>
              </a:lnSpc>
            </a:pPr>
            <a:r>
              <a:rPr lang="hr-H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Ephemeroptera, Plecoptera, Trichoptera, Coleoptera, Odonata, Diptera, Gastropoda, Bivalvia, Hirudinea (Hirudinida), Crustacea, Oligochaeta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hr-H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Platyhelminthes (Turbellaria)</a:t>
            </a:r>
          </a:p>
          <a:p>
            <a:pPr algn="just">
              <a:lnSpc>
                <a:spcPct val="100000"/>
              </a:lnSpc>
            </a:pPr>
            <a:r>
              <a:rPr lang="hr-H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Slow-moving with long life cycles, community change reflects water quality</a:t>
            </a:r>
          </a:p>
          <a:p>
            <a:pPr algn="just">
              <a:lnSpc>
                <a:spcPct val="100000"/>
              </a:lnSpc>
            </a:pPr>
            <a:r>
              <a:rPr lang="hr-H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biological quality element for stream status under the Water Framework Directive (2000/60/EC)</a:t>
            </a:r>
          </a:p>
          <a:p>
            <a:pPr algn="just">
              <a:lnSpc>
                <a:spcPct val="100000"/>
              </a:lnSpc>
            </a:pP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Limiting factors: dissolved oxygen, temperature, pH, nutrients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suitable microhabitat</a:t>
            </a:r>
          </a:p>
          <a:p>
            <a:pPr algn="just">
              <a:lnSpc>
                <a:spcPct val="100000"/>
              </a:lnSpc>
            </a:pPr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D970A2-33AB-8779-7A53-0D55F72391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8230" y="1825625"/>
            <a:ext cx="4678838" cy="450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513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CF4FA-FC99-F482-14C7-98D68EABA90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hr-H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Ephemeroptera (mayflies), Plecoptera (stoneflies),  Trichoptera (caddisflies) groups (EPT)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92C3BC-1E42-C912-AFC8-CA3D2D8E4C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Dominant fauna of mountain streams</a:t>
            </a:r>
          </a:p>
          <a:p>
            <a:pPr algn="just">
              <a:lnSpc>
                <a:spcPct val="100000"/>
              </a:lnSpc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Merolimnic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larvae in water, adults on land, linking aquatic and terrestrial habitats</a:t>
            </a:r>
          </a:p>
          <a:p>
            <a:pPr algn="just">
              <a:lnSpc>
                <a:spcPct val="10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Secondary producers: food for other predators</a:t>
            </a:r>
          </a:p>
          <a:p>
            <a:pPr algn="just">
              <a:lnSpc>
                <a:spcPct val="10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Sensitive to changes in environmental conditions</a:t>
            </a:r>
          </a:p>
          <a:p>
            <a:pPr algn="just">
              <a:lnSpc>
                <a:spcPct val="100000"/>
              </a:lnSpc>
            </a:pPr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259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DE8E091-1A0B-EEEE-E98C-BCC5F04F87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960" y="1242363"/>
            <a:ext cx="6559911" cy="43732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7EE93BB-C23B-0CD9-0CB9-B2F5310E79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0840" y="1242363"/>
            <a:ext cx="4588200" cy="43732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461EAF0-427B-AAF1-3E50-D6FAF09C0D99}"/>
              </a:ext>
            </a:extLst>
          </p:cNvPr>
          <p:cNvSpPr txBox="1"/>
          <p:nvPr/>
        </p:nvSpPr>
        <p:spPr>
          <a:xfrm>
            <a:off x="382961" y="5778243"/>
            <a:ext cx="655991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Ephemeroptera: </a:t>
            </a:r>
            <a:r>
              <a:rPr lang="hr-H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Ephemera danica 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Müller, 1764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21031F-8643-3E77-E22B-A851988F209C}"/>
              </a:ext>
            </a:extLst>
          </p:cNvPr>
          <p:cNvSpPr txBox="1"/>
          <p:nvPr/>
        </p:nvSpPr>
        <p:spPr>
          <a:xfrm>
            <a:off x="7174507" y="5778243"/>
            <a:ext cx="46345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Plecoptera</a:t>
            </a:r>
            <a:r>
              <a:rPr lang="hr-H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Perla 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524659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A055B9D-686B-D697-640B-4F7EA5DBFB3D}"/>
              </a:ext>
            </a:extLst>
          </p:cNvPr>
          <p:cNvSpPr txBox="1"/>
          <p:nvPr/>
        </p:nvSpPr>
        <p:spPr>
          <a:xfrm>
            <a:off x="3047114" y="6264160"/>
            <a:ext cx="6097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Trichoptera: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Sericostoma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sp. (left)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Rhyacophila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sp. (right)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 </a:t>
            </a:r>
            <a:endParaRPr lang="hr-H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D24633AA-B790-5FD5-3ACB-2A8DDC5E16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1134907" y="1529506"/>
            <a:ext cx="5939192" cy="332919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A00891-1029-C7E0-9A13-EC1737597AB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42" r="5807"/>
          <a:stretch>
            <a:fillRect/>
          </a:stretch>
        </p:blipFill>
        <p:spPr>
          <a:xfrm rot="5400000">
            <a:off x="5222787" y="1424621"/>
            <a:ext cx="5939193" cy="3538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845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32D4F-933C-BCAB-7700-2D873860C85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hr-H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Adaptations to fast-flowing water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99111-1D73-EA6D-CE42-362D1EA481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pPr marL="0" indent="0" algn="just" rtl="0">
              <a:buNone/>
            </a:pPr>
            <a:r>
              <a:rPr lang="hr-H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Ephemeroptera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dorsoventrally flattened body reduces drag; enlarged femur (</a:t>
            </a:r>
            <a:r>
              <a:rPr lang="hr-H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Ecdyonurus</a:t>
            </a: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single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claw</a:t>
            </a: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three cerci grip stones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endParaRPr lang="hr-H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rtl="0">
              <a:buNone/>
            </a:pPr>
            <a:r>
              <a:rPr lang="hr-H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Plecoptera 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very similar adaptations; no lateral gills on the body; two claws and two cerci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endParaRPr lang="hr-H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rtl="0">
              <a:buNone/>
            </a:pPr>
            <a:r>
              <a:rPr lang="hr-H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Trichoptera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case-less species anchor with silk (</a:t>
            </a:r>
            <a:r>
              <a:rPr lang="hr-H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Hydropsyche</a:t>
            </a: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mineral cases as a barrier to current (</a:t>
            </a:r>
            <a:r>
              <a:rPr lang="hr-H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Drusus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sp.</a:t>
            </a: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strong muscular body</a:t>
            </a:r>
          </a:p>
          <a:p>
            <a:endParaRPr lang="hr-H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F885A9-8B7E-CB89-54D0-79A0B41065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3710" y="2182510"/>
            <a:ext cx="4850090" cy="363756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7BA6DF0-7FBB-ED23-C4A0-11807105FE83}"/>
              </a:ext>
            </a:extLst>
          </p:cNvPr>
          <p:cNvSpPr txBox="1"/>
          <p:nvPr/>
        </p:nvSpPr>
        <p:spPr>
          <a:xfrm>
            <a:off x="6503710" y="5893741"/>
            <a:ext cx="485009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Caddisfly larvae, Trichoptera (A); Stonefly nymph, Plecoptera (B); mayfly nymph, Ephemeroptera (C)</a:t>
            </a:r>
          </a:p>
        </p:txBody>
      </p:sp>
    </p:spTree>
    <p:extLst>
      <p:ext uri="{BB962C8B-B14F-4D97-AF65-F5344CB8AC3E}">
        <p14:creationId xmlns:p14="http://schemas.microsoft.com/office/powerpoint/2010/main" val="33908455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84093-B8B8-911F-25B3-4CF3C537C435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228600" marR="0" lvl="0" indent="-22860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tabLst/>
              <a:defRPr/>
            </a:pPr>
            <a:r>
              <a:rPr kumimoji="0" lang="hr-H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Microhabitats</a:t>
            </a:r>
            <a:r>
              <a:rPr 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- </a:t>
            </a:r>
            <a:r>
              <a:rPr kumimoji="0" lang="hr-H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substrate types</a:t>
            </a:r>
            <a:endParaRPr lang="hr-HR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707E6C-AA92-4EFD-6FB1-71EFCCB47A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Lithal: stone and rock (lithobionts)</a:t>
            </a:r>
          </a:p>
          <a:p>
            <a:pPr algn="just" rtl="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Akal and psammal: gravel (akobionts) and sand (psammobionts)</a:t>
            </a:r>
          </a:p>
          <a:p>
            <a:pPr algn="just" rtl="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Pelal and phytal: mud (pelobionts); macrophytes and moss (phytobionts)</a:t>
            </a:r>
          </a:p>
          <a:p>
            <a:pPr algn="just" rtl="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Flow velocity determines substrate composition, which defines the microhabitat</a:t>
            </a:r>
          </a:p>
          <a:p>
            <a:pPr algn="just" rtl="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higher altitudes fine sediment is washed out and stones of various sizes remain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7019128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68D63-A289-38D4-83D8-6327F87DDDAA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Mountain streams features</a:t>
            </a:r>
            <a:endParaRPr lang="hr-HR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683456-B148-98DE-F481-2AB9478FDD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Lotic systems: one-way flow, physical and chemical conditions change from source to mouth</a:t>
            </a:r>
          </a:p>
          <a:p>
            <a:pPr algn="just" rtl="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Mostly forested, with low and stable water temperature and high dissolved oxygen</a:t>
            </a:r>
          </a:p>
          <a:p>
            <a:pPr algn="just" rtl="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Heterogeneous substrate</a:t>
            </a:r>
          </a:p>
          <a:p>
            <a:pPr lvl="1" algn="just">
              <a:lnSpc>
                <a:spcPct val="10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cobbles (6-20 cm), pebbles (2-6 cm), gravel (0.2-2 cm)</a:t>
            </a:r>
          </a:p>
          <a:p>
            <a:pPr algn="just" rtl="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Altitude limit for mountain streams: 500 m </a:t>
            </a:r>
          </a:p>
          <a:p>
            <a:pPr algn="just" rtl="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Shaped by floods, erosion, ice cover, precipitation and climate change</a:t>
            </a:r>
          </a:p>
          <a:p>
            <a:endParaRPr lang="hr-HR" sz="2400" dirty="0"/>
          </a:p>
        </p:txBody>
      </p:sp>
    </p:spTree>
    <p:extLst>
      <p:ext uri="{BB962C8B-B14F-4D97-AF65-F5344CB8AC3E}">
        <p14:creationId xmlns:p14="http://schemas.microsoft.com/office/powerpoint/2010/main" val="122089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58DFE-52C5-E49B-2134-BBC59313AAC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Study area -  Papuk and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Psunj</a:t>
            </a:r>
            <a:br>
              <a:rPr lang="en-US" dirty="0"/>
            </a:br>
            <a:endParaRPr lang="hr-H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55E63B-4E0A-6AAB-0EBE-0905AFC928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0">
              <a:lnSpc>
                <a:spcPct val="100000"/>
              </a:lnSpc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Papuk</a:t>
            </a:r>
            <a:endParaRPr lang="hr-H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00000"/>
              </a:lnSpc>
            </a:pP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Nature Park (1999), first Croatian Geopark (2007)</a:t>
            </a:r>
          </a:p>
          <a:p>
            <a:pPr lvl="1" algn="just">
              <a:lnSpc>
                <a:spcPct val="100000"/>
              </a:lnSpc>
            </a:pP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Highest peak 953 m; protected area 336 km² (with part of Krndija)</a:t>
            </a:r>
          </a:p>
          <a:p>
            <a:pPr lvl="1" algn="just">
              <a:lnSpc>
                <a:spcPct val="100000"/>
              </a:lnSpc>
            </a:pP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Older granitoid rocks, schists and limestone (karst elements)</a:t>
            </a:r>
          </a:p>
          <a:p>
            <a:pPr lvl="1" algn="just">
              <a:lnSpc>
                <a:spcPct val="100000"/>
              </a:lnSpc>
            </a:pP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Network of over 100 streams; watershed between the Sava (south) and the Drava (north)</a:t>
            </a:r>
          </a:p>
          <a:p>
            <a:pPr lvl="1" algn="just">
              <a:lnSpc>
                <a:spcPct val="100000"/>
              </a:lnSpc>
            </a:pP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About 95% forest: beech, oak and fir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861972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649F457-DF45-2738-54C2-384BB7A211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6340" y="369448"/>
            <a:ext cx="4290171" cy="571506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0C622D4-D6F7-D368-A2EE-07EDDAA3DF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5491" y="369448"/>
            <a:ext cx="4290171" cy="57150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C9AA0A0-AECB-B40C-497D-BE1651F79D85}"/>
              </a:ext>
            </a:extLst>
          </p:cNvPr>
          <p:cNvSpPr txBox="1"/>
          <p:nvPr/>
        </p:nvSpPr>
        <p:spPr>
          <a:xfrm>
            <a:off x="3047114" y="6303886"/>
            <a:ext cx="6097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Kovačica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viša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(left) 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Kovačica niža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(right)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Papuk)</a:t>
            </a:r>
          </a:p>
        </p:txBody>
      </p:sp>
    </p:spTree>
    <p:extLst>
      <p:ext uri="{BB962C8B-B14F-4D97-AF65-F5344CB8AC3E}">
        <p14:creationId xmlns:p14="http://schemas.microsoft.com/office/powerpoint/2010/main" val="26632293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661E8B-73C2-B090-047B-255CC8DFC5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Psunj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00000"/>
              </a:lnSpc>
            </a:pP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Highest of the Slavonian mountains, not protected</a:t>
            </a:r>
          </a:p>
          <a:p>
            <a:pPr lvl="1" algn="just">
              <a:lnSpc>
                <a:spcPct val="100000"/>
              </a:lnSpc>
            </a:pP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Highest peak Brezovo polje, 984 m</a:t>
            </a:r>
          </a:p>
          <a:p>
            <a:pPr lvl="1" algn="just">
              <a:lnSpc>
                <a:spcPct val="100000"/>
              </a:lnSpc>
            </a:pP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Oldest rock complex in Croatia (Precambrian metamorphism): schists, gneisses, marble, metag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abbro</a:t>
            </a:r>
            <a:endParaRPr lang="hr-H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00000"/>
              </a:lnSpc>
            </a:pP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Similar geology to Papuk</a:t>
            </a:r>
          </a:p>
          <a:p>
            <a:pPr lvl="1" algn="just">
              <a:lnSpc>
                <a:spcPct val="100000"/>
              </a:lnSpc>
            </a:pP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Lies south-west of Papuk</a:t>
            </a:r>
          </a:p>
          <a:p>
            <a:pPr lvl="1" algn="just">
              <a:lnSpc>
                <a:spcPct val="100000"/>
              </a:lnSpc>
            </a:pP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Both are remnants of islands of the Paratethys (Pannonian) Sea, in eastern Croatia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00000"/>
              </a:lnSpc>
            </a:pP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Brzaja rises on Papuk and flows down to Psunj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71152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A3628-76BD-4C9E-18FE-24E89CA17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63EF77C-DACA-D471-8BA3-FEBDBECEAA44}"/>
              </a:ext>
            </a:extLst>
          </p:cNvPr>
          <p:cNvSpPr txBox="1"/>
          <p:nvPr/>
        </p:nvSpPr>
        <p:spPr>
          <a:xfrm>
            <a:off x="3047114" y="6237850"/>
            <a:ext cx="6097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Sivornica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viša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(left)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Sivornica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niža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(right)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Papuk)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F5DB2E-126F-A91C-CA65-6DB2F89344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5494" y="435484"/>
            <a:ext cx="4737898" cy="5400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1CD64DF-662F-0DA9-1680-A23A6C0F48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2220" y="435484"/>
            <a:ext cx="4294286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2901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4CE1F-B14F-8E32-09E7-B70111B0C83E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Study area and sampling design</a:t>
            </a:r>
            <a:endParaRPr lang="hr-HR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FBDEF8-821B-09C4-9DCD-E9E06F28A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Streams: Kovačica, Bijela and Brzaja (Papuk) Cikotska, Sivornica and Brzaja (Psunj)</a:t>
            </a:r>
          </a:p>
          <a:p>
            <a:pPr algn="just">
              <a:lnSpc>
                <a:spcPct val="100000"/>
              </a:lnSpc>
            </a:pP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sites: one below and one above 500 m a.s.l. in each stream (216-765 m)</a:t>
            </a:r>
          </a:p>
          <a:p>
            <a:pPr algn="just">
              <a:lnSpc>
                <a:spcPct val="100000"/>
              </a:lnSpc>
            </a:pP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Sampled February to early March 2025, adapted AQEM method, hand net 25 x 25 cm, 500 µm mesh</a:t>
            </a:r>
          </a:p>
          <a:p>
            <a:pPr algn="just">
              <a:lnSpc>
                <a:spcPct val="100000"/>
              </a:lnSpc>
            </a:pP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dominant microhabitats x 3 replicates = 9 samples per site, 90 samples in total</a:t>
            </a:r>
          </a:p>
          <a:p>
            <a:pPr algn="just">
              <a:lnSpc>
                <a:spcPct val="100000"/>
              </a:lnSpc>
            </a:pP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Samples fixed in 96% ethanol; EPT identified to the lowest possible taxon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5121153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F91CA6-5507-CD34-2C77-C2693D3C08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526" y="160205"/>
            <a:ext cx="4855548" cy="653758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0A4181C-93DF-A914-9A2E-DB830E9C782A}"/>
              </a:ext>
            </a:extLst>
          </p:cNvPr>
          <p:cNvSpPr txBox="1"/>
          <p:nvPr/>
        </p:nvSpPr>
        <p:spPr>
          <a:xfrm>
            <a:off x="5749555" y="2921167"/>
            <a:ext cx="609777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Study area – Papuk and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Psunj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– study area, central and eastern Croatia, the square marks the sites shown in B – sampling sites on Papuk and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Psunj</a:t>
            </a:r>
            <a:endParaRPr lang="hr-H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2532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D045D-5821-91B1-E4B2-65530B0526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CD487A0-F84E-DC64-EE45-B784D10924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110" y="341718"/>
            <a:ext cx="4630922" cy="61745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B432780-9802-1CBF-57BF-F93F1FB574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0775"/>
          <a:stretch>
            <a:fillRect/>
          </a:stretch>
        </p:blipFill>
        <p:spPr>
          <a:xfrm>
            <a:off x="6096000" y="1212111"/>
            <a:ext cx="5843661" cy="46145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BECA74-1FCC-DD2A-A8A9-E15FDC6CA105}"/>
              </a:ext>
            </a:extLst>
          </p:cNvPr>
          <p:cNvSpPr txBox="1"/>
          <p:nvPr/>
        </p:nvSpPr>
        <p:spPr>
          <a:xfrm>
            <a:off x="6096000" y="6065133"/>
            <a:ext cx="58436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Macrozoobenthos sampling process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(A, B)</a:t>
            </a:r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44B025-2209-DBC5-7CD2-31902846F973}"/>
              </a:ext>
            </a:extLst>
          </p:cNvPr>
          <p:cNvSpPr txBox="1"/>
          <p:nvPr/>
        </p:nvSpPr>
        <p:spPr>
          <a:xfrm>
            <a:off x="4977114" y="439838"/>
            <a:ext cx="405114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hr-H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01AE1B-218B-4E5B-275C-A55B88892840}"/>
              </a:ext>
            </a:extLst>
          </p:cNvPr>
          <p:cNvSpPr txBox="1"/>
          <p:nvPr/>
        </p:nvSpPr>
        <p:spPr>
          <a:xfrm>
            <a:off x="11325890" y="1367742"/>
            <a:ext cx="405114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hr-H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0491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A0F026-1522-FE5E-FA56-318F139E66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867"/>
          <a:stretch>
            <a:fillRect/>
          </a:stretch>
        </p:blipFill>
        <p:spPr>
          <a:xfrm>
            <a:off x="6288048" y="324089"/>
            <a:ext cx="4925689" cy="59239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D5F3896-8B72-7587-DF31-5DB277D0D4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263" y="324088"/>
            <a:ext cx="4442960" cy="59239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908C42E-29A8-5928-3A75-6D2190CA2D2D}"/>
              </a:ext>
            </a:extLst>
          </p:cNvPr>
          <p:cNvSpPr txBox="1"/>
          <p:nvPr/>
        </p:nvSpPr>
        <p:spPr>
          <a:xfrm>
            <a:off x="3258065" y="6349245"/>
            <a:ext cx="56758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Macrozoobenthos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sample (C, D)</a:t>
            </a:r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AD6E85-D78E-D286-9F02-D5E4D37E3FF9}"/>
              </a:ext>
            </a:extLst>
          </p:cNvPr>
          <p:cNvSpPr txBox="1"/>
          <p:nvPr/>
        </p:nvSpPr>
        <p:spPr>
          <a:xfrm>
            <a:off x="4780344" y="520860"/>
            <a:ext cx="405114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hr-H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D3613C-70FA-4F5F-CA6D-A831476E08F6}"/>
              </a:ext>
            </a:extLst>
          </p:cNvPr>
          <p:cNvSpPr txBox="1"/>
          <p:nvPr/>
        </p:nvSpPr>
        <p:spPr>
          <a:xfrm>
            <a:off x="10567686" y="520860"/>
            <a:ext cx="405114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hr-H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05235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A83308-B27E-7701-EE27-BEE5FE95BF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004" y="681960"/>
            <a:ext cx="7325440" cy="54940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F8A9457-71C0-BF2E-0B70-E8A9F14D07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5168" y="681959"/>
            <a:ext cx="4119162" cy="54940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6DE180-1518-EEF6-0756-D84B97C3B24C}"/>
              </a:ext>
            </a:extLst>
          </p:cNvPr>
          <p:cNvSpPr txBox="1"/>
          <p:nvPr/>
        </p:nvSpPr>
        <p:spPr>
          <a:xfrm>
            <a:off x="3030279" y="6496493"/>
            <a:ext cx="3065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r-H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84DD5D-3F84-2787-F287-93909E3F6980}"/>
              </a:ext>
            </a:extLst>
          </p:cNvPr>
          <p:cNvSpPr txBox="1"/>
          <p:nvPr/>
        </p:nvSpPr>
        <p:spPr>
          <a:xfrm>
            <a:off x="2889398" y="6267818"/>
            <a:ext cx="6097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Macrozoobenthos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sample in the net (left),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Plecoptera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sp. (right)</a:t>
            </a:r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66308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7B456-5B03-4966-CACE-AF09FEB5C835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endParaRPr lang="hr-HR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8D57AB-0D8A-4C7E-3B69-30870136FD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90 macrozoobenthos samples were analysed from 10 sites on Papuk and Psunj, with Diptera dominant at five sites (up to 59.43% at Cikotska niža)</a:t>
            </a:r>
          </a:p>
          <a:p>
            <a:pPr algn="just">
              <a:lnSpc>
                <a:spcPct val="100000"/>
              </a:lnSpc>
            </a:pPr>
            <a:r>
              <a:rPr lang="hr-H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Baetis rhodani</a:t>
            </a: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hr-H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Brachyptera risi</a:t>
            </a: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were the most abundant EPT species (up to 1095 and 1049 ind./m²), while among Trichoptera </a:t>
            </a:r>
            <a:r>
              <a:rPr lang="hr-H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Glossosoma</a:t>
            </a: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(up to 366 ind./m²) and </a:t>
            </a:r>
            <a:r>
              <a:rPr lang="hr-H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Stenophylax</a:t>
            </a: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(up to 809 ind./m²) dominated</a:t>
            </a:r>
          </a:p>
          <a:p>
            <a:pPr algn="just">
              <a:lnSpc>
                <a:spcPct val="100000"/>
              </a:lnSpc>
            </a:pP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the Shannon index, the highest diversity was recorded at Cikotska niža (H' = 2.542) and the lowest at Sivornica niža (H' = 1.265)</a:t>
            </a:r>
          </a:p>
          <a:p>
            <a:pPr algn="just">
              <a:lnSpc>
                <a:spcPct val="100000"/>
              </a:lnSpc>
            </a:pP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bed width (F = 10.34), pH and altitude were the strongest factors (RDA, </a:t>
            </a:r>
            <a:r>
              <a:rPr lang="hr-H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0.001), and indicator species were linked to akal, microlithal and megalithal substrates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743531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3A8C5-D99F-7E6A-C672-FDD8A1AD0C7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Diversity and evenness indices at the studied sites</a:t>
            </a:r>
            <a:endParaRPr lang="hr-HR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0840B1A-287F-A15D-E065-10FF6151EA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23083"/>
            <a:ext cx="10515600" cy="4452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4801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756AF-298A-6F82-56D8-542ED69B3A5E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sv-SE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Dominant EPT taxa per site (ind./m2)</a:t>
            </a:r>
            <a:endParaRPr lang="hr-HR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81171961-3242-97FD-A805-8127EA9426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9" y="1823334"/>
            <a:ext cx="10515599" cy="4721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4942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FDAE7-0EA4-A200-997F-2BE4325AF79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PCA analysis (Principal component analysis)</a:t>
            </a:r>
            <a:endParaRPr lang="hr-HR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E779FA62-1C90-97A6-159B-808EA5319B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35237"/>
            <a:ext cx="7358242" cy="4320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25D9242-EB18-9DB3-1262-643E20FCAA69}"/>
              </a:ext>
            </a:extLst>
          </p:cNvPr>
          <p:cNvSpPr txBox="1"/>
          <p:nvPr/>
        </p:nvSpPr>
        <p:spPr>
          <a:xfrm>
            <a:off x="8208335" y="3218074"/>
            <a:ext cx="314546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PCA: the first two axes explain 69.4% of variance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PC1 is driven by dissolved oxygen and altitude, PC2 by conductivity and hardness, and PC3 by pH</a:t>
            </a:r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73983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48F11-EE15-9666-AD9D-CF315A767C0B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hr-H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RDA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hr-H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Redundancy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hr-H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nalysis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hr-HR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945E940-620E-78E4-4D1F-24DEF8213A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58912"/>
            <a:ext cx="4072043" cy="45677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2099F4-6595-226E-4FDD-4B0AA314EA86}"/>
              </a:ext>
            </a:extLst>
          </p:cNvPr>
          <p:cNvSpPr txBox="1"/>
          <p:nvPr/>
        </p:nvSpPr>
        <p:spPr>
          <a:xfrm>
            <a:off x="5259372" y="3155085"/>
            <a:ext cx="609442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factors were significant except sampling depth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strongest were bed width (F = 10.34), pH (F = 6.607) and altitude (F = 6.409), all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0.001</a:t>
            </a:r>
            <a:endParaRPr lang="hr-H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2664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5BD60-E8EA-0A73-8FD8-43D3AFAF4A7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hr-H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BEST analysis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(Biota-environment matching)</a:t>
            </a:r>
            <a:endParaRPr lang="hr-HR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B955F0-1847-05B6-7848-170EC5F44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Hardness, altitude, substrate type, bed width and mountain best explain the EPT community (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 = 0.291 (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0.001))</a:t>
            </a:r>
          </a:p>
          <a:p>
            <a:pPr algn="just"/>
            <a:endParaRPr lang="hr-H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7459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38A1A-8EB7-F7A9-1697-000156B9A8F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hr-H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NMDS of macrozoobenthos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A88EA5B-51A1-3585-280F-8A0AAA83A0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18279"/>
            <a:ext cx="7200000" cy="4572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B1DDDE-536A-AFDB-4B3F-4C5CD5361F64}"/>
              </a:ext>
            </a:extLst>
          </p:cNvPr>
          <p:cNvSpPr txBox="1"/>
          <p:nvPr/>
        </p:nvSpPr>
        <p:spPr>
          <a:xfrm>
            <a:off x="7432159" y="3429000"/>
            <a:ext cx="392164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Sites grouped by mountain at 80% similarity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Sivornica viša and niža are most similar to each other; likewise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Kovačica viša and niža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Bijela, Brzaja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Cikotska sites form a third group</a:t>
            </a:r>
          </a:p>
        </p:txBody>
      </p:sp>
    </p:spTree>
    <p:extLst>
      <p:ext uri="{BB962C8B-B14F-4D97-AF65-F5344CB8AC3E}">
        <p14:creationId xmlns:p14="http://schemas.microsoft.com/office/powerpoint/2010/main" val="13319180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F2938-E2E7-2C09-8EB7-23144E8F9BB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NMDS of the EPT community</a:t>
            </a:r>
            <a:endParaRPr lang="hr-HR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25C10C1-28EA-25A2-3D85-80DE32EA77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32558"/>
            <a:ext cx="7200000" cy="456486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64DC0C6-1B73-B401-FB92-E63A172FC814}"/>
              </a:ext>
            </a:extLst>
          </p:cNvPr>
          <p:cNvSpPr txBox="1"/>
          <p:nvPr/>
        </p:nvSpPr>
        <p:spPr>
          <a:xfrm>
            <a:off x="7197420" y="3429000"/>
            <a:ext cx="415638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Similarity of 20 to 60% between samples grouped by mountain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with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macrozoobenthos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Sivornica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Kovačica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samples are the most similar within their groups</a:t>
            </a:r>
          </a:p>
        </p:txBody>
      </p:sp>
    </p:spTree>
    <p:extLst>
      <p:ext uri="{BB962C8B-B14F-4D97-AF65-F5344CB8AC3E}">
        <p14:creationId xmlns:p14="http://schemas.microsoft.com/office/powerpoint/2010/main" val="28034171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CB0FD-8778-9047-27FF-A69C86775E27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IndVal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(I</a:t>
            </a:r>
            <a:r>
              <a:rPr lang="hr-H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ndicator species by microhabitat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hr-HR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96823EFC-9941-8C8E-C47E-A651817636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25625"/>
            <a:ext cx="10515599" cy="447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7504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BEE65-84B5-FEAF-6C95-5D54BBE9DE0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hr-H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10DE26-4ADC-B2D9-B135-E585BA7776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Dominant taxa: </a:t>
            </a:r>
            <a:r>
              <a:rPr lang="hr-H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Baetis rhodani</a:t>
            </a: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r-H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Brachyptera risi</a:t>
            </a: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Glossosoma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hr-H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Stenophylax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sp.</a:t>
            </a: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likely adapted to cold winter conditions and able to use varied microhabitats</a:t>
            </a: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Diversity was highest at Cikotska niža and viša and lowest at Sivornica sites (all on Psunj), reflecting differences in substrate structure and bed width</a:t>
            </a: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Indicator taxa were tied to akal, microlithal and megalithal substrates, so substrate type shapes EPT communities</a:t>
            </a: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winter, stream morphology influenced EPT communities more than single physical and chemical water factors</a:t>
            </a: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assessment and protection of mountain streams, consider bed characteristics, substrate heterogeneity and habitat structure alongside abiotic factors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9217494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8000" b="-6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8A7CC-0579-1611-FB18-8DE1DBB8C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65154"/>
            <a:ext cx="10515600" cy="1325563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your attention!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</a:t>
            </a:r>
            <a:endParaRPr lang="hr-HR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5910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EF78E9CB-E57E-4894-9306-F3DEDFBF9859}">
  <we:reference id="wa200006067" version="1.0.0.9" store="en-US" storeType="OMEX"/>
  <we:alternateReferences>
    <we:reference id="wa200006067" version="1.0.0.9" store="WA200006067" storeType="OMEX"/>
  </we:alternateReferences>
  <we:properties/>
  <we:bindings/>
  <we:snapshot xmlns:r="http://schemas.openxmlformats.org/officeDocument/2006/relationships"/>
  <we:extLst>
    <a:ext xmlns:a="http://schemas.openxmlformats.org/drawingml/2006/main" uri="{0858819E-0033-43BF-8937-05EC82904868}">
      <we:backgroundApp state="1" runtimeId=""/>
    </a:ext>
  </we:extLst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598</TotalTime>
  <Words>1229</Words>
  <Application>Microsoft Office PowerPoint</Application>
  <PresentationFormat>Widescreen</PresentationFormat>
  <Paragraphs>101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Times New Roman</vt:lpstr>
      <vt:lpstr>Wingdings</vt:lpstr>
      <vt:lpstr>Office Theme</vt:lpstr>
      <vt:lpstr>  AQUATIC INSECT ASSEMBLAGES  IN MOUNTAIN STREAMS IN THE SLAVONIAN MOUNTAINS DURING THE WINTER SEASON ..  Sastav zajednice vodenih kukaca u gorsko-planinskim potocima područja Slavonskog gorja tijekom zimske sezone .  Matea Dent1*, Viktorija Ergović1, Miran Koh1, Predrag Simović1,2, Bogumił Łosiewicz1,3,4, Barbara Vlaičević1  </vt:lpstr>
      <vt:lpstr>Benthic macroinvertebrates</vt:lpstr>
      <vt:lpstr>Ephemeroptera (mayflies), Plecoptera (stoneflies),  Trichoptera (caddisflies) groups (EPT)</vt:lpstr>
      <vt:lpstr>PowerPoint Presentation</vt:lpstr>
      <vt:lpstr>PowerPoint Presentation</vt:lpstr>
      <vt:lpstr>Adaptations to fast-flowing water</vt:lpstr>
      <vt:lpstr>Microhabitats - substrate types</vt:lpstr>
      <vt:lpstr>Mountain streams features</vt:lpstr>
      <vt:lpstr> Study area -  Papuk and Psunj </vt:lpstr>
      <vt:lpstr>PowerPoint Presentation</vt:lpstr>
      <vt:lpstr>PowerPoint Presentation</vt:lpstr>
      <vt:lpstr>PowerPoint Presentation</vt:lpstr>
      <vt:lpstr>Study area and sampling design</vt:lpstr>
      <vt:lpstr>PowerPoint Presentation</vt:lpstr>
      <vt:lpstr>PowerPoint Presentation</vt:lpstr>
      <vt:lpstr>PowerPoint Presentation</vt:lpstr>
      <vt:lpstr>PowerPoint Presentation</vt:lpstr>
      <vt:lpstr>Results</vt:lpstr>
      <vt:lpstr>Diversity and evenness indices at the studied sites</vt:lpstr>
      <vt:lpstr>Dominant EPT taxa per site (ind./m2)</vt:lpstr>
      <vt:lpstr>PCA analysis (Principal component analysis)</vt:lpstr>
      <vt:lpstr>RDA analysis (Redundancy analysis)</vt:lpstr>
      <vt:lpstr>BEST analysis (Biota-environment matching)</vt:lpstr>
      <vt:lpstr>NMDS of macrozoobenthos</vt:lpstr>
      <vt:lpstr>NMDS of the EPT community</vt:lpstr>
      <vt:lpstr>IndVal (Indicator species by microhabitat)</vt:lpstr>
      <vt:lpstr>Conclusion</vt:lpstr>
      <vt:lpstr>Thank you for your attention!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Matea</dc:creator>
  <cp:lastModifiedBy>Matea</cp:lastModifiedBy>
  <cp:revision>108</cp:revision>
  <dcterms:created xsi:type="dcterms:W3CDTF">2026-09-30T07:35:49Z</dcterms:created>
  <dcterms:modified xsi:type="dcterms:W3CDTF">2026-10-02T06:36:50Z</dcterms:modified>
</cp:coreProperties>
</file>