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BZVZ stands for “Budrovci for a Brighter Community”. Original logos and documentary photographs are retained.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50A312-433E-47FC-9D02-9B1E5D2A206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1.10.2026.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0AB918-3D3A-41C3-A954-F042D828EE9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D2E3D-D95B-46DB-BD7D-0D447D2145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avokutnik 5">
            <a:extLst>
              <a:ext uri="{FF2B5EF4-FFF2-40B4-BE49-F238E27FC236}">
                <a16:creationId xmlns:a16="http://schemas.microsoft.com/office/drawing/2014/main" id="{055296BD-2949-48B8-AFCC-94AB38D8D6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68580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BE9A76EE-E551-42B5-98F1-DD554174BC4B}"/>
              </a:ext>
            </a:extLst>
          </p:cNvPr>
          <p:cNvSpPr>
            <a:spLocks noGrp="1"/>
          </p:cNvSpPr>
          <p:nvPr/>
        </p:nvSpPr>
        <p:spPr>
          <a:xfrm>
            <a:off x="409575" y="1238250"/>
            <a:ext cx="581025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/>
          <a:p>
            <a:pPr>
              <a:buNone/>
              <a:defRPr sz="255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2550" b="1" dirty="0">
                <a:solidFill>
                  <a:srgbClr val="194B38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BZVZ: </a:t>
            </a:r>
            <a:r>
              <a:rPr lang="en-US" sz="28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Budrovci</a:t>
            </a:r>
            <a:r>
              <a:rPr lang="en-US" sz="2800" b="1" i="0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residents for a cheerful homeland – from research to action</a:t>
            </a:r>
            <a:endParaRPr lang="hr-HR" sz="2800" b="1" i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  <a:defRPr sz="255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endParaRPr lang="hr-HR" sz="2800" b="1" i="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  <a:defRPr sz="255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lang="hr-HR" dirty="0"/>
              <a:t>(</a:t>
            </a:r>
            <a:r>
              <a:rPr lang="hr-HR" dirty="0" err="1"/>
              <a:t>Budrovčani</a:t>
            </a:r>
            <a:r>
              <a:rPr lang="hr-HR" dirty="0"/>
              <a:t> za vedriji zavičaj)</a:t>
            </a:r>
            <a:br>
              <a:rPr lang="en-US" dirty="0"/>
            </a:br>
            <a:endParaRPr sz="4875" b="1" dirty="0">
              <a:solidFill>
                <a:srgbClr val="194B38"/>
              </a:solidFill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B1209382-4792-4987-8080-D3DE12284974}"/>
              </a:ext>
            </a:extLst>
          </p:cNvPr>
          <p:cNvSpPr>
            <a:spLocks noGrp="1"/>
          </p:cNvSpPr>
          <p:nvPr/>
        </p:nvSpPr>
        <p:spPr>
          <a:xfrm>
            <a:off x="819150" y="2095500"/>
            <a:ext cx="9525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2700" b="0">
                <a:solidFill>
                  <a:srgbClr val="1B2B28"/>
                </a:solidFill>
                <a:latin typeface="Aptos"/>
                <a:ea typeface="Aptos"/>
                <a:cs typeface="Aptos"/>
              </a:defRPr>
            </a:pPr>
            <a:endParaRPr sz="2700" b="0">
              <a:solidFill>
                <a:srgbClr val="1B2B2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1AB870B5-ACBD-4654-B362-883C9E59E04C}"/>
              </a:ext>
            </a:extLst>
          </p:cNvPr>
          <p:cNvSpPr>
            <a:spLocks noGrp="1"/>
          </p:cNvSpPr>
          <p:nvPr/>
        </p:nvSpPr>
        <p:spPr>
          <a:xfrm>
            <a:off x="666750" y="6096000"/>
            <a:ext cx="5715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1575" b="0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1575" b="0" dirty="0">
                <a:solidFill>
                  <a:srgbClr val="194B38"/>
                </a:solidFill>
                <a:latin typeface="Calibri"/>
                <a:ea typeface="Calibri"/>
                <a:cs typeface="Calibri"/>
              </a:rPr>
              <a:t>Marija Kušić, mathematics and physics teacher</a:t>
            </a:r>
          </a:p>
          <a:p>
            <a:pPr>
              <a:buNone/>
              <a:defRPr sz="1575" b="0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1575" dirty="0" err="1">
                <a:solidFill>
                  <a:srgbClr val="194B38"/>
                </a:solidFill>
                <a:latin typeface="Calibri"/>
                <a:ea typeface="Calibri"/>
                <a:cs typeface="Calibri"/>
              </a:rPr>
              <a:t>Budrovci</a:t>
            </a:r>
            <a:r>
              <a:rPr sz="1575" dirty="0">
                <a:solidFill>
                  <a:srgbClr val="194B38"/>
                </a:solidFill>
                <a:latin typeface="Calibri"/>
                <a:ea typeface="Calibri"/>
                <a:cs typeface="Calibri"/>
              </a:rPr>
              <a:t> Primary School</a:t>
            </a:r>
          </a:p>
        </p:txBody>
      </p:sp>
      <p:pic>
        <p:nvPicPr>
          <p:cNvPr id="15" name="Slika 7"/>
          <p:cNvPicPr>
            <a:picLocks noChangeAspect="1"/>
          </p:cNvPicPr>
          <p:nvPr/>
        </p:nvPicPr>
        <p:blipFill rotWithShape="1">
          <a:blip r:embed="rId3"/>
          <a:srcRect l="4062" t="1782" b="478"/>
          <a:stretch/>
        </p:blipFill>
        <p:spPr>
          <a:xfrm>
            <a:off x="6243483" y="142568"/>
            <a:ext cx="7108723" cy="6715432"/>
          </a:xfrm>
          <a:prstGeom prst="rect">
            <a:avLst/>
          </a:prstGeom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E8115D91-46AD-40BC-B2B8-8BBF6265F01B}"/>
              </a:ext>
            </a:extLst>
          </p:cNvPr>
          <p:cNvSpPr>
            <a:spLocks noGrp="1"/>
          </p:cNvSpPr>
          <p:nvPr/>
        </p:nvSpPr>
        <p:spPr>
          <a:xfrm>
            <a:off x="409575" y="4476750"/>
            <a:ext cx="5715000" cy="1333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25"/>
            </a:pPr>
            <a:r>
              <a:rPr sz="2025" dirty="0">
                <a:solidFill>
                  <a:schemeClr val="accent6">
                    <a:lumMod val="75000"/>
                  </a:schemeClr>
                </a:solidFill>
                <a:latin typeface="Calibri Light"/>
                <a:ea typeface="Calibri Light"/>
                <a:cs typeface="Calibri Light"/>
              </a:rPr>
              <a:t>International Symposium</a:t>
            </a:r>
          </a:p>
          <a:p>
            <a:pPr>
              <a:defRPr sz="2025"/>
            </a:pPr>
            <a:r>
              <a:rPr sz="2025" dirty="0" err="1">
                <a:solidFill>
                  <a:schemeClr val="accent6">
                    <a:lumMod val="75000"/>
                  </a:schemeClr>
                </a:solidFill>
                <a:latin typeface="Calibri Light"/>
                <a:ea typeface="Calibri Light"/>
                <a:cs typeface="Calibri Light"/>
              </a:rPr>
              <a:t>Kopački</a:t>
            </a:r>
            <a:r>
              <a:rPr sz="2025" dirty="0">
                <a:solidFill>
                  <a:schemeClr val="accent6">
                    <a:lumMod val="75000"/>
                  </a:schemeClr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sz="2025" dirty="0" err="1">
                <a:solidFill>
                  <a:schemeClr val="accent6">
                    <a:lumMod val="75000"/>
                  </a:schemeClr>
                </a:solidFill>
                <a:latin typeface="Calibri Light"/>
                <a:ea typeface="Calibri Light"/>
                <a:cs typeface="Calibri Light"/>
              </a:rPr>
              <a:t>rit</a:t>
            </a:r>
            <a:r>
              <a:rPr sz="2025" dirty="0">
                <a:solidFill>
                  <a:schemeClr val="accent6">
                    <a:lumMod val="75000"/>
                  </a:schemeClr>
                </a:solidFill>
                <a:latin typeface="Calibri Light"/>
                <a:ea typeface="Calibri Light"/>
                <a:cs typeface="Calibri Light"/>
              </a:rPr>
              <a:t>: Yesterday, Today, Tomorrow</a:t>
            </a:r>
          </a:p>
          <a:p>
            <a:pPr>
              <a:defRPr sz="2025"/>
            </a:pPr>
            <a:r>
              <a:rPr sz="2025" dirty="0">
                <a:solidFill>
                  <a:schemeClr val="accent6">
                    <a:lumMod val="75000"/>
                  </a:schemeClr>
                </a:solidFill>
                <a:latin typeface="Calibri Light"/>
                <a:ea typeface="Calibri Light"/>
                <a:cs typeface="Calibri Light"/>
              </a:rPr>
              <a:t>Osijek, 1–2 October 2026</a:t>
            </a:r>
          </a:p>
        </p:txBody>
      </p:sp>
    </p:spTree>
    <p:extLst>
      <p:ext uri="{BB962C8B-B14F-4D97-AF65-F5344CB8AC3E}">
        <p14:creationId xmlns:p14="http://schemas.microsoft.com/office/powerpoint/2010/main" val="216693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55591"/>
            <a:ext cx="12192000" cy="6746819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E54E375C-13AE-45C3-A98E-2E233F6E475E}"/>
              </a:ext>
            </a:extLst>
          </p:cNvPr>
          <p:cNvSpPr>
            <a:spLocks noGrp="1"/>
          </p:cNvSpPr>
          <p:nvPr/>
        </p:nvSpPr>
        <p:spPr>
          <a:xfrm>
            <a:off x="4257675" y="2057400"/>
            <a:ext cx="4429125" cy="45720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80938" lnSpcReduction="10000"/>
          </a:bodyPr>
          <a:lstStyle/>
          <a:p>
            <a:pPr algn="ctr">
              <a:defRPr sz="187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875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Project: BZVZ – </a:t>
            </a:r>
            <a:r>
              <a:rPr sz="1875" b="0" dirty="0" err="1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Budrovci</a:t>
            </a:r>
            <a:r>
              <a:rPr sz="1875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hr-HR" sz="1875" b="0" dirty="0" err="1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residents</a:t>
            </a:r>
            <a:r>
              <a:rPr lang="hr-HR" sz="1875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 for a </a:t>
            </a:r>
            <a:r>
              <a:rPr lang="hr-HR" sz="1875" b="0" dirty="0" err="1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cheerful</a:t>
            </a:r>
            <a:r>
              <a:rPr lang="hr-HR" sz="1875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hr-HR" sz="1875" b="0" dirty="0" err="1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homeland</a:t>
            </a:r>
            <a:endParaRPr sz="1875" b="0" dirty="0">
              <a:solidFill>
                <a:srgbClr val="172D2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BE20C6DF-8A93-4F25-8B12-CD1D44BBBA84}"/>
              </a:ext>
            </a:extLst>
          </p:cNvPr>
          <p:cNvSpPr>
            <a:spLocks noGrp="1"/>
          </p:cNvSpPr>
          <p:nvPr/>
        </p:nvSpPr>
        <p:spPr>
          <a:xfrm>
            <a:off x="4257675" y="2847975"/>
            <a:ext cx="4381500" cy="46672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86998"/>
          </a:bodyPr>
          <a:lstStyle/>
          <a:p>
            <a:pPr algn="ctr">
              <a:defRPr sz="187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875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Who: Young Scientists, pupils in 7</a:t>
            </a:r>
            <a:r>
              <a:rPr lang="hr-HR" sz="1875" b="0" dirty="0" err="1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th</a:t>
            </a:r>
            <a:r>
              <a:rPr sz="1875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 and 8</a:t>
            </a:r>
            <a:r>
              <a:rPr lang="hr-HR" sz="1875" b="0" dirty="0" err="1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th</a:t>
            </a:r>
            <a:r>
              <a:rPr lang="hr-HR" sz="1875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 grade</a:t>
            </a:r>
            <a:endParaRPr sz="1875" b="0" dirty="0">
              <a:solidFill>
                <a:srgbClr val="172D2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02C09D54-A532-4D9E-B302-C4D2660EB7FB}"/>
              </a:ext>
            </a:extLst>
          </p:cNvPr>
          <p:cNvSpPr>
            <a:spLocks noGrp="1"/>
          </p:cNvSpPr>
          <p:nvPr/>
        </p:nvSpPr>
        <p:spPr>
          <a:xfrm>
            <a:off x="4010025" y="3629025"/>
            <a:ext cx="4619625" cy="46672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81522"/>
          </a:bodyPr>
          <a:lstStyle/>
          <a:p>
            <a:pPr algn="ctr">
              <a:defRPr sz="172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Where: Budrovci Primary School, B1 extracurricular activity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454DA815-28AF-4F1B-9C73-4C7546F9E60D}"/>
              </a:ext>
            </a:extLst>
          </p:cNvPr>
          <p:cNvSpPr>
            <a:spLocks noGrp="1"/>
          </p:cNvSpPr>
          <p:nvPr/>
        </p:nvSpPr>
        <p:spPr>
          <a:xfrm>
            <a:off x="3562350" y="4381500"/>
            <a:ext cx="4876800" cy="81915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94502"/>
          </a:bodyPr>
          <a:lstStyle/>
          <a:p>
            <a:pPr algn="ctr">
              <a:defRPr sz="202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Aim: Explore the environment and contribute to our community through useful work.</a:t>
            </a:r>
          </a:p>
        </p:txBody>
      </p:sp>
    </p:spTree>
    <p:extLst>
      <p:ext uri="{BB962C8B-B14F-4D97-AF65-F5344CB8AC3E}">
        <p14:creationId xmlns:p14="http://schemas.microsoft.com/office/powerpoint/2010/main" val="715142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>
            <a:extLst>
              <a:ext uri="{FF2B5EF4-FFF2-40B4-BE49-F238E27FC236}">
                <a16:creationId xmlns:a16="http://schemas.microsoft.com/office/drawing/2014/main" id="{FD462AE2-53CB-4866-8A5A-191F264911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21FBD235-1152-44F8-80B0-52DFF024E516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pic>
        <p:nvPicPr>
          <p:cNvPr id="19" name="Slika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"/>
            <a:ext cx="12192000" cy="6673335"/>
          </a:xfrm>
          <a:prstGeom prst="rect">
            <a:avLst/>
          </a:prstGeom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148C0697-5AD4-404C-B493-A6C27AED54CF}"/>
              </a:ext>
            </a:extLst>
          </p:cNvPr>
          <p:cNvSpPr>
            <a:spLocks noGrp="1"/>
          </p:cNvSpPr>
          <p:nvPr/>
        </p:nvSpPr>
        <p:spPr>
          <a:xfrm>
            <a:off x="3219450" y="781050"/>
            <a:ext cx="5838825" cy="1190625"/>
          </a:xfrm>
          <a:prstGeom prst="rect">
            <a:avLst/>
          </a:prstGeom>
          <a:solidFill>
            <a:srgbClr val="FEFAEF"/>
          </a:solidFill>
          <a:ln w="0">
            <a:noFill/>
          </a:ln>
        </p:spPr>
        <p:txBody>
          <a:bodyPr lIns="38100" tIns="19050" rIns="38100" bIns="19050" anchor="ctr">
            <a:normAutofit fontScale="85274"/>
          </a:bodyPr>
          <a:lstStyle/>
          <a:p>
            <a:pPr algn="ctr">
              <a:defRPr sz="30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Why Teach Sustainable Development</a:t>
            </a:r>
          </a:p>
          <a:p>
            <a:pPr algn="ctr">
              <a:defRPr sz="30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0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as a Cross-Curricular Theme?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21F32E53-E686-4862-96DA-120F5307EE41}"/>
              </a:ext>
            </a:extLst>
          </p:cNvPr>
          <p:cNvSpPr>
            <a:spLocks noGrp="1"/>
          </p:cNvSpPr>
          <p:nvPr/>
        </p:nvSpPr>
        <p:spPr>
          <a:xfrm>
            <a:off x="3267075" y="3476625"/>
            <a:ext cx="1990725" cy="371475"/>
          </a:xfrm>
          <a:prstGeom prst="rect">
            <a:avLst/>
          </a:prstGeom>
          <a:solidFill>
            <a:srgbClr val="F8F5E8"/>
          </a:solidFill>
          <a:ln w="0">
            <a:noFill/>
          </a:ln>
        </p:spPr>
        <p:txBody>
          <a:bodyPr lIns="38100" tIns="19050" rIns="38100" bIns="19050" anchor="ctr">
            <a:normAutofit fontScale="84002"/>
          </a:bodyPr>
          <a:lstStyle/>
          <a:p>
            <a:pPr algn="ctr">
              <a:defRPr sz="1575" b="0">
                <a:solidFill>
                  <a:srgbClr val="8A795B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8A795B"/>
                </a:solidFill>
                <a:latin typeface="Calibri"/>
                <a:ea typeface="Calibri"/>
                <a:cs typeface="Calibri"/>
              </a:rPr>
              <a:t>Environmental Dimension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DE31204E-3B5C-4DED-A9BD-C32325A8F8C7}"/>
              </a:ext>
            </a:extLst>
          </p:cNvPr>
          <p:cNvSpPr>
            <a:spLocks noGrp="1"/>
          </p:cNvSpPr>
          <p:nvPr/>
        </p:nvSpPr>
        <p:spPr>
          <a:xfrm>
            <a:off x="7038975" y="3476625"/>
            <a:ext cx="2190750" cy="371475"/>
          </a:xfrm>
          <a:prstGeom prst="rect">
            <a:avLst/>
          </a:prstGeom>
          <a:solidFill>
            <a:srgbClr val="F8F5E8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725" b="0">
                <a:solidFill>
                  <a:srgbClr val="8A795B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8A795B"/>
                </a:solidFill>
                <a:latin typeface="Calibri"/>
                <a:ea typeface="Calibri"/>
                <a:cs typeface="Calibri"/>
              </a:rPr>
              <a:t>Social Dimension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0EA22A28-82D4-4A16-B1BC-56DFF1CC7E11}"/>
              </a:ext>
            </a:extLst>
          </p:cNvPr>
          <p:cNvSpPr>
            <a:spLocks noGrp="1"/>
          </p:cNvSpPr>
          <p:nvPr/>
        </p:nvSpPr>
        <p:spPr>
          <a:xfrm>
            <a:off x="5543550" y="3552825"/>
            <a:ext cx="1304925" cy="676275"/>
          </a:xfrm>
          <a:prstGeom prst="rect">
            <a:avLst/>
          </a:prstGeom>
          <a:solidFill>
            <a:srgbClr val="386165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57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Sustainable</a:t>
            </a:r>
          </a:p>
          <a:p>
            <a:pPr algn="ctr">
              <a:defRPr sz="157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Development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D9E83EFF-92CA-47A5-807C-2F7BC2EC662E}"/>
              </a:ext>
            </a:extLst>
          </p:cNvPr>
          <p:cNvSpPr>
            <a:spLocks noGrp="1"/>
          </p:cNvSpPr>
          <p:nvPr/>
        </p:nvSpPr>
        <p:spPr>
          <a:xfrm>
            <a:off x="5429250" y="5172075"/>
            <a:ext cx="1457325" cy="571500"/>
          </a:xfrm>
          <a:prstGeom prst="rect">
            <a:avLst/>
          </a:prstGeom>
          <a:solidFill>
            <a:srgbClr val="F8F5E8"/>
          </a:solidFill>
          <a:ln w="0">
            <a:noFill/>
          </a:ln>
        </p:spPr>
        <p:txBody>
          <a:bodyPr lIns="38100" tIns="19050" rIns="38100" bIns="19050" anchor="ctr">
            <a:normAutofit fontScale="97222"/>
          </a:bodyPr>
          <a:lstStyle/>
          <a:p>
            <a:pPr algn="ctr">
              <a:defRPr sz="1800" b="0">
                <a:solidFill>
                  <a:srgbClr val="8A795B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8A795B"/>
                </a:solidFill>
                <a:latin typeface="Calibri"/>
                <a:ea typeface="Calibri"/>
                <a:cs typeface="Calibri"/>
              </a:rPr>
              <a:t>Economic</a:t>
            </a:r>
          </a:p>
          <a:p>
            <a:pPr algn="ctr">
              <a:defRPr sz="1800" b="0">
                <a:solidFill>
                  <a:srgbClr val="8A795B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8A795B"/>
                </a:solidFill>
                <a:latin typeface="Calibri"/>
                <a:ea typeface="Calibri"/>
                <a:cs typeface="Calibri"/>
              </a:rPr>
              <a:t>Dimension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1435DEB7-A4FA-473B-B189-B6836AFD68CA}"/>
              </a:ext>
            </a:extLst>
          </p:cNvPr>
          <p:cNvSpPr>
            <a:spLocks noGrp="1"/>
          </p:cNvSpPr>
          <p:nvPr/>
        </p:nvSpPr>
        <p:spPr>
          <a:xfrm>
            <a:off x="3429000" y="6010275"/>
            <a:ext cx="5419725" cy="628650"/>
          </a:xfrm>
          <a:prstGeom prst="rect">
            <a:avLst/>
          </a:prstGeom>
          <a:solidFill>
            <a:srgbClr val="D4DDD0"/>
          </a:solidFill>
          <a:ln w="0">
            <a:noFill/>
          </a:ln>
        </p:spPr>
        <p:txBody>
          <a:bodyPr lIns="38100" tIns="19050" rIns="38100" bIns="19050" anchor="ctr">
            <a:normAutofit fontScale="99359"/>
          </a:bodyPr>
          <a:lstStyle/>
          <a:p>
            <a:pPr algn="ctr">
              <a:defRPr sz="1950" b="0">
                <a:solidFill>
                  <a:srgbClr val="222222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Education has a responsibility to build</a:t>
            </a:r>
          </a:p>
          <a:p>
            <a:pPr algn="ctr">
              <a:defRPr sz="1950" b="0">
                <a:solidFill>
                  <a:srgbClr val="222222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a society founded on sustainability.</a:t>
            </a:r>
          </a:p>
        </p:txBody>
      </p:sp>
    </p:spTree>
    <p:extLst>
      <p:ext uri="{BB962C8B-B14F-4D97-AF65-F5344CB8AC3E}">
        <p14:creationId xmlns:p14="http://schemas.microsoft.com/office/powerpoint/2010/main" val="2076863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6ED498CE-01FA-476B-8ECA-8896899B4D30}"/>
              </a:ext>
            </a:extLst>
          </p:cNvPr>
          <p:cNvSpPr>
            <a:spLocks noGrp="1"/>
          </p:cNvSpPr>
          <p:nvPr/>
        </p:nvSpPr>
        <p:spPr>
          <a:xfrm>
            <a:off x="8389620" y="1314450"/>
            <a:ext cx="2606040" cy="3543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48416">
                <a:schemeClr val="accent6">
                  <a:lumMod val="75000"/>
                </a:schemeClr>
              </a:gs>
              <a:gs pos="73130">
                <a:srgbClr val="74C4E9"/>
              </a:gs>
              <a:gs pos="87811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FE8870CD-51F7-48B6-A7C3-12ABC9131D1A}"/>
              </a:ext>
            </a:extLst>
          </p:cNvPr>
          <p:cNvSpPr>
            <a:spLocks noGrp="1"/>
          </p:cNvSpPr>
          <p:nvPr/>
        </p:nvSpPr>
        <p:spPr>
          <a:xfrm>
            <a:off x="2971800" y="885825"/>
            <a:ext cx="2419350" cy="838200"/>
          </a:xfrm>
          <a:prstGeom prst="rect">
            <a:avLst/>
          </a:prstGeom>
          <a:solidFill>
            <a:srgbClr val="999999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25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Traditional</a:t>
            </a:r>
          </a:p>
          <a:p>
            <a:pPr algn="ctr">
              <a:defRPr sz="25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Paradigm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BD697050-CABF-4209-A216-1E0D2C743306}"/>
              </a:ext>
            </a:extLst>
          </p:cNvPr>
          <p:cNvSpPr>
            <a:spLocks noGrp="1"/>
          </p:cNvSpPr>
          <p:nvPr/>
        </p:nvSpPr>
        <p:spPr>
          <a:xfrm>
            <a:off x="8343900" y="895350"/>
            <a:ext cx="2809875" cy="781050"/>
          </a:xfrm>
          <a:prstGeom prst="rect">
            <a:avLst/>
          </a:prstGeom>
          <a:solidFill>
            <a:srgbClr val="3C6544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Constructivism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1CE9596F-E49A-4ACF-9053-D1AF78363450}"/>
              </a:ext>
            </a:extLst>
          </p:cNvPr>
          <p:cNvSpPr>
            <a:spLocks noGrp="1"/>
          </p:cNvSpPr>
          <p:nvPr/>
        </p:nvSpPr>
        <p:spPr>
          <a:xfrm>
            <a:off x="800100" y="2257425"/>
            <a:ext cx="1438275" cy="80010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217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Physical</a:t>
            </a:r>
          </a:p>
          <a:p>
            <a:pPr algn="ctr">
              <a:defRPr sz="217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Position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59D5C67C-2E68-43EA-A1A9-CB11938342B5}"/>
              </a:ext>
            </a:extLst>
          </p:cNvPr>
          <p:cNvSpPr>
            <a:spLocks noGrp="1"/>
          </p:cNvSpPr>
          <p:nvPr/>
        </p:nvSpPr>
        <p:spPr>
          <a:xfrm>
            <a:off x="2438400" y="2266950"/>
            <a:ext cx="2667000" cy="800100"/>
          </a:xfrm>
          <a:prstGeom prst="rect">
            <a:avLst/>
          </a:prstGeom>
          <a:solidFill>
            <a:srgbClr val="D9D9D6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Passive sitting</a:t>
            </a:r>
          </a:p>
          <a:p>
            <a:pPr algn="l">
              <a:defRPr sz="20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 the classroom.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425D3851-2F56-477B-B4A1-9904AE45AA0C}"/>
              </a:ext>
            </a:extLst>
          </p:cNvPr>
          <p:cNvSpPr>
            <a:spLocks noGrp="1"/>
          </p:cNvSpPr>
          <p:nvPr/>
        </p:nvSpPr>
        <p:spPr>
          <a:xfrm>
            <a:off x="6353175" y="2257425"/>
            <a:ext cx="3705225" cy="800100"/>
          </a:xfrm>
          <a:prstGeom prst="rect">
            <a:avLst/>
          </a:prstGeom>
          <a:solidFill>
            <a:srgbClr val="E2ECD6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Movement, fieldwork</a:t>
            </a:r>
          </a:p>
          <a:p>
            <a:pPr algn="l">
              <a:defRPr sz="20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 active interaction.</a:t>
            </a: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2DE34AF5-D772-41BE-BDF9-B743ED91929A}"/>
              </a:ext>
            </a:extLst>
          </p:cNvPr>
          <p:cNvSpPr>
            <a:spLocks noGrp="1"/>
          </p:cNvSpPr>
          <p:nvPr/>
        </p:nvSpPr>
        <p:spPr>
          <a:xfrm>
            <a:off x="800100" y="3505200"/>
            <a:ext cx="1438275" cy="80962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217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Cognitive</a:t>
            </a:r>
          </a:p>
          <a:p>
            <a:pPr algn="ctr">
              <a:defRPr sz="217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Process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A7F94C37-A012-46CA-9AA5-BF400F7CEFC5}"/>
              </a:ext>
            </a:extLst>
          </p:cNvPr>
          <p:cNvSpPr>
            <a:spLocks noGrp="1"/>
          </p:cNvSpPr>
          <p:nvPr/>
        </p:nvSpPr>
        <p:spPr>
          <a:xfrm>
            <a:off x="2438400" y="3505200"/>
            <a:ext cx="2590800" cy="809625"/>
          </a:xfrm>
          <a:prstGeom prst="rect">
            <a:avLst/>
          </a:prstGeom>
          <a:solidFill>
            <a:srgbClr val="D9D9D6"/>
          </a:solidFill>
          <a:ln w="0">
            <a:noFill/>
          </a:ln>
        </p:spPr>
        <p:txBody>
          <a:bodyPr lIns="38100" tIns="19050" rIns="38100" bIns="19050" anchor="ctr">
            <a:normAutofit fontScale="88160"/>
          </a:bodyPr>
          <a:lstStyle/>
          <a:p>
            <a:pPr algn="l">
              <a:defRPr sz="19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Listening and reproducing</a:t>
            </a:r>
          </a:p>
          <a:p>
            <a:pPr algn="l">
              <a:defRPr sz="19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abstract concepts.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4583DF18-6408-4A4D-ABD1-6A62644001E6}"/>
              </a:ext>
            </a:extLst>
          </p:cNvPr>
          <p:cNvSpPr>
            <a:spLocks noGrp="1"/>
          </p:cNvSpPr>
          <p:nvPr/>
        </p:nvSpPr>
        <p:spPr>
          <a:xfrm>
            <a:off x="6353175" y="3505200"/>
            <a:ext cx="3829050" cy="809625"/>
          </a:xfrm>
          <a:prstGeom prst="rect">
            <a:avLst/>
          </a:prstGeom>
          <a:solidFill>
            <a:srgbClr val="E2ECD6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19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Solving real problems</a:t>
            </a:r>
          </a:p>
          <a:p>
            <a:pPr algn="l">
              <a:defRPr sz="19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 learning through inquiry.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3AC854F1-AA05-4A37-BE23-6E16BB4C93E1}"/>
              </a:ext>
            </a:extLst>
          </p:cNvPr>
          <p:cNvSpPr>
            <a:spLocks noGrp="1"/>
          </p:cNvSpPr>
          <p:nvPr/>
        </p:nvSpPr>
        <p:spPr>
          <a:xfrm>
            <a:off x="781050" y="4819650"/>
            <a:ext cx="1485900" cy="62865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210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Motivation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344ED3BF-FDD2-4499-AC01-23C8785AC4E7}"/>
              </a:ext>
            </a:extLst>
          </p:cNvPr>
          <p:cNvSpPr>
            <a:spLocks noGrp="1"/>
          </p:cNvSpPr>
          <p:nvPr/>
        </p:nvSpPr>
        <p:spPr>
          <a:xfrm>
            <a:off x="2438400" y="4819650"/>
            <a:ext cx="2590800" cy="666750"/>
          </a:xfrm>
          <a:prstGeom prst="rect">
            <a:avLst/>
          </a:prstGeom>
          <a:solidFill>
            <a:srgbClr val="D9D9D6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Extrinsic</a:t>
            </a:r>
          </a:p>
          <a:p>
            <a:pPr algn="l">
              <a:defRPr sz="20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(fear of grades).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D29B3880-015B-4AE0-BED1-75B3E34A9079}"/>
              </a:ext>
            </a:extLst>
          </p:cNvPr>
          <p:cNvSpPr>
            <a:spLocks noGrp="1"/>
          </p:cNvSpPr>
          <p:nvPr/>
        </p:nvSpPr>
        <p:spPr>
          <a:xfrm>
            <a:off x="6353175" y="4800600"/>
            <a:ext cx="3638550" cy="762000"/>
          </a:xfrm>
          <a:prstGeom prst="rect">
            <a:avLst/>
          </a:prstGeom>
          <a:solidFill>
            <a:srgbClr val="E2ECD6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Intrinsic</a:t>
            </a:r>
          </a:p>
          <a:p>
            <a:pPr algn="l">
              <a:defRPr sz="20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(autonomy and purpose).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032147DB-305D-4FEB-85FC-F12E9D1169B8}"/>
              </a:ext>
            </a:extLst>
          </p:cNvPr>
          <p:cNvSpPr>
            <a:spLocks noGrp="1"/>
          </p:cNvSpPr>
          <p:nvPr/>
        </p:nvSpPr>
        <p:spPr>
          <a:xfrm>
            <a:off x="3057525" y="5810250"/>
            <a:ext cx="6200775" cy="695325"/>
          </a:xfrm>
          <a:prstGeom prst="rect">
            <a:avLst/>
          </a:prstGeom>
          <a:solidFill>
            <a:srgbClr val="DAE1D3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875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Sustainable development requires actively building</a:t>
            </a:r>
          </a:p>
          <a:p>
            <a:pPr algn="ctr">
              <a:defRPr sz="1875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knowledge rather than passively reproducing it.</a:t>
            </a:r>
          </a:p>
        </p:txBody>
      </p:sp>
    </p:spTree>
    <p:extLst>
      <p:ext uri="{BB962C8B-B14F-4D97-AF65-F5344CB8AC3E}">
        <p14:creationId xmlns:p14="http://schemas.microsoft.com/office/powerpoint/2010/main" val="122660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70B2ABE1-6E80-4DB9-919B-78426835B91A}"/>
              </a:ext>
            </a:extLst>
          </p:cNvPr>
          <p:cNvSpPr>
            <a:spLocks noGrp="1"/>
          </p:cNvSpPr>
          <p:nvPr/>
        </p:nvSpPr>
        <p:spPr>
          <a:xfrm>
            <a:off x="990600" y="628650"/>
            <a:ext cx="6705600" cy="752475"/>
          </a:xfrm>
          <a:prstGeom prst="rect">
            <a:avLst/>
          </a:prstGeom>
          <a:solidFill>
            <a:srgbClr val="F8F5E9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397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3975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Curriculum Synergy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687E899E-4EAA-447F-93C7-E9129EBC5A48}"/>
              </a:ext>
            </a:extLst>
          </p:cNvPr>
          <p:cNvSpPr>
            <a:spLocks noGrp="1"/>
          </p:cNvSpPr>
          <p:nvPr/>
        </p:nvSpPr>
        <p:spPr>
          <a:xfrm>
            <a:off x="3181350" y="2409825"/>
            <a:ext cx="1609725" cy="62865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99359"/>
          </a:bodyPr>
          <a:lstStyle/>
          <a:p>
            <a:pPr algn="ctr">
              <a:defRPr sz="19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Sustainable</a:t>
            </a:r>
          </a:p>
          <a:p>
            <a:pPr algn="ctr">
              <a:defRPr sz="19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Development</a:t>
            </a: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EC8C98F2-B523-4BE4-9F83-C13CBD301897}"/>
              </a:ext>
            </a:extLst>
          </p:cNvPr>
          <p:cNvSpPr>
            <a:spLocks noGrp="1"/>
          </p:cNvSpPr>
          <p:nvPr/>
        </p:nvSpPr>
        <p:spPr>
          <a:xfrm>
            <a:off x="3162300" y="2990850"/>
            <a:ext cx="1676400" cy="93345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83826"/>
          </a:bodyPr>
          <a:lstStyle/>
          <a:p>
            <a:pPr algn="ctr">
              <a:defRPr sz="127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Examining the relationship between people and the environment. Conserving resources and local biodiversity.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E4AC4405-EA8B-473E-8AAA-733DC3911DD3}"/>
              </a:ext>
            </a:extLst>
          </p:cNvPr>
          <p:cNvSpPr>
            <a:spLocks noGrp="1"/>
          </p:cNvSpPr>
          <p:nvPr/>
        </p:nvSpPr>
        <p:spPr>
          <a:xfrm>
            <a:off x="7553325" y="2447925"/>
            <a:ext cx="1543050" cy="60960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96154"/>
          </a:bodyPr>
          <a:lstStyle/>
          <a:p>
            <a:pPr algn="ctr">
              <a:defRPr sz="19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Citizenship</a:t>
            </a:r>
          </a:p>
          <a:p>
            <a:pPr algn="ctr">
              <a:defRPr sz="19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Education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0CA20D5C-6512-469D-BE4E-5368C4FE66FB}"/>
              </a:ext>
            </a:extLst>
          </p:cNvPr>
          <p:cNvSpPr>
            <a:spLocks noGrp="1"/>
          </p:cNvSpPr>
          <p:nvPr/>
        </p:nvSpPr>
        <p:spPr>
          <a:xfrm>
            <a:off x="7524750" y="3048000"/>
            <a:ext cx="1676400" cy="93345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87037"/>
          </a:bodyPr>
          <a:lstStyle/>
          <a:p>
            <a:pPr algn="ctr">
              <a:defRPr sz="13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Actively solving community problems. Developing social engagement and responsibility.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18DCAD3F-49DC-47CD-A82A-BAF8F3321AAD}"/>
              </a:ext>
            </a:extLst>
          </p:cNvPr>
          <p:cNvSpPr>
            <a:spLocks noGrp="1"/>
          </p:cNvSpPr>
          <p:nvPr/>
        </p:nvSpPr>
        <p:spPr>
          <a:xfrm>
            <a:off x="5362575" y="4286250"/>
            <a:ext cx="1476375" cy="73342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84491"/>
          </a:bodyPr>
          <a:lstStyle/>
          <a:p>
            <a:pPr algn="ctr">
              <a:defRPr sz="180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ICT</a:t>
            </a:r>
          </a:p>
          <a:p>
            <a:pPr algn="ctr">
              <a:defRPr sz="180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(Digital Literacy)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D0716694-067D-457A-A3B3-8C6927CCFF48}"/>
              </a:ext>
            </a:extLst>
          </p:cNvPr>
          <p:cNvSpPr>
            <a:spLocks noGrp="1"/>
          </p:cNvSpPr>
          <p:nvPr/>
        </p:nvSpPr>
        <p:spPr>
          <a:xfrm>
            <a:off x="5219700" y="5038725"/>
            <a:ext cx="1762125" cy="76200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87963"/>
          </a:bodyPr>
          <a:lstStyle/>
          <a:p>
            <a:pPr algn="ctr">
              <a:defRPr sz="13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Digital data processing. Creating publicly accessible websites (Google Sites).</a:t>
            </a:r>
          </a:p>
        </p:txBody>
      </p:sp>
    </p:spTree>
    <p:extLst>
      <p:ext uri="{BB962C8B-B14F-4D97-AF65-F5344CB8AC3E}">
        <p14:creationId xmlns:p14="http://schemas.microsoft.com/office/powerpoint/2010/main" val="1675157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987"/>
            <a:ext cx="12192000" cy="6741013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CE87C6CF-1749-40B7-A0C8-080FC601EB90}"/>
              </a:ext>
            </a:extLst>
          </p:cNvPr>
          <p:cNvSpPr>
            <a:spLocks noGrp="1"/>
          </p:cNvSpPr>
          <p:nvPr/>
        </p:nvSpPr>
        <p:spPr>
          <a:xfrm>
            <a:off x="2609850" y="247650"/>
            <a:ext cx="6943725" cy="638175"/>
          </a:xfrm>
          <a:prstGeom prst="rect">
            <a:avLst/>
          </a:prstGeom>
          <a:solidFill>
            <a:srgbClr val="75887A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3375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3375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Stages of Activity Development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D47136F8-8062-4936-84FF-C279F0F3E284}"/>
              </a:ext>
            </a:extLst>
          </p:cNvPr>
          <p:cNvSpPr>
            <a:spLocks noGrp="1"/>
          </p:cNvSpPr>
          <p:nvPr/>
        </p:nvSpPr>
        <p:spPr>
          <a:xfrm>
            <a:off x="3019425" y="2867025"/>
            <a:ext cx="2143125" cy="657225"/>
          </a:xfrm>
          <a:prstGeom prst="rect">
            <a:avLst/>
          </a:prstGeom>
          <a:solidFill>
            <a:srgbClr val="FBF7EA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2025" b="1">
                <a:solidFill>
                  <a:srgbClr val="725332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725332"/>
                </a:solidFill>
                <a:latin typeface="Calibri"/>
                <a:ea typeface="Calibri"/>
                <a:cs typeface="Calibri"/>
              </a:rPr>
              <a:t>1. Identification</a:t>
            </a:r>
          </a:p>
          <a:p>
            <a:pPr algn="ctr">
              <a:defRPr sz="2025" b="1">
                <a:solidFill>
                  <a:srgbClr val="725332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725332"/>
                </a:solidFill>
                <a:latin typeface="Calibri"/>
                <a:ea typeface="Calibri"/>
                <a:cs typeface="Calibri"/>
              </a:rPr>
              <a:t>(Brainstorming)</a:t>
            </a: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0357F70E-7098-498D-B515-E12087BEF9E0}"/>
              </a:ext>
            </a:extLst>
          </p:cNvPr>
          <p:cNvSpPr>
            <a:spLocks noGrp="1"/>
          </p:cNvSpPr>
          <p:nvPr/>
        </p:nvSpPr>
        <p:spPr>
          <a:xfrm>
            <a:off x="2981325" y="3543300"/>
            <a:ext cx="2181225" cy="73342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92172"/>
          </a:bodyPr>
          <a:lstStyle/>
          <a:p>
            <a:pPr algn="ctr">
              <a:defRPr sz="16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6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Analysing local needs and formulating research questions.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F322DFE1-1E25-4DA1-8F4C-E4B5ECC76A4B}"/>
              </a:ext>
            </a:extLst>
          </p:cNvPr>
          <p:cNvSpPr>
            <a:spLocks noGrp="1"/>
          </p:cNvSpPr>
          <p:nvPr/>
        </p:nvSpPr>
        <p:spPr>
          <a:xfrm>
            <a:off x="7277100" y="2828925"/>
            <a:ext cx="1962150" cy="657225"/>
          </a:xfrm>
          <a:prstGeom prst="rect">
            <a:avLst/>
          </a:prstGeom>
          <a:solidFill>
            <a:srgbClr val="FBF7EA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2025" b="1">
                <a:solidFill>
                  <a:srgbClr val="725332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725332"/>
                </a:solidFill>
                <a:latin typeface="Calibri"/>
                <a:ea typeface="Calibri"/>
                <a:cs typeface="Calibri"/>
              </a:rPr>
              <a:t>4. Digital</a:t>
            </a:r>
          </a:p>
          <a:p>
            <a:pPr algn="ctr">
              <a:defRPr sz="2025" b="1">
                <a:solidFill>
                  <a:srgbClr val="725332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725332"/>
                </a:solidFill>
                <a:latin typeface="Calibri"/>
                <a:ea typeface="Calibri"/>
                <a:cs typeface="Calibri"/>
              </a:rPr>
              <a:t>Dissemination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5C10CDE2-0074-445C-B30A-664A55076F8A}"/>
              </a:ext>
            </a:extLst>
          </p:cNvPr>
          <p:cNvSpPr>
            <a:spLocks noGrp="1"/>
          </p:cNvSpPr>
          <p:nvPr/>
        </p:nvSpPr>
        <p:spPr>
          <a:xfrm>
            <a:off x="7172325" y="3495675"/>
            <a:ext cx="2181225" cy="73342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92172"/>
          </a:bodyPr>
          <a:lstStyle/>
          <a:p>
            <a:pPr algn="ctr">
              <a:defRPr sz="16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6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Sharing results openly with parents and the public.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277EB095-0486-404E-B022-FC51533D40D3}"/>
              </a:ext>
            </a:extLst>
          </p:cNvPr>
          <p:cNvSpPr>
            <a:spLocks noGrp="1"/>
          </p:cNvSpPr>
          <p:nvPr/>
        </p:nvSpPr>
        <p:spPr>
          <a:xfrm>
            <a:off x="2705100" y="5800725"/>
            <a:ext cx="2809875" cy="104775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50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2. Fieldwork</a:t>
            </a:r>
          </a:p>
          <a:p>
            <a:pPr algn="ctr">
              <a:defRPr sz="150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Community visits. Water sampling, resident surveys and e-waste collection.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D1316F86-4570-43E6-8417-2E26BC2CBFBD}"/>
              </a:ext>
            </a:extLst>
          </p:cNvPr>
          <p:cNvSpPr>
            <a:spLocks noGrp="1"/>
          </p:cNvSpPr>
          <p:nvPr/>
        </p:nvSpPr>
        <p:spPr>
          <a:xfrm>
            <a:off x="6524625" y="5800725"/>
            <a:ext cx="3629025" cy="100012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50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3. Analysis and Interpretation</a:t>
            </a:r>
          </a:p>
          <a:p>
            <a:pPr algn="ctr">
              <a:defRPr sz="150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Statistical analysis and critical reflection. What do the results tell us about sustainability in Budrovci?</a:t>
            </a:r>
          </a:p>
        </p:txBody>
      </p:sp>
    </p:spTree>
    <p:extLst>
      <p:ext uri="{BB962C8B-B14F-4D97-AF65-F5344CB8AC3E}">
        <p14:creationId xmlns:p14="http://schemas.microsoft.com/office/powerpoint/2010/main" val="1850515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avokutnik 13">
            <a:extLst>
              <a:ext uri="{FF2B5EF4-FFF2-40B4-BE49-F238E27FC236}">
                <a16:creationId xmlns:a16="http://schemas.microsoft.com/office/drawing/2014/main" id="{EC0D2883-64D5-4350-8E24-BFD1464E65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330AA72E-796A-4117-B897-08A893EC3626}"/>
              </a:ext>
            </a:extLst>
          </p:cNvPr>
          <p:cNvSpPr>
            <a:spLocks noGrp="1"/>
          </p:cNvSpPr>
          <p:nvPr/>
        </p:nvSpPr>
        <p:spPr>
          <a:xfrm>
            <a:off x="619125" y="1104900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7D2956FE-2BCA-4F52-9B6F-1E4EB13D25C7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pic>
        <p:nvPicPr>
          <p:cNvPr id="25" name="Slika 22"/>
          <p:cNvPicPr>
            <a:picLocks noChangeAspect="1"/>
          </p:cNvPicPr>
          <p:nvPr/>
        </p:nvPicPr>
        <p:blipFill>
          <a:blip r:embed="rId3"/>
          <a:srcRect l="11118" r="11118"/>
          <a:stretch>
            <a:fillRect/>
          </a:stretch>
        </p:blipFill>
        <p:spPr>
          <a:xfrm>
            <a:off x="5020573" y="1364810"/>
            <a:ext cx="3278038" cy="2373752"/>
          </a:xfrm>
          <a:prstGeom prst="roundRect">
            <a:avLst>
              <a:gd name="adj" fmla="val 5714"/>
            </a:avLst>
          </a:prstGeom>
        </p:spPr>
      </p:pic>
      <p:pic>
        <p:nvPicPr>
          <p:cNvPr id="26" name="Slika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0" y="916688"/>
            <a:ext cx="5106210" cy="5436488"/>
          </a:xfrm>
          <a:prstGeom prst="rect">
            <a:avLst/>
          </a:prstGeom>
        </p:spPr>
      </p:pic>
      <p:pic>
        <p:nvPicPr>
          <p:cNvPr id="27" name="Slika 16"/>
          <p:cNvPicPr>
            <a:picLocks noChangeAspect="1"/>
          </p:cNvPicPr>
          <p:nvPr/>
        </p:nvPicPr>
        <p:blipFill>
          <a:blip r:embed="rId5"/>
          <a:srcRect t="19097" b="19097"/>
          <a:stretch>
            <a:fillRect/>
          </a:stretch>
        </p:blipFill>
        <p:spPr>
          <a:xfrm>
            <a:off x="4819838" y="4175186"/>
            <a:ext cx="6257737" cy="2177990"/>
          </a:xfrm>
          <a:prstGeom prst="roundRect">
            <a:avLst>
              <a:gd name="adj" fmla="val 5854"/>
            </a:avLst>
          </a:prstGeom>
        </p:spPr>
      </p:pic>
      <p:pic>
        <p:nvPicPr>
          <p:cNvPr id="28" name="Slika 17"/>
          <p:cNvPicPr>
            <a:picLocks noChangeAspect="1"/>
          </p:cNvPicPr>
          <p:nvPr/>
        </p:nvPicPr>
        <p:blipFill>
          <a:blip r:embed="rId6"/>
          <a:srcRect l="24871" r="24871"/>
          <a:stretch>
            <a:fillRect/>
          </a:stretch>
        </p:blipFill>
        <p:spPr>
          <a:xfrm>
            <a:off x="8910091" y="1236022"/>
            <a:ext cx="2348459" cy="2631327"/>
          </a:xfrm>
          <a:prstGeom prst="roundRect">
            <a:avLst>
              <a:gd name="adj" fmla="val 3361"/>
            </a:avLst>
          </a:prstGeom>
        </p:spPr>
      </p:pic>
      <p:sp>
        <p:nvSpPr>
          <p:cNvPr id="12" name="Pravokutnik 11">
            <a:extLst>
              <a:ext uri="{FF2B5EF4-FFF2-40B4-BE49-F238E27FC236}">
                <a16:creationId xmlns:a16="http://schemas.microsoft.com/office/drawing/2014/main" id="{88D28DD7-4A90-402E-A09C-61F30A873E56}"/>
              </a:ext>
            </a:extLst>
          </p:cNvPr>
          <p:cNvSpPr>
            <a:spLocks noGrp="1"/>
          </p:cNvSpPr>
          <p:nvPr/>
        </p:nvSpPr>
        <p:spPr>
          <a:xfrm>
            <a:off x="1216325" y="1578634"/>
            <a:ext cx="2915728" cy="5359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4BE0B608-5AC5-45F0-8085-CCFA9C4DB60B}"/>
              </a:ext>
            </a:extLst>
          </p:cNvPr>
          <p:cNvSpPr>
            <a:spLocks noGrp="1"/>
          </p:cNvSpPr>
          <p:nvPr/>
        </p:nvSpPr>
        <p:spPr>
          <a:xfrm>
            <a:off x="1657212" y="1661926"/>
            <a:ext cx="2553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solidFill>
                  <a:schemeClr val="bg2"/>
                </a:solidFill>
              </a:rPr>
              <a:t>Some of Our Activities</a:t>
            </a: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4B4C8EE7-027C-4CF8-A024-453EC47FC49A}"/>
              </a:ext>
            </a:extLst>
          </p:cNvPr>
          <p:cNvSpPr>
            <a:spLocks noGrp="1"/>
          </p:cNvSpPr>
          <p:nvPr/>
        </p:nvSpPr>
        <p:spPr>
          <a:xfrm>
            <a:off x="2057400" y="2333625"/>
            <a:ext cx="2343150" cy="80010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6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6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Water sampling and qualitative analysis at locations in Budrovci.</a:t>
            </a: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E2BDE2DA-C992-436F-B4A6-5C203F1F17DD}"/>
              </a:ext>
            </a:extLst>
          </p:cNvPr>
          <p:cNvSpPr>
            <a:spLocks noGrp="1"/>
          </p:cNvSpPr>
          <p:nvPr/>
        </p:nvSpPr>
        <p:spPr>
          <a:xfrm>
            <a:off x="2047875" y="3581400"/>
            <a:ext cx="2371725" cy="723900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94563"/>
          </a:bodyPr>
          <a:lstStyle/>
          <a:p>
            <a:pPr algn="ctr">
              <a:defRPr sz="172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725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Studying solar energy and building solar ovens.</a:t>
            </a:r>
          </a:p>
        </p:txBody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31715776-A60F-4C0C-8404-86C46DB7C10B}"/>
              </a:ext>
            </a:extLst>
          </p:cNvPr>
          <p:cNvSpPr>
            <a:spLocks noGrp="1"/>
          </p:cNvSpPr>
          <p:nvPr/>
        </p:nvSpPr>
        <p:spPr>
          <a:xfrm>
            <a:off x="2038350" y="4829175"/>
            <a:ext cx="2390775" cy="79057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99747"/>
          </a:bodyPr>
          <a:lstStyle/>
          <a:p>
            <a:pPr algn="ctr">
              <a:defRPr sz="165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65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Modelling an eco-village powered entirely by solar and wind energy.</a:t>
            </a:r>
          </a:p>
        </p:txBody>
      </p:sp>
    </p:spTree>
    <p:extLst>
      <p:ext uri="{BB962C8B-B14F-4D97-AF65-F5344CB8AC3E}">
        <p14:creationId xmlns:p14="http://schemas.microsoft.com/office/powerpoint/2010/main" val="1265018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ka 9"/>
          <p:cNvPicPr>
            <a:picLocks noChangeAspect="1"/>
          </p:cNvPicPr>
          <p:nvPr/>
        </p:nvPicPr>
        <p:blipFill rotWithShape="1">
          <a:blip r:embed="rId3"/>
          <a:srcRect l="41531" t="6585" r="31093" b="10313"/>
          <a:stretch/>
        </p:blipFill>
        <p:spPr>
          <a:xfrm>
            <a:off x="481073" y="1237674"/>
            <a:ext cx="3633728" cy="4970514"/>
          </a:xfrm>
          <a:prstGeom prst="rect">
            <a:avLst/>
          </a:prstGeom>
        </p:spPr>
      </p:pic>
      <p:pic>
        <p:nvPicPr>
          <p:cNvPr id="20" name="Slika 10"/>
          <p:cNvPicPr>
            <a:picLocks noChangeAspect="1"/>
          </p:cNvPicPr>
          <p:nvPr/>
        </p:nvPicPr>
        <p:blipFill rotWithShape="1">
          <a:blip r:embed="rId4"/>
          <a:srcRect r="-786" b="18826"/>
          <a:stretch/>
        </p:blipFill>
        <p:spPr>
          <a:xfrm>
            <a:off x="4839419" y="1339790"/>
            <a:ext cx="2661710" cy="4766283"/>
          </a:xfrm>
          <a:prstGeom prst="rect">
            <a:avLst/>
          </a:prstGeom>
        </p:spPr>
      </p:pic>
      <p:pic>
        <p:nvPicPr>
          <p:cNvPr id="21" name="Slika 11"/>
          <p:cNvPicPr>
            <a:picLocks noChangeAspect="1"/>
          </p:cNvPicPr>
          <p:nvPr/>
        </p:nvPicPr>
        <p:blipFill>
          <a:blip r:embed="rId5"/>
          <a:srcRect l="24898" r="24898"/>
          <a:stretch>
            <a:fillRect/>
          </a:stretch>
        </p:blipFill>
        <p:spPr>
          <a:xfrm>
            <a:off x="8077200" y="1339790"/>
            <a:ext cx="3400425" cy="4766283"/>
          </a:xfrm>
          <a:prstGeom prst="roundRect">
            <a:avLst>
              <a:gd name="adj" fmla="val 3361"/>
            </a:avLst>
          </a:prstGeom>
        </p:spPr>
      </p:pic>
      <p:sp>
        <p:nvSpPr>
          <p:cNvPr id="13" name="Pravokutnik 12">
            <a:extLst>
              <a:ext uri="{FF2B5EF4-FFF2-40B4-BE49-F238E27FC236}">
                <a16:creationId xmlns:a16="http://schemas.microsoft.com/office/drawing/2014/main" id="{FEB9EAC6-7066-4794-8737-91654B950081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Water Analysis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2269799C-FCB7-4A6D-B4EB-B9BAB4CF4F53}"/>
              </a:ext>
            </a:extLst>
          </p:cNvPr>
          <p:cNvSpPr>
            <a:spLocks noGrp="1"/>
          </p:cNvSpPr>
          <p:nvPr/>
        </p:nvSpPr>
        <p:spPr>
          <a:xfrm>
            <a:off x="619125" y="1104900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6E7F18D4-AF95-4302-9BF3-5FF759F5BBA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4114771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8433447C-7B56-4A68-BCFD-73EFBC9627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702FC752-4ACE-45A9-8305-E16D555B8CD5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Renewable Energy Sources: Wind Energy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EE3F5D93-9085-467F-A7ED-12C21CF4C1B4}"/>
              </a:ext>
            </a:extLst>
          </p:cNvPr>
          <p:cNvSpPr>
            <a:spLocks noGrp="1"/>
          </p:cNvSpPr>
          <p:nvPr/>
        </p:nvSpPr>
        <p:spPr>
          <a:xfrm>
            <a:off x="619125" y="1104900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42E79C28-A25F-4BBD-A299-3F7543D710ED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  <p:pic>
        <p:nvPicPr>
          <p:cNvPr id="18" name="Slika 14"/>
          <p:cNvPicPr>
            <a:picLocks noChangeAspect="1"/>
          </p:cNvPicPr>
          <p:nvPr/>
        </p:nvPicPr>
        <p:blipFill>
          <a:blip r:embed="rId3"/>
          <a:srcRect t="17612" b="17612"/>
          <a:stretch>
            <a:fillRect/>
          </a:stretch>
        </p:blipFill>
        <p:spPr>
          <a:xfrm>
            <a:off x="628650" y="1543050"/>
            <a:ext cx="3295650" cy="3790950"/>
          </a:xfrm>
          <a:prstGeom prst="roundRect">
            <a:avLst>
              <a:gd name="adj" fmla="val 3468"/>
            </a:avLst>
          </a:prstGeom>
        </p:spPr>
      </p:pic>
      <p:pic>
        <p:nvPicPr>
          <p:cNvPr id="19" name="Slika 15"/>
          <p:cNvPicPr>
            <a:picLocks noChangeAspect="1"/>
          </p:cNvPicPr>
          <p:nvPr/>
        </p:nvPicPr>
        <p:blipFill>
          <a:blip r:embed="rId4"/>
          <a:srcRect t="17612" b="17612"/>
          <a:stretch>
            <a:fillRect/>
          </a:stretch>
        </p:blipFill>
        <p:spPr>
          <a:xfrm>
            <a:off x="4105275" y="1543050"/>
            <a:ext cx="3295650" cy="3790950"/>
          </a:xfrm>
          <a:prstGeom prst="roundRect">
            <a:avLst>
              <a:gd name="adj" fmla="val 3468"/>
            </a:avLst>
          </a:prstGeom>
        </p:spPr>
      </p:pic>
      <p:pic>
        <p:nvPicPr>
          <p:cNvPr id="20" name="Slika 16"/>
          <p:cNvPicPr>
            <a:picLocks noChangeAspect="1"/>
          </p:cNvPicPr>
          <p:nvPr/>
        </p:nvPicPr>
        <p:blipFill>
          <a:blip r:embed="rId5"/>
          <a:srcRect l="14196" r="14196"/>
          <a:stretch>
            <a:fillRect/>
          </a:stretch>
        </p:blipFill>
        <p:spPr>
          <a:xfrm>
            <a:off x="7581900" y="1543050"/>
            <a:ext cx="3619500" cy="3790950"/>
          </a:xfrm>
          <a:prstGeom prst="roundRect">
            <a:avLst>
              <a:gd name="adj" fmla="val 3158"/>
            </a:avLst>
          </a:prstGeom>
        </p:spPr>
      </p:pic>
    </p:spTree>
    <p:extLst>
      <p:ext uri="{BB962C8B-B14F-4D97-AF65-F5344CB8AC3E}">
        <p14:creationId xmlns:p14="http://schemas.microsoft.com/office/powerpoint/2010/main" val="916113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732C5A2B-7F13-4859-842A-7C7015F03B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D4DD52C1-358F-4EBC-A77D-93CAAE30278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Solar Energy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0BB85E91-91C8-4E79-933B-69310123F637}"/>
              </a:ext>
            </a:extLst>
          </p:cNvPr>
          <p:cNvSpPr>
            <a:spLocks noGrp="1"/>
          </p:cNvSpPr>
          <p:nvPr/>
        </p:nvSpPr>
        <p:spPr>
          <a:xfrm>
            <a:off x="619125" y="1104900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627E1E8-1237-4C12-BDB0-51C2440E6576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pic>
        <p:nvPicPr>
          <p:cNvPr id="19" name="Slika 13"/>
          <p:cNvPicPr>
            <a:picLocks noChangeAspect="1"/>
          </p:cNvPicPr>
          <p:nvPr/>
        </p:nvPicPr>
        <p:blipFill>
          <a:blip r:embed="rId3"/>
          <a:srcRect l="13525" r="13525"/>
          <a:stretch>
            <a:fillRect/>
          </a:stretch>
        </p:blipFill>
        <p:spPr>
          <a:xfrm>
            <a:off x="491706" y="1152223"/>
            <a:ext cx="3363249" cy="2596193"/>
          </a:xfrm>
          <a:prstGeom prst="roundRect">
            <a:avLst>
              <a:gd name="adj" fmla="val 5455"/>
            </a:avLst>
          </a:prstGeom>
        </p:spPr>
      </p:pic>
      <p:pic>
        <p:nvPicPr>
          <p:cNvPr id="20" name="Slika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4" y="3900515"/>
            <a:ext cx="4037163" cy="2690785"/>
          </a:xfrm>
          <a:prstGeom prst="rect">
            <a:avLst/>
          </a:prstGeom>
        </p:spPr>
      </p:pic>
      <p:pic>
        <p:nvPicPr>
          <p:cNvPr id="21" name="Slika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1280" y="1175628"/>
            <a:ext cx="2394190" cy="5320422"/>
          </a:xfrm>
          <a:prstGeom prst="rect">
            <a:avLst/>
          </a:prstGeom>
        </p:spPr>
      </p:pic>
      <p:pic>
        <p:nvPicPr>
          <p:cNvPr id="22" name="Slika 19"/>
          <p:cNvPicPr>
            <a:picLocks noChangeAspect="1"/>
          </p:cNvPicPr>
          <p:nvPr/>
        </p:nvPicPr>
        <p:blipFill rotWithShape="1">
          <a:blip r:embed="rId6"/>
          <a:srcRect l="8034" t="2231" r="30037"/>
          <a:stretch/>
        </p:blipFill>
        <p:spPr>
          <a:xfrm>
            <a:off x="7462927" y="1698145"/>
            <a:ext cx="4100423" cy="364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92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utnik 10">
            <a:extLst>
              <a:ext uri="{FF2B5EF4-FFF2-40B4-BE49-F238E27FC236}">
                <a16:creationId xmlns:a16="http://schemas.microsoft.com/office/drawing/2014/main" id="{D2A8BC08-F0AB-4A12-9451-08205C78B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DFDEAF82-7EDB-4AD4-A769-3E0D47B5FB64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27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Studying Plants, Soil Types and Natural Composting</a:t>
            </a:r>
            <a:endParaRPr sz="3000" b="1">
              <a:solidFill>
                <a:srgbClr val="194B3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9EB2EDB4-D54C-483B-A71B-ED34647ADB0A}"/>
              </a:ext>
            </a:extLst>
          </p:cNvPr>
          <p:cNvSpPr>
            <a:spLocks noGrp="1"/>
          </p:cNvSpPr>
          <p:nvPr/>
        </p:nvSpPr>
        <p:spPr>
          <a:xfrm>
            <a:off x="619125" y="1104900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DAB7DF5F-FAD3-44F2-BB52-BF18B017F059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pic>
        <p:nvPicPr>
          <p:cNvPr id="21" name="Slika 15"/>
          <p:cNvPicPr>
            <a:picLocks noChangeAspect="1"/>
          </p:cNvPicPr>
          <p:nvPr/>
        </p:nvPicPr>
        <p:blipFill>
          <a:blip r:embed="rId3"/>
          <a:srcRect l="9793" r="9793"/>
          <a:stretch>
            <a:fillRect/>
          </a:stretch>
        </p:blipFill>
        <p:spPr>
          <a:xfrm>
            <a:off x="628650" y="1485900"/>
            <a:ext cx="3400425" cy="2381250"/>
          </a:xfrm>
          <a:prstGeom prst="roundRect">
            <a:avLst>
              <a:gd name="adj" fmla="val 4800"/>
            </a:avLst>
          </a:prstGeom>
        </p:spPr>
      </p:pic>
      <p:pic>
        <p:nvPicPr>
          <p:cNvPr id="22" name="Slika 16"/>
          <p:cNvPicPr>
            <a:picLocks noChangeAspect="1"/>
          </p:cNvPicPr>
          <p:nvPr/>
        </p:nvPicPr>
        <p:blipFill>
          <a:blip r:embed="rId4"/>
          <a:srcRect l="9793" r="9793"/>
          <a:stretch>
            <a:fillRect/>
          </a:stretch>
        </p:blipFill>
        <p:spPr>
          <a:xfrm>
            <a:off x="4210050" y="1485900"/>
            <a:ext cx="3400425" cy="2381250"/>
          </a:xfrm>
          <a:prstGeom prst="roundRect">
            <a:avLst>
              <a:gd name="adj" fmla="val 4800"/>
            </a:avLst>
          </a:prstGeom>
        </p:spPr>
      </p:pic>
      <p:pic>
        <p:nvPicPr>
          <p:cNvPr id="23" name="Slika 17"/>
          <p:cNvPicPr>
            <a:picLocks noChangeAspect="1"/>
          </p:cNvPicPr>
          <p:nvPr/>
        </p:nvPicPr>
        <p:blipFill>
          <a:blip r:embed="rId5"/>
          <a:srcRect t="30283" b="30283"/>
          <a:stretch>
            <a:fillRect/>
          </a:stretch>
        </p:blipFill>
        <p:spPr>
          <a:xfrm>
            <a:off x="7791450" y="1485900"/>
            <a:ext cx="3400425" cy="2381250"/>
          </a:xfrm>
          <a:prstGeom prst="roundRect">
            <a:avLst>
              <a:gd name="adj" fmla="val 4800"/>
            </a:avLst>
          </a:prstGeom>
        </p:spPr>
      </p:pic>
      <p:pic>
        <p:nvPicPr>
          <p:cNvPr id="24" name="Slika 18"/>
          <p:cNvPicPr>
            <a:picLocks noChangeAspect="1"/>
          </p:cNvPicPr>
          <p:nvPr/>
        </p:nvPicPr>
        <p:blipFill>
          <a:blip r:embed="rId6"/>
          <a:srcRect t="22355" b="22355"/>
          <a:stretch>
            <a:fillRect/>
          </a:stretch>
        </p:blipFill>
        <p:spPr>
          <a:xfrm>
            <a:off x="5010150" y="4562475"/>
            <a:ext cx="5200650" cy="1619250"/>
          </a:xfrm>
          <a:prstGeom prst="roundRect">
            <a:avLst>
              <a:gd name="adj" fmla="val 7059"/>
            </a:avLst>
          </a:prstGeom>
        </p:spPr>
      </p:pic>
      <p:pic>
        <p:nvPicPr>
          <p:cNvPr id="25" name="Slika 11"/>
          <p:cNvPicPr>
            <a:picLocks noChangeAspect="1"/>
          </p:cNvPicPr>
          <p:nvPr/>
        </p:nvPicPr>
        <p:blipFill>
          <a:blip r:embed="rId7"/>
          <a:srcRect l="12097" r="12097"/>
          <a:stretch>
            <a:fillRect/>
          </a:stretch>
        </p:blipFill>
        <p:spPr>
          <a:xfrm>
            <a:off x="695325" y="4114800"/>
            <a:ext cx="3333750" cy="247650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1894619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BF773172-A504-4351-A80D-72DD951D37E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7D0B13EB-2C76-48AD-A453-8C2FD39476F7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Reuse and Waste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ADE04715-8303-4CC2-976B-45C2084ADC3B}"/>
              </a:ext>
            </a:extLst>
          </p:cNvPr>
          <p:cNvSpPr>
            <a:spLocks noGrp="1"/>
          </p:cNvSpPr>
          <p:nvPr/>
        </p:nvSpPr>
        <p:spPr>
          <a:xfrm>
            <a:off x="609600" y="1010601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725B89E6-A7F7-46B6-A474-1911FB1CC1AF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pic>
        <p:nvPicPr>
          <p:cNvPr id="29" name="Slika 15"/>
          <p:cNvPicPr>
            <a:picLocks noChangeAspect="1"/>
          </p:cNvPicPr>
          <p:nvPr/>
        </p:nvPicPr>
        <p:blipFill>
          <a:blip r:embed="rId3"/>
          <a:srcRect t="13180" b="13180"/>
          <a:stretch>
            <a:fillRect/>
          </a:stretch>
        </p:blipFill>
        <p:spPr>
          <a:xfrm>
            <a:off x="475351" y="1466850"/>
            <a:ext cx="2476500" cy="3238500"/>
          </a:xfrm>
          <a:prstGeom prst="roundRect">
            <a:avLst>
              <a:gd name="adj" fmla="val 4615"/>
            </a:avLst>
          </a:prstGeom>
        </p:spPr>
      </p:pic>
      <p:pic>
        <p:nvPicPr>
          <p:cNvPr id="30" name="Slika 16"/>
          <p:cNvPicPr>
            <a:picLocks noChangeAspect="1"/>
          </p:cNvPicPr>
          <p:nvPr/>
        </p:nvPicPr>
        <p:blipFill>
          <a:blip r:embed="rId4"/>
          <a:srcRect l="27641" r="27641"/>
          <a:stretch>
            <a:fillRect/>
          </a:stretch>
        </p:blipFill>
        <p:spPr>
          <a:xfrm>
            <a:off x="3925199" y="1466850"/>
            <a:ext cx="2571750" cy="3238500"/>
          </a:xfrm>
          <a:prstGeom prst="roundRect">
            <a:avLst>
              <a:gd name="adj" fmla="val 4444"/>
            </a:avLst>
          </a:prstGeom>
        </p:spPr>
      </p:pic>
      <p:pic>
        <p:nvPicPr>
          <p:cNvPr id="31" name="Slik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6355" y="1514474"/>
            <a:ext cx="3088256" cy="3117336"/>
          </a:xfrm>
          <a:prstGeom prst="rect">
            <a:avLst/>
          </a:prstGeom>
        </p:spPr>
      </p:pic>
      <p:sp>
        <p:nvSpPr>
          <p:cNvPr id="8" name="Pravokutnik: zaobljeni kutovi 7">
            <a:extLst>
              <a:ext uri="{FF2B5EF4-FFF2-40B4-BE49-F238E27FC236}">
                <a16:creationId xmlns:a16="http://schemas.microsoft.com/office/drawing/2014/main" id="{40082E23-5719-444D-A96D-795BE78E9A5C}"/>
              </a:ext>
            </a:extLst>
          </p:cNvPr>
          <p:cNvSpPr>
            <a:spLocks noGrp="1"/>
          </p:cNvSpPr>
          <p:nvPr/>
        </p:nvSpPr>
        <p:spPr>
          <a:xfrm>
            <a:off x="3597215" y="1196825"/>
            <a:ext cx="3365021" cy="37561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Pravokutnik: zaobljeni kutovi 17">
            <a:extLst>
              <a:ext uri="{FF2B5EF4-FFF2-40B4-BE49-F238E27FC236}">
                <a16:creationId xmlns:a16="http://schemas.microsoft.com/office/drawing/2014/main" id="{E79BAAB3-E0E1-4930-98BC-028513F6ED56}"/>
              </a:ext>
            </a:extLst>
          </p:cNvPr>
          <p:cNvSpPr>
            <a:spLocks noGrp="1"/>
          </p:cNvSpPr>
          <p:nvPr/>
        </p:nvSpPr>
        <p:spPr>
          <a:xfrm>
            <a:off x="7220310" y="1295400"/>
            <a:ext cx="3525328" cy="36385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Pravokutnik: zaobljeni kutovi 18">
            <a:extLst>
              <a:ext uri="{FF2B5EF4-FFF2-40B4-BE49-F238E27FC236}">
                <a16:creationId xmlns:a16="http://schemas.microsoft.com/office/drawing/2014/main" id="{447FB686-6997-4D81-9F6E-8DFFA8D9C0D8}"/>
              </a:ext>
            </a:extLst>
          </p:cNvPr>
          <p:cNvSpPr>
            <a:spLocks noGrp="1"/>
          </p:cNvSpPr>
          <p:nvPr/>
        </p:nvSpPr>
        <p:spPr>
          <a:xfrm>
            <a:off x="276045" y="1147762"/>
            <a:ext cx="3188718" cy="38052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5" name="Slika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961" y="4613434"/>
            <a:ext cx="2122639" cy="2244566"/>
          </a:xfrm>
          <a:prstGeom prst="rect">
            <a:avLst/>
          </a:prstGeom>
        </p:spPr>
      </p:pic>
      <p:sp>
        <p:nvSpPr>
          <p:cNvPr id="24" name="Pravokutnik 23">
            <a:extLst>
              <a:ext uri="{FF2B5EF4-FFF2-40B4-BE49-F238E27FC236}">
                <a16:creationId xmlns:a16="http://schemas.microsoft.com/office/drawing/2014/main" id="{6266AAF0-D551-420A-99B4-7F950E2EA52F}"/>
              </a:ext>
            </a:extLst>
          </p:cNvPr>
          <p:cNvSpPr>
            <a:spLocks noGrp="1"/>
          </p:cNvSpPr>
          <p:nvPr/>
        </p:nvSpPr>
        <p:spPr>
          <a:xfrm>
            <a:off x="3966262" y="4899661"/>
            <a:ext cx="1952625" cy="1895475"/>
          </a:xfrm>
          <a:prstGeom prst="rect">
            <a:avLst/>
          </a:prstGeom>
          <a:solidFill>
            <a:srgbClr val="C9A383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950" b="0">
                <a:solidFill>
                  <a:srgbClr val="28482E"/>
                </a:solidFill>
                <a:latin typeface="Calibri"/>
                <a:ea typeface="Calibri"/>
                <a:cs typeface="Calibri"/>
              </a:defRPr>
            </a:pPr>
            <a:r>
              <a:rPr sz="1950" b="0" dirty="0">
                <a:solidFill>
                  <a:srgbClr val="28482E"/>
                </a:solidFill>
                <a:latin typeface="Calibri"/>
                <a:ea typeface="Calibri"/>
                <a:cs typeface="Calibri"/>
              </a:rPr>
              <a:t>A small step</a:t>
            </a:r>
          </a:p>
          <a:p>
            <a:pPr algn="ctr">
              <a:defRPr sz="1950" b="0">
                <a:solidFill>
                  <a:srgbClr val="28482E"/>
                </a:solidFill>
                <a:latin typeface="Calibri"/>
                <a:ea typeface="Calibri"/>
                <a:cs typeface="Calibri"/>
              </a:defRPr>
            </a:pPr>
            <a:r>
              <a:rPr sz="1950" b="0" dirty="0">
                <a:solidFill>
                  <a:srgbClr val="28482E"/>
                </a:solidFill>
                <a:latin typeface="Calibri"/>
                <a:ea typeface="Calibri"/>
                <a:cs typeface="Calibri"/>
              </a:rPr>
              <a:t>for YOU,</a:t>
            </a:r>
          </a:p>
          <a:p>
            <a:pPr algn="ctr">
              <a:defRPr sz="1950" b="0">
                <a:solidFill>
                  <a:srgbClr val="28482E"/>
                </a:solidFill>
                <a:latin typeface="Calibri"/>
                <a:ea typeface="Calibri"/>
                <a:cs typeface="Calibri"/>
              </a:defRPr>
            </a:pPr>
            <a:r>
              <a:rPr sz="1950" b="0" dirty="0">
                <a:solidFill>
                  <a:srgbClr val="28482E"/>
                </a:solidFill>
                <a:latin typeface="Calibri"/>
                <a:ea typeface="Calibri"/>
                <a:cs typeface="Calibri"/>
              </a:rPr>
              <a:t>a big difference</a:t>
            </a:r>
          </a:p>
          <a:p>
            <a:pPr algn="ctr">
              <a:defRPr sz="1950" b="0">
                <a:solidFill>
                  <a:srgbClr val="28482E"/>
                </a:solidFill>
                <a:latin typeface="Calibri"/>
                <a:ea typeface="Calibri"/>
                <a:cs typeface="Calibri"/>
              </a:defRPr>
            </a:pPr>
            <a:r>
              <a:rPr sz="1950" b="0" dirty="0">
                <a:solidFill>
                  <a:srgbClr val="28482E"/>
                </a:solidFill>
                <a:latin typeface="Calibri"/>
                <a:ea typeface="Calibri"/>
                <a:cs typeface="Calibri"/>
              </a:rPr>
              <a:t>for the EARTH</a:t>
            </a:r>
          </a:p>
        </p:txBody>
      </p:sp>
    </p:spTree>
    <p:extLst>
      <p:ext uri="{BB962C8B-B14F-4D97-AF65-F5344CB8AC3E}">
        <p14:creationId xmlns:p14="http://schemas.microsoft.com/office/powerpoint/2010/main" val="777313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>
            <a:extLst>
              <a:ext uri="{FF2B5EF4-FFF2-40B4-BE49-F238E27FC236}">
                <a16:creationId xmlns:a16="http://schemas.microsoft.com/office/drawing/2014/main" id="{2C6295C6-0713-4427-93AB-761AF63E74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3F40BD3-6AF2-4D3B-B764-31170033C758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pic>
        <p:nvPicPr>
          <p:cNvPr id="23" name="Slika 11"/>
          <p:cNvPicPr>
            <a:picLocks noChangeAspect="1"/>
          </p:cNvPicPr>
          <p:nvPr/>
        </p:nvPicPr>
        <p:blipFill rotWithShape="1">
          <a:blip r:embed="rId3"/>
          <a:srcRect b="3616"/>
          <a:stretch/>
        </p:blipFill>
        <p:spPr>
          <a:xfrm>
            <a:off x="100929" y="171760"/>
            <a:ext cx="5767976" cy="5646110"/>
          </a:xfrm>
          <a:prstGeom prst="rect">
            <a:avLst/>
          </a:prstGeom>
        </p:spPr>
      </p:pic>
      <p:sp>
        <p:nvSpPr>
          <p:cNvPr id="13" name="Pravokutnik 12">
            <a:extLst>
              <a:ext uri="{FF2B5EF4-FFF2-40B4-BE49-F238E27FC236}">
                <a16:creationId xmlns:a16="http://schemas.microsoft.com/office/drawing/2014/main" id="{9712F99E-675E-44CC-88BF-F4F37F6BA4ED}"/>
              </a:ext>
            </a:extLst>
          </p:cNvPr>
          <p:cNvSpPr>
            <a:spLocks noGrp="1"/>
          </p:cNvSpPr>
          <p:nvPr/>
        </p:nvSpPr>
        <p:spPr>
          <a:xfrm>
            <a:off x="800748" y="881801"/>
            <a:ext cx="3691242" cy="5012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5B828B0E-4BC9-468D-9139-069C163B99DD}"/>
              </a:ext>
            </a:extLst>
          </p:cNvPr>
          <p:cNvSpPr>
            <a:spLocks noGrp="1"/>
          </p:cNvSpPr>
          <p:nvPr/>
        </p:nvSpPr>
        <p:spPr>
          <a:xfrm>
            <a:off x="1583124" y="881801"/>
            <a:ext cx="28035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solidFill>
                  <a:schemeClr val="bg2"/>
                </a:solidFill>
              </a:rPr>
              <a:t>More Activities</a:t>
            </a:r>
          </a:p>
        </p:txBody>
      </p:sp>
      <p:pic>
        <p:nvPicPr>
          <p:cNvPr id="26" name="Slika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096" y="1066467"/>
            <a:ext cx="4005462" cy="2404886"/>
          </a:xfrm>
          <a:prstGeom prst="rect">
            <a:avLst/>
          </a:prstGeom>
        </p:spPr>
      </p:pic>
      <p:pic>
        <p:nvPicPr>
          <p:cNvPr id="27" name="Slika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096" y="4076373"/>
            <a:ext cx="4125183" cy="2143477"/>
          </a:xfrm>
          <a:prstGeom prst="rect">
            <a:avLst/>
          </a:prstGeom>
        </p:spPr>
      </p:pic>
      <p:sp>
        <p:nvSpPr>
          <p:cNvPr id="18" name="Pravokutnik 17">
            <a:extLst>
              <a:ext uri="{FF2B5EF4-FFF2-40B4-BE49-F238E27FC236}">
                <a16:creationId xmlns:a16="http://schemas.microsoft.com/office/drawing/2014/main" id="{1371F9B4-4DC2-4CDC-9213-2319A562679D}"/>
              </a:ext>
            </a:extLst>
          </p:cNvPr>
          <p:cNvSpPr>
            <a:spLocks noGrp="1"/>
          </p:cNvSpPr>
          <p:nvPr/>
        </p:nvSpPr>
        <p:spPr>
          <a:xfrm>
            <a:off x="1691133" y="4315104"/>
            <a:ext cx="2771775" cy="82867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96065"/>
          </a:bodyPr>
          <a:lstStyle/>
          <a:p>
            <a:pPr algn="ctr">
              <a:defRPr sz="180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800" b="0" dirty="0" err="1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Organising</a:t>
            </a:r>
            <a:r>
              <a:rPr sz="1800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 an e-waste collection drive (stored at T-Com in </a:t>
            </a:r>
            <a:r>
              <a:rPr sz="1800" b="0" dirty="0" err="1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Đakovo</a:t>
            </a:r>
            <a:r>
              <a:rPr sz="1800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).</a:t>
            </a: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1412BDB0-922F-40BF-9ABF-439E13F99D44}"/>
              </a:ext>
            </a:extLst>
          </p:cNvPr>
          <p:cNvSpPr>
            <a:spLocks noGrp="1"/>
          </p:cNvSpPr>
          <p:nvPr/>
        </p:nvSpPr>
        <p:spPr>
          <a:xfrm>
            <a:off x="1809750" y="2962275"/>
            <a:ext cx="2838450" cy="82867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 fontScale="96065"/>
          </a:bodyPr>
          <a:lstStyle/>
          <a:p>
            <a:pPr algn="ctr">
              <a:defRPr sz="1800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Teaching residents how to reduce digital waste on smartphones.</a:t>
            </a: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CD3B865E-1E8F-4091-995A-79C2DBC439EF}"/>
              </a:ext>
            </a:extLst>
          </p:cNvPr>
          <p:cNvSpPr>
            <a:spLocks noGrp="1"/>
          </p:cNvSpPr>
          <p:nvPr/>
        </p:nvSpPr>
        <p:spPr>
          <a:xfrm>
            <a:off x="1691134" y="1700049"/>
            <a:ext cx="2771775" cy="790575"/>
          </a:xfrm>
          <a:prstGeom prst="rect">
            <a:avLst/>
          </a:prstGeom>
          <a:solidFill>
            <a:srgbClr val="FB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875" b="0">
                <a:solidFill>
                  <a:srgbClr val="172D27"/>
                </a:solidFill>
                <a:latin typeface="Calibri"/>
                <a:ea typeface="Calibri"/>
                <a:cs typeface="Calibri"/>
              </a:defRPr>
            </a:pPr>
            <a:r>
              <a:rPr sz="1875" b="0" dirty="0">
                <a:solidFill>
                  <a:srgbClr val="172D27"/>
                </a:solidFill>
                <a:latin typeface="Calibri"/>
                <a:ea typeface="Calibri"/>
                <a:cs typeface="Calibri"/>
              </a:rPr>
              <a:t>Earth Day workshops for the whole school.</a:t>
            </a:r>
          </a:p>
        </p:txBody>
      </p:sp>
    </p:spTree>
    <p:extLst>
      <p:ext uri="{BB962C8B-B14F-4D97-AF65-F5344CB8AC3E}">
        <p14:creationId xmlns:p14="http://schemas.microsoft.com/office/powerpoint/2010/main" val="15819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>
            <a:extLst>
              <a:ext uri="{FF2B5EF4-FFF2-40B4-BE49-F238E27FC236}">
                <a16:creationId xmlns:a16="http://schemas.microsoft.com/office/drawing/2014/main" id="{2C6295C6-0713-4427-93AB-761AF63E74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3F40BD3-6AF2-4D3B-B764-31170033C758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B513B3-FB83-444A-BDAE-1288427CE1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ctr">
            <a:spAutoFit/>
          </a:bodyPr>
          <a:lstStyle/>
          <a:p>
            <a:endParaRPr/>
          </a:p>
        </p:txBody>
      </p:sp>
      <p:pic>
        <p:nvPicPr>
          <p:cNvPr id="15" name="Slika 3"/>
          <p:cNvPicPr>
            <a:picLocks noChangeAspect="1"/>
          </p:cNvPicPr>
          <p:nvPr/>
        </p:nvPicPr>
        <p:blipFill rotWithShape="1">
          <a:blip r:embed="rId3"/>
          <a:srcRect l="1396" b="8492"/>
          <a:stretch/>
        </p:blipFill>
        <p:spPr>
          <a:xfrm>
            <a:off x="562831" y="984255"/>
            <a:ext cx="10695719" cy="5607045"/>
          </a:xfrm>
          <a:prstGeom prst="rect">
            <a:avLst/>
          </a:prstGeom>
        </p:spPr>
      </p:pic>
      <p:sp>
        <p:nvSpPr>
          <p:cNvPr id="7" name="Pravokutnik 6">
            <a:extLst>
              <a:ext uri="{FF2B5EF4-FFF2-40B4-BE49-F238E27FC236}">
                <a16:creationId xmlns:a16="http://schemas.microsoft.com/office/drawing/2014/main" id="{EF2999E4-68A1-4B73-9394-C003337B02B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Digital Waste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06F398B1-6A31-4CB4-BA49-2FAF339DE6F1}"/>
              </a:ext>
            </a:extLst>
          </p:cNvPr>
          <p:cNvSpPr>
            <a:spLocks noGrp="1"/>
          </p:cNvSpPr>
          <p:nvPr/>
        </p:nvSpPr>
        <p:spPr>
          <a:xfrm>
            <a:off x="5172075" y="1133475"/>
            <a:ext cx="2324100" cy="4476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86162"/>
          </a:bodyPr>
          <a:lstStyle/>
          <a:p>
            <a:pPr algn="ctr">
              <a:defRPr sz="2100" b="1">
                <a:solidFill>
                  <a:srgbClr val="91AF4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91AF43"/>
                </a:solidFill>
                <a:latin typeface="Calibri"/>
                <a:ea typeface="Calibri"/>
                <a:cs typeface="Calibri"/>
              </a:rPr>
              <a:t>CHOOSING A TOPIC</a:t>
            </a:r>
          </a:p>
        </p:txBody>
      </p:sp>
    </p:spTree>
    <p:extLst>
      <p:ext uri="{BB962C8B-B14F-4D97-AF65-F5344CB8AC3E}">
        <p14:creationId xmlns:p14="http://schemas.microsoft.com/office/powerpoint/2010/main" val="782666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>
            <a:extLst>
              <a:ext uri="{FF2B5EF4-FFF2-40B4-BE49-F238E27FC236}">
                <a16:creationId xmlns:a16="http://schemas.microsoft.com/office/drawing/2014/main" id="{2C6295C6-0713-4427-93AB-761AF63E74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3F40BD3-6AF2-4D3B-B764-31170033C758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pic>
        <p:nvPicPr>
          <p:cNvPr id="20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324" y="1032603"/>
            <a:ext cx="9817676" cy="5642517"/>
          </a:xfrm>
          <a:prstGeom prst="rect">
            <a:avLst/>
          </a:prstGeom>
        </p:spPr>
      </p:pic>
      <p:sp>
        <p:nvSpPr>
          <p:cNvPr id="6" name="Pravokutnik 5">
            <a:extLst>
              <a:ext uri="{FF2B5EF4-FFF2-40B4-BE49-F238E27FC236}">
                <a16:creationId xmlns:a16="http://schemas.microsoft.com/office/drawing/2014/main" id="{2C59B9E4-0C38-48EE-982F-8F851FE02EF6}"/>
              </a:ext>
            </a:extLst>
          </p:cNvPr>
          <p:cNvSpPr>
            <a:spLocks noGrp="1"/>
          </p:cNvSpPr>
          <p:nvPr/>
        </p:nvSpPr>
        <p:spPr>
          <a:xfrm>
            <a:off x="663287" y="363948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Digital Waste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DBA74E79-4A22-4ECF-B733-3B3749376D45}"/>
              </a:ext>
            </a:extLst>
          </p:cNvPr>
          <p:cNvSpPr>
            <a:spLocks noGrp="1"/>
          </p:cNvSpPr>
          <p:nvPr/>
        </p:nvSpPr>
        <p:spPr>
          <a:xfrm>
            <a:off x="1943100" y="1685925"/>
            <a:ext cx="1962150" cy="9144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91270"/>
          </a:bodyPr>
          <a:lstStyle/>
          <a:p>
            <a:pPr algn="ctr">
              <a:defRPr sz="1575" b="0">
                <a:solidFill>
                  <a:srgbClr val="222222"/>
                </a:solidFill>
                <a:latin typeface="Calibri"/>
                <a:ea typeface="Calibri"/>
                <a:cs typeface="Calibri"/>
              </a:defRPr>
            </a:pPr>
            <a:r>
              <a:rPr sz="1575" b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More than 50 pupils and teachers from Budrovci Primary School took part.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2FCC666D-E9CC-44E2-A50B-B7AC2916597B}"/>
              </a:ext>
            </a:extLst>
          </p:cNvPr>
          <p:cNvSpPr>
            <a:spLocks noGrp="1"/>
          </p:cNvSpPr>
          <p:nvPr/>
        </p:nvSpPr>
        <p:spPr>
          <a:xfrm>
            <a:off x="8343900" y="1743075"/>
            <a:ext cx="2095500" cy="9429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650" b="0">
                <a:solidFill>
                  <a:srgbClr val="222222"/>
                </a:solidFill>
                <a:latin typeface="Calibri"/>
                <a:ea typeface="Calibri"/>
                <a:cs typeface="Calibri"/>
              </a:defRPr>
            </a:pPr>
            <a:r>
              <a:rPr sz="1650" b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More than 150 GB of storage cleared on mobile devices.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1907A709-DF8C-4B5C-BC42-CD11DBDA92B6}"/>
              </a:ext>
            </a:extLst>
          </p:cNvPr>
          <p:cNvSpPr>
            <a:spLocks noGrp="1"/>
          </p:cNvSpPr>
          <p:nvPr/>
        </p:nvSpPr>
        <p:spPr>
          <a:xfrm>
            <a:off x="1905000" y="5267325"/>
            <a:ext cx="2114550" cy="895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650" b="0">
                <a:solidFill>
                  <a:srgbClr val="222222"/>
                </a:solidFill>
                <a:latin typeface="Calibri"/>
                <a:ea typeface="Calibri"/>
                <a:cs typeface="Calibri"/>
              </a:defRPr>
            </a:pPr>
            <a:r>
              <a:rPr sz="1650" b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Many people invited to join through social media.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D2AEA2FB-0FF9-4ABD-B007-C0B5F2FB12F5}"/>
              </a:ext>
            </a:extLst>
          </p:cNvPr>
          <p:cNvSpPr>
            <a:spLocks noGrp="1"/>
          </p:cNvSpPr>
          <p:nvPr/>
        </p:nvSpPr>
        <p:spPr>
          <a:xfrm>
            <a:off x="8286750" y="5086350"/>
            <a:ext cx="2238375" cy="9239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650" b="0">
                <a:solidFill>
                  <a:srgbClr val="222222"/>
                </a:solidFill>
                <a:latin typeface="Calibri"/>
                <a:ea typeface="Calibri"/>
                <a:cs typeface="Calibri"/>
              </a:defRPr>
            </a:pPr>
            <a:r>
              <a:rPr sz="1650" b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More than 400 GB of storage cleared in Google accounts.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07A37D61-CF87-4712-B940-7678B19DC216}"/>
              </a:ext>
            </a:extLst>
          </p:cNvPr>
          <p:cNvSpPr>
            <a:spLocks noGrp="1"/>
          </p:cNvSpPr>
          <p:nvPr/>
        </p:nvSpPr>
        <p:spPr>
          <a:xfrm>
            <a:off x="4381500" y="2867025"/>
            <a:ext cx="2038350" cy="1457325"/>
          </a:xfrm>
          <a:prstGeom prst="rect">
            <a:avLst/>
          </a:prstGeom>
          <a:solidFill>
            <a:srgbClr val="E1F8E6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3450" b="1">
                <a:solidFill>
                  <a:srgbClr val="00A99B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00A99B"/>
                </a:solidFill>
                <a:latin typeface="Calibri"/>
                <a:ea typeface="Calibri"/>
                <a:cs typeface="Calibri"/>
              </a:rPr>
              <a:t>Digital</a:t>
            </a:r>
          </a:p>
          <a:p>
            <a:pPr algn="ctr">
              <a:defRPr sz="3450" b="1">
                <a:solidFill>
                  <a:srgbClr val="00A99B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00A99B"/>
                </a:solidFill>
                <a:latin typeface="Calibri"/>
                <a:ea typeface="Calibri"/>
                <a:cs typeface="Calibri"/>
              </a:rPr>
              <a:t>Cleanup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41CC5719-B67B-4C85-8D05-CB39BB7C7C7D}"/>
              </a:ext>
            </a:extLst>
          </p:cNvPr>
          <p:cNvSpPr>
            <a:spLocks noGrp="1"/>
          </p:cNvSpPr>
          <p:nvPr/>
        </p:nvSpPr>
        <p:spPr>
          <a:xfrm>
            <a:off x="4962525" y="4514850"/>
            <a:ext cx="1066800" cy="2952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86286"/>
          </a:bodyPr>
          <a:lstStyle/>
          <a:p>
            <a:pPr algn="ctr">
              <a:defRPr sz="1350" b="0">
                <a:solidFill>
                  <a:srgbClr val="43B481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43B481"/>
                </a:solidFill>
                <a:latin typeface="Calibri"/>
                <a:ea typeface="Calibri"/>
                <a:cs typeface="Calibri"/>
              </a:rPr>
              <a:t>14 March 2025</a:t>
            </a: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AF020503-14E3-474D-8C10-D8342BBD8230}"/>
              </a:ext>
            </a:extLst>
          </p:cNvPr>
          <p:cNvSpPr>
            <a:spLocks noGrp="1"/>
          </p:cNvSpPr>
          <p:nvPr/>
        </p:nvSpPr>
        <p:spPr>
          <a:xfrm>
            <a:off x="6181725" y="5019675"/>
            <a:ext cx="1438275" cy="381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87397"/>
          </a:bodyPr>
          <a:lstStyle/>
          <a:p>
            <a:pPr algn="ctr">
              <a:defRPr sz="1125" b="0">
                <a:solidFill>
                  <a:srgbClr val="222222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Young Scientists</a:t>
            </a:r>
          </a:p>
          <a:p>
            <a:pPr algn="ctr">
              <a:defRPr sz="1125" b="0">
                <a:solidFill>
                  <a:srgbClr val="222222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Budrovci Primary School</a:t>
            </a:r>
          </a:p>
        </p:txBody>
      </p:sp>
    </p:spTree>
    <p:extLst>
      <p:ext uri="{BB962C8B-B14F-4D97-AF65-F5344CB8AC3E}">
        <p14:creationId xmlns:p14="http://schemas.microsoft.com/office/powerpoint/2010/main" val="1585205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>
            <a:extLst>
              <a:ext uri="{FF2B5EF4-FFF2-40B4-BE49-F238E27FC236}">
                <a16:creationId xmlns:a16="http://schemas.microsoft.com/office/drawing/2014/main" id="{2C6295C6-0713-4427-93AB-761AF63E74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3F40BD3-6AF2-4D3B-B764-31170033C758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pic>
        <p:nvPicPr>
          <p:cNvPr id="19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726" y="1004256"/>
            <a:ext cx="9720548" cy="5587044"/>
          </a:xfrm>
          <a:prstGeom prst="rect">
            <a:avLst/>
          </a:prstGeom>
        </p:spPr>
      </p:pic>
      <p:sp>
        <p:nvSpPr>
          <p:cNvPr id="6" name="Pravokutnik 5">
            <a:extLst>
              <a:ext uri="{FF2B5EF4-FFF2-40B4-BE49-F238E27FC236}">
                <a16:creationId xmlns:a16="http://schemas.microsoft.com/office/drawing/2014/main" id="{CBF7CEC6-11D4-48FC-B8E3-F2CBE3A7AB64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Digital Waste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A6A5511B-EEAB-46FB-B667-01F63ADEDEAE}"/>
              </a:ext>
            </a:extLst>
          </p:cNvPr>
          <p:cNvSpPr>
            <a:spLocks noGrp="1"/>
          </p:cNvSpPr>
          <p:nvPr/>
        </p:nvSpPr>
        <p:spPr>
          <a:xfrm>
            <a:off x="1476375" y="1181100"/>
            <a:ext cx="3114675" cy="1057275"/>
          </a:xfrm>
          <a:prstGeom prst="rect">
            <a:avLst/>
          </a:prstGeom>
          <a:solidFill>
            <a:srgbClr val="F4F8D9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725" b="1">
                <a:solidFill>
                  <a:srgbClr val="609943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609943"/>
                </a:solidFill>
                <a:latin typeface="Calibri"/>
                <a:ea typeface="Calibri"/>
                <a:cs typeface="Calibri"/>
              </a:rPr>
              <a:t>COLLECTION DRIVE FOR</a:t>
            </a:r>
          </a:p>
          <a:p>
            <a:pPr algn="ctr">
              <a:defRPr sz="1725" b="1">
                <a:solidFill>
                  <a:srgbClr val="609943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609943"/>
                </a:solidFill>
                <a:latin typeface="Calibri"/>
                <a:ea typeface="Calibri"/>
                <a:cs typeface="Calibri"/>
              </a:rPr>
              <a:t>BROKEN MOBILE PHONES</a:t>
            </a:r>
          </a:p>
          <a:p>
            <a:pPr algn="ctr">
              <a:defRPr sz="1725" b="1">
                <a:solidFill>
                  <a:srgbClr val="609943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609943"/>
                </a:solidFill>
                <a:latin typeface="Calibri"/>
                <a:ea typeface="Calibri"/>
                <a:cs typeface="Calibri"/>
              </a:rPr>
              <a:t>AND TABLETS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48656EB9-AD91-4061-A132-82296F00B16F}"/>
              </a:ext>
            </a:extLst>
          </p:cNvPr>
          <p:cNvSpPr>
            <a:spLocks noGrp="1"/>
          </p:cNvSpPr>
          <p:nvPr/>
        </p:nvSpPr>
        <p:spPr>
          <a:xfrm>
            <a:off x="1971675" y="2733675"/>
            <a:ext cx="2562225" cy="4572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350" b="1">
                <a:solidFill>
                  <a:srgbClr val="609943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609943"/>
                </a:solidFill>
                <a:latin typeface="Calibri"/>
                <a:ea typeface="Calibri"/>
                <a:cs typeface="Calibri"/>
              </a:rPr>
              <a:t>Budrovci Community Centre</a:t>
            </a:r>
          </a:p>
          <a:p>
            <a:pPr algn="ctr">
              <a:defRPr sz="1350" b="1">
                <a:solidFill>
                  <a:srgbClr val="609943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609943"/>
                </a:solidFill>
                <a:latin typeface="Calibri"/>
                <a:ea typeface="Calibri"/>
                <a:cs typeface="Calibri"/>
              </a:rPr>
              <a:t>SMALL HALL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B7011AFB-655C-4E2B-B52F-9CF8F983604E}"/>
              </a:ext>
            </a:extLst>
          </p:cNvPr>
          <p:cNvSpPr>
            <a:spLocks noGrp="1"/>
          </p:cNvSpPr>
          <p:nvPr/>
        </p:nvSpPr>
        <p:spPr>
          <a:xfrm>
            <a:off x="2000250" y="3228975"/>
            <a:ext cx="2552700" cy="3429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500" b="1">
                <a:solidFill>
                  <a:srgbClr val="609943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609943"/>
                </a:solidFill>
                <a:latin typeface="Calibri"/>
                <a:ea typeface="Calibri"/>
                <a:cs typeface="Calibri"/>
              </a:rPr>
              <a:t>Friday, 9 May 2025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5A932264-6EFB-453A-8248-823CB16DE26A}"/>
              </a:ext>
            </a:extLst>
          </p:cNvPr>
          <p:cNvSpPr>
            <a:spLocks noGrp="1"/>
          </p:cNvSpPr>
          <p:nvPr/>
        </p:nvSpPr>
        <p:spPr>
          <a:xfrm>
            <a:off x="2000250" y="3657600"/>
            <a:ext cx="2552700" cy="3714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1500" b="1">
                <a:solidFill>
                  <a:srgbClr val="609943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609943"/>
                </a:solidFill>
                <a:latin typeface="Calibri"/>
                <a:ea typeface="Calibri"/>
                <a:cs typeface="Calibri"/>
              </a:rPr>
              <a:t>3 p.m. to 7 p.m.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C1012394-2E2C-4AB2-9B81-4DB20DB03A65}"/>
              </a:ext>
            </a:extLst>
          </p:cNvPr>
          <p:cNvSpPr>
            <a:spLocks noGrp="1"/>
          </p:cNvSpPr>
          <p:nvPr/>
        </p:nvSpPr>
        <p:spPr>
          <a:xfrm>
            <a:off x="3009900" y="4171950"/>
            <a:ext cx="1571625" cy="7524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97656"/>
          </a:bodyPr>
          <a:lstStyle/>
          <a:p>
            <a:pPr algn="ctr">
              <a:defRPr sz="1200" b="1">
                <a:solidFill>
                  <a:srgbClr val="609943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609943"/>
                </a:solidFill>
                <a:latin typeface="Calibri"/>
                <a:ea typeface="Calibri"/>
                <a:cs typeface="Calibri"/>
              </a:rPr>
              <a:t>Croatia has over 5 million unused mobile phones. Let’s recycle them!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D37A1920-4B91-4841-BD23-C33D0D1768BA}"/>
              </a:ext>
            </a:extLst>
          </p:cNvPr>
          <p:cNvSpPr>
            <a:spLocks noGrp="1"/>
          </p:cNvSpPr>
          <p:nvPr/>
        </p:nvSpPr>
        <p:spPr>
          <a:xfrm>
            <a:off x="3038475" y="4981575"/>
            <a:ext cx="1543050" cy="4476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77053"/>
          </a:bodyPr>
          <a:lstStyle/>
          <a:p>
            <a:pPr algn="ctr">
              <a:defRPr sz="1200" b="1">
                <a:solidFill>
                  <a:srgbClr val="609943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609943"/>
                </a:solidFill>
                <a:latin typeface="Calibri"/>
                <a:ea typeface="Calibri"/>
                <a:cs typeface="Calibri"/>
              </a:rPr>
              <a:t>LET’S DO SOMETHING GOOD FOR OUR PLANET!</a:t>
            </a:r>
          </a:p>
        </p:txBody>
      </p:sp>
    </p:spTree>
    <p:extLst>
      <p:ext uri="{BB962C8B-B14F-4D97-AF65-F5344CB8AC3E}">
        <p14:creationId xmlns:p14="http://schemas.microsoft.com/office/powerpoint/2010/main" val="2340391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>
            <a:extLst>
              <a:ext uri="{FF2B5EF4-FFF2-40B4-BE49-F238E27FC236}">
                <a16:creationId xmlns:a16="http://schemas.microsoft.com/office/drawing/2014/main" id="{2C6295C6-0713-4427-93AB-761AF63E74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3F40BD3-6AF2-4D3B-B764-31170033C758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pic>
        <p:nvPicPr>
          <p:cNvPr id="13" name="Slik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13" y="1294423"/>
            <a:ext cx="9496887" cy="5422606"/>
          </a:xfrm>
          <a:prstGeom prst="rect">
            <a:avLst/>
          </a:prstGeom>
        </p:spPr>
      </p:pic>
      <p:sp>
        <p:nvSpPr>
          <p:cNvPr id="6" name="Pravokutnik 5">
            <a:extLst>
              <a:ext uri="{FF2B5EF4-FFF2-40B4-BE49-F238E27FC236}">
                <a16:creationId xmlns:a16="http://schemas.microsoft.com/office/drawing/2014/main" id="{259C3227-7EBD-401F-BE67-99588C981A91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Digital Waste</a:t>
            </a:r>
          </a:p>
        </p:txBody>
      </p:sp>
    </p:spTree>
    <p:extLst>
      <p:ext uri="{BB962C8B-B14F-4D97-AF65-F5344CB8AC3E}">
        <p14:creationId xmlns:p14="http://schemas.microsoft.com/office/powerpoint/2010/main" val="2158266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>
            <a:extLst>
              <a:ext uri="{FF2B5EF4-FFF2-40B4-BE49-F238E27FC236}">
                <a16:creationId xmlns:a16="http://schemas.microsoft.com/office/drawing/2014/main" id="{2C6295C6-0713-4427-93AB-761AF63E74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3F40BD3-6AF2-4D3B-B764-31170033C758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pic>
        <p:nvPicPr>
          <p:cNvPr id="21" name="Slik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533" y="3739470"/>
            <a:ext cx="8980171" cy="2922360"/>
          </a:xfrm>
          <a:prstGeom prst="rect">
            <a:avLst/>
          </a:prstGeom>
        </p:spPr>
      </p:pic>
      <p:pic>
        <p:nvPicPr>
          <p:cNvPr id="22" name="Slika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833" y="799147"/>
            <a:ext cx="3886200" cy="2914650"/>
          </a:xfrm>
          <a:prstGeom prst="rect">
            <a:avLst/>
          </a:prstGeom>
        </p:spPr>
      </p:pic>
      <p:pic>
        <p:nvPicPr>
          <p:cNvPr id="23" name="Slika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969" y="790575"/>
            <a:ext cx="4046757" cy="2838450"/>
          </a:xfrm>
          <a:prstGeom prst="rect">
            <a:avLst/>
          </a:prstGeom>
        </p:spPr>
      </p:pic>
      <p:sp>
        <p:nvSpPr>
          <p:cNvPr id="12" name="Pravokutnik 11">
            <a:extLst>
              <a:ext uri="{FF2B5EF4-FFF2-40B4-BE49-F238E27FC236}">
                <a16:creationId xmlns:a16="http://schemas.microsoft.com/office/drawing/2014/main" id="{6059B441-66A5-4589-A4E8-AAED4F709EC4}"/>
              </a:ext>
            </a:extLst>
          </p:cNvPr>
          <p:cNvSpPr>
            <a:spLocks noGrp="1"/>
          </p:cNvSpPr>
          <p:nvPr/>
        </p:nvSpPr>
        <p:spPr>
          <a:xfrm>
            <a:off x="733425" y="7620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Sharing Knowledge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670DF581-CD35-4316-B3D9-40B4076C68F1}"/>
              </a:ext>
            </a:extLst>
          </p:cNvPr>
          <p:cNvSpPr>
            <a:spLocks noGrp="1"/>
          </p:cNvSpPr>
          <p:nvPr/>
        </p:nvSpPr>
        <p:spPr>
          <a:xfrm>
            <a:off x="504825" y="694583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92ED10EA-190F-47B4-BF7F-C2EF1836BAF3}"/>
              </a:ext>
            </a:extLst>
          </p:cNvPr>
          <p:cNvSpPr>
            <a:spLocks noGrp="1"/>
          </p:cNvSpPr>
          <p:nvPr/>
        </p:nvSpPr>
        <p:spPr>
          <a:xfrm>
            <a:off x="6896100" y="847725"/>
            <a:ext cx="3990975" cy="10477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98905"/>
          </a:bodyPr>
          <a:lstStyle/>
          <a:p>
            <a:pPr algn="ctr">
              <a:defRPr sz="2250" b="1">
                <a:solidFill>
                  <a:srgbClr val="55A548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55A548"/>
                </a:solidFill>
                <a:latin typeface="Calibri"/>
                <a:ea typeface="Calibri"/>
                <a:cs typeface="Calibri"/>
              </a:rPr>
              <a:t>If we care for NATURE today,</a:t>
            </a:r>
          </a:p>
          <a:p>
            <a:pPr algn="ctr">
              <a:defRPr sz="2250" b="1">
                <a:solidFill>
                  <a:srgbClr val="55A548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55A548"/>
                </a:solidFill>
                <a:latin typeface="Calibri"/>
                <a:ea typeface="Calibri"/>
                <a:cs typeface="Calibri"/>
              </a:rPr>
              <a:t>it will care for US tomorrow.</a:t>
            </a: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33518966-AED6-4B8D-9659-121C84BDAF7B}"/>
              </a:ext>
            </a:extLst>
          </p:cNvPr>
          <p:cNvSpPr>
            <a:spLocks noGrp="1"/>
          </p:cNvSpPr>
          <p:nvPr/>
        </p:nvSpPr>
        <p:spPr>
          <a:xfrm>
            <a:off x="9544050" y="1924050"/>
            <a:ext cx="1257300" cy="3714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86658"/>
          </a:bodyPr>
          <a:lstStyle/>
          <a:p>
            <a:pPr algn="ctr">
              <a:defRPr sz="975" b="0">
                <a:solidFill>
                  <a:srgbClr val="926C9E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926C9E"/>
                </a:solidFill>
                <a:latin typeface="Calibri"/>
                <a:ea typeface="Calibri"/>
                <a:cs typeface="Calibri"/>
              </a:rPr>
              <a:t>SCHOOL LIBRARY</a:t>
            </a:r>
          </a:p>
          <a:p>
            <a:pPr algn="ctr">
              <a:defRPr sz="975" b="0">
                <a:solidFill>
                  <a:srgbClr val="926C9E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926C9E"/>
                </a:solidFill>
                <a:latin typeface="Calibri"/>
                <a:ea typeface="Calibri"/>
                <a:cs typeface="Calibri"/>
              </a:rPr>
              <a:t>Budrovci Primary School</a:t>
            </a:r>
          </a:p>
        </p:txBody>
      </p:sp>
    </p:spTree>
    <p:extLst>
      <p:ext uri="{BB962C8B-B14F-4D97-AF65-F5344CB8AC3E}">
        <p14:creationId xmlns:p14="http://schemas.microsoft.com/office/powerpoint/2010/main" val="3268576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0C0816B7-4883-4952-A284-9B4B2AFAEF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62921EF1-02AB-4644-B0C8-D46A48E9EDD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endParaRPr sz="3000" b="1">
              <a:solidFill>
                <a:srgbClr val="194B3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C9072593-914C-4FFB-94A6-A34F8E5B640E}"/>
              </a:ext>
            </a:extLst>
          </p:cNvPr>
          <p:cNvSpPr>
            <a:spLocks noGrp="1"/>
          </p:cNvSpPr>
          <p:nvPr/>
        </p:nvSpPr>
        <p:spPr>
          <a:xfrm>
            <a:off x="504825" y="694583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C695DBA-0C11-40B5-ACA7-80213D880E95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pic>
        <p:nvPicPr>
          <p:cNvPr id="35" name="Slika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1758"/>
            <a:ext cx="5506218" cy="5315692"/>
          </a:xfrm>
          <a:prstGeom prst="rect">
            <a:avLst/>
          </a:prstGeom>
        </p:spPr>
      </p:pic>
      <p:sp>
        <p:nvSpPr>
          <p:cNvPr id="19" name="Pravokutnik 18">
            <a:extLst>
              <a:ext uri="{FF2B5EF4-FFF2-40B4-BE49-F238E27FC236}">
                <a16:creationId xmlns:a16="http://schemas.microsoft.com/office/drawing/2014/main" id="{71696DBC-6042-4A7A-A166-F79EC621745D}"/>
              </a:ext>
            </a:extLst>
          </p:cNvPr>
          <p:cNvSpPr>
            <a:spLocks noGrp="1"/>
          </p:cNvSpPr>
          <p:nvPr/>
        </p:nvSpPr>
        <p:spPr>
          <a:xfrm>
            <a:off x="733425" y="7620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Sharing Knowledge</a:t>
            </a:r>
          </a:p>
        </p:txBody>
      </p:sp>
      <p:pic>
        <p:nvPicPr>
          <p:cNvPr id="37" name="Slika 20"/>
          <p:cNvPicPr>
            <a:picLocks noChangeAspect="1"/>
          </p:cNvPicPr>
          <p:nvPr/>
        </p:nvPicPr>
        <p:blipFill rotWithShape="1">
          <a:blip r:embed="rId4"/>
          <a:srcRect l="10767" t="-1" b="968"/>
          <a:stretch/>
        </p:blipFill>
        <p:spPr>
          <a:xfrm>
            <a:off x="5772150" y="1293916"/>
            <a:ext cx="6252304" cy="3952454"/>
          </a:xfrm>
          <a:prstGeom prst="rect">
            <a:avLst/>
          </a:prstGeom>
        </p:spPr>
      </p:pic>
      <p:sp>
        <p:nvSpPr>
          <p:cNvPr id="22" name="Pravokutnik 21">
            <a:extLst>
              <a:ext uri="{FF2B5EF4-FFF2-40B4-BE49-F238E27FC236}">
                <a16:creationId xmlns:a16="http://schemas.microsoft.com/office/drawing/2014/main" id="{8B8226F5-E0BB-42E2-8D5F-775900D27B93}"/>
              </a:ext>
            </a:extLst>
          </p:cNvPr>
          <p:cNvSpPr>
            <a:spLocks noGrp="1"/>
          </p:cNvSpPr>
          <p:nvPr/>
        </p:nvSpPr>
        <p:spPr>
          <a:xfrm>
            <a:off x="1600200" y="2076450"/>
            <a:ext cx="1914525" cy="638175"/>
          </a:xfrm>
          <a:prstGeom prst="rect">
            <a:avLst/>
          </a:prstGeom>
          <a:solidFill>
            <a:srgbClr val="F4F4EA"/>
          </a:solidFill>
          <a:ln w="0">
            <a:noFill/>
          </a:ln>
        </p:spPr>
        <p:txBody>
          <a:bodyPr lIns="38100" tIns="19050" rIns="38100" bIns="19050" anchor="ctr">
            <a:normAutofit fontScale="83666"/>
          </a:bodyPr>
          <a:lstStyle/>
          <a:p>
            <a:pPr algn="ctr">
              <a:defRPr sz="165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DIGITAL PORTFOLIO:</a:t>
            </a:r>
          </a:p>
          <a:p>
            <a:pPr algn="ctr">
              <a:defRPr sz="165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Young Scientists</a:t>
            </a:r>
          </a:p>
        </p:txBody>
      </p:sp>
      <p:sp>
        <p:nvSpPr>
          <p:cNvPr id="23" name="Pravokutnik 22">
            <a:extLst>
              <a:ext uri="{FF2B5EF4-FFF2-40B4-BE49-F238E27FC236}">
                <a16:creationId xmlns:a16="http://schemas.microsoft.com/office/drawing/2014/main" id="{F8C7535F-5EC6-40F2-92DD-4BD127A80631}"/>
              </a:ext>
            </a:extLst>
          </p:cNvPr>
          <p:cNvSpPr>
            <a:spLocks noGrp="1"/>
          </p:cNvSpPr>
          <p:nvPr/>
        </p:nvSpPr>
        <p:spPr>
          <a:xfrm>
            <a:off x="1171575" y="2886075"/>
            <a:ext cx="638175" cy="2952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11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Projects</a:t>
            </a:r>
          </a:p>
        </p:txBody>
      </p:sp>
      <p:sp>
        <p:nvSpPr>
          <p:cNvPr id="24" name="Pravokutnik 23">
            <a:extLst>
              <a:ext uri="{FF2B5EF4-FFF2-40B4-BE49-F238E27FC236}">
                <a16:creationId xmlns:a16="http://schemas.microsoft.com/office/drawing/2014/main" id="{5A69FC01-DEB5-41A4-854E-AF78C984521C}"/>
              </a:ext>
            </a:extLst>
          </p:cNvPr>
          <p:cNvSpPr>
            <a:spLocks noGrp="1"/>
          </p:cNvSpPr>
          <p:nvPr/>
        </p:nvSpPr>
        <p:spPr>
          <a:xfrm>
            <a:off x="1933575" y="2886075"/>
            <a:ext cx="809625" cy="2952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85623"/>
          </a:bodyPr>
          <a:lstStyle/>
          <a:p>
            <a:pPr algn="ctr">
              <a:defRPr sz="11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Video Gallery</a:t>
            </a:r>
          </a:p>
        </p:txBody>
      </p:sp>
      <p:sp>
        <p:nvSpPr>
          <p:cNvPr id="25" name="Pravokutnik 24">
            <a:extLst>
              <a:ext uri="{FF2B5EF4-FFF2-40B4-BE49-F238E27FC236}">
                <a16:creationId xmlns:a16="http://schemas.microsoft.com/office/drawing/2014/main" id="{E52685FD-2DF3-48C6-AEC4-8400E5C2CD3F}"/>
              </a:ext>
            </a:extLst>
          </p:cNvPr>
          <p:cNvSpPr>
            <a:spLocks noGrp="1"/>
          </p:cNvSpPr>
          <p:nvPr/>
        </p:nvSpPr>
        <p:spPr>
          <a:xfrm>
            <a:off x="2762250" y="2886075"/>
            <a:ext cx="790575" cy="29527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93750"/>
          </a:bodyPr>
          <a:lstStyle/>
          <a:p>
            <a:pPr algn="ctr">
              <a:defRPr sz="90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90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Footprint Calculator</a:t>
            </a:r>
          </a:p>
        </p:txBody>
      </p:sp>
      <p:sp>
        <p:nvSpPr>
          <p:cNvPr id="26" name="Pravokutnik 25">
            <a:extLst>
              <a:ext uri="{FF2B5EF4-FFF2-40B4-BE49-F238E27FC236}">
                <a16:creationId xmlns:a16="http://schemas.microsoft.com/office/drawing/2014/main" id="{D79C389E-B3B7-4B84-823B-B9FA34BF1476}"/>
              </a:ext>
            </a:extLst>
          </p:cNvPr>
          <p:cNvSpPr>
            <a:spLocks noGrp="1"/>
          </p:cNvSpPr>
          <p:nvPr/>
        </p:nvSpPr>
        <p:spPr>
          <a:xfrm>
            <a:off x="3629025" y="4276725"/>
            <a:ext cx="1257300" cy="209550"/>
          </a:xfrm>
          <a:prstGeom prst="rect">
            <a:avLst/>
          </a:prstGeom>
          <a:solidFill>
            <a:srgbClr val="FAFAF5"/>
          </a:solidFill>
          <a:ln w="0">
            <a:noFill/>
          </a:ln>
        </p:spPr>
        <p:txBody>
          <a:bodyPr lIns="38100" tIns="19050" rIns="38100" bIns="19050" anchor="ctr">
            <a:normAutofit fontScale="71304"/>
          </a:bodyPr>
          <a:lstStyle/>
          <a:p>
            <a:pPr algn="ctr">
              <a:defRPr sz="82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Educational Video: Paper Recycling</a:t>
            </a:r>
          </a:p>
        </p:txBody>
      </p:sp>
      <p:sp>
        <p:nvSpPr>
          <p:cNvPr id="27" name="Pravokutnik 26">
            <a:extLst>
              <a:ext uri="{FF2B5EF4-FFF2-40B4-BE49-F238E27FC236}">
                <a16:creationId xmlns:a16="http://schemas.microsoft.com/office/drawing/2014/main" id="{3C3BBD60-B765-453B-87DA-29F358C1C615}"/>
              </a:ext>
            </a:extLst>
          </p:cNvPr>
          <p:cNvSpPr>
            <a:spLocks noGrp="1"/>
          </p:cNvSpPr>
          <p:nvPr/>
        </p:nvSpPr>
        <p:spPr>
          <a:xfrm>
            <a:off x="4152900" y="4914900"/>
            <a:ext cx="723900" cy="2857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 fontScale="81715"/>
          </a:bodyPr>
          <a:lstStyle/>
          <a:p>
            <a:pPr algn="ctr">
              <a:defRPr sz="7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Educational Video:</a:t>
            </a:r>
          </a:p>
          <a:p>
            <a:pPr algn="ctr">
              <a:defRPr sz="7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Paper Recycling</a:t>
            </a:r>
          </a:p>
        </p:txBody>
      </p:sp>
      <p:sp>
        <p:nvSpPr>
          <p:cNvPr id="28" name="Pravokutnik 27">
            <a:extLst>
              <a:ext uri="{FF2B5EF4-FFF2-40B4-BE49-F238E27FC236}">
                <a16:creationId xmlns:a16="http://schemas.microsoft.com/office/drawing/2014/main" id="{61A98A91-58B7-4157-A284-A5BD58675065}"/>
              </a:ext>
            </a:extLst>
          </p:cNvPr>
          <p:cNvSpPr>
            <a:spLocks noGrp="1"/>
          </p:cNvSpPr>
          <p:nvPr/>
        </p:nvSpPr>
        <p:spPr>
          <a:xfrm>
            <a:off x="4152900" y="5267325"/>
            <a:ext cx="723900" cy="2762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ctr">
              <a:defRPr sz="7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Digital Waste</a:t>
            </a:r>
          </a:p>
          <a:p>
            <a:pPr algn="ctr">
              <a:defRPr sz="750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Cleanup</a:t>
            </a:r>
          </a:p>
        </p:txBody>
      </p:sp>
      <p:sp>
        <p:nvSpPr>
          <p:cNvPr id="29" name="Pravokutnik 28">
            <a:extLst>
              <a:ext uri="{FF2B5EF4-FFF2-40B4-BE49-F238E27FC236}">
                <a16:creationId xmlns:a16="http://schemas.microsoft.com/office/drawing/2014/main" id="{31EE0FB8-36CF-484C-BB63-4625E0EB934E}"/>
              </a:ext>
            </a:extLst>
          </p:cNvPr>
          <p:cNvSpPr>
            <a:spLocks noGrp="1"/>
          </p:cNvSpPr>
          <p:nvPr/>
        </p:nvSpPr>
        <p:spPr>
          <a:xfrm>
            <a:off x="8115300" y="1323975"/>
            <a:ext cx="3886200" cy="228600"/>
          </a:xfrm>
          <a:prstGeom prst="rect">
            <a:avLst/>
          </a:prstGeom>
          <a:solidFill>
            <a:srgbClr val="4C444E"/>
          </a:solidFill>
          <a:ln w="0">
            <a:noFill/>
          </a:ln>
        </p:spPr>
        <p:txBody>
          <a:bodyPr lIns="38100" tIns="19050" rIns="38100" bIns="19050" anchor="ctr">
            <a:normAutofit fontScale="92041"/>
          </a:bodyPr>
          <a:lstStyle/>
          <a:p>
            <a:pPr algn="ctr">
              <a:defRPr sz="82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Home   Digital Waste   Renewable Energy   Water   Recycling   Soil   Sharing Knowledge</a:t>
            </a:r>
          </a:p>
        </p:txBody>
      </p:sp>
      <p:sp>
        <p:nvSpPr>
          <p:cNvPr id="30" name="Pravokutnik 29">
            <a:extLst>
              <a:ext uri="{FF2B5EF4-FFF2-40B4-BE49-F238E27FC236}">
                <a16:creationId xmlns:a16="http://schemas.microsoft.com/office/drawing/2014/main" id="{33D5AFDB-93E7-4B3E-8316-A9A86206110E}"/>
              </a:ext>
            </a:extLst>
          </p:cNvPr>
          <p:cNvSpPr>
            <a:spLocks noGrp="1"/>
          </p:cNvSpPr>
          <p:nvPr/>
        </p:nvSpPr>
        <p:spPr>
          <a:xfrm>
            <a:off x="6038850" y="3028950"/>
            <a:ext cx="4086225" cy="209550"/>
          </a:xfrm>
          <a:prstGeom prst="rect">
            <a:avLst/>
          </a:prstGeom>
          <a:solidFill>
            <a:srgbClr val="242424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975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Budrovci for a Brighter Community – Young Scientists</a:t>
            </a:r>
          </a:p>
        </p:txBody>
      </p:sp>
    </p:spTree>
    <p:extLst>
      <p:ext uri="{BB962C8B-B14F-4D97-AF65-F5344CB8AC3E}">
        <p14:creationId xmlns:p14="http://schemas.microsoft.com/office/powerpoint/2010/main" val="1217279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0C0816B7-4883-4952-A284-9B4B2AFAEF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62921EF1-02AB-4644-B0C8-D46A48E9EDD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endParaRPr sz="3000" b="1">
              <a:solidFill>
                <a:srgbClr val="194B3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C9072593-914C-4FFB-94A6-A34F8E5B640E}"/>
              </a:ext>
            </a:extLst>
          </p:cNvPr>
          <p:cNvSpPr>
            <a:spLocks noGrp="1"/>
          </p:cNvSpPr>
          <p:nvPr/>
        </p:nvSpPr>
        <p:spPr>
          <a:xfrm>
            <a:off x="504825" y="694583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C695DBA-0C11-40B5-ACA7-80213D880E95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71696DBC-6042-4A7A-A166-F79EC621745D}"/>
              </a:ext>
            </a:extLst>
          </p:cNvPr>
          <p:cNvSpPr>
            <a:spLocks noGrp="1"/>
          </p:cNvSpPr>
          <p:nvPr/>
        </p:nvSpPr>
        <p:spPr>
          <a:xfrm>
            <a:off x="733425" y="7620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Conclusion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4300" y="17252"/>
            <a:ext cx="12192000" cy="6854825"/>
          </a:xfrm>
          <a:prstGeom prst="rect">
            <a:avLst/>
          </a:prstGeom>
        </p:spPr>
      </p:pic>
      <p:pic>
        <p:nvPicPr>
          <p:cNvPr id="33" name="Slik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3605" y="4888230"/>
            <a:ext cx="1893570" cy="1893570"/>
          </a:xfrm>
          <a:prstGeom prst="rect">
            <a:avLst/>
          </a:prstGeom>
        </p:spPr>
      </p:pic>
      <p:sp>
        <p:nvSpPr>
          <p:cNvPr id="22" name="Pravokutnik 21">
            <a:extLst>
              <a:ext uri="{FF2B5EF4-FFF2-40B4-BE49-F238E27FC236}">
                <a16:creationId xmlns:a16="http://schemas.microsoft.com/office/drawing/2014/main" id="{4EC40EBF-36E9-4D49-B3A9-197BE4974186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2428875" cy="542925"/>
          </a:xfrm>
          <a:prstGeom prst="rect">
            <a:avLst/>
          </a:prstGeom>
          <a:solidFill>
            <a:srgbClr val="FA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2625" b="1">
                <a:solidFill>
                  <a:srgbClr val="20513D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20513D"/>
                </a:solidFill>
                <a:latin typeface="Calibri"/>
                <a:ea typeface="Calibri"/>
                <a:cs typeface="Calibri"/>
              </a:rPr>
              <a:t>Conclusion</a:t>
            </a:r>
          </a:p>
        </p:txBody>
      </p:sp>
      <p:sp>
        <p:nvSpPr>
          <p:cNvPr id="23" name="Pravokutnik 22">
            <a:extLst>
              <a:ext uri="{FF2B5EF4-FFF2-40B4-BE49-F238E27FC236}">
                <a16:creationId xmlns:a16="http://schemas.microsoft.com/office/drawing/2014/main" id="{1A51AA5D-D0D2-485C-81C1-7C6285A9A06F}"/>
              </a:ext>
            </a:extLst>
          </p:cNvPr>
          <p:cNvSpPr>
            <a:spLocks noGrp="1"/>
          </p:cNvSpPr>
          <p:nvPr/>
        </p:nvSpPr>
        <p:spPr>
          <a:xfrm>
            <a:off x="942975" y="2143125"/>
            <a:ext cx="10382250" cy="990600"/>
          </a:xfrm>
          <a:prstGeom prst="rect">
            <a:avLst/>
          </a:prstGeom>
          <a:solidFill>
            <a:srgbClr val="FA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2400" b="1">
                <a:solidFill>
                  <a:srgbClr val="20513D"/>
                </a:solidFill>
                <a:latin typeface="Calibri"/>
                <a:ea typeface="Calibri"/>
                <a:cs typeface="Calibri"/>
              </a:defRPr>
            </a:pPr>
            <a:r>
              <a:rPr sz="2400" b="1" dirty="0">
                <a:solidFill>
                  <a:srgbClr val="20513D"/>
                </a:solidFill>
                <a:latin typeface="Calibri"/>
                <a:ea typeface="Calibri"/>
                <a:cs typeface="Calibri"/>
              </a:rPr>
              <a:t>When pupils actively seek solutions to environmental problems,</a:t>
            </a:r>
          </a:p>
          <a:p>
            <a:pPr algn="l">
              <a:defRPr sz="2400" b="1">
                <a:solidFill>
                  <a:srgbClr val="20513D"/>
                </a:solidFill>
                <a:latin typeface="Calibri"/>
                <a:ea typeface="Calibri"/>
                <a:cs typeface="Calibri"/>
              </a:defRPr>
            </a:pPr>
            <a:r>
              <a:rPr sz="2400" b="1" dirty="0">
                <a:solidFill>
                  <a:srgbClr val="20513D"/>
                </a:solidFill>
                <a:latin typeface="Calibri"/>
                <a:ea typeface="Calibri"/>
                <a:cs typeface="Calibri"/>
              </a:rPr>
              <a:t>they see that their work can matter to the community.</a:t>
            </a:r>
          </a:p>
        </p:txBody>
      </p:sp>
      <p:sp>
        <p:nvSpPr>
          <p:cNvPr id="24" name="Pravokutnik 23">
            <a:extLst>
              <a:ext uri="{FF2B5EF4-FFF2-40B4-BE49-F238E27FC236}">
                <a16:creationId xmlns:a16="http://schemas.microsoft.com/office/drawing/2014/main" id="{69F6CB95-F3F9-436E-93DE-2DB45CFF8C43}"/>
              </a:ext>
            </a:extLst>
          </p:cNvPr>
          <p:cNvSpPr>
            <a:spLocks noGrp="1"/>
          </p:cNvSpPr>
          <p:nvPr/>
        </p:nvSpPr>
        <p:spPr>
          <a:xfrm>
            <a:off x="9696450" y="4486275"/>
            <a:ext cx="1743075" cy="400050"/>
          </a:xfrm>
          <a:prstGeom prst="rect">
            <a:avLst/>
          </a:prstGeom>
          <a:solidFill>
            <a:srgbClr val="FA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endParaRPr/>
          </a:p>
        </p:txBody>
      </p:sp>
      <p:sp>
        <p:nvSpPr>
          <p:cNvPr id="25" name="Pravokutnik 24">
            <a:extLst>
              <a:ext uri="{FF2B5EF4-FFF2-40B4-BE49-F238E27FC236}">
                <a16:creationId xmlns:a16="http://schemas.microsoft.com/office/drawing/2014/main" id="{31D32714-B1D4-4E7B-B9EC-52548EFC81E6}"/>
              </a:ext>
            </a:extLst>
          </p:cNvPr>
          <p:cNvSpPr>
            <a:spLocks noGrp="1"/>
          </p:cNvSpPr>
          <p:nvPr/>
        </p:nvSpPr>
        <p:spPr>
          <a:xfrm>
            <a:off x="942975" y="4514850"/>
            <a:ext cx="8763000" cy="952500"/>
          </a:xfrm>
          <a:prstGeom prst="rect">
            <a:avLst/>
          </a:prstGeom>
          <a:solidFill>
            <a:srgbClr val="FA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2175" b="0">
                <a:solidFill>
                  <a:srgbClr val="293C33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293C33"/>
                </a:solidFill>
                <a:latin typeface="Calibri"/>
                <a:ea typeface="Calibri"/>
                <a:cs typeface="Calibri"/>
              </a:rPr>
              <a:t>They learn to investigate, collaborate and make decisions.</a:t>
            </a:r>
          </a:p>
          <a:p>
            <a:pPr algn="l">
              <a:defRPr sz="2175" b="0">
                <a:solidFill>
                  <a:srgbClr val="293C33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293C33"/>
                </a:solidFill>
                <a:latin typeface="Calibri"/>
                <a:ea typeface="Calibri"/>
                <a:cs typeface="Calibri"/>
              </a:rPr>
              <a:t>They develop skills that will also help them in the future.</a:t>
            </a:r>
          </a:p>
        </p:txBody>
      </p:sp>
      <p:sp>
        <p:nvSpPr>
          <p:cNvPr id="26" name="Pravokutnik 25">
            <a:extLst>
              <a:ext uri="{FF2B5EF4-FFF2-40B4-BE49-F238E27FC236}">
                <a16:creationId xmlns:a16="http://schemas.microsoft.com/office/drawing/2014/main" id="{B3E5EA80-BEDE-4E87-8E22-4D66D9CC9A34}"/>
              </a:ext>
            </a:extLst>
          </p:cNvPr>
          <p:cNvSpPr>
            <a:spLocks noGrp="1"/>
          </p:cNvSpPr>
          <p:nvPr/>
        </p:nvSpPr>
        <p:spPr>
          <a:xfrm>
            <a:off x="971550" y="6076950"/>
            <a:ext cx="5810250" cy="333375"/>
          </a:xfrm>
          <a:prstGeom prst="rect">
            <a:avLst/>
          </a:prstGeom>
          <a:solidFill>
            <a:srgbClr val="FAF8EE"/>
          </a:solidFill>
          <a:ln w="0">
            <a:noFill/>
          </a:ln>
        </p:spPr>
        <p:txBody>
          <a:bodyPr lIns="38100" tIns="19050" rIns="38100" bIns="19050" anchor="ctr">
            <a:normAutofit/>
          </a:bodyPr>
          <a:lstStyle/>
          <a:p>
            <a:pPr algn="l">
              <a:defRPr sz="1350" b="0">
                <a:solidFill>
                  <a:srgbClr val="526D61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526D61"/>
                </a:solidFill>
                <a:latin typeface="Calibri"/>
                <a:ea typeface="Calibri"/>
                <a:cs typeface="Calibri"/>
              </a:rPr>
              <a:t>BZVZ · Budrovci for a Brighter Community</a:t>
            </a:r>
          </a:p>
        </p:txBody>
      </p:sp>
    </p:spTree>
    <p:extLst>
      <p:ext uri="{BB962C8B-B14F-4D97-AF65-F5344CB8AC3E}">
        <p14:creationId xmlns:p14="http://schemas.microsoft.com/office/powerpoint/2010/main" val="3015094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0C0816B7-4883-4952-A284-9B4B2AFAEF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94B38"/>
          </a:solidFill>
          <a:ln w="0">
            <a:noFill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62921EF1-02AB-4644-B0C8-D46A48E9EDD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buNone/>
              <a:defRPr sz="30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endParaRPr sz="3000" b="1">
              <a:solidFill>
                <a:srgbClr val="194B3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C9072593-914C-4FFB-94A6-A34F8E5B640E}"/>
              </a:ext>
            </a:extLst>
          </p:cNvPr>
          <p:cNvSpPr>
            <a:spLocks noGrp="1"/>
          </p:cNvSpPr>
          <p:nvPr/>
        </p:nvSpPr>
        <p:spPr>
          <a:xfrm>
            <a:off x="504825" y="694583"/>
            <a:ext cx="10858500" cy="19050"/>
          </a:xfrm>
          <a:prstGeom prst="rect">
            <a:avLst/>
          </a:prstGeom>
          <a:solidFill>
            <a:srgbClr val="86A993"/>
          </a:solidFill>
          <a:ln w="0">
            <a:noFill/>
          </a:ln>
        </p:spPr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9C695DBA-0C11-40B5-ACA7-80213D880E95}"/>
              </a:ext>
            </a:extLst>
          </p:cNvPr>
          <p:cNvSpPr>
            <a:spLocks noGrp="1"/>
          </p:cNvSpPr>
          <p:nvPr/>
        </p:nvSpPr>
        <p:spPr>
          <a:xfrm>
            <a:off x="11049000" y="6353175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>
              <a:buNone/>
              <a:defRPr sz="1200" b="0">
                <a:solidFill>
                  <a:srgbClr val="50635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0635A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71696DBC-6042-4A7A-A166-F79EC621745D}"/>
              </a:ext>
            </a:extLst>
          </p:cNvPr>
          <p:cNvSpPr>
            <a:spLocks noGrp="1"/>
          </p:cNvSpPr>
          <p:nvPr/>
        </p:nvSpPr>
        <p:spPr>
          <a:xfrm>
            <a:off x="1428750" y="1809750"/>
            <a:ext cx="100012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3600" b="1">
                <a:solidFill>
                  <a:srgbClr val="194B38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94B38"/>
                </a:solidFill>
                <a:latin typeface="Aptos"/>
                <a:ea typeface="Aptos"/>
                <a:cs typeface="Aptos"/>
              </a:rPr>
              <a:t>THANK YOU FOR YOUR ATTENTION!</a:t>
            </a:r>
            <a:endParaRPr sz="4400" b="1">
              <a:solidFill>
                <a:srgbClr val="194B38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2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664" y="3211830"/>
            <a:ext cx="3141345" cy="314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3729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1023</Words>
  <Application>Microsoft Office PowerPoint</Application>
  <DocSecurity>0</DocSecurity>
  <PresentationFormat>Široki zaslon</PresentationFormat>
  <Paragraphs>167</Paragraphs>
  <Slides>21</Slides>
  <Notes>21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ChatGPT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Marija Kušić</cp:lastModifiedBy>
  <cp:revision>1</cp:revision>
  <dcterms:created xsi:type="dcterms:W3CDTF">2026-09-30T21:18:36Z</dcterms:created>
  <dcterms:modified xsi:type="dcterms:W3CDTF">2026-10-01T12:30:31Z</dcterms:modified>
</cp:coreProperties>
</file>