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7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10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9EC31-1354-419A-BC21-2E31CB53B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02BBAB-87EB-490C-9EC6-995691D88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E2035-A2BB-4493-9467-DA8D9601D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6AB3C-610A-4E8B-A118-B53B4C22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B733E-6FC2-4381-A3E4-B3E32D43E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8326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8CA2D-6D2B-4866-A48A-177D07220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F50D0-322E-4A37-B31A-CF993DDB6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1E8CA-7BB0-4922-816C-7D8B704DF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24FF3-F7C7-413A-9074-7B090AAD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CF9E5-C115-4D3F-ADE2-AD2073DB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862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076AE-F03D-4685-9BBD-DA51FDE5E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DA30C-C7FD-439F-83D7-ED0E5784C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8D92B-A0C7-4882-9F9C-0E216F9C1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D3236-43B3-47D4-ADEE-4362216A2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CABEB-2F94-4E96-9894-A994D4152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438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E3687-A876-4225-AECE-6F2AF0918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F34BF-4B0C-4891-916E-74B3F689E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C4F9AF-A40F-4EF5-AC1C-4592E4700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03684-DCC7-4B6E-9FA8-C03CA1AB6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33DDA-7359-4E18-9E49-93C5C903B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DA209-C30B-4500-BE25-0B6DB553C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4435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5DB27-10DC-42FC-9735-FBDD4FA5B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6EFB1-86B3-43A0-AA05-BB205589A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0CD0C3-B61F-4F59-8ADE-FBDB7EBF2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0342BC-3194-4DAA-BF5F-E91E65D7B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C985EA-3E94-47A7-8D73-B658223A25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95C4F0-29B6-4660-A02F-E9F55FB54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96F74-CCA3-484C-A80C-0F3D1DD43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5E3D10-6D54-4AAB-91DE-7866B4EA0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839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EE17-5588-4AEC-84AB-635C1BF9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A5C7F-674C-49F0-8497-599AED9AB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992480-5BF4-434A-BDD7-B9D92154A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9B3D6-4DD9-40E8-B81D-156617B5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6954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677B19-A2E5-4CBD-85DE-2C872F353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366AF-4B84-4886-BF2C-B13F4368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05161C-90C8-44F4-84F9-D4A2A4DF5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4596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C3BD3-70DF-4A22-BC0B-1AB15852F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76A45-27AC-4ED4-B577-86D9FFAE5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41EF7-11D6-4FA8-A070-B31705CDA1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FD0D5-4437-4CD7-B3D8-E157E775F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4DC67-CEA7-48FF-B5B2-FE20BBB9A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7EFA5-BA8C-4B3E-B289-096F50BE5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17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AD6F3-3E57-4E6C-ADB8-D9607A7AF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5DFD5-35F9-424C-8349-33B00B77F7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99BCB-814F-4889-8C03-E16E07316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CC5926-E160-4789-AF11-7BE3BF3B0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2E3AE-EBCB-4421-9D0D-1FDF93C09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E5B27-39F6-4AC4-AF6B-2AC0E1735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759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015BB-07F3-45CB-BB6D-345DBE893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851B03-E58C-45AF-89F5-268590958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B8EDF-4D20-458B-907B-A056D67EA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7EE20-7F1D-45F1-93F5-58890FDB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E94F6-9128-46C2-9214-85CCF8A9D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9848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A00A86-501A-437D-8D26-C7EB716553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4CC18-B21F-407F-B362-43C623F85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C41CF-2CE6-476B-B51E-78F98D4F0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C7A81-8642-4D1C-AE92-060F23CFA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521AA-B21B-4E63-BB16-AF285451A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98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DF0238-B55D-4C95-B588-1DF257B77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67FC2-8243-49FB-A0C3-90D03A639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D101E-F8D2-4A28-82EE-26D388A3A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58A11-15DD-4580-9F25-40C1AED03810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E6599-66A5-411D-ACB2-E75E887A7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E50ED-CAD8-4F2C-8897-5F4517D392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C4A39-0684-43BF-9300-97E2C50441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52339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dstanic@fizika.unios.h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92282"/>
            <a:ext cx="9144000" cy="2407941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Impact of the Energy Renovation of the Building of the Department of Physics and the School of Applied Mathematics and Informatics on Indoor Radon Concentration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73049"/>
            <a:ext cx="9144000" cy="2181580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7030A0"/>
                </a:solidFill>
              </a:rPr>
              <a:t>Denis Stanić</a:t>
            </a:r>
            <a:endParaRPr lang="en-GB" dirty="0">
              <a:solidFill>
                <a:srgbClr val="7030A0"/>
              </a:solidFill>
            </a:endParaRPr>
          </a:p>
          <a:p>
            <a:r>
              <a:rPr lang="en-GB" sz="2000" dirty="0">
                <a:solidFill>
                  <a:srgbClr val="7030A0"/>
                </a:solidFill>
              </a:rPr>
              <a:t>Department of Physics, J.J. </a:t>
            </a:r>
            <a:r>
              <a:rPr lang="en-GB" sz="2000" dirty="0" err="1">
                <a:solidFill>
                  <a:srgbClr val="7030A0"/>
                </a:solidFill>
              </a:rPr>
              <a:t>Strossmayer</a:t>
            </a:r>
            <a:r>
              <a:rPr lang="en-GB" sz="2000" dirty="0">
                <a:solidFill>
                  <a:srgbClr val="7030A0"/>
                </a:solidFill>
              </a:rPr>
              <a:t> University of Osijek, Croatia</a:t>
            </a:r>
          </a:p>
          <a:p>
            <a:r>
              <a:rPr lang="hr-HR" sz="2000" dirty="0">
                <a:solidFill>
                  <a:srgbClr val="7030A0"/>
                </a:solidFill>
                <a:hlinkClick r:id="rId2"/>
              </a:rPr>
              <a:t>dstanic@fizika.unios.hr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  <a:endParaRPr lang="en-GB" sz="2000" dirty="0">
              <a:solidFill>
                <a:srgbClr val="7030A0"/>
              </a:solidFill>
            </a:endParaRPr>
          </a:p>
          <a:p>
            <a:r>
              <a:rPr lang="hr-HR" sz="2000" dirty="0" err="1">
                <a:solidFill>
                  <a:srgbClr val="7030A0"/>
                </a:solidFill>
              </a:rPr>
              <a:t>Kopacki</a:t>
            </a:r>
            <a:r>
              <a:rPr lang="hr-HR" sz="2000" dirty="0">
                <a:solidFill>
                  <a:srgbClr val="7030A0"/>
                </a:solidFill>
              </a:rPr>
              <a:t> rit,</a:t>
            </a:r>
            <a:r>
              <a:rPr lang="en-GB" sz="2000" dirty="0">
                <a:solidFill>
                  <a:srgbClr val="7030A0"/>
                </a:solidFill>
              </a:rPr>
              <a:t> </a:t>
            </a:r>
            <a:r>
              <a:rPr lang="hr-HR" sz="2000" dirty="0">
                <a:solidFill>
                  <a:srgbClr val="7030A0"/>
                </a:solidFill>
              </a:rPr>
              <a:t>past, </a:t>
            </a:r>
            <a:r>
              <a:rPr lang="hr-HR" sz="2000" dirty="0" err="1">
                <a:solidFill>
                  <a:srgbClr val="7030A0"/>
                </a:solidFill>
              </a:rPr>
              <a:t>present</a:t>
            </a:r>
            <a:r>
              <a:rPr lang="hr-HR" sz="2000" dirty="0">
                <a:solidFill>
                  <a:srgbClr val="7030A0"/>
                </a:solidFill>
              </a:rPr>
              <a:t>, future</a:t>
            </a:r>
          </a:p>
          <a:p>
            <a:r>
              <a:rPr lang="en-US" sz="2000" dirty="0">
                <a:solidFill>
                  <a:srgbClr val="7030A0"/>
                </a:solidFill>
              </a:rPr>
              <a:t>5th International </a:t>
            </a:r>
            <a:r>
              <a:rPr lang="hr-HR" sz="2000" dirty="0" err="1">
                <a:solidFill>
                  <a:srgbClr val="7030A0"/>
                </a:solidFill>
              </a:rPr>
              <a:t>Symposium</a:t>
            </a:r>
            <a:r>
              <a:rPr lang="hr-HR" sz="2000" dirty="0">
                <a:solidFill>
                  <a:srgbClr val="7030A0"/>
                </a:solidFill>
              </a:rPr>
              <a:t>, Osijek</a:t>
            </a:r>
            <a:r>
              <a:rPr lang="en-GB" sz="2000" dirty="0">
                <a:solidFill>
                  <a:srgbClr val="7030A0"/>
                </a:solidFill>
              </a:rPr>
              <a:t>, </a:t>
            </a:r>
            <a:r>
              <a:rPr lang="hr-HR" sz="2000" dirty="0">
                <a:solidFill>
                  <a:srgbClr val="7030A0"/>
                </a:solidFill>
              </a:rPr>
              <a:t>01-02 </a:t>
            </a:r>
            <a:r>
              <a:rPr lang="hr-HR" sz="2000" dirty="0" err="1">
                <a:solidFill>
                  <a:srgbClr val="7030A0"/>
                </a:solidFill>
              </a:rPr>
              <a:t>October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  <a:r>
              <a:rPr lang="en-GB" sz="2000" dirty="0">
                <a:solidFill>
                  <a:srgbClr val="7030A0"/>
                </a:solidFill>
              </a:rPr>
              <a:t>202</a:t>
            </a:r>
            <a:r>
              <a:rPr lang="hr-HR" sz="2000" dirty="0">
                <a:solidFill>
                  <a:srgbClr val="7030A0"/>
                </a:solidFill>
              </a:rPr>
              <a:t>6</a:t>
            </a:r>
            <a:r>
              <a:rPr lang="en-GB" sz="2000" dirty="0">
                <a:solidFill>
                  <a:srgbClr val="7030A0"/>
                </a:solidFill>
              </a:rPr>
              <a:t>.</a:t>
            </a:r>
            <a:endParaRPr lang="hr-HR" sz="2000" dirty="0">
              <a:solidFill>
                <a:srgbClr val="7030A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863232-932E-4EBC-9B8B-625259A73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6978" y="5171771"/>
            <a:ext cx="1686229" cy="16862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C9173D-763B-4686-9575-F916D2A95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569" y="5214127"/>
            <a:ext cx="891753" cy="16015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ED396A-C8FD-42C7-84B7-47F98D271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5390186"/>
            <a:ext cx="1428750" cy="14192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42F691-63C9-4962-B268-ACC2565D3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5677" y="5448820"/>
            <a:ext cx="1278707" cy="1290332"/>
          </a:xfrm>
          <a:prstGeom prst="rect">
            <a:avLst/>
          </a:prstGeom>
        </p:spPr>
      </p:pic>
      <p:pic>
        <p:nvPicPr>
          <p:cNvPr id="1026" name="Picture 2" descr="Odjel za biologiju, Osijek (@Odjel.za.biologiju.Osijek) - Mentions | Facebook">
            <a:extLst>
              <a:ext uri="{FF2B5EF4-FFF2-40B4-BE49-F238E27FC236}">
                <a16:creationId xmlns:a16="http://schemas.microsoft.com/office/drawing/2014/main" id="{F36147B9-0D62-4291-8D37-B477FC3A6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386" y="5425362"/>
            <a:ext cx="1546192" cy="133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947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0B634-C712-4510-B6C1-42AB36A15C90}"/>
              </a:ext>
            </a:extLst>
          </p:cNvPr>
          <p:cNvSpPr txBox="1">
            <a:spLocks/>
          </p:cNvSpPr>
          <p:nvPr/>
        </p:nvSpPr>
        <p:spPr>
          <a:xfrm>
            <a:off x="290596" y="350980"/>
            <a:ext cx="2877476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Motivation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ABDC4B-6E72-45B8-94F6-3F3920FA6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127" y="35738"/>
            <a:ext cx="5070764" cy="33932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B9C521-BE68-4A07-B675-EB7EA65CB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127" y="3924147"/>
            <a:ext cx="1953794" cy="26059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AF3C6A-9663-4BF7-B6FD-008EE57D6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097" y="3916033"/>
            <a:ext cx="1953794" cy="2619432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F8C2EAEC-6474-45D5-AC7E-2A21ECE54350}"/>
              </a:ext>
            </a:extLst>
          </p:cNvPr>
          <p:cNvSpPr/>
          <p:nvPr/>
        </p:nvSpPr>
        <p:spPr>
          <a:xfrm>
            <a:off x="5785936" y="5111701"/>
            <a:ext cx="813145" cy="357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C60E6A-A868-45E0-BA1B-A7D310014EE3}"/>
              </a:ext>
            </a:extLst>
          </p:cNvPr>
          <p:cNvSpPr txBox="1"/>
          <p:nvPr/>
        </p:nvSpPr>
        <p:spPr>
          <a:xfrm>
            <a:off x="565605" y="1690254"/>
            <a:ext cx="20733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3200" dirty="0">
                <a:solidFill>
                  <a:srgbClr val="FF0000"/>
                </a:solidFill>
              </a:rPr>
              <a:t>Energy  </a:t>
            </a:r>
          </a:p>
          <a:p>
            <a:pPr algn="ctr"/>
            <a:r>
              <a:rPr lang="hr-HR" sz="3200" dirty="0" err="1">
                <a:solidFill>
                  <a:srgbClr val="FF0000"/>
                </a:solidFill>
              </a:rPr>
              <a:t>Renovation</a:t>
            </a:r>
            <a:endParaRPr lang="hr-HR" sz="3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1E5B88-B116-4C9B-A403-548E8D246DCB}"/>
              </a:ext>
            </a:extLst>
          </p:cNvPr>
          <p:cNvSpPr txBox="1"/>
          <p:nvPr/>
        </p:nvSpPr>
        <p:spPr>
          <a:xfrm>
            <a:off x="2012489" y="4788535"/>
            <a:ext cx="12964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dirty="0" err="1">
                <a:solidFill>
                  <a:srgbClr val="7030A0"/>
                </a:solidFill>
              </a:rPr>
              <a:t>wooden</a:t>
            </a:r>
            <a:endParaRPr lang="hr-HR" sz="2400" dirty="0">
              <a:solidFill>
                <a:srgbClr val="7030A0"/>
              </a:solidFill>
            </a:endParaRPr>
          </a:p>
          <a:p>
            <a:r>
              <a:rPr lang="hr-HR" sz="2400" dirty="0" err="1">
                <a:solidFill>
                  <a:srgbClr val="7030A0"/>
                </a:solidFill>
              </a:rPr>
              <a:t>windows</a:t>
            </a:r>
            <a:endParaRPr lang="hr-HR" sz="2400" dirty="0">
              <a:solidFill>
                <a:srgbClr val="7030A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994424-FB8D-4C37-9178-F3DD18175F54}"/>
              </a:ext>
            </a:extLst>
          </p:cNvPr>
          <p:cNvSpPr txBox="1"/>
          <p:nvPr/>
        </p:nvSpPr>
        <p:spPr>
          <a:xfrm>
            <a:off x="9004416" y="4788534"/>
            <a:ext cx="12964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2400" dirty="0">
                <a:solidFill>
                  <a:srgbClr val="7030A0"/>
                </a:solidFill>
              </a:rPr>
              <a:t>PVC</a:t>
            </a:r>
          </a:p>
          <a:p>
            <a:pPr algn="ctr"/>
            <a:r>
              <a:rPr lang="hr-HR" sz="2400" dirty="0" err="1">
                <a:solidFill>
                  <a:srgbClr val="7030A0"/>
                </a:solidFill>
              </a:rPr>
              <a:t>windows</a:t>
            </a:r>
            <a:endParaRPr lang="hr-HR" sz="2400" dirty="0">
              <a:solidFill>
                <a:srgbClr val="7030A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10A6FB-C0CD-491D-BCBF-556E5F612F6B}"/>
              </a:ext>
            </a:extLst>
          </p:cNvPr>
          <p:cNvSpPr txBox="1"/>
          <p:nvPr/>
        </p:nvSpPr>
        <p:spPr>
          <a:xfrm>
            <a:off x="9098258" y="1732369"/>
            <a:ext cx="25571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3200" dirty="0">
                <a:solidFill>
                  <a:srgbClr val="FF0000"/>
                </a:solidFill>
              </a:rPr>
              <a:t>Radon  </a:t>
            </a:r>
          </a:p>
          <a:p>
            <a:pPr algn="ctr"/>
            <a:r>
              <a:rPr lang="hr-HR" sz="3200" dirty="0" err="1">
                <a:solidFill>
                  <a:srgbClr val="FF0000"/>
                </a:solidFill>
              </a:rPr>
              <a:t>Concentration</a:t>
            </a:r>
            <a:endParaRPr lang="hr-HR" sz="3200" dirty="0">
              <a:solidFill>
                <a:srgbClr val="FF0000"/>
              </a:solidFill>
            </a:endParaRPr>
          </a:p>
          <a:p>
            <a:pPr algn="ctr"/>
            <a:r>
              <a:rPr lang="hr-HR" sz="3200" dirty="0">
                <a:solidFill>
                  <a:srgbClr val="FF0000"/>
                </a:solidFill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1319292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87DBB-343C-4F89-B837-B98FDA17E191}"/>
              </a:ext>
            </a:extLst>
          </p:cNvPr>
          <p:cNvSpPr txBox="1">
            <a:spLocks/>
          </p:cNvSpPr>
          <p:nvPr/>
        </p:nvSpPr>
        <p:spPr>
          <a:xfrm>
            <a:off x="290596" y="350980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What</a:t>
            </a:r>
            <a:r>
              <a:rPr lang="hr-HR" b="1" dirty="0">
                <a:solidFill>
                  <a:srgbClr val="7030A0"/>
                </a:solidFill>
              </a:rPr>
              <a:t> </a:t>
            </a:r>
            <a:r>
              <a:rPr lang="hr-HR" b="1" dirty="0" err="1">
                <a:solidFill>
                  <a:srgbClr val="7030A0"/>
                </a:solidFill>
              </a:rPr>
              <a:t>is</a:t>
            </a:r>
            <a:r>
              <a:rPr lang="hr-HR" b="1" dirty="0">
                <a:solidFill>
                  <a:srgbClr val="7030A0"/>
                </a:solidFill>
              </a:rPr>
              <a:t> radon, Rn?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CA6AF9-25E0-4FD9-BB49-71FEB2C90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414" y="0"/>
            <a:ext cx="4869586" cy="6858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D4507A-CCE8-49AC-91E5-F9C402C5969C}"/>
                  </a:ext>
                </a:extLst>
              </p:cNvPr>
              <p:cNvSpPr txBox="1"/>
              <p:nvPr/>
            </p:nvSpPr>
            <p:spPr>
              <a:xfrm>
                <a:off x="0" y="1400375"/>
                <a:ext cx="3998531" cy="47066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Tx/>
                  <a:buChar char="-"/>
                </a:pPr>
                <a:r>
                  <a:rPr lang="hr-HR" sz="2400" dirty="0" err="1">
                    <a:solidFill>
                      <a:srgbClr val="7030A0"/>
                    </a:solidFill>
                  </a:rPr>
                  <a:t>chemical</a:t>
                </a:r>
                <a:r>
                  <a:rPr lang="hr-HR" sz="2400" dirty="0">
                    <a:solidFill>
                      <a:srgbClr val="7030A0"/>
                    </a:solidFill>
                  </a:rPr>
                  <a:t> element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hr-HR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86</m:t>
                        </m:r>
                      </m:sub>
                      <m:sup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222</m:t>
                        </m:r>
                      </m:sup>
                      <m:e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𝑅𝑛</m:t>
                        </m:r>
                      </m:e>
                    </m:sPre>
                  </m:oMath>
                </a14:m>
                <a:r>
                  <a:rPr lang="hr-HR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marL="342900" indent="-342900">
                  <a:buFontTx/>
                  <a:buChar char="-"/>
                </a:pPr>
                <a:r>
                  <a:rPr lang="hr-HR" sz="2400" dirty="0" err="1">
                    <a:solidFill>
                      <a:srgbClr val="FF0000"/>
                    </a:solidFill>
                  </a:rPr>
                  <a:t>radioactive</a:t>
                </a:r>
                <a:r>
                  <a:rPr lang="hr-HR" sz="2400" dirty="0">
                    <a:solidFill>
                      <a:srgbClr val="7030A0"/>
                    </a:solidFill>
                  </a:rPr>
                  <a:t> 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noble</a:t>
                </a:r>
                <a:r>
                  <a:rPr lang="hr-HR" sz="2400" dirty="0">
                    <a:solidFill>
                      <a:srgbClr val="7030A0"/>
                    </a:solidFill>
                  </a:rPr>
                  <a:t> gas </a:t>
                </a:r>
              </a:p>
              <a:p>
                <a:pPr marL="342900" indent="-342900">
                  <a:buFontTx/>
                  <a:buChar char="-"/>
                </a:pPr>
                <a:r>
                  <a:rPr lang="hr-HR" sz="2400" dirty="0" err="1">
                    <a:solidFill>
                      <a:srgbClr val="7030A0"/>
                    </a:solidFill>
                  </a:rPr>
                  <a:t>colorless</a:t>
                </a:r>
                <a:r>
                  <a:rPr lang="hr-HR" sz="2400" dirty="0">
                    <a:solidFill>
                      <a:srgbClr val="7030A0"/>
                    </a:solidFill>
                  </a:rPr>
                  <a:t> 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and</a:t>
                </a:r>
                <a:r>
                  <a:rPr lang="hr-HR" sz="2400" dirty="0">
                    <a:solidFill>
                      <a:srgbClr val="7030A0"/>
                    </a:solidFill>
                  </a:rPr>
                  <a:t> 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odorless</a:t>
                </a:r>
                <a:endParaRPr lang="hr-HR" sz="2400" dirty="0">
                  <a:solidFill>
                    <a:srgbClr val="7030A0"/>
                  </a:solidFill>
                </a:endParaRPr>
              </a:p>
              <a:p>
                <a:pPr marL="342900" indent="-342900">
                  <a:buFontTx/>
                  <a:buChar char="-"/>
                </a:pPr>
                <a:r>
                  <a:rPr lang="hr-HR" sz="2400" dirty="0" err="1">
                    <a:solidFill>
                      <a:srgbClr val="7030A0"/>
                    </a:solidFill>
                  </a:rPr>
                  <a:t>source</a:t>
                </a:r>
                <a:r>
                  <a:rPr lang="hr-HR" sz="2400" dirty="0">
                    <a:solidFill>
                      <a:srgbClr val="7030A0"/>
                    </a:solidFill>
                  </a:rPr>
                  <a:t>: 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soil</a:t>
                </a:r>
                <a:r>
                  <a:rPr lang="hr-HR" sz="2400" dirty="0">
                    <a:solidFill>
                      <a:srgbClr val="7030A0"/>
                    </a:solidFill>
                  </a:rPr>
                  <a:t> 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and</a:t>
                </a:r>
                <a:r>
                  <a:rPr lang="hr-HR" sz="2400" dirty="0">
                    <a:solidFill>
                      <a:srgbClr val="7030A0"/>
                    </a:solidFill>
                  </a:rPr>
                  <a:t> rock (U)</a:t>
                </a:r>
              </a:p>
              <a:p>
                <a:pPr marL="342900" indent="-342900">
                  <a:buFontTx/>
                  <a:buChar char="-"/>
                </a:pPr>
                <a:r>
                  <a:rPr lang="hr-HR" sz="2400" dirty="0">
                    <a:solidFill>
                      <a:srgbClr val="7030A0"/>
                    </a:solidFill>
                  </a:rPr>
                  <a:t>half-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life</a:t>
                </a:r>
                <a:r>
                  <a:rPr lang="hr-HR" sz="2400" dirty="0">
                    <a:solidFill>
                      <a:srgbClr val="7030A0"/>
                    </a:solidFill>
                  </a:rPr>
                  <a:t>: 3.825 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days</a:t>
                </a:r>
                <a:endParaRPr lang="hr-HR" sz="2400" dirty="0">
                  <a:solidFill>
                    <a:srgbClr val="7030A0"/>
                  </a:solidFill>
                </a:endParaRPr>
              </a:p>
              <a:p>
                <a:pPr marL="342900" indent="-342900">
                  <a:buFontTx/>
                  <a:buChar char="-"/>
                </a:pPr>
                <a:r>
                  <a:rPr lang="hr-HR" sz="2400" dirty="0" err="1">
                    <a:solidFill>
                      <a:srgbClr val="7030A0"/>
                    </a:solidFill>
                  </a:rPr>
                  <a:t>isotopes</a:t>
                </a:r>
                <a:r>
                  <a:rPr lang="hr-HR" sz="2400" dirty="0">
                    <a:solidFill>
                      <a:srgbClr val="7030A0"/>
                    </a:solidFill>
                  </a:rPr>
                  <a:t>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hr-HR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220</m:t>
                        </m:r>
                      </m:sup>
                      <m:e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𝑅𝑛</m:t>
                        </m:r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sPre>
                  </m:oMath>
                </a14:m>
                <a:r>
                  <a:rPr lang="hr-HR" sz="2400" dirty="0">
                    <a:solidFill>
                      <a:srgbClr val="7030A0"/>
                    </a:solidFill>
                  </a:rPr>
                  <a:t> thoron</a:t>
                </a:r>
              </a:p>
              <a:p>
                <a:pPr lvl="3"/>
                <a:r>
                  <a:rPr lang="hr-HR" sz="32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hr-HR" sz="32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sup>
                      <m:e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𝑅𝑛</m:t>
                        </m:r>
                        <m:r>
                          <a:rPr lang="hr-HR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sPre>
                  </m:oMath>
                </a14:m>
                <a:r>
                  <a:rPr lang="hr-HR" sz="2400" dirty="0">
                    <a:solidFill>
                      <a:srgbClr val="7030A0"/>
                    </a:solidFill>
                  </a:rPr>
                  <a:t> actinon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2400" dirty="0">
                    <a:solidFill>
                      <a:srgbClr val="7030A0"/>
                    </a:solidFill>
                  </a:rPr>
                  <a:t>second 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leading</a:t>
                </a:r>
                <a:r>
                  <a:rPr lang="hr-HR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cause </a:t>
                </a:r>
                <a:br>
                  <a:rPr lang="hr-HR" sz="2400" dirty="0">
                    <a:solidFill>
                      <a:srgbClr val="7030A0"/>
                    </a:solidFill>
                  </a:rPr>
                </a:br>
                <a:r>
                  <a:rPr lang="en-US" sz="2400" dirty="0">
                    <a:solidFill>
                      <a:srgbClr val="7030A0"/>
                    </a:solidFill>
                  </a:rPr>
                  <a:t>of lung cancer</a:t>
                </a:r>
                <a:r>
                  <a:rPr lang="hr-HR" sz="2400" dirty="0">
                    <a:solidFill>
                      <a:srgbClr val="7030A0"/>
                    </a:solidFill>
                  </a:rPr>
                  <a:t> (WHO)</a:t>
                </a:r>
              </a:p>
              <a:p>
                <a:pPr marL="342900" indent="-342900">
                  <a:buFontTx/>
                  <a:buChar char="-"/>
                </a:pPr>
                <a:r>
                  <a:rPr lang="en-US" sz="2400" dirty="0">
                    <a:solidFill>
                      <a:srgbClr val="7030A0"/>
                    </a:solidFill>
                  </a:rPr>
                  <a:t>number one cause </a:t>
                </a:r>
                <a:br>
                  <a:rPr lang="hr-HR" sz="2400" dirty="0">
                    <a:solidFill>
                      <a:srgbClr val="7030A0"/>
                    </a:solidFill>
                  </a:rPr>
                </a:br>
                <a:r>
                  <a:rPr lang="en-US" sz="2400" dirty="0">
                    <a:solidFill>
                      <a:srgbClr val="7030A0"/>
                    </a:solidFill>
                  </a:rPr>
                  <a:t>among non-smokers</a:t>
                </a:r>
                <a:endParaRPr lang="hr-HR" sz="2400" dirty="0">
                  <a:solidFill>
                    <a:srgbClr val="7030A0"/>
                  </a:solidFill>
                </a:endParaRPr>
              </a:p>
              <a:p>
                <a:pPr marL="342900" indent="-342900">
                  <a:buFontTx/>
                  <a:buChar char="-"/>
                </a:pPr>
                <a:r>
                  <a:rPr lang="hr-HR" sz="2400" dirty="0">
                    <a:solidFill>
                      <a:srgbClr val="7030A0"/>
                    </a:solidFill>
                  </a:rPr>
                  <a:t>20 000 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deaths</a:t>
                </a:r>
                <a:r>
                  <a:rPr lang="hr-HR" sz="2400" dirty="0">
                    <a:solidFill>
                      <a:srgbClr val="7030A0"/>
                    </a:solidFill>
                  </a:rPr>
                  <a:t> </a:t>
                </a:r>
                <a:r>
                  <a:rPr lang="hr-HR" sz="2400" dirty="0" err="1">
                    <a:solidFill>
                      <a:srgbClr val="7030A0"/>
                    </a:solidFill>
                  </a:rPr>
                  <a:t>in</a:t>
                </a:r>
                <a:r>
                  <a:rPr lang="hr-HR" sz="2400" dirty="0">
                    <a:solidFill>
                      <a:srgbClr val="7030A0"/>
                    </a:solidFill>
                  </a:rPr>
                  <a:t> USA, EU /y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D4507A-CCE8-49AC-91E5-F9C402C596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00375"/>
                <a:ext cx="3998531" cy="4706673"/>
              </a:xfrm>
              <a:prstGeom prst="rect">
                <a:avLst/>
              </a:prstGeom>
              <a:blipFill>
                <a:blip r:embed="rId3"/>
                <a:stretch>
                  <a:fillRect l="-2439" t="-1166" r="-1220" b="-1943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AEA67797-B351-4ACD-A359-495B84F1180B}"/>
              </a:ext>
            </a:extLst>
          </p:cNvPr>
          <p:cNvGrpSpPr/>
          <p:nvPr/>
        </p:nvGrpSpPr>
        <p:grpSpPr>
          <a:xfrm>
            <a:off x="4747029" y="1254875"/>
            <a:ext cx="776778" cy="4482841"/>
            <a:chOff x="4747029" y="1254875"/>
            <a:chExt cx="776778" cy="44828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8A2FA8E-C9B7-4ADB-8E64-8A294E1FD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2876" y="1254875"/>
              <a:ext cx="605084" cy="4347962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8D06934-A427-47F8-8703-934258329687}"/>
                </a:ext>
              </a:extLst>
            </p:cNvPr>
            <p:cNvSpPr/>
            <p:nvPr/>
          </p:nvSpPr>
          <p:spPr>
            <a:xfrm>
              <a:off x="4747029" y="4907136"/>
              <a:ext cx="776778" cy="83058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C81B333A-1306-41E6-8779-49CCB99CED75}"/>
              </a:ext>
            </a:extLst>
          </p:cNvPr>
          <p:cNvSpPr/>
          <p:nvPr/>
        </p:nvSpPr>
        <p:spPr>
          <a:xfrm>
            <a:off x="8715375" y="3153755"/>
            <a:ext cx="679880" cy="6657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E5746A-3C2C-412B-9DA7-52FE257CB2C3}"/>
              </a:ext>
            </a:extLst>
          </p:cNvPr>
          <p:cNvSpPr/>
          <p:nvPr/>
        </p:nvSpPr>
        <p:spPr>
          <a:xfrm>
            <a:off x="8724900" y="4153880"/>
            <a:ext cx="679880" cy="6657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8639355-4ED2-4D15-891D-22FF6ECC2E8F}"/>
              </a:ext>
            </a:extLst>
          </p:cNvPr>
          <p:cNvSpPr/>
          <p:nvPr/>
        </p:nvSpPr>
        <p:spPr>
          <a:xfrm>
            <a:off x="10010775" y="4153880"/>
            <a:ext cx="679880" cy="6657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3111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9EA05-935B-4EB0-88D0-273B4A17579C}"/>
              </a:ext>
            </a:extLst>
          </p:cNvPr>
          <p:cNvSpPr txBox="1">
            <a:spLocks/>
          </p:cNvSpPr>
          <p:nvPr/>
        </p:nvSpPr>
        <p:spPr>
          <a:xfrm>
            <a:off x="290596" y="350980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Indoor</a:t>
            </a:r>
            <a:r>
              <a:rPr lang="hr-HR" b="1" dirty="0">
                <a:solidFill>
                  <a:srgbClr val="7030A0"/>
                </a:solidFill>
              </a:rPr>
              <a:t> radon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972FAE-3115-4472-B2CA-0B97C576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199" y="1301460"/>
            <a:ext cx="5968501" cy="48589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70FAAA-51DC-419B-AD68-2AC3EA2F21FC}"/>
              </a:ext>
            </a:extLst>
          </p:cNvPr>
          <p:cNvSpPr/>
          <p:nvPr/>
        </p:nvSpPr>
        <p:spPr>
          <a:xfrm>
            <a:off x="3952875" y="1446416"/>
            <a:ext cx="235267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r-HR" sz="2400" b="1" dirty="0" err="1">
                <a:solidFill>
                  <a:srgbClr val="7030A0"/>
                </a:solidFill>
              </a:rPr>
              <a:t>the</a:t>
            </a:r>
            <a:r>
              <a:rPr lang="hr-HR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>
                <a:solidFill>
                  <a:srgbClr val="7030A0"/>
                </a:solidFill>
              </a:rPr>
              <a:t>ways radon enters the house</a:t>
            </a:r>
            <a:endParaRPr lang="hr-HR" sz="2400" b="1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67AF0E-D8FF-44D7-9AF4-08AA9C6D5346}"/>
              </a:ext>
            </a:extLst>
          </p:cNvPr>
          <p:cNvSpPr txBox="1"/>
          <p:nvPr/>
        </p:nvSpPr>
        <p:spPr>
          <a:xfrm>
            <a:off x="476250" y="2143125"/>
            <a:ext cx="2093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2400" dirty="0">
                <a:solidFill>
                  <a:srgbClr val="FF0000"/>
                </a:solidFill>
              </a:rPr>
              <a:t>Reference </a:t>
            </a:r>
            <a:r>
              <a:rPr lang="hr-HR" sz="2400" dirty="0" err="1">
                <a:solidFill>
                  <a:srgbClr val="FF0000"/>
                </a:solidFill>
              </a:rPr>
              <a:t>level</a:t>
            </a:r>
            <a:endParaRPr lang="hr-HR" sz="2400" dirty="0">
              <a:solidFill>
                <a:srgbClr val="FF0000"/>
              </a:solidFill>
            </a:endParaRPr>
          </a:p>
          <a:p>
            <a:pPr algn="ctr"/>
            <a:r>
              <a:rPr lang="hr-HR" sz="2400" dirty="0">
                <a:solidFill>
                  <a:srgbClr val="FF0000"/>
                </a:solidFill>
              </a:rPr>
              <a:t>300 Bq/m</a:t>
            </a:r>
            <a:r>
              <a:rPr lang="hr-HR" sz="2400" baseline="300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97505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1D26FB7-588E-4262-805A-45BA17647604}"/>
              </a:ext>
            </a:extLst>
          </p:cNvPr>
          <p:cNvSpPr txBox="1">
            <a:spLocks/>
          </p:cNvSpPr>
          <p:nvPr/>
        </p:nvSpPr>
        <p:spPr>
          <a:xfrm>
            <a:off x="290596" y="350980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Hypothesis</a:t>
            </a:r>
            <a:r>
              <a:rPr lang="hr-HR" b="1" dirty="0">
                <a:solidFill>
                  <a:srgbClr val="7030A0"/>
                </a:solidFill>
              </a:rPr>
              <a:t>?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0681A7-F4AE-41DB-86E5-2789F94ECA5D}"/>
              </a:ext>
            </a:extLst>
          </p:cNvPr>
          <p:cNvSpPr txBox="1"/>
          <p:nvPr/>
        </p:nvSpPr>
        <p:spPr>
          <a:xfrm>
            <a:off x="290596" y="1369060"/>
            <a:ext cx="73573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hr-HR" sz="2800" dirty="0">
                <a:solidFill>
                  <a:srgbClr val="7030A0"/>
                </a:solidFill>
              </a:rPr>
              <a:t>Rn </a:t>
            </a:r>
            <a:r>
              <a:rPr lang="hr-HR" sz="2800" dirty="0" err="1">
                <a:solidFill>
                  <a:srgbClr val="7030A0"/>
                </a:solidFill>
              </a:rPr>
              <a:t>concentration</a:t>
            </a:r>
            <a:r>
              <a:rPr lang="hr-HR" sz="2800" dirty="0">
                <a:solidFill>
                  <a:srgbClr val="7030A0"/>
                </a:solidFill>
              </a:rPr>
              <a:t> </a:t>
            </a:r>
            <a:r>
              <a:rPr lang="hr-HR" sz="2800" dirty="0" err="1">
                <a:solidFill>
                  <a:srgbClr val="7030A0"/>
                </a:solidFill>
              </a:rPr>
              <a:t>will</a:t>
            </a:r>
            <a:r>
              <a:rPr lang="hr-HR" sz="2800" dirty="0">
                <a:solidFill>
                  <a:srgbClr val="7030A0"/>
                </a:solidFill>
              </a:rPr>
              <a:t> </a:t>
            </a:r>
            <a:r>
              <a:rPr lang="hr-HR" sz="2800" dirty="0" err="1">
                <a:solidFill>
                  <a:srgbClr val="7030A0"/>
                </a:solidFill>
              </a:rPr>
              <a:t>increase</a:t>
            </a:r>
            <a:r>
              <a:rPr lang="hr-HR" sz="2800" dirty="0">
                <a:solidFill>
                  <a:srgbClr val="7030A0"/>
                </a:solidFill>
              </a:rPr>
              <a:t> (PVC </a:t>
            </a:r>
            <a:r>
              <a:rPr lang="hr-HR" sz="2800" dirty="0" err="1">
                <a:solidFill>
                  <a:srgbClr val="7030A0"/>
                </a:solidFill>
              </a:rPr>
              <a:t>windows</a:t>
            </a:r>
            <a:r>
              <a:rPr lang="hr-HR" sz="2800" dirty="0">
                <a:solidFill>
                  <a:srgbClr val="7030A0"/>
                </a:solidFill>
              </a:rPr>
              <a:t>) </a:t>
            </a:r>
          </a:p>
          <a:p>
            <a:pPr marL="457200" indent="-457200">
              <a:buFontTx/>
              <a:buChar char="-"/>
            </a:pPr>
            <a:r>
              <a:rPr lang="hr-HR" sz="2800" dirty="0" err="1">
                <a:solidFill>
                  <a:srgbClr val="7030A0"/>
                </a:solidFill>
              </a:rPr>
              <a:t>experiment</a:t>
            </a:r>
            <a:r>
              <a:rPr lang="hr-HR" sz="2800" dirty="0">
                <a:solidFill>
                  <a:srgbClr val="7030A0"/>
                </a:solidFill>
              </a:rPr>
              <a:t> to test </a:t>
            </a:r>
            <a:r>
              <a:rPr lang="hr-HR" sz="2800" dirty="0" err="1">
                <a:solidFill>
                  <a:srgbClr val="7030A0"/>
                </a:solidFill>
              </a:rPr>
              <a:t>it</a:t>
            </a:r>
            <a:endParaRPr lang="hr-HR" sz="2800" dirty="0">
              <a:solidFill>
                <a:srgbClr val="7030A0"/>
              </a:solidFill>
            </a:endParaRPr>
          </a:p>
          <a:p>
            <a:pPr marL="457200" indent="-457200">
              <a:buFontTx/>
              <a:buChar char="-"/>
            </a:pPr>
            <a:r>
              <a:rPr lang="hr-HR" sz="2800" dirty="0">
                <a:solidFill>
                  <a:srgbClr val="7030A0"/>
                </a:solidFill>
              </a:rPr>
              <a:t>BC </a:t>
            </a:r>
            <a:r>
              <a:rPr lang="hr-HR" sz="2800" dirty="0" err="1">
                <a:solidFill>
                  <a:srgbClr val="7030A0"/>
                </a:solidFill>
              </a:rPr>
              <a:t>thesys</a:t>
            </a:r>
            <a:r>
              <a:rPr lang="hr-HR" sz="2800" dirty="0">
                <a:solidFill>
                  <a:srgbClr val="7030A0"/>
                </a:solidFill>
              </a:rPr>
              <a:t> </a:t>
            </a:r>
            <a:r>
              <a:rPr lang="hr-HR" sz="2800" dirty="0" err="1">
                <a:solidFill>
                  <a:srgbClr val="7030A0"/>
                </a:solidFill>
              </a:rPr>
              <a:t>by</a:t>
            </a:r>
            <a:r>
              <a:rPr lang="hr-HR" sz="2800" dirty="0">
                <a:solidFill>
                  <a:srgbClr val="7030A0"/>
                </a:solidFill>
              </a:rPr>
              <a:t> Bruno Kovač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F3A34E-A7C9-4D76-9DF4-DAD1F48D7341}"/>
              </a:ext>
            </a:extLst>
          </p:cNvPr>
          <p:cNvSpPr txBox="1">
            <a:spLocks/>
          </p:cNvSpPr>
          <p:nvPr/>
        </p:nvSpPr>
        <p:spPr>
          <a:xfrm>
            <a:off x="290596" y="3332767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Method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FBC8BB-05AC-4411-9218-FFC3696FB532}"/>
              </a:ext>
            </a:extLst>
          </p:cNvPr>
          <p:cNvSpPr txBox="1"/>
          <p:nvPr/>
        </p:nvSpPr>
        <p:spPr>
          <a:xfrm>
            <a:off x="290596" y="4340860"/>
            <a:ext cx="62149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7030A0"/>
                </a:solidFill>
              </a:rPr>
              <a:t>passive method</a:t>
            </a:r>
            <a:r>
              <a:rPr lang="hr-HR" sz="2800" baseline="30000" dirty="0">
                <a:solidFill>
                  <a:srgbClr val="7030A0"/>
                </a:solidFill>
              </a:rPr>
              <a:t>*</a:t>
            </a:r>
            <a:r>
              <a:rPr lang="en-US" sz="2800" dirty="0">
                <a:solidFill>
                  <a:srgbClr val="7030A0"/>
                </a:solidFill>
              </a:rPr>
              <a:t> using strippable LR115 type II nuclear track detectors (</a:t>
            </a:r>
            <a:r>
              <a:rPr lang="en-US" sz="2800" dirty="0" err="1">
                <a:solidFill>
                  <a:srgbClr val="7030A0"/>
                </a:solidFill>
              </a:rPr>
              <a:t>Dosirad</a:t>
            </a:r>
            <a:r>
              <a:rPr lang="en-US" sz="2800" dirty="0">
                <a:solidFill>
                  <a:srgbClr val="7030A0"/>
                </a:solidFill>
              </a:rPr>
              <a:t>, France)</a:t>
            </a:r>
            <a:endParaRPr lang="hr-HR" sz="2800" dirty="0">
              <a:solidFill>
                <a:srgbClr val="7030A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870F26-DF46-452A-BE3E-FF7CAF723180}"/>
              </a:ext>
            </a:extLst>
          </p:cNvPr>
          <p:cNvSpPr/>
          <p:nvPr/>
        </p:nvSpPr>
        <p:spPr>
          <a:xfrm>
            <a:off x="790574" y="6421979"/>
            <a:ext cx="10334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/>
              <a:t>* </a:t>
            </a:r>
            <a:r>
              <a:rPr lang="en-US" dirty="0"/>
              <a:t>V. </a:t>
            </a:r>
            <a:r>
              <a:rPr lang="en-US" dirty="0" err="1"/>
              <a:t>Radolić</a:t>
            </a:r>
            <a:r>
              <a:rPr lang="en-US" dirty="0"/>
              <a:t> et al., </a:t>
            </a:r>
            <a:r>
              <a:rPr lang="en-US" i="1" dirty="0"/>
              <a:t>National survey of indoor radon levels in Croatia</a:t>
            </a:r>
            <a:r>
              <a:rPr lang="en-US" dirty="0"/>
              <a:t>, J </a:t>
            </a:r>
            <a:r>
              <a:rPr lang="en-US" dirty="0" err="1"/>
              <a:t>Radioanal</a:t>
            </a:r>
            <a:r>
              <a:rPr lang="en-US" dirty="0"/>
              <a:t> </a:t>
            </a:r>
            <a:r>
              <a:rPr lang="en-US" dirty="0" err="1"/>
              <a:t>Nucl</a:t>
            </a:r>
            <a:r>
              <a:rPr lang="en-US" dirty="0"/>
              <a:t> Chem 2006; 269: 87-90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F05423-FB2D-440C-9239-4179501D0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079" y="3450179"/>
            <a:ext cx="5267325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6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C2B294C-E5E5-499E-909D-9F7FB9694D06}"/>
              </a:ext>
            </a:extLst>
          </p:cNvPr>
          <p:cNvSpPr txBox="1">
            <a:spLocks/>
          </p:cNvSpPr>
          <p:nvPr/>
        </p:nvSpPr>
        <p:spPr>
          <a:xfrm>
            <a:off x="290596" y="350980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Track</a:t>
            </a:r>
            <a:r>
              <a:rPr lang="hr-HR" b="1" dirty="0">
                <a:solidFill>
                  <a:srgbClr val="7030A0"/>
                </a:solidFill>
              </a:rPr>
              <a:t> </a:t>
            </a:r>
            <a:r>
              <a:rPr lang="hr-HR" b="1" dirty="0" err="1">
                <a:solidFill>
                  <a:srgbClr val="7030A0"/>
                </a:solidFill>
              </a:rPr>
              <a:t>formation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826424-FB2D-4F7A-9C21-2BAB9670B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778" y="1312442"/>
            <a:ext cx="4276891" cy="266530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832281B-65C6-4AAD-A779-80628E8F109E}"/>
              </a:ext>
            </a:extLst>
          </p:cNvPr>
          <p:cNvGrpSpPr/>
          <p:nvPr/>
        </p:nvGrpSpPr>
        <p:grpSpPr>
          <a:xfrm>
            <a:off x="638175" y="1003337"/>
            <a:ext cx="4381338" cy="2822968"/>
            <a:chOff x="290596" y="1112405"/>
            <a:chExt cx="4643192" cy="330041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DFE62F6-F623-4A89-837E-7ADFB544A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596" y="1112405"/>
              <a:ext cx="4643192" cy="330041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C08D6E-022B-4733-9E6C-219F88F0C422}"/>
                </a:ext>
              </a:extLst>
            </p:cNvPr>
            <p:cNvSpPr txBox="1"/>
            <p:nvPr/>
          </p:nvSpPr>
          <p:spPr>
            <a:xfrm>
              <a:off x="714375" y="3381375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b="1" dirty="0"/>
                <a:t>Rn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CDB1741-07F8-45D3-8B8E-0FF6A29559E8}"/>
              </a:ext>
            </a:extLst>
          </p:cNvPr>
          <p:cNvSpPr/>
          <p:nvPr/>
        </p:nvSpPr>
        <p:spPr>
          <a:xfrm>
            <a:off x="14230" y="4776016"/>
            <a:ext cx="33489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000" dirty="0">
                <a:solidFill>
                  <a:srgbClr val="7030A0"/>
                </a:solidFill>
              </a:rPr>
              <a:t>-</a:t>
            </a:r>
            <a:r>
              <a:rPr lang="en-US" sz="2000" dirty="0">
                <a:solidFill>
                  <a:srgbClr val="7030A0"/>
                </a:solidFill>
              </a:rPr>
              <a:t> 10% aqueous NaOH solution </a:t>
            </a:r>
            <a:br>
              <a:rPr lang="hr-HR" sz="2000" dirty="0">
                <a:solidFill>
                  <a:srgbClr val="7030A0"/>
                </a:solidFill>
              </a:rPr>
            </a:br>
            <a:r>
              <a:rPr lang="hr-HR" sz="2000" dirty="0">
                <a:solidFill>
                  <a:srgbClr val="7030A0"/>
                </a:solidFill>
              </a:rPr>
              <a:t>   </a:t>
            </a:r>
            <a:r>
              <a:rPr lang="en-US" sz="2000" dirty="0">
                <a:solidFill>
                  <a:srgbClr val="7030A0"/>
                </a:solidFill>
              </a:rPr>
              <a:t>at 50 </a:t>
            </a:r>
            <a:r>
              <a:rPr lang="hr-HR" sz="2000" dirty="0">
                <a:solidFill>
                  <a:srgbClr val="7030A0"/>
                </a:solidFill>
              </a:rPr>
              <a:t>°</a:t>
            </a:r>
            <a:r>
              <a:rPr lang="en-US" sz="2000" dirty="0">
                <a:solidFill>
                  <a:srgbClr val="7030A0"/>
                </a:solidFill>
              </a:rPr>
              <a:t>C for 150 minutes</a:t>
            </a:r>
            <a:endParaRPr lang="hr-HR" sz="2000" dirty="0">
              <a:solidFill>
                <a:srgbClr val="7030A0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3248C7-EF48-4C28-AF91-86BD5870E5EA}"/>
              </a:ext>
            </a:extLst>
          </p:cNvPr>
          <p:cNvSpPr txBox="1">
            <a:spLocks/>
          </p:cNvSpPr>
          <p:nvPr/>
        </p:nvSpPr>
        <p:spPr>
          <a:xfrm>
            <a:off x="290596" y="3666142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Etching</a:t>
            </a:r>
            <a:r>
              <a:rPr lang="hr-HR" b="1" dirty="0">
                <a:solidFill>
                  <a:srgbClr val="7030A0"/>
                </a:solidFill>
              </a:rPr>
              <a:t> &amp; </a:t>
            </a:r>
            <a:r>
              <a:rPr lang="hr-HR" b="1" dirty="0" err="1">
                <a:solidFill>
                  <a:srgbClr val="7030A0"/>
                </a:solidFill>
              </a:rPr>
              <a:t>counting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C7C313-0F1B-4CB3-808C-C69EE81C9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353" y="4769377"/>
            <a:ext cx="2129098" cy="20280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B8E5C8-C27D-4D80-A60A-ECD063D232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6978" y="4769377"/>
            <a:ext cx="2684246" cy="20280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43E064-A8A0-4BA8-B418-C6A83A489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7606" y="4763610"/>
            <a:ext cx="1428420" cy="20338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2D2A02-FEC8-4510-9E2A-BDB397B68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42613" y="4771115"/>
            <a:ext cx="1843441" cy="20338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3FD76A-08FC-4AA0-8102-85C2C4613712}"/>
              </a:ext>
            </a:extLst>
          </p:cNvPr>
          <p:cNvSpPr txBox="1"/>
          <p:nvPr/>
        </p:nvSpPr>
        <p:spPr>
          <a:xfrm>
            <a:off x="8174524" y="899406"/>
            <a:ext cx="13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dirty="0" err="1">
                <a:solidFill>
                  <a:srgbClr val="7030A0"/>
                </a:solidFill>
              </a:rPr>
              <a:t>size</a:t>
            </a:r>
            <a:r>
              <a:rPr lang="hr-HR" sz="2400" dirty="0">
                <a:solidFill>
                  <a:srgbClr val="7030A0"/>
                </a:solidFill>
              </a:rPr>
              <a:t> ~ nm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6134F0-463C-44EF-A450-3729358A691C}"/>
              </a:ext>
            </a:extLst>
          </p:cNvPr>
          <p:cNvSpPr txBox="1"/>
          <p:nvPr/>
        </p:nvSpPr>
        <p:spPr>
          <a:xfrm>
            <a:off x="6385021" y="4159954"/>
            <a:ext cx="13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dirty="0" err="1">
                <a:solidFill>
                  <a:srgbClr val="7030A0"/>
                </a:solidFill>
              </a:rPr>
              <a:t>size</a:t>
            </a:r>
            <a:r>
              <a:rPr lang="hr-HR" sz="2400" dirty="0">
                <a:solidFill>
                  <a:srgbClr val="7030A0"/>
                </a:solidFill>
              </a:rPr>
              <a:t> ~ </a:t>
            </a:r>
            <a:r>
              <a:rPr lang="hr-HR" sz="2400" dirty="0">
                <a:solidFill>
                  <a:srgbClr val="7030A0"/>
                </a:solidFill>
                <a:sym typeface="Symbol" panose="05050102010706020507" pitchFamily="18" charset="2"/>
              </a:rPr>
              <a:t></a:t>
            </a:r>
            <a:r>
              <a:rPr lang="hr-HR" sz="2400" dirty="0">
                <a:solidFill>
                  <a:srgbClr val="7030A0"/>
                </a:solidFill>
              </a:rPr>
              <a:t>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261749A-B6CA-4189-9B49-1DE8D0E5EA68}"/>
              </a:ext>
            </a:extLst>
          </p:cNvPr>
          <p:cNvCxnSpPr>
            <a:cxnSpLocks/>
          </p:cNvCxnSpPr>
          <p:nvPr/>
        </p:nvCxnSpPr>
        <p:spPr>
          <a:xfrm>
            <a:off x="6829425" y="4621619"/>
            <a:ext cx="123825" cy="461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61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2D47B-CB8E-41E8-9DBC-5D66B53978BD}"/>
              </a:ext>
            </a:extLst>
          </p:cNvPr>
          <p:cNvSpPr txBox="1">
            <a:spLocks/>
          </p:cNvSpPr>
          <p:nvPr/>
        </p:nvSpPr>
        <p:spPr>
          <a:xfrm>
            <a:off x="290596" y="350980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Results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6244F1-9FB1-4F14-B374-2B1D62291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5" y="1025235"/>
            <a:ext cx="9715500" cy="56197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8AF9226-8E54-468E-8A9B-B6FBF41F756C}"/>
              </a:ext>
            </a:extLst>
          </p:cNvPr>
          <p:cNvSpPr/>
          <p:nvPr/>
        </p:nvSpPr>
        <p:spPr>
          <a:xfrm flipH="1">
            <a:off x="1876426" y="3590924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138E652-A4A1-44A2-971C-9DEE48AEFE9F}"/>
              </a:ext>
            </a:extLst>
          </p:cNvPr>
          <p:cNvSpPr/>
          <p:nvPr/>
        </p:nvSpPr>
        <p:spPr>
          <a:xfrm flipH="1">
            <a:off x="2057401" y="3200399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C9541C-2D37-4687-AD69-019AE979A6F8}"/>
              </a:ext>
            </a:extLst>
          </p:cNvPr>
          <p:cNvSpPr/>
          <p:nvPr/>
        </p:nvSpPr>
        <p:spPr>
          <a:xfrm flipH="1">
            <a:off x="2570134" y="2930549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9418AE0-599E-40F0-B96D-A8C4A7CA8E9E}"/>
              </a:ext>
            </a:extLst>
          </p:cNvPr>
          <p:cNvSpPr/>
          <p:nvPr/>
        </p:nvSpPr>
        <p:spPr>
          <a:xfrm flipH="1">
            <a:off x="3238501" y="1815892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60E199C-6098-4FF4-94F1-CE5D12040F7C}"/>
              </a:ext>
            </a:extLst>
          </p:cNvPr>
          <p:cNvSpPr/>
          <p:nvPr/>
        </p:nvSpPr>
        <p:spPr>
          <a:xfrm flipH="1">
            <a:off x="3162302" y="2200079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8364272-A662-4895-9797-0379B3004869}"/>
              </a:ext>
            </a:extLst>
          </p:cNvPr>
          <p:cNvSpPr/>
          <p:nvPr/>
        </p:nvSpPr>
        <p:spPr>
          <a:xfrm flipH="1">
            <a:off x="3648076" y="2200079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42754E7-7670-44C8-8D1F-6476877166A8}"/>
              </a:ext>
            </a:extLst>
          </p:cNvPr>
          <p:cNvSpPr/>
          <p:nvPr/>
        </p:nvSpPr>
        <p:spPr>
          <a:xfrm flipH="1">
            <a:off x="3867151" y="2200079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48F6C1-82CC-4EB9-A308-16138DBEBAB0}"/>
              </a:ext>
            </a:extLst>
          </p:cNvPr>
          <p:cNvSpPr/>
          <p:nvPr/>
        </p:nvSpPr>
        <p:spPr>
          <a:xfrm flipH="1">
            <a:off x="4468756" y="2200079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94A829D-4371-4EE6-A958-97F8EFDBBED3}"/>
              </a:ext>
            </a:extLst>
          </p:cNvPr>
          <p:cNvSpPr/>
          <p:nvPr/>
        </p:nvSpPr>
        <p:spPr>
          <a:xfrm flipH="1">
            <a:off x="5495926" y="1923892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A59308-7C82-462D-B828-F2FDAF2D2A10}"/>
              </a:ext>
            </a:extLst>
          </p:cNvPr>
          <p:cNvSpPr/>
          <p:nvPr/>
        </p:nvSpPr>
        <p:spPr>
          <a:xfrm flipH="1">
            <a:off x="5988000" y="1949316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05CD201-1B1D-486E-939B-6692D79C7435}"/>
              </a:ext>
            </a:extLst>
          </p:cNvPr>
          <p:cNvSpPr/>
          <p:nvPr/>
        </p:nvSpPr>
        <p:spPr>
          <a:xfrm flipH="1">
            <a:off x="5665763" y="2152491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15D511F-F05D-4252-9F1C-9E09BCB028DE}"/>
              </a:ext>
            </a:extLst>
          </p:cNvPr>
          <p:cNvSpPr/>
          <p:nvPr/>
        </p:nvSpPr>
        <p:spPr>
          <a:xfrm flipH="1">
            <a:off x="5791975" y="2235028"/>
            <a:ext cx="108000" cy="10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8E222E-9CAF-4158-96E1-FB2B3484CDD9}"/>
              </a:ext>
            </a:extLst>
          </p:cNvPr>
          <p:cNvSpPr/>
          <p:nvPr/>
        </p:nvSpPr>
        <p:spPr>
          <a:xfrm flipH="1">
            <a:off x="6604824" y="2238253"/>
            <a:ext cx="108000" cy="10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0D0C183-41DB-44B0-9127-49DBD9E2E826}"/>
              </a:ext>
            </a:extLst>
          </p:cNvPr>
          <p:cNvSpPr/>
          <p:nvPr/>
        </p:nvSpPr>
        <p:spPr>
          <a:xfrm flipH="1">
            <a:off x="2609851" y="1815892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C431182-259A-4608-B395-5CF576D62812}"/>
              </a:ext>
            </a:extLst>
          </p:cNvPr>
          <p:cNvSpPr/>
          <p:nvPr/>
        </p:nvSpPr>
        <p:spPr>
          <a:xfrm flipH="1">
            <a:off x="5962575" y="1771491"/>
            <a:ext cx="108000" cy="10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ECA77A2-041B-4D24-907F-99327F46DA3C}"/>
              </a:ext>
            </a:extLst>
          </p:cNvPr>
          <p:cNvSpPr/>
          <p:nvPr/>
        </p:nvSpPr>
        <p:spPr>
          <a:xfrm flipH="1">
            <a:off x="10852974" y="3644924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5255197-81C3-4D23-B4F7-FA855B3DEDE5}"/>
              </a:ext>
            </a:extLst>
          </p:cNvPr>
          <p:cNvSpPr/>
          <p:nvPr/>
        </p:nvSpPr>
        <p:spPr>
          <a:xfrm flipH="1">
            <a:off x="10678299" y="3321000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AB12C4-D7E9-41F0-85EE-DB0673784E70}"/>
              </a:ext>
            </a:extLst>
          </p:cNvPr>
          <p:cNvSpPr/>
          <p:nvPr/>
        </p:nvSpPr>
        <p:spPr>
          <a:xfrm flipH="1">
            <a:off x="9900474" y="2638303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4F066F5-695D-4F9A-82E3-9B32EA02BF3C}"/>
              </a:ext>
            </a:extLst>
          </p:cNvPr>
          <p:cNvSpPr/>
          <p:nvPr/>
        </p:nvSpPr>
        <p:spPr>
          <a:xfrm flipH="1">
            <a:off x="8043101" y="2289028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A86E636-1723-4FEE-8499-F95B9A67B192}"/>
              </a:ext>
            </a:extLst>
          </p:cNvPr>
          <p:cNvSpPr/>
          <p:nvPr/>
        </p:nvSpPr>
        <p:spPr>
          <a:xfrm flipH="1">
            <a:off x="6803963" y="1761892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rgbClr val="FF0000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5EB2D7F-F068-49C7-B759-2DB8FE27539D}"/>
              </a:ext>
            </a:extLst>
          </p:cNvPr>
          <p:cNvSpPr/>
          <p:nvPr/>
        </p:nvSpPr>
        <p:spPr>
          <a:xfrm flipH="1">
            <a:off x="7396004" y="1869892"/>
            <a:ext cx="108000" cy="10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0F1E93D-E0EF-48BA-8FBC-A7DD1B4D5349}"/>
              </a:ext>
            </a:extLst>
          </p:cNvPr>
          <p:cNvSpPr/>
          <p:nvPr/>
        </p:nvSpPr>
        <p:spPr>
          <a:xfrm flipH="1">
            <a:off x="8112000" y="1815892"/>
            <a:ext cx="108000" cy="10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D18239D-B3D4-4386-83DC-7791D14C7953}"/>
              </a:ext>
            </a:extLst>
          </p:cNvPr>
          <p:cNvSpPr/>
          <p:nvPr/>
        </p:nvSpPr>
        <p:spPr>
          <a:xfrm flipH="1">
            <a:off x="9481378" y="2273007"/>
            <a:ext cx="108000" cy="10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D6D38B6-E0C5-4665-90DA-6FC62208BD29}"/>
              </a:ext>
            </a:extLst>
          </p:cNvPr>
          <p:cNvSpPr/>
          <p:nvPr/>
        </p:nvSpPr>
        <p:spPr>
          <a:xfrm flipH="1">
            <a:off x="9954474" y="2854348"/>
            <a:ext cx="108000" cy="10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7F38741-A3B8-47B7-A7E9-34164EA43930}"/>
              </a:ext>
            </a:extLst>
          </p:cNvPr>
          <p:cNvSpPr/>
          <p:nvPr/>
        </p:nvSpPr>
        <p:spPr>
          <a:xfrm flipH="1">
            <a:off x="10906974" y="3835110"/>
            <a:ext cx="108000" cy="10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A7EEADC-E7BA-4B5F-BD57-B37F20DA6DE0}"/>
              </a:ext>
            </a:extLst>
          </p:cNvPr>
          <p:cNvSpPr/>
          <p:nvPr/>
        </p:nvSpPr>
        <p:spPr>
          <a:xfrm flipH="1">
            <a:off x="10678299" y="4445023"/>
            <a:ext cx="108000" cy="10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38259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2B98-43AB-4EC3-BC22-5417DD7B312C}"/>
              </a:ext>
            </a:extLst>
          </p:cNvPr>
          <p:cNvSpPr txBox="1">
            <a:spLocks/>
          </p:cNvSpPr>
          <p:nvPr/>
        </p:nvSpPr>
        <p:spPr>
          <a:xfrm>
            <a:off x="290596" y="350980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Results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86A92A-695E-421E-9FDF-DC99450C1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332" y="558265"/>
            <a:ext cx="8002618" cy="62997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39E6FC-565D-4A25-89F1-48F860E6A3EF}"/>
              </a:ext>
            </a:extLst>
          </p:cNvPr>
          <p:cNvSpPr txBox="1"/>
          <p:nvPr/>
        </p:nvSpPr>
        <p:spPr>
          <a:xfrm>
            <a:off x="5135418" y="96600"/>
            <a:ext cx="953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dirty="0">
                <a:solidFill>
                  <a:srgbClr val="7030A0"/>
                </a:solidFill>
              </a:rPr>
              <a:t>1 </a:t>
            </a:r>
            <a:r>
              <a:rPr lang="hr-HR" sz="2400" dirty="0" err="1">
                <a:solidFill>
                  <a:srgbClr val="7030A0"/>
                </a:solidFill>
              </a:rPr>
              <a:t>year</a:t>
            </a:r>
            <a:endParaRPr lang="hr-HR" sz="2400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69D844-BE23-4BA4-9D8B-87BC8FA61D90}"/>
              </a:ext>
            </a:extLst>
          </p:cNvPr>
          <p:cNvSpPr txBox="1"/>
          <p:nvPr/>
        </p:nvSpPr>
        <p:spPr>
          <a:xfrm>
            <a:off x="7376854" y="96599"/>
            <a:ext cx="1359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dirty="0">
                <a:solidFill>
                  <a:srgbClr val="7030A0"/>
                </a:solidFill>
              </a:rPr>
              <a:t>6 </a:t>
            </a:r>
            <a:r>
              <a:rPr lang="hr-HR" sz="2400" dirty="0" err="1">
                <a:solidFill>
                  <a:srgbClr val="7030A0"/>
                </a:solidFill>
              </a:rPr>
              <a:t>months</a:t>
            </a:r>
            <a:endParaRPr lang="hr-HR" sz="2400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B4414-1B93-42A2-AD81-8A7E76E7F7D3}"/>
              </a:ext>
            </a:extLst>
          </p:cNvPr>
          <p:cNvSpPr txBox="1"/>
          <p:nvPr/>
        </p:nvSpPr>
        <p:spPr>
          <a:xfrm>
            <a:off x="290596" y="1666875"/>
            <a:ext cx="20424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2800" dirty="0">
                <a:solidFill>
                  <a:srgbClr val="7030A0"/>
                </a:solidFill>
              </a:rPr>
              <a:t>Department </a:t>
            </a:r>
          </a:p>
          <a:p>
            <a:pPr algn="ctr"/>
            <a:r>
              <a:rPr lang="hr-HR" sz="2800" dirty="0" err="1">
                <a:solidFill>
                  <a:srgbClr val="7030A0"/>
                </a:solidFill>
              </a:rPr>
              <a:t>of</a:t>
            </a:r>
            <a:r>
              <a:rPr lang="hr-HR" sz="2800" dirty="0">
                <a:solidFill>
                  <a:srgbClr val="7030A0"/>
                </a:solidFill>
              </a:rPr>
              <a:t> </a:t>
            </a:r>
            <a:r>
              <a:rPr lang="hr-HR" sz="2800" dirty="0" err="1">
                <a:solidFill>
                  <a:srgbClr val="7030A0"/>
                </a:solidFill>
              </a:rPr>
              <a:t>Physics</a:t>
            </a:r>
            <a:endParaRPr lang="hr-HR" sz="2800" dirty="0">
              <a:solidFill>
                <a:srgbClr val="7030A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819346-88F3-463B-A21A-8B4010589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2954476"/>
            <a:ext cx="1277913" cy="128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14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B30B8-9B01-4A57-93B1-ECD9F0CB0004}"/>
              </a:ext>
            </a:extLst>
          </p:cNvPr>
          <p:cNvSpPr txBox="1">
            <a:spLocks/>
          </p:cNvSpPr>
          <p:nvPr/>
        </p:nvSpPr>
        <p:spPr>
          <a:xfrm>
            <a:off x="290596" y="350980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Results</a:t>
            </a:r>
            <a:endParaRPr lang="en-GB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26BAFF-B1FE-47EF-A456-337310662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653760"/>
            <a:ext cx="8172450" cy="56673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E2AD68-7596-4FBA-A45B-A586B9895A77}"/>
              </a:ext>
            </a:extLst>
          </p:cNvPr>
          <p:cNvSpPr/>
          <p:nvPr/>
        </p:nvSpPr>
        <p:spPr>
          <a:xfrm>
            <a:off x="119146" y="2024271"/>
            <a:ext cx="30622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Calibri Light" panose="020F0302020204030204"/>
                <a:ea typeface="+mj-ea"/>
                <a:cs typeface="+mj-cs"/>
              </a:rPr>
              <a:t>School of Applied Mathematics and Informatics </a:t>
            </a:r>
            <a:endParaRPr lang="hr-HR" sz="1100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2B367-7D4B-4F63-B646-7C362E409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95" y="3882706"/>
            <a:ext cx="1379090" cy="14205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B94346-B583-4BE0-8A6E-9EDFC3149B03}"/>
              </a:ext>
            </a:extLst>
          </p:cNvPr>
          <p:cNvSpPr txBox="1"/>
          <p:nvPr/>
        </p:nvSpPr>
        <p:spPr>
          <a:xfrm>
            <a:off x="5811693" y="96600"/>
            <a:ext cx="953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dirty="0">
                <a:solidFill>
                  <a:srgbClr val="7030A0"/>
                </a:solidFill>
              </a:rPr>
              <a:t>1 </a:t>
            </a:r>
            <a:r>
              <a:rPr lang="hr-HR" sz="2400" dirty="0" err="1">
                <a:solidFill>
                  <a:srgbClr val="7030A0"/>
                </a:solidFill>
              </a:rPr>
              <a:t>year</a:t>
            </a:r>
            <a:endParaRPr lang="hr-HR" sz="2400" dirty="0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F1C50A-4926-4C95-8B88-A6B7BA70FD20}"/>
              </a:ext>
            </a:extLst>
          </p:cNvPr>
          <p:cNvSpPr txBox="1"/>
          <p:nvPr/>
        </p:nvSpPr>
        <p:spPr>
          <a:xfrm>
            <a:off x="8053129" y="96599"/>
            <a:ext cx="1359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dirty="0">
                <a:solidFill>
                  <a:srgbClr val="7030A0"/>
                </a:solidFill>
              </a:rPr>
              <a:t>6 </a:t>
            </a:r>
            <a:r>
              <a:rPr lang="hr-HR" sz="2400" dirty="0" err="1">
                <a:solidFill>
                  <a:srgbClr val="7030A0"/>
                </a:solidFill>
              </a:rPr>
              <a:t>months</a:t>
            </a:r>
            <a:endParaRPr lang="hr-HR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677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689A7-6E78-4F04-B9AA-D86C6F6134C0}"/>
              </a:ext>
            </a:extLst>
          </p:cNvPr>
          <p:cNvSpPr txBox="1">
            <a:spLocks/>
          </p:cNvSpPr>
          <p:nvPr/>
        </p:nvSpPr>
        <p:spPr>
          <a:xfrm>
            <a:off x="290596" y="350980"/>
            <a:ext cx="4844822" cy="6742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 err="1">
                <a:solidFill>
                  <a:srgbClr val="7030A0"/>
                </a:solidFill>
              </a:rPr>
              <a:t>Conclusion</a:t>
            </a:r>
            <a:endParaRPr lang="en-GB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9865A8-F219-41AF-9A6A-8DC0E1D482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547122"/>
              </p:ext>
            </p:extLst>
          </p:nvPr>
        </p:nvGraphicFramePr>
        <p:xfrm>
          <a:off x="1619250" y="1168110"/>
          <a:ext cx="8705849" cy="3848101"/>
        </p:xfrm>
        <a:graphic>
          <a:graphicData uri="http://schemas.openxmlformats.org/drawingml/2006/table">
            <a:tbl>
              <a:tblPr firstRow="1" firstCol="1" bandRow="1"/>
              <a:tblGrid>
                <a:gridCol w="1785600">
                  <a:extLst>
                    <a:ext uri="{9D8B030D-6E8A-4147-A177-3AD203B41FA5}">
                      <a16:colId xmlns:a16="http://schemas.microsoft.com/office/drawing/2014/main" val="3958313351"/>
                    </a:ext>
                  </a:extLst>
                </a:gridCol>
                <a:gridCol w="1196571">
                  <a:extLst>
                    <a:ext uri="{9D8B030D-6E8A-4147-A177-3AD203B41FA5}">
                      <a16:colId xmlns:a16="http://schemas.microsoft.com/office/drawing/2014/main" val="1657863653"/>
                    </a:ext>
                  </a:extLst>
                </a:gridCol>
                <a:gridCol w="1311852">
                  <a:extLst>
                    <a:ext uri="{9D8B030D-6E8A-4147-A177-3AD203B41FA5}">
                      <a16:colId xmlns:a16="http://schemas.microsoft.com/office/drawing/2014/main" val="773059629"/>
                    </a:ext>
                  </a:extLst>
                </a:gridCol>
                <a:gridCol w="1311852">
                  <a:extLst>
                    <a:ext uri="{9D8B030D-6E8A-4147-A177-3AD203B41FA5}">
                      <a16:colId xmlns:a16="http://schemas.microsoft.com/office/drawing/2014/main" val="2511348162"/>
                    </a:ext>
                  </a:extLst>
                </a:gridCol>
                <a:gridCol w="1549987">
                  <a:extLst>
                    <a:ext uri="{9D8B030D-6E8A-4147-A177-3AD203B41FA5}">
                      <a16:colId xmlns:a16="http://schemas.microsoft.com/office/drawing/2014/main" val="727551111"/>
                    </a:ext>
                  </a:extLst>
                </a:gridCol>
                <a:gridCol w="1549987">
                  <a:extLst>
                    <a:ext uri="{9D8B030D-6E8A-4147-A177-3AD203B41FA5}">
                      <a16:colId xmlns:a16="http://schemas.microsoft.com/office/drawing/2014/main" val="250137514"/>
                    </a:ext>
                  </a:extLst>
                </a:gridCol>
              </a:tblGrid>
              <a:tr h="1753676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r-H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Number of detectors</a:t>
                      </a:r>
                      <a:endParaRPr lang="hr-H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indoor radon concentration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 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(Bq m</a:t>
                      </a:r>
                      <a:r>
                        <a:rPr lang="en-GB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standard deviation σ (Bq m</a:t>
                      </a:r>
                      <a:r>
                        <a:rPr lang="en-GB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Min – Max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(Bq m</a:t>
                      </a:r>
                      <a:r>
                        <a:rPr lang="en-GB" sz="1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783541"/>
                  </a:ext>
                </a:extLst>
              </a:tr>
              <a:tr h="42728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Department of Physics</a:t>
                      </a:r>
                      <a:endParaRPr lang="hr-HR" sz="18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BEFORE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hr-H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 – 164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775937"/>
                  </a:ext>
                </a:extLst>
              </a:tr>
              <a:tr h="42728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AFTER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hr-H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143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 – 257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104687"/>
                  </a:ext>
                </a:extLst>
              </a:tr>
              <a:tr h="42728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School of Applied Mathematics and Informatics</a:t>
                      </a:r>
                      <a:endParaRPr lang="hr-HR" sz="18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BEFORE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 – 177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811885"/>
                  </a:ext>
                </a:extLst>
              </a:tr>
              <a:tr h="812585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AFTER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263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</a:t>
                      </a:r>
                      <a:endParaRPr lang="hr-H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 – 629</a:t>
                      </a:r>
                      <a:endParaRPr lang="hr-H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90691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6259E39-ADD6-48D1-AF02-FA40AA5F0C4E}"/>
              </a:ext>
            </a:extLst>
          </p:cNvPr>
          <p:cNvSpPr/>
          <p:nvPr/>
        </p:nvSpPr>
        <p:spPr>
          <a:xfrm>
            <a:off x="290596" y="5509491"/>
            <a:ext cx="10987004" cy="1258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systematic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monitoring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measurement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radon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concentration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intervention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may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affect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building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ventilation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aim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protecting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human </a:t>
            </a:r>
            <a:r>
              <a:rPr lang="hr-HR" sz="2400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  <a:r>
              <a:rPr lang="hr-HR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r-HR" sz="20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7515E3-E5B4-43EE-A825-5281A1B3B51F}"/>
              </a:ext>
            </a:extLst>
          </p:cNvPr>
          <p:cNvSpPr/>
          <p:nvPr/>
        </p:nvSpPr>
        <p:spPr>
          <a:xfrm>
            <a:off x="6229351" y="3838575"/>
            <a:ext cx="676274" cy="1028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4E05E06-FC90-4192-A9C5-A753EA09B924}"/>
              </a:ext>
            </a:extLst>
          </p:cNvPr>
          <p:cNvSpPr/>
          <p:nvPr/>
        </p:nvSpPr>
        <p:spPr>
          <a:xfrm>
            <a:off x="6229351" y="2985800"/>
            <a:ext cx="676274" cy="7813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3D9919-AEF0-443F-9A9B-01C7977EEF89}"/>
              </a:ext>
            </a:extLst>
          </p:cNvPr>
          <p:cNvSpPr txBox="1"/>
          <p:nvPr/>
        </p:nvSpPr>
        <p:spPr>
          <a:xfrm>
            <a:off x="6229351" y="4938712"/>
            <a:ext cx="619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>
                <a:solidFill>
                  <a:srgbClr val="FF0000"/>
                </a:solidFill>
              </a:rPr>
              <a:t>3,3x</a:t>
            </a:r>
          </a:p>
        </p:txBody>
      </p:sp>
    </p:spTree>
    <p:extLst>
      <p:ext uri="{BB962C8B-B14F-4D97-AF65-F5344CB8AC3E}">
        <p14:creationId xmlns:p14="http://schemas.microsoft.com/office/powerpoint/2010/main" val="1696799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9AF6B1-8B13-4AF4-B764-41C5B8A5F259}"/>
              </a:ext>
            </a:extLst>
          </p:cNvPr>
          <p:cNvSpPr txBox="1"/>
          <p:nvPr/>
        </p:nvSpPr>
        <p:spPr>
          <a:xfrm>
            <a:off x="238125" y="371475"/>
            <a:ext cx="4685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4400" dirty="0" err="1">
                <a:solidFill>
                  <a:srgbClr val="7030A0"/>
                </a:solidFill>
              </a:rPr>
              <a:t>Acknowledgements</a:t>
            </a:r>
            <a:endParaRPr lang="hr-HR" sz="4400" dirty="0">
              <a:solidFill>
                <a:srgbClr val="7030A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AD74E6-011E-4278-B3E1-EBCCF98397D4}"/>
              </a:ext>
            </a:extLst>
          </p:cNvPr>
          <p:cNvSpPr/>
          <p:nvPr/>
        </p:nvSpPr>
        <p:spPr>
          <a:xfrm>
            <a:off x="2696616" y="3962907"/>
            <a:ext cx="27040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400" dirty="0">
                <a:solidFill>
                  <a:srgbClr val="7030A0"/>
                </a:solidFill>
                <a:ea typeface="Calibri" panose="020F0502020204030204" pitchFamily="34" charset="0"/>
              </a:rPr>
              <a:t>Vanja </a:t>
            </a:r>
            <a:r>
              <a:rPr lang="hr-HR" sz="2400" dirty="0" err="1">
                <a:solidFill>
                  <a:srgbClr val="7030A0"/>
                </a:solidFill>
                <a:ea typeface="Calibri" panose="020F0502020204030204" pitchFamily="34" charset="0"/>
              </a:rPr>
              <a:t>Radolić</a:t>
            </a:r>
            <a:endParaRPr lang="hr-HR" sz="2400" dirty="0">
              <a:solidFill>
                <a:srgbClr val="7030A0"/>
              </a:solidFill>
              <a:ea typeface="Calibri" panose="020F0502020204030204" pitchFamily="34" charset="0"/>
            </a:endParaRPr>
          </a:p>
          <a:p>
            <a:r>
              <a:rPr lang="hr-HR" sz="2400" dirty="0">
                <a:solidFill>
                  <a:srgbClr val="7030A0"/>
                </a:solidFill>
                <a:ea typeface="Calibri" panose="020F0502020204030204" pitchFamily="34" charset="0"/>
              </a:rPr>
              <a:t>Marina Poje Sovilj</a:t>
            </a:r>
          </a:p>
          <a:p>
            <a:r>
              <a:rPr lang="hr-HR" sz="2400" dirty="0">
                <a:solidFill>
                  <a:srgbClr val="7030A0"/>
                </a:solidFill>
                <a:ea typeface="Calibri" panose="020F0502020204030204" pitchFamily="34" charset="0"/>
              </a:rPr>
              <a:t>Igor </a:t>
            </a:r>
            <a:r>
              <a:rPr lang="hr-HR" sz="2400" dirty="0" err="1">
                <a:solidFill>
                  <a:srgbClr val="7030A0"/>
                </a:solidFill>
                <a:ea typeface="Calibri" panose="020F0502020204030204" pitchFamily="34" charset="0"/>
              </a:rPr>
              <a:t>Miklavčić</a:t>
            </a:r>
            <a:endParaRPr lang="hr-HR" sz="2400" dirty="0">
              <a:solidFill>
                <a:srgbClr val="7030A0"/>
              </a:solidFill>
              <a:ea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B88AF7-1C85-4616-935A-65096897DB13}"/>
              </a:ext>
            </a:extLst>
          </p:cNvPr>
          <p:cNvSpPr/>
          <p:nvPr/>
        </p:nvSpPr>
        <p:spPr>
          <a:xfrm>
            <a:off x="6158954" y="3970469"/>
            <a:ext cx="17409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dirty="0">
                <a:solidFill>
                  <a:srgbClr val="7030A0"/>
                </a:solidFill>
                <a:ea typeface="Calibri" panose="020F0502020204030204" pitchFamily="34" charset="0"/>
              </a:rPr>
              <a:t>Ana </a:t>
            </a:r>
            <a:r>
              <a:rPr lang="hr-HR" sz="2400" dirty="0" err="1">
                <a:solidFill>
                  <a:srgbClr val="7030A0"/>
                </a:solidFill>
                <a:ea typeface="Calibri" panose="020F0502020204030204" pitchFamily="34" charset="0"/>
              </a:rPr>
              <a:t>Pavlačić</a:t>
            </a:r>
            <a:endParaRPr lang="hr-HR" sz="2400" dirty="0">
              <a:solidFill>
                <a:srgbClr val="7030A0"/>
              </a:solidFill>
              <a:ea typeface="Calibri" panose="020F0502020204030204" pitchFamily="34" charset="0"/>
            </a:endParaRPr>
          </a:p>
          <a:p>
            <a:r>
              <a:rPr lang="hr-HR" sz="2400" dirty="0">
                <a:solidFill>
                  <a:srgbClr val="7030A0"/>
                </a:solidFill>
                <a:ea typeface="Calibri" panose="020F0502020204030204" pitchFamily="34" charset="0"/>
              </a:rPr>
              <a:t>Bruno Kovač</a:t>
            </a:r>
            <a:endParaRPr lang="hr-HR" sz="2400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32B1C0-89A7-4BEC-AAF2-574375968F5E}"/>
              </a:ext>
            </a:extLst>
          </p:cNvPr>
          <p:cNvSpPr txBox="1"/>
          <p:nvPr/>
        </p:nvSpPr>
        <p:spPr>
          <a:xfrm>
            <a:off x="1709820" y="1569690"/>
            <a:ext cx="9234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800" dirty="0">
                <a:solidFill>
                  <a:srgbClr val="7030A0"/>
                </a:solidFill>
              </a:rPr>
              <a:t>Department </a:t>
            </a:r>
            <a:r>
              <a:rPr lang="hr-HR" sz="2800" dirty="0" err="1">
                <a:solidFill>
                  <a:srgbClr val="7030A0"/>
                </a:solidFill>
              </a:rPr>
              <a:t>of</a:t>
            </a:r>
            <a:r>
              <a:rPr lang="hr-HR" sz="2800" dirty="0">
                <a:solidFill>
                  <a:srgbClr val="7030A0"/>
                </a:solidFill>
              </a:rPr>
              <a:t> </a:t>
            </a:r>
            <a:r>
              <a:rPr lang="hr-HR" sz="2800" dirty="0" err="1">
                <a:solidFill>
                  <a:srgbClr val="7030A0"/>
                </a:solidFill>
              </a:rPr>
              <a:t>Physics</a:t>
            </a:r>
            <a:r>
              <a:rPr lang="hr-HR" sz="2800" dirty="0">
                <a:solidFill>
                  <a:srgbClr val="7030A0"/>
                </a:solidFill>
              </a:rPr>
              <a:t>, J. J. Strossmayer University </a:t>
            </a:r>
            <a:r>
              <a:rPr lang="hr-HR" sz="2800" dirty="0" err="1">
                <a:solidFill>
                  <a:srgbClr val="7030A0"/>
                </a:solidFill>
              </a:rPr>
              <a:t>of</a:t>
            </a:r>
            <a:r>
              <a:rPr lang="hr-HR" sz="2800" dirty="0">
                <a:solidFill>
                  <a:srgbClr val="7030A0"/>
                </a:solidFill>
              </a:rPr>
              <a:t> Osijek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9D32B9-AA4A-4DF6-82CD-49F886AED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433" y="2164314"/>
            <a:ext cx="1562101" cy="1567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71C015-427E-44DB-BE36-682AC9AF4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97" y="2169974"/>
            <a:ext cx="1562101" cy="156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07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1152</TotalTime>
  <Words>374</Words>
  <Application>Microsoft Office PowerPoint</Application>
  <PresentationFormat>Widescreen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Impact of the Energy Renovation of the Building of the Department of Physics and the School of Applied Mathematics and Informatics on Indoor Radon Concentration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 Stanic</dc:creator>
  <cp:lastModifiedBy>Denis Stanic</cp:lastModifiedBy>
  <cp:revision>33</cp:revision>
  <dcterms:created xsi:type="dcterms:W3CDTF">2026-09-30T16:22:21Z</dcterms:created>
  <dcterms:modified xsi:type="dcterms:W3CDTF">2026-10-01T11:34:52Z</dcterms:modified>
</cp:coreProperties>
</file>