
<file path=[Content_Types].xml><?xml version="1.0" encoding="utf-8"?>
<Types xmlns="http://schemas.openxmlformats.org/package/2006/content-types">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4"/>
  </p:notesMasterIdLst>
  <p:sldIdLst>
    <p:sldId id="256" r:id="rId2"/>
    <p:sldId id="270" r:id="rId3"/>
    <p:sldId id="271" r:id="rId4"/>
    <p:sldId id="272" r:id="rId5"/>
    <p:sldId id="273" r:id="rId6"/>
    <p:sldId id="274" r:id="rId7"/>
    <p:sldId id="275" r:id="rId8"/>
    <p:sldId id="276" r:id="rId9"/>
    <p:sldId id="277" r:id="rId10"/>
    <p:sldId id="278" r:id="rId11"/>
    <p:sldId id="279" r:id="rId12"/>
    <p:sldId id="280"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DFDC7"/>
    <a:srgbClr val="FFFF66"/>
    <a:srgbClr val="FFCCFF"/>
    <a:srgbClr val="D2F428"/>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973" autoAdjust="0"/>
    <p:restoredTop sz="55721" autoAdjust="0"/>
  </p:normalViewPr>
  <p:slideViewPr>
    <p:cSldViewPr snapToGrid="0" snapToObjects="1">
      <p:cViewPr varScale="1">
        <p:scale>
          <a:sx n="113" d="100"/>
          <a:sy n="113" d="100"/>
        </p:scale>
        <p:origin x="342" y="1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442"/>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368065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Poštovane kolegice i kolege, danas predstavljam preliminarnu analizu zastupljenosti održivosti u doktorskom obrazovanju u Hrvatskoj. U okviru ovog skupa posebno me zanima veza između znanstvenog znanja, edukacije i zajednice. Kopački rit ovdje je važan kontekst za razmišljanje o toj vezi, a ne predmet našeg empirijskog istraživanja.</a:t>
            </a:r>
          </a:p>
        </p:txBody>
      </p:sp>
      <p:sp>
        <p:nvSpPr>
          <p:cNvPr id="4" name="Slide Number Placeholder 3"/>
          <p:cNvSpPr>
            <a:spLocks noGrp="1"/>
          </p:cNvSpPr>
          <p:nvPr>
            <p:ph type="sldNum" sz="quarter" idx="5"/>
          </p:nvPr>
        </p:nvSpPr>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sz="quarter" idx="3"/>
          </p:nvPr>
        </p:nvSpPr>
        <p:spPr/>
        <p:txBody>
          <a:bodyPr/>
          <a:lstStyle/>
          <a:p>
            <a:r>
              <a:t>Održivost se u suvremenom obrazovnom i znanstvenom kontekstu sve više razumije kao područje u kojem se ekološka pitanja susreću s društvenim, gospodarskim i obrazovnim pitanjima. Primjerice, odgovorno korištenje prirodnih resursa povezano je i s razvojnim potrebama zajednice. Očuvanje baštine uključuje odnos prema prostoru, ali i prema vrijednostima koje ljudi tom prostoru pridaju.</a:t>
            </a:r>
          </a:p>
          <a:p>
            <a:endParaRPr/>
          </a:p>
          <a:p>
            <a:r>
              <a:t>U analizi smo zato sadržaje promatrale kroz četiri tematske dimenzije: okolišnu, društvenu, gospodarsku i baštinsku. Te se dimenzije u stvarnim problemima često preklapaju. To preklapanje važno je i za doktorsko obrazovanje, koje razvija visoko specijalizirano istraživačko znanje.</a:t>
            </a:r>
          </a:p>
          <a:p>
            <a:endParaRPr/>
          </a:p>
          <a:p>
            <a:r>
              <a:t>Pitanje je kako tu specijalizaciju povezati s razumijevanjem šireg problema. UNESCO naglašava obrazovanje za održivi razvoj i djelovanje na lokalnoj razini, dok GreenComp ističe razumijevanje složenosti i djelovanje za održivost. Ti okviri daju teorijsku podlogu našem istraživanju. Oni pomažu objasniti zašto u doktorskim programima tražimo sadržaje koji mogu povezati različita područja znanja.</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sz="quarter" idx="3"/>
          </p:nvPr>
        </p:nvSpPr>
        <p:spPr/>
        <p:txBody>
          <a:bodyPr/>
          <a:lstStyle/>
          <a:p>
            <a:r>
              <a:t>Cilj istraživanja bio je preliminarno ispitati je li i kako tema održivosti zastupljena u sadržajima doktorskih studija u Hrvatskoj za koje smo mogle prikupiti odgovarajuću javno dostupnu dokumentaciju. Željele smo također utvrditi koje se dimenzije održivosti pojavljuju najčešće.</a:t>
            </a:r>
          </a:p>
          <a:p>
            <a:endParaRPr/>
          </a:p>
          <a:p>
            <a:r>
              <a:t>Riječ kako ovdje je posebno važna. Tema može biti vidljiva u jednom kolegiju, u skupini povezanih kolegija ili u širem programskom i istraživačkom usmjerenju. Ti oblici nude različite mogućnosti povezivanja održivosti s disciplinom iz koje program polazi.</a:t>
            </a:r>
          </a:p>
          <a:p>
            <a:endParaRPr/>
          </a:p>
          <a:p>
            <a:r>
              <a:t>Naše istraživanje pruža preliminarni uvid u dokumentirane sadržaje. Ono zato otvara prostor za kasniju, detaljniju analizu obrazovne prakse. Za sada se zadržavamo na onome što službeni dokumenti omogućuju prepoznati i protumačiti. Posebno nas zanima mjesto obrazovanja za održivi razvoj, jer ono povezuje istraživačko znanje s njegovom interpretacijom i primjenom. Takvo određenje cilja usmjerilo je i naš izbor izvora i način čitanja programa.</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sz="quarter" idx="3"/>
          </p:nvPr>
        </p:nvSpPr>
        <p:spPr/>
        <p:txBody>
          <a:bodyPr/>
          <a:lstStyle/>
          <a:p>
            <a:r>
              <a:t>U početnoj fazi oblikovale smo radnu bazu sa sto deset zapisa doktorskih programa. Ta je baza bila polazište za prikupljanje i pregled službenih izvora hrvatskih visokih učilišta.</a:t>
            </a:r>
          </a:p>
          <a:p>
            <a:endParaRPr/>
          </a:p>
          <a:p>
            <a:r>
              <a:t>Međutim, javno dostupni podaci nisu jednako opsežni ni podrobni za sve programe. Negdje je dostupan cjelovit dokument s opisima kolegija, a drugdje je moguće pronaći samo sažet prikaz strukture studija. To utječe na pouzdanost analize.</a:t>
            </a:r>
          </a:p>
          <a:p>
            <a:endParaRPr/>
          </a:p>
          <a:p>
            <a:r>
              <a:t>Zato smo kvalitativnu analizu ograničile na četrdeset programa za koje je dokumentacija omogućila pouzdan uvid u sadržaj. Broj sto deset označava zapise u početnoj radnoj bazi, a broj četrdeset programe koje smo mogle sadržajno analizirati. Razlikovanje tih dviju razina važno je za tumačenje nalaza. Nedovoljna dostupnost dokumentacije ne dopušta zaključak da u nekom programu održivost nije prisutna. Rezultati se odnose na analizirane programe i potrebno ih je čitati uz to ograničenje.</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sz="quarter" idx="3"/>
          </p:nvPr>
        </p:nvSpPr>
        <p:spPr/>
        <p:txBody>
          <a:bodyPr/>
          <a:lstStyle/>
          <a:p>
            <a:r>
              <a:t>Istraživanje smo provele kvalitativnom analizom sadržaja javno dostupnih službenih izvora. Pregledavale smo dokumente studijskih programa, izvedbene planove te popise i opise kolegija.</a:t>
            </a:r>
          </a:p>
          <a:p>
            <a:endParaRPr/>
          </a:p>
          <a:p>
            <a:r>
              <a:t>U tim smo izvorima tražile sadržaje koji imaju jasnu poveznicu s održivošću. Pritom je važno čitati naziv zajedno s opisom i kontekstom programa. Tema se može odnositi na očuvanje prirode, korištenje resursa, društvene potrebe, razvoj ili baštinu, čak i kada sam naziv kolegija ne sadrži riječ održivost.</a:t>
            </a:r>
          </a:p>
          <a:p>
            <a:endParaRPr/>
          </a:p>
          <a:p>
            <a:r>
              <a:t>Prepoznate sadržaje tematski smo razvrstavale prema okolišnoj, društvenoj, gospodarskoj i baštinskoj dimenziji. Jedan sadržaj može povezivati više dimenzija, što je očekivano s obzirom na interdisciplinarnu prirodu održivosti. Usporedno smo promatrale kako se tema uključuje u program. Time smo mogle razlikovati pojedinačne kolegije od šire postavljenih programskih ili istraživačkih usmjerenja. Takav pristup omogućuje opis obrazaca uključivanja, uz poštovanje različitih disciplinarnih polazišta doktorskih studija.</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sz="quarter" idx="3"/>
          </p:nvPr>
        </p:nvSpPr>
        <p:spPr/>
        <p:txBody>
          <a:bodyPr/>
          <a:lstStyle/>
          <a:p>
            <a:r>
              <a:t>Rezultati upućuju na različite obrasce uključivanja teme održivosti u analizirane doktorske programe. U nekima je ona vidljiva kroz pojedinačne kolegije. U drugima je prisutna u povezanim sadržajima ili modulu. U trećima se može prepoznati u šire postavljenom programskom i istraživačkom usmjerenju.</a:t>
            </a:r>
          </a:p>
          <a:p>
            <a:endParaRPr/>
          </a:p>
          <a:p>
            <a:r>
              <a:t>To znači da zastupljenost teme treba promatrati u odnosu na cjelinu programa. Pojedinačni kolegij može otvoriti određeno pitanje održivosti unutar discipline. Modul može stvoriti prostor za povezivanje više pitanja. Šire usmjerenje može održivost postaviti kao važan okvir istraživačkog rada.</a:t>
            </a:r>
          </a:p>
          <a:p>
            <a:endParaRPr/>
          </a:p>
          <a:p>
            <a:r>
              <a:t>Sama razlika među tim oblicima ne govori koji je program kvalitetniji. Za takav bi zaključak trebalo ispitati ishode učenja, način izvođenja nastave i iskustva doktoranada. Naša analiza pokazuje što je prepoznatljivo u javnoj dokumentaciji. Njezina je vrijednost u tome što održivost prikazuje kao temu koja ulazi u doktorsko obrazovanje različitim putovima. Upravo je razumijevanje tih putova korisno polazište za razgovor o mogućnostima daljnjeg razvoja kurikuluma.</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sz="quarter" idx="3"/>
          </p:nvPr>
        </p:nvSpPr>
        <p:spPr/>
        <p:txBody>
          <a:bodyPr/>
          <a:lstStyle/>
          <a:p>
            <a:r>
              <a:t>Različite obrasce možemo približiti kroz primjere opisane u radu. U doktorskom studiju Menadžment održivog razvoja u Rijeci održivost je dio šireg programskog usmjerenja. Sadržaji povezuju razvojna i gospodarska pitanja s okolišem i drugim područjima.</a:t>
            </a:r>
          </a:p>
          <a:p>
            <a:endParaRPr/>
          </a:p>
          <a:p>
            <a:r>
              <a:t>U doktorskom studiju Nove paradigme obrazovanja u Puli vidljiv je zaseban modul Odgoj i obrazovanje za održivi razvoj. Taj primjer posebno jasno pokazuje mogućnost povezivanja održivosti s obrazovnim sadržajima. U radu su navedeni i povezani izborni kolegiji na doktorskom studiju Pedagogije u Rijeci.</a:t>
            </a:r>
          </a:p>
          <a:p>
            <a:endParaRPr/>
          </a:p>
          <a:p>
            <a:r>
              <a:t>Doktorski studij Zaštita prirode i okoliša u Osijeku uključuje specijalizirane sadržaje koji se odnose na ekologiju, bioraznolikost, zaštitu prirode i upravljanje resursima. Ovi primjeri služe da pokažu raznolikost pristupa. Svaki polazi od vlastitog područja, a tema održivosti poprima drukčije mjesto u programu. Za buduće je istraživanje zanimljivo kako se ta različita polazišta povezuju s kompetencijama koje doktorandi razvijaju.</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sz="quarter" idx="3"/>
          </p:nvPr>
        </p:nvSpPr>
        <p:spPr/>
        <p:txBody>
          <a:bodyPr/>
          <a:lstStyle/>
          <a:p>
            <a:r>
              <a:t>Posebno se izdvaja slabija prisutnost obrazovanja za održivi razvoj u analiziranim sadržajima. Taj nalaz otvara pitanje koliko se istraživačko znanje o održivosti povezuje sa sposobnošću njegove komunikacije, interpretacije i društvene primjene.</a:t>
            </a:r>
          </a:p>
          <a:p>
            <a:endParaRPr/>
          </a:p>
          <a:p>
            <a:r>
              <a:t>Istraživač može dobro poznavati problem, ali za razgovor s različitim skupinama treba znati kako ga objasniti, kako čuti njihova pitanja i kako vlastite spoznaje povezati s njihovim iskustvom. To su važne obrazovne zadaće, osobito kada je riječ o složenim okolišnim i društvenim problemima.</a:t>
            </a:r>
          </a:p>
          <a:p>
            <a:endParaRPr/>
          </a:p>
          <a:p>
            <a:r>
              <a:t>Barth i suradnici naglašavaju da se kompetencije za održivi razvoj razvijaju u različitim kontekstima učenja. Lozano i suradnici upozoravaju na povezanost kompetencija i pedagoških pristupa. Iz te perspektive prisutnost teme u dokumentu početna je informacija. Sljedeće je pitanje kakva iskustva učenja program omogućuje. Naš nalaz zato upućuje na prostor za snažnije povezivanje doktorskog obrazovanja s edukacijom i uključivanjem zajednice, uz daljnju provjeru kako se takvo povezivanje ostvaruje u praksi.</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sz="quarter" idx="3"/>
          </p:nvPr>
        </p:nvSpPr>
        <p:spPr/>
        <p:txBody>
          <a:bodyPr/>
          <a:lstStyle/>
          <a:p>
            <a:r>
              <a:t>U kontekstu ovoga skupa možemo se vratiti pitanju s početka: kako znanstveno znanje povezati s ljudima i prostorom? U zaštićenim i ekološki osjetljivim područjima susreću se pitanja prirode, baštine, korištenja resursa i potreba zajednica.</a:t>
            </a:r>
          </a:p>
          <a:p>
            <a:endParaRPr/>
          </a:p>
          <a:p>
            <a:r>
              <a:t>Kopački rit ovdje pruža kontekst za promišljanje primjene naših nalaza. Kada razmišljamo o interpretaciji prirodne i kulturne baštine, važno je kako stručnu informaciju učiniti razumljivom različitim ljudima. Kada razmišljamo o uključivanju zajednice, važno je čuti iskustva stanovnika i razumjeti njihove potrebe.</a:t>
            </a:r>
          </a:p>
          <a:p>
            <a:endParaRPr/>
          </a:p>
          <a:p>
            <a:r>
              <a:t>Doktorsko obrazovanje moglo bi stvarati prilike za takav rad kroz interdisciplinarne zadatke, terenska iskustva i suradnju s dionicima. Primjerice, istraživački problem mogao bi se razmatrati uz razgovor s ljudima koji se s njim susreću u svakodnevnom životu. To je prijedlog primjene, a ne nalaz istraživanja provedenog u parku. Literaturu o radu na stvarnim izazovima koristimo kao podlogu za razmišljanje kako znanje povezati s potrebama konkretnog prostora.</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sz="quarter" idx="3"/>
          </p:nvPr>
        </p:nvSpPr>
        <p:spPr/>
        <p:txBody>
          <a:bodyPr/>
          <a:lstStyle/>
          <a:p>
            <a:r>
              <a:t>Prije zaključka važno je istaknuti ograničenja. Opseg i podrobnost javne dokumentacije razlikuju se među programima. Zbog toga se nalazi odnose na četrdeset programa za koje je bio moguć pouzdan uvid u sadržaj.</a:t>
            </a:r>
          </a:p>
          <a:p>
            <a:endParaRPr/>
          </a:p>
          <a:p>
            <a:r>
              <a:t>Osim toga, opis kolegija ili programskog usmjerenja pokazuje formalno predviđen sadržaj. Za razumijevanje obrazovnog iskustva trebalo bi ispitati i način izvođenja nastave, ishode učenja te ono što doktorandi doista razvijaju kroz studij.</a:t>
            </a:r>
          </a:p>
          <a:p>
            <a:endParaRPr/>
          </a:p>
          <a:p>
            <a:r>
              <a:t>Daljnje istraživanje zato treba osigurati potpuniju i usporediviju dokumentaciju te povezati analizu sadržaja s nastavnom praksom. Bilo bi korisno uključiti iskustva doktoranada i nastavnika. Time bismo mogli preciznije razumjeti kako različiti načini uključivanja održivosti djeluju u obrazovnom procesu. Preliminarna analiza pruža polazište za taj korak i usmjerava pozornost prema vezama između stručnog znanja, obrazovanja i zajednice.</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sz="quarter" idx="3"/>
          </p:nvPr>
        </p:nvSpPr>
        <p:spPr/>
        <p:txBody>
          <a:bodyPr/>
          <a:lstStyle/>
          <a:p>
            <a:r>
              <a:t>Zaključno, analiza upućuje na različite obrasce uključivanja teme održivosti u sadržaje analiziranih doktorskih programa. Održivost se pojavljuje kroz pojedinačne kolegije, povezane sadržaje te šira programska i istraživačka usmjerenja.</a:t>
            </a:r>
          </a:p>
          <a:p>
            <a:endParaRPr/>
          </a:p>
          <a:p>
            <a:r>
              <a:t>Istodobno, slabija prisutnost obrazovanja za održivi razvoj otvara prostor za snažnije povezivanje doktorskog obrazovanja s komunikacijom, edukacijom i uključivanjem zajednice. Takvo povezivanje moglo bi pridonijeti obrazovanju istraživača koji stečena znanja primjenjuju u interdisciplinarnom razumijevanju okolišnih i društvenih problema.</a:t>
            </a:r>
          </a:p>
          <a:p>
            <a:endParaRPr/>
          </a:p>
          <a:p>
            <a:r>
              <a:t>U kontekstu Kopačkog rita to nas vraća na odnos između znanstvene spoznaje i konkretnog prostora. Doktorsko obrazovanje može pomoći da istraživači prepoznaju taj odnos, razumiju potrebe zajednica i svoje znanje učine korisnim u razgovoru o održivosti. S tim pitanjem završavamo: kakve prilike za takvo učenje želimo stvarati u doktorskim programima? Hvala vam na pozornosti.</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10/1/2026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10/1/2026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10/1/2026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10/1/2026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10/1/2026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10/1/2026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10/1/2026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jpg"/>
          <p:cNvPicPr>
            <a:picLocks noChangeAspect="1"/>
          </p:cNvPicPr>
          <p:nvPr/>
        </p:nvPicPr>
        <p:blipFill>
          <a:blip r:embed="rId3"/>
          <a:stretch>
            <a:fillRect/>
          </a:stretch>
        </p:blipFill>
        <p:spPr>
          <a:xfrm>
            <a:off x="283464" y="135806"/>
            <a:ext cx="3337560" cy="1051560"/>
          </a:xfrm>
          <a:prstGeom prst="rect">
            <a:avLst/>
          </a:prstGeom>
        </p:spPr>
      </p:pic>
      <p:sp>
        <p:nvSpPr>
          <p:cNvPr id="3" name="TextBox 2"/>
          <p:cNvSpPr txBox="1"/>
          <p:nvPr/>
        </p:nvSpPr>
        <p:spPr>
          <a:xfrm>
            <a:off x="640081" y="1901312"/>
            <a:ext cx="10881360" cy="2894510"/>
          </a:xfrm>
          <a:prstGeom prst="rect">
            <a:avLst/>
          </a:prstGeom>
          <a:noFill/>
        </p:spPr>
        <p:txBody>
          <a:bodyPr wrap="square" lIns="36576" tIns="18288">
            <a:spAutoFit/>
          </a:bodyPr>
          <a:lstStyle/>
          <a:p>
            <a:pPr algn="just">
              <a:lnSpc>
                <a:spcPct val="107000"/>
              </a:lnSpc>
              <a:spcAft>
                <a:spcPts val="800"/>
              </a:spcAft>
            </a:pPr>
            <a:r>
              <a:rPr lang="hr-HR" sz="3200" b="1" dirty="0" err="1">
                <a:solidFill>
                  <a:srgbClr val="7030A0"/>
                </a:solidFill>
                <a:effectLst/>
                <a:latin typeface="Times New Roman" panose="02020603050405020304" pitchFamily="18" charset="0"/>
                <a:ea typeface="Times New Roman" panose="02020603050405020304" pitchFamily="18" charset="0"/>
                <a:cs typeface="Times New Roman" panose="02020603050405020304" pitchFamily="18" charset="0"/>
              </a:rPr>
              <a:t>Reprezentation</a:t>
            </a:r>
            <a:r>
              <a:rPr lang="hr-HR" sz="3200" b="1" dirty="0">
                <a:solidFill>
                  <a:srgbClr val="7030A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hr-HR" sz="3200" b="1" dirty="0" err="1">
                <a:solidFill>
                  <a:srgbClr val="7030A0"/>
                </a:solidFill>
                <a:effectLst/>
                <a:latin typeface="Times New Roman" panose="02020603050405020304" pitchFamily="18" charset="0"/>
                <a:ea typeface="Times New Roman" panose="02020603050405020304" pitchFamily="18" charset="0"/>
                <a:cs typeface="Times New Roman" panose="02020603050405020304" pitchFamily="18" charset="0"/>
              </a:rPr>
              <a:t>of</a:t>
            </a:r>
            <a:r>
              <a:rPr lang="hr-HR" sz="3200" b="1" dirty="0">
                <a:solidFill>
                  <a:srgbClr val="7030A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hr-HR" sz="3200" b="1" dirty="0" err="1">
                <a:solidFill>
                  <a:srgbClr val="7030A0"/>
                </a:solidFill>
                <a:effectLst/>
                <a:latin typeface="Times New Roman" panose="02020603050405020304" pitchFamily="18" charset="0"/>
                <a:ea typeface="Times New Roman" panose="02020603050405020304" pitchFamily="18" charset="0"/>
                <a:cs typeface="Times New Roman" panose="02020603050405020304" pitchFamily="18" charset="0"/>
              </a:rPr>
              <a:t>Sustainability</a:t>
            </a:r>
            <a:r>
              <a:rPr lang="hr-HR" sz="3200" b="1" dirty="0">
                <a:solidFill>
                  <a:srgbClr val="7030A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hr-HR" sz="3200" b="1" dirty="0" err="1">
                <a:solidFill>
                  <a:srgbClr val="7030A0"/>
                </a:solidFill>
                <a:effectLst/>
                <a:latin typeface="Times New Roman" panose="02020603050405020304" pitchFamily="18" charset="0"/>
                <a:ea typeface="Times New Roman" panose="02020603050405020304" pitchFamily="18" charset="0"/>
                <a:cs typeface="Times New Roman" panose="02020603050405020304" pitchFamily="18" charset="0"/>
              </a:rPr>
              <a:t>Topics</a:t>
            </a:r>
            <a:r>
              <a:rPr lang="hr-HR" sz="3200" b="1" dirty="0">
                <a:solidFill>
                  <a:srgbClr val="7030A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hr-HR" sz="3200" b="1" dirty="0" err="1">
                <a:solidFill>
                  <a:srgbClr val="7030A0"/>
                </a:solidFill>
                <a:effectLst/>
                <a:latin typeface="Times New Roman" panose="02020603050405020304" pitchFamily="18" charset="0"/>
                <a:ea typeface="Times New Roman" panose="02020603050405020304" pitchFamily="18" charset="0"/>
                <a:cs typeface="Times New Roman" panose="02020603050405020304" pitchFamily="18" charset="0"/>
              </a:rPr>
              <a:t>in</a:t>
            </a:r>
            <a:r>
              <a:rPr lang="hr-HR" sz="3200" b="1" dirty="0">
                <a:solidFill>
                  <a:srgbClr val="7030A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hr-HR" sz="3200" b="1" dirty="0" err="1">
                <a:solidFill>
                  <a:srgbClr val="7030A0"/>
                </a:solidFill>
                <a:effectLst/>
                <a:latin typeface="Times New Roman" panose="02020603050405020304" pitchFamily="18" charset="0"/>
                <a:ea typeface="Times New Roman" panose="02020603050405020304" pitchFamily="18" charset="0"/>
                <a:cs typeface="Times New Roman" panose="02020603050405020304" pitchFamily="18" charset="0"/>
              </a:rPr>
              <a:t>Doctoral</a:t>
            </a:r>
            <a:r>
              <a:rPr lang="hr-HR" sz="3200" b="1" dirty="0">
                <a:solidFill>
                  <a:srgbClr val="7030A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hr-HR" sz="3200" b="1" dirty="0" err="1">
                <a:solidFill>
                  <a:srgbClr val="7030A0"/>
                </a:solidFill>
                <a:effectLst/>
                <a:latin typeface="Times New Roman" panose="02020603050405020304" pitchFamily="18" charset="0"/>
                <a:ea typeface="Times New Roman" panose="02020603050405020304" pitchFamily="18" charset="0"/>
                <a:cs typeface="Times New Roman" panose="02020603050405020304" pitchFamily="18" charset="0"/>
              </a:rPr>
              <a:t>Education</a:t>
            </a:r>
            <a:r>
              <a:rPr lang="hr-HR" sz="3200" b="1" dirty="0">
                <a:solidFill>
                  <a:srgbClr val="7030A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hr-HR" sz="3200" b="1" dirty="0" err="1">
                <a:solidFill>
                  <a:srgbClr val="7030A0"/>
                </a:solidFill>
                <a:effectLst/>
                <a:latin typeface="Times New Roman" panose="02020603050405020304" pitchFamily="18" charset="0"/>
                <a:ea typeface="Times New Roman" panose="02020603050405020304" pitchFamily="18" charset="0"/>
                <a:cs typeface="Times New Roman" panose="02020603050405020304" pitchFamily="18" charset="0"/>
              </a:rPr>
              <a:t>in</a:t>
            </a:r>
            <a:r>
              <a:rPr lang="hr-HR" sz="3200" b="1" dirty="0">
                <a:solidFill>
                  <a:srgbClr val="7030A0"/>
                </a:solidFill>
                <a:effectLst/>
                <a:latin typeface="Times New Roman" panose="02020603050405020304" pitchFamily="18" charset="0"/>
                <a:ea typeface="Times New Roman" panose="02020603050405020304" pitchFamily="18" charset="0"/>
                <a:cs typeface="Times New Roman" panose="02020603050405020304" pitchFamily="18" charset="0"/>
              </a:rPr>
              <a:t> Croatia: A </a:t>
            </a:r>
            <a:r>
              <a:rPr lang="hr-HR" sz="3200" b="1" dirty="0" err="1">
                <a:solidFill>
                  <a:srgbClr val="7030A0"/>
                </a:solidFill>
                <a:effectLst/>
                <a:latin typeface="Times New Roman" panose="02020603050405020304" pitchFamily="18" charset="0"/>
                <a:ea typeface="Times New Roman" panose="02020603050405020304" pitchFamily="18" charset="0"/>
                <a:cs typeface="Times New Roman" panose="02020603050405020304" pitchFamily="18" charset="0"/>
              </a:rPr>
              <a:t>Preliminary</a:t>
            </a:r>
            <a:r>
              <a:rPr lang="hr-HR" sz="3200" b="1" dirty="0">
                <a:solidFill>
                  <a:srgbClr val="7030A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hr-HR" sz="3200" b="1" dirty="0" err="1">
                <a:solidFill>
                  <a:srgbClr val="7030A0"/>
                </a:solidFill>
                <a:effectLst/>
                <a:latin typeface="Times New Roman" panose="02020603050405020304" pitchFamily="18" charset="0"/>
                <a:ea typeface="Times New Roman" panose="02020603050405020304" pitchFamily="18" charset="0"/>
                <a:cs typeface="Times New Roman" panose="02020603050405020304" pitchFamily="18" charset="0"/>
              </a:rPr>
              <a:t>Content</a:t>
            </a:r>
            <a:r>
              <a:rPr lang="hr-HR" sz="3200" b="1" dirty="0">
                <a:solidFill>
                  <a:srgbClr val="7030A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hr-HR" sz="3200" b="1" dirty="0" err="1">
                <a:solidFill>
                  <a:srgbClr val="7030A0"/>
                </a:solidFill>
                <a:effectLst/>
                <a:latin typeface="Times New Roman" panose="02020603050405020304" pitchFamily="18" charset="0"/>
                <a:ea typeface="Times New Roman" panose="02020603050405020304" pitchFamily="18" charset="0"/>
                <a:cs typeface="Times New Roman" panose="02020603050405020304" pitchFamily="18" charset="0"/>
              </a:rPr>
              <a:t>Analysis</a:t>
            </a:r>
            <a:r>
              <a:rPr lang="hr-HR" sz="3200" b="1" dirty="0">
                <a:solidFill>
                  <a:srgbClr val="7030A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hr-HR" sz="3200" b="1" dirty="0" err="1">
                <a:solidFill>
                  <a:srgbClr val="7030A0"/>
                </a:solidFill>
                <a:effectLst/>
                <a:latin typeface="Times New Roman" panose="02020603050405020304" pitchFamily="18" charset="0"/>
                <a:ea typeface="Times New Roman" panose="02020603050405020304" pitchFamily="18" charset="0"/>
                <a:cs typeface="Times New Roman" panose="02020603050405020304" pitchFamily="18" charset="0"/>
              </a:rPr>
              <a:t>of</a:t>
            </a:r>
            <a:r>
              <a:rPr lang="hr-HR" sz="3200" b="1" dirty="0">
                <a:solidFill>
                  <a:srgbClr val="7030A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hr-HR" sz="3200" b="1" dirty="0" err="1">
                <a:solidFill>
                  <a:srgbClr val="7030A0"/>
                </a:solidFill>
                <a:effectLst/>
                <a:latin typeface="Times New Roman" panose="02020603050405020304" pitchFamily="18" charset="0"/>
                <a:ea typeface="Times New Roman" panose="02020603050405020304" pitchFamily="18" charset="0"/>
                <a:cs typeface="Times New Roman" panose="02020603050405020304" pitchFamily="18" charset="0"/>
              </a:rPr>
              <a:t>Study</a:t>
            </a:r>
            <a:r>
              <a:rPr lang="hr-HR" sz="3200" b="1" dirty="0">
                <a:solidFill>
                  <a:srgbClr val="7030A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hr-HR" sz="3200" b="1" dirty="0" err="1">
                <a:solidFill>
                  <a:srgbClr val="7030A0"/>
                </a:solidFill>
                <a:effectLst/>
                <a:latin typeface="Times New Roman" panose="02020603050405020304" pitchFamily="18" charset="0"/>
                <a:ea typeface="Times New Roman" panose="02020603050405020304" pitchFamily="18" charset="0"/>
                <a:cs typeface="Times New Roman" panose="02020603050405020304" pitchFamily="18" charset="0"/>
              </a:rPr>
              <a:t>Programmes</a:t>
            </a:r>
            <a:endParaRPr lang="hr-HR" sz="2800"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a:p>
            <a:pPr>
              <a:spcAft>
                <a:spcPts val="1500"/>
              </a:spcAft>
              <a:defRPr sz="3000" b="1">
                <a:solidFill>
                  <a:srgbClr val="371F43"/>
                </a:solidFill>
                <a:latin typeface="Aptos"/>
              </a:defRPr>
            </a:pPr>
            <a:r>
              <a:rPr lang="hr-HR" sz="3200" dirty="0">
                <a:solidFill>
                  <a:srgbClr val="7030A0"/>
                </a:solidFill>
              </a:rPr>
              <a:t>  </a:t>
            </a:r>
          </a:p>
          <a:p>
            <a:pPr>
              <a:spcAft>
                <a:spcPts val="1500"/>
              </a:spcAft>
              <a:defRPr sz="3000" b="1">
                <a:solidFill>
                  <a:srgbClr val="371F43"/>
                </a:solidFill>
                <a:latin typeface="Aptos"/>
              </a:defRPr>
            </a:pPr>
            <a:endParaRPr dirty="0"/>
          </a:p>
        </p:txBody>
      </p:sp>
      <p:sp>
        <p:nvSpPr>
          <p:cNvPr id="4" name="Rectangle 3"/>
          <p:cNvSpPr/>
          <p:nvPr/>
        </p:nvSpPr>
        <p:spPr>
          <a:xfrm>
            <a:off x="0" y="4077238"/>
            <a:ext cx="12192000" cy="2780762"/>
          </a:xfrm>
          <a:prstGeom prst="rect">
            <a:avLst/>
          </a:prstGeom>
          <a:solidFill>
            <a:srgbClr val="371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640080" y="3903134"/>
            <a:ext cx="10881360" cy="2311402"/>
          </a:xfrm>
          <a:prstGeom prst="rect">
            <a:avLst/>
          </a:prstGeom>
          <a:noFill/>
        </p:spPr>
        <p:txBody>
          <a:bodyPr wrap="square" lIns="36576" tIns="18288">
            <a:spAutoFit/>
          </a:bodyPr>
          <a:lstStyle/>
          <a:p>
            <a:pPr>
              <a:spcAft>
                <a:spcPts val="1500"/>
              </a:spcAft>
              <a:defRPr sz="1900" b="0">
                <a:solidFill>
                  <a:srgbClr val="FFFFFF"/>
                </a:solidFill>
                <a:latin typeface="Aptos"/>
              </a:defRPr>
            </a:pPr>
            <a:endParaRPr lang="hr-HR" dirty="0">
              <a:solidFill>
                <a:schemeClr val="bg1"/>
              </a:solidFill>
            </a:endParaRPr>
          </a:p>
          <a:p>
            <a:pPr>
              <a:spcAft>
                <a:spcPts val="1500"/>
              </a:spcAft>
              <a:defRPr sz="1900" b="0">
                <a:solidFill>
                  <a:srgbClr val="FFFFFF"/>
                </a:solidFill>
                <a:latin typeface="Aptos"/>
              </a:defRPr>
            </a:pPr>
            <a:r>
              <a:rPr sz="2000" dirty="0">
                <a:solidFill>
                  <a:srgbClr val="FFFF00"/>
                </a:solidFill>
              </a:rPr>
              <a:t>Sandra Bilonić, </a:t>
            </a:r>
            <a:r>
              <a:rPr sz="2000" dirty="0" err="1">
                <a:solidFill>
                  <a:srgbClr val="FFFF00"/>
                </a:solidFill>
              </a:rPr>
              <a:t>Antonija</a:t>
            </a:r>
            <a:r>
              <a:rPr sz="2000" dirty="0">
                <a:solidFill>
                  <a:srgbClr val="FFFF00"/>
                </a:solidFill>
              </a:rPr>
              <a:t> </a:t>
            </a:r>
            <a:r>
              <a:rPr sz="2000" dirty="0" err="1">
                <a:solidFill>
                  <a:srgbClr val="FFFF00"/>
                </a:solidFill>
              </a:rPr>
              <a:t>Huljev</a:t>
            </a:r>
            <a:r>
              <a:rPr sz="2000" dirty="0">
                <a:solidFill>
                  <a:srgbClr val="FFFF00"/>
                </a:solidFill>
              </a:rPr>
              <a:t>, </a:t>
            </a:r>
            <a:r>
              <a:rPr sz="2000" dirty="0" err="1">
                <a:solidFill>
                  <a:srgbClr val="FFFF00"/>
                </a:solidFill>
              </a:rPr>
              <a:t>Marija</a:t>
            </a:r>
            <a:r>
              <a:rPr sz="2000" dirty="0">
                <a:solidFill>
                  <a:srgbClr val="FFFF00"/>
                </a:solidFill>
              </a:rPr>
              <a:t> </a:t>
            </a:r>
            <a:r>
              <a:rPr sz="2000" dirty="0" err="1">
                <a:solidFill>
                  <a:srgbClr val="FFFF00"/>
                </a:solidFill>
              </a:rPr>
              <a:t>Kurilj</a:t>
            </a:r>
            <a:endParaRPr lang="hr-HR" sz="2000" dirty="0">
              <a:solidFill>
                <a:srgbClr val="FFFF00"/>
              </a:solidFill>
            </a:endParaRPr>
          </a:p>
          <a:p>
            <a:pPr>
              <a:spcAft>
                <a:spcPts val="1500"/>
              </a:spcAft>
              <a:defRPr sz="1900" b="0">
                <a:solidFill>
                  <a:srgbClr val="FFFFFF"/>
                </a:solidFill>
                <a:latin typeface="Aptos"/>
              </a:defRPr>
            </a:pPr>
            <a:endParaRPr dirty="0"/>
          </a:p>
          <a:p>
            <a:pPr>
              <a:spcAft>
                <a:spcPts val="1500"/>
              </a:spcAft>
              <a:defRPr sz="1900" b="0">
                <a:solidFill>
                  <a:srgbClr val="FFFFFF"/>
                </a:solidFill>
                <a:latin typeface="Aptos"/>
              </a:defRPr>
            </a:pPr>
            <a:r>
              <a:rPr dirty="0">
                <a:solidFill>
                  <a:schemeClr val="bg1">
                    <a:lumMod val="75000"/>
                  </a:schemeClr>
                </a:solidFill>
              </a:rPr>
              <a:t>15th International Symposium “</a:t>
            </a:r>
            <a:r>
              <a:rPr dirty="0" err="1">
                <a:solidFill>
                  <a:schemeClr val="bg1">
                    <a:lumMod val="75000"/>
                  </a:schemeClr>
                </a:solidFill>
              </a:rPr>
              <a:t>Kopački</a:t>
            </a:r>
            <a:r>
              <a:rPr dirty="0">
                <a:solidFill>
                  <a:schemeClr val="bg1">
                    <a:lumMod val="75000"/>
                  </a:schemeClr>
                </a:solidFill>
              </a:rPr>
              <a:t> </a:t>
            </a:r>
            <a:r>
              <a:rPr dirty="0" err="1">
                <a:solidFill>
                  <a:schemeClr val="bg1">
                    <a:lumMod val="75000"/>
                  </a:schemeClr>
                </a:solidFill>
              </a:rPr>
              <a:t>Rit</a:t>
            </a:r>
            <a:r>
              <a:rPr dirty="0">
                <a:solidFill>
                  <a:schemeClr val="bg1">
                    <a:lumMod val="75000"/>
                  </a:schemeClr>
                </a:solidFill>
              </a:rPr>
              <a:t>: </a:t>
            </a:r>
            <a:r>
              <a:rPr lang="hr-HR" dirty="0">
                <a:solidFill>
                  <a:schemeClr val="bg1">
                    <a:lumMod val="75000"/>
                  </a:schemeClr>
                </a:solidFill>
              </a:rPr>
              <a:t>Past, </a:t>
            </a:r>
            <a:r>
              <a:rPr lang="hr-HR" dirty="0" err="1">
                <a:solidFill>
                  <a:schemeClr val="bg1">
                    <a:lumMod val="75000"/>
                  </a:schemeClr>
                </a:solidFill>
              </a:rPr>
              <a:t>Present</a:t>
            </a:r>
            <a:r>
              <a:rPr lang="hr-HR" dirty="0">
                <a:solidFill>
                  <a:schemeClr val="bg1">
                    <a:lumMod val="75000"/>
                  </a:schemeClr>
                </a:solidFill>
              </a:rPr>
              <a:t>, Future </a:t>
            </a:r>
            <a:r>
              <a:rPr dirty="0">
                <a:solidFill>
                  <a:schemeClr val="bg1">
                    <a:lumMod val="75000"/>
                  </a:schemeClr>
                </a:solidFill>
              </a:rPr>
              <a:t>2026”</a:t>
            </a:r>
            <a:endParaRPr lang="hr-HR" dirty="0">
              <a:solidFill>
                <a:schemeClr val="bg1">
                  <a:lumMod val="75000"/>
                </a:schemeClr>
              </a:solidFill>
            </a:endParaRPr>
          </a:p>
          <a:p>
            <a:pPr>
              <a:spcAft>
                <a:spcPts val="1500"/>
              </a:spcAft>
              <a:defRPr sz="1900" b="0">
                <a:solidFill>
                  <a:srgbClr val="FFFFFF"/>
                </a:solidFill>
                <a:latin typeface="Aptos"/>
              </a:defRPr>
            </a:pPr>
            <a:r>
              <a:rPr lang="hr-HR" dirty="0">
                <a:solidFill>
                  <a:schemeClr val="bg1"/>
                </a:solidFill>
              </a:rPr>
              <a:t>Osijek, 1–2 October 2026</a:t>
            </a:r>
            <a:endParaRPr dirty="0">
              <a:solidFill>
                <a:schemeClr val="bg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109728"/>
          </a:xfrm>
          <a:prstGeom prst="rect">
            <a:avLst/>
          </a:prstGeom>
          <a:solidFill>
            <a:srgbClr val="371F43"/>
          </a:solidFill>
          <a:ln>
            <a:solidFill>
              <a:srgbClr val="371F43"/>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502920" y="347472"/>
            <a:ext cx="146304" cy="384048"/>
          </a:xfrm>
          <a:prstGeom prst="rect">
            <a:avLst/>
          </a:prstGeom>
          <a:solidFill>
            <a:srgbClr val="FFDD30"/>
          </a:solidFill>
          <a:ln>
            <a:solidFill>
              <a:srgbClr val="FFDD3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4" name="Picture 3" descr="image.jpg"/>
          <p:cNvPicPr>
            <a:picLocks noChangeAspect="1"/>
          </p:cNvPicPr>
          <p:nvPr/>
        </p:nvPicPr>
        <p:blipFill>
          <a:blip r:embed="rId3"/>
          <a:stretch>
            <a:fillRect/>
          </a:stretch>
        </p:blipFill>
        <p:spPr>
          <a:xfrm>
            <a:off x="10744200" y="228600"/>
            <a:ext cx="960120" cy="283464"/>
          </a:xfrm>
          <a:prstGeom prst="rect">
            <a:avLst/>
          </a:prstGeom>
        </p:spPr>
      </p:pic>
      <p:sp>
        <p:nvSpPr>
          <p:cNvPr id="5" name="TextBox 4"/>
          <p:cNvSpPr txBox="1"/>
          <p:nvPr/>
        </p:nvSpPr>
        <p:spPr>
          <a:xfrm>
            <a:off x="777240" y="274320"/>
            <a:ext cx="9784080" cy="731520"/>
          </a:xfrm>
          <a:prstGeom prst="rect">
            <a:avLst/>
          </a:prstGeom>
          <a:noFill/>
        </p:spPr>
        <p:txBody>
          <a:bodyPr wrap="square" lIns="36576" tIns="27432" rIns="36576" bIns="18288">
            <a:spAutoFit/>
          </a:bodyPr>
          <a:lstStyle/>
          <a:p>
            <a:pPr>
              <a:spcAft>
                <a:spcPts val="1200"/>
              </a:spcAft>
              <a:defRPr sz="2600" b="1">
                <a:solidFill>
                  <a:srgbClr val="371F43"/>
                </a:solidFill>
                <a:latin typeface="Aptos"/>
              </a:defRPr>
            </a:pPr>
            <a:r>
              <a:t>Sustainability connects diverse issues</a:t>
            </a:r>
          </a:p>
        </p:txBody>
      </p:sp>
      <p:sp>
        <p:nvSpPr>
          <p:cNvPr id="6" name="TextBox 5"/>
          <p:cNvSpPr txBox="1"/>
          <p:nvPr/>
        </p:nvSpPr>
        <p:spPr>
          <a:xfrm>
            <a:off x="11292840" y="6355080"/>
            <a:ext cx="365760" cy="228600"/>
          </a:xfrm>
          <a:prstGeom prst="rect">
            <a:avLst/>
          </a:prstGeom>
          <a:noFill/>
        </p:spPr>
        <p:txBody>
          <a:bodyPr wrap="square" lIns="36576" tIns="27432" rIns="36576" bIns="18288">
            <a:spAutoFit/>
          </a:bodyPr>
          <a:lstStyle/>
          <a:p>
            <a:pPr>
              <a:spcAft>
                <a:spcPts val="1200"/>
              </a:spcAft>
              <a:defRPr sz="900" b="0">
                <a:solidFill>
                  <a:srgbClr val="5A575B"/>
                </a:solidFill>
                <a:latin typeface="Aptos"/>
              </a:defRPr>
            </a:pPr>
            <a:r>
              <a:t>2</a:t>
            </a:r>
          </a:p>
        </p:txBody>
      </p:sp>
      <p:sp>
        <p:nvSpPr>
          <p:cNvPr id="7" name="Rounded Rectangle 6"/>
          <p:cNvSpPr/>
          <p:nvPr/>
        </p:nvSpPr>
        <p:spPr>
          <a:xfrm>
            <a:off x="548640" y="1234440"/>
            <a:ext cx="2697480" cy="3749039"/>
          </a:xfrm>
          <a:prstGeom prst="roundRect">
            <a:avLst/>
          </a:prstGeom>
          <a:solidFill>
            <a:schemeClr val="accent4">
              <a:lumMod val="60000"/>
              <a:lumOff val="40000"/>
            </a:schemeClr>
          </a:solidFill>
          <a:ln>
            <a:solidFill>
              <a:srgbClr val="F6F4F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610531" y="1888911"/>
            <a:ext cx="2331720" cy="502920"/>
          </a:xfrm>
          <a:prstGeom prst="rect">
            <a:avLst/>
          </a:prstGeom>
          <a:noFill/>
        </p:spPr>
        <p:txBody>
          <a:bodyPr wrap="square" lIns="36576" tIns="27432" rIns="36576" bIns="18288">
            <a:spAutoFit/>
          </a:bodyPr>
          <a:lstStyle/>
          <a:p>
            <a:pPr algn="ctr">
              <a:spcAft>
                <a:spcPts val="1200"/>
              </a:spcAft>
              <a:defRPr sz="1600" b="1">
                <a:solidFill>
                  <a:srgbClr val="371F43"/>
                </a:solidFill>
                <a:latin typeface="Aptos"/>
              </a:defRPr>
            </a:pPr>
            <a:r>
              <a:rPr dirty="0"/>
              <a:t>ENVIRONMENTAL</a:t>
            </a:r>
          </a:p>
        </p:txBody>
      </p:sp>
      <p:sp>
        <p:nvSpPr>
          <p:cNvPr id="9" name="TextBox 8"/>
          <p:cNvSpPr txBox="1"/>
          <p:nvPr/>
        </p:nvSpPr>
        <p:spPr>
          <a:xfrm>
            <a:off x="749808" y="2423160"/>
            <a:ext cx="2286000" cy="2286000"/>
          </a:xfrm>
          <a:prstGeom prst="rect">
            <a:avLst/>
          </a:prstGeom>
          <a:noFill/>
        </p:spPr>
        <p:txBody>
          <a:bodyPr wrap="square" lIns="36576" tIns="27432" rIns="36576" bIns="18288">
            <a:spAutoFit/>
          </a:bodyPr>
          <a:lstStyle/>
          <a:p>
            <a:pPr>
              <a:spcAft>
                <a:spcPts val="1200"/>
              </a:spcAft>
              <a:defRPr sz="2200" b="0">
                <a:solidFill>
                  <a:srgbClr val="231D27"/>
                </a:solidFill>
                <a:latin typeface="Aptos"/>
              </a:defRPr>
            </a:pPr>
            <a:r>
              <a:t>Natural resources, climate and biodiversity</a:t>
            </a:r>
          </a:p>
        </p:txBody>
      </p:sp>
      <p:sp>
        <p:nvSpPr>
          <p:cNvPr id="10" name="Rounded Rectangle 9"/>
          <p:cNvSpPr/>
          <p:nvPr/>
        </p:nvSpPr>
        <p:spPr>
          <a:xfrm>
            <a:off x="2971800" y="1280161"/>
            <a:ext cx="2697480" cy="3749039"/>
          </a:xfrm>
          <a:prstGeom prst="roundRect">
            <a:avLst/>
          </a:prstGeom>
          <a:solidFill>
            <a:srgbClr val="FDFDC7"/>
          </a:solidFill>
          <a:ln>
            <a:solidFill>
              <a:srgbClr val="F6F4F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2989495" y="2319864"/>
            <a:ext cx="2331720" cy="502920"/>
          </a:xfrm>
          <a:prstGeom prst="rect">
            <a:avLst/>
          </a:prstGeom>
          <a:noFill/>
        </p:spPr>
        <p:txBody>
          <a:bodyPr wrap="square" lIns="36576" tIns="27432" rIns="36576" bIns="18288">
            <a:spAutoFit/>
          </a:bodyPr>
          <a:lstStyle/>
          <a:p>
            <a:pPr algn="ctr">
              <a:spcAft>
                <a:spcPts val="1200"/>
              </a:spcAft>
              <a:defRPr sz="1600" b="1">
                <a:solidFill>
                  <a:srgbClr val="371F43"/>
                </a:solidFill>
                <a:latin typeface="Aptos"/>
              </a:defRPr>
            </a:pPr>
            <a:r>
              <a:rPr dirty="0"/>
              <a:t>SOCIAL</a:t>
            </a:r>
          </a:p>
        </p:txBody>
      </p:sp>
      <p:sp>
        <p:nvSpPr>
          <p:cNvPr id="12" name="TextBox 11"/>
          <p:cNvSpPr txBox="1"/>
          <p:nvPr/>
        </p:nvSpPr>
        <p:spPr>
          <a:xfrm>
            <a:off x="3128772" y="2907452"/>
            <a:ext cx="2286000" cy="2286000"/>
          </a:xfrm>
          <a:prstGeom prst="rect">
            <a:avLst/>
          </a:prstGeom>
          <a:noFill/>
        </p:spPr>
        <p:txBody>
          <a:bodyPr wrap="square" lIns="36576" tIns="27432" rIns="36576" bIns="18288">
            <a:spAutoFit/>
          </a:bodyPr>
          <a:lstStyle/>
          <a:p>
            <a:pPr>
              <a:spcAft>
                <a:spcPts val="1200"/>
              </a:spcAft>
              <a:defRPr sz="2200" b="0">
                <a:solidFill>
                  <a:srgbClr val="231D27"/>
                </a:solidFill>
                <a:latin typeface="Aptos"/>
              </a:defRPr>
            </a:pPr>
            <a:r>
              <a:rPr dirty="0" err="1"/>
              <a:t>Community needs </a:t>
            </a:r>
            <a:r>
              <a:rPr dirty="0"/>
              <a:t>and </a:t>
            </a:r>
            <a:r>
              <a:rPr dirty="0" err="1"/>
              <a:t>participation</a:t>
            </a:r>
            <a:endParaRPr dirty="0"/>
          </a:p>
        </p:txBody>
      </p:sp>
      <p:sp>
        <p:nvSpPr>
          <p:cNvPr id="13" name="Rounded Rectangle 12"/>
          <p:cNvSpPr/>
          <p:nvPr/>
        </p:nvSpPr>
        <p:spPr>
          <a:xfrm>
            <a:off x="5504688" y="1285242"/>
            <a:ext cx="2697480" cy="3749039"/>
          </a:xfrm>
          <a:prstGeom prst="roundRect">
            <a:avLst/>
          </a:prstGeom>
          <a:solidFill>
            <a:schemeClr val="accent4">
              <a:lumMod val="60000"/>
              <a:lumOff val="40000"/>
            </a:schemeClr>
          </a:solidFill>
          <a:ln>
            <a:solidFill>
              <a:srgbClr val="F6F4F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5716524" y="1888911"/>
            <a:ext cx="2331720" cy="502920"/>
          </a:xfrm>
          <a:prstGeom prst="rect">
            <a:avLst/>
          </a:prstGeom>
          <a:noFill/>
        </p:spPr>
        <p:txBody>
          <a:bodyPr wrap="square" lIns="36576" tIns="27432" rIns="36576" bIns="18288">
            <a:spAutoFit/>
          </a:bodyPr>
          <a:lstStyle/>
          <a:p>
            <a:pPr algn="ctr">
              <a:spcAft>
                <a:spcPts val="1200"/>
              </a:spcAft>
              <a:defRPr sz="1600" b="1">
                <a:solidFill>
                  <a:srgbClr val="371F43"/>
                </a:solidFill>
                <a:latin typeface="Aptos"/>
              </a:defRPr>
            </a:pPr>
            <a:r>
              <a:rPr dirty="0"/>
              <a:t>ECONOMIC</a:t>
            </a:r>
          </a:p>
        </p:txBody>
      </p:sp>
      <p:sp>
        <p:nvSpPr>
          <p:cNvPr id="15" name="TextBox 14"/>
          <p:cNvSpPr txBox="1"/>
          <p:nvPr/>
        </p:nvSpPr>
        <p:spPr>
          <a:xfrm>
            <a:off x="5734812" y="2391831"/>
            <a:ext cx="2286000" cy="2286000"/>
          </a:xfrm>
          <a:prstGeom prst="rect">
            <a:avLst/>
          </a:prstGeom>
          <a:noFill/>
        </p:spPr>
        <p:txBody>
          <a:bodyPr wrap="square" lIns="36576" tIns="27432" rIns="36576" bIns="18288">
            <a:spAutoFit/>
          </a:bodyPr>
          <a:lstStyle/>
          <a:p>
            <a:pPr>
              <a:spcAft>
                <a:spcPts val="1200"/>
              </a:spcAft>
              <a:defRPr sz="2200" b="0">
                <a:solidFill>
                  <a:srgbClr val="231D27"/>
                </a:solidFill>
                <a:latin typeface="Aptos"/>
              </a:defRPr>
            </a:pPr>
            <a:r>
              <a:rPr dirty="0"/>
              <a:t>Development </a:t>
            </a:r>
            <a:r>
              <a:rPr dirty="0" err="1"/>
              <a:t>and responsible resource use</a:t>
            </a:r>
            <a:endParaRPr dirty="0"/>
          </a:p>
        </p:txBody>
      </p:sp>
      <p:sp>
        <p:nvSpPr>
          <p:cNvPr id="16" name="Rounded Rectangle 15"/>
          <p:cNvSpPr/>
          <p:nvPr/>
        </p:nvSpPr>
        <p:spPr>
          <a:xfrm>
            <a:off x="8048244" y="1353313"/>
            <a:ext cx="2697480" cy="3749039"/>
          </a:xfrm>
          <a:prstGeom prst="roundRect">
            <a:avLst/>
          </a:prstGeom>
          <a:solidFill>
            <a:srgbClr val="FDFDC7"/>
          </a:solidFill>
          <a:ln>
            <a:solidFill>
              <a:srgbClr val="F6F4F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p:cNvSpPr txBox="1"/>
          <p:nvPr/>
        </p:nvSpPr>
        <p:spPr>
          <a:xfrm>
            <a:off x="8249412" y="2290232"/>
            <a:ext cx="2331720" cy="502920"/>
          </a:xfrm>
          <a:prstGeom prst="rect">
            <a:avLst/>
          </a:prstGeom>
          <a:noFill/>
        </p:spPr>
        <p:txBody>
          <a:bodyPr wrap="square" lIns="36576" tIns="27432" rIns="36576" bIns="18288">
            <a:spAutoFit/>
          </a:bodyPr>
          <a:lstStyle/>
          <a:p>
            <a:pPr algn="ctr">
              <a:spcAft>
                <a:spcPts val="1200"/>
              </a:spcAft>
              <a:defRPr sz="1600" b="1">
                <a:solidFill>
                  <a:srgbClr val="371F43"/>
                </a:solidFill>
                <a:latin typeface="Aptos"/>
              </a:defRPr>
            </a:pPr>
            <a:r>
              <a:rPr dirty="0"/>
              <a:t>HERITAGE</a:t>
            </a:r>
          </a:p>
        </p:txBody>
      </p:sp>
      <p:sp>
        <p:nvSpPr>
          <p:cNvPr id="18" name="TextBox 17"/>
          <p:cNvSpPr txBox="1"/>
          <p:nvPr/>
        </p:nvSpPr>
        <p:spPr>
          <a:xfrm>
            <a:off x="8449056" y="2907452"/>
            <a:ext cx="2286000" cy="2286000"/>
          </a:xfrm>
          <a:prstGeom prst="rect">
            <a:avLst/>
          </a:prstGeom>
          <a:noFill/>
        </p:spPr>
        <p:txBody>
          <a:bodyPr wrap="square" lIns="36576" tIns="27432" rIns="36576" bIns="18288">
            <a:spAutoFit/>
          </a:bodyPr>
          <a:lstStyle/>
          <a:p>
            <a:pPr>
              <a:spcAft>
                <a:spcPts val="1200"/>
              </a:spcAft>
              <a:defRPr sz="2200" b="0">
                <a:solidFill>
                  <a:srgbClr val="231D27"/>
                </a:solidFill>
                <a:latin typeface="Aptos"/>
              </a:defRPr>
            </a:pPr>
            <a:r>
              <a:rPr dirty="0" err="1"/>
              <a:t>Natural and cultural heritage</a:t>
            </a:r>
            <a:endParaRPr dirty="0"/>
          </a:p>
        </p:txBody>
      </p:sp>
      <p:sp>
        <p:nvSpPr>
          <p:cNvPr id="20" name="TextBox 19"/>
          <p:cNvSpPr txBox="1"/>
          <p:nvPr/>
        </p:nvSpPr>
        <p:spPr>
          <a:xfrm>
            <a:off x="777240" y="6190488"/>
            <a:ext cx="10058400" cy="329184"/>
          </a:xfrm>
          <a:prstGeom prst="rect">
            <a:avLst/>
          </a:prstGeom>
          <a:noFill/>
        </p:spPr>
        <p:txBody>
          <a:bodyPr wrap="square" lIns="36576" tIns="27432" rIns="36576" bIns="18288">
            <a:spAutoFit/>
          </a:bodyPr>
          <a:lstStyle/>
          <a:p>
            <a:pPr>
              <a:spcAft>
                <a:spcPts val="1200"/>
              </a:spcAft>
              <a:defRPr sz="1000" b="0">
                <a:solidFill>
                  <a:srgbClr val="5A575B"/>
                </a:solidFill>
                <a:latin typeface="Aptos"/>
              </a:defRPr>
            </a:pPr>
            <a:r>
              <a:rPr dirty="0"/>
              <a:t>UNESCO, 2020; Bianchi et al., 2022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109728"/>
          </a:xfrm>
          <a:prstGeom prst="rect">
            <a:avLst/>
          </a:prstGeom>
          <a:solidFill>
            <a:srgbClr val="371F43"/>
          </a:solidFill>
          <a:ln>
            <a:solidFill>
              <a:srgbClr val="371F43"/>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487680" y="267545"/>
            <a:ext cx="146304" cy="964437"/>
          </a:xfrm>
          <a:prstGeom prst="rect">
            <a:avLst/>
          </a:prstGeom>
          <a:solidFill>
            <a:srgbClr val="FFDD30"/>
          </a:solidFill>
          <a:ln>
            <a:solidFill>
              <a:srgbClr val="FFDD3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4" name="Picture 3" descr="image.jpg"/>
          <p:cNvPicPr>
            <a:picLocks noChangeAspect="1"/>
          </p:cNvPicPr>
          <p:nvPr/>
        </p:nvPicPr>
        <p:blipFill>
          <a:blip r:embed="rId3"/>
          <a:stretch>
            <a:fillRect/>
          </a:stretch>
        </p:blipFill>
        <p:spPr>
          <a:xfrm>
            <a:off x="135469" y="2546599"/>
            <a:ext cx="11607799" cy="3970866"/>
          </a:xfrm>
          <a:prstGeom prst="rect">
            <a:avLst/>
          </a:prstGeom>
        </p:spPr>
      </p:pic>
      <p:sp>
        <p:nvSpPr>
          <p:cNvPr id="5" name="TextBox 4"/>
          <p:cNvSpPr txBox="1"/>
          <p:nvPr/>
        </p:nvSpPr>
        <p:spPr>
          <a:xfrm>
            <a:off x="649224" y="785707"/>
            <a:ext cx="9784080" cy="446276"/>
          </a:xfrm>
          <a:prstGeom prst="rect">
            <a:avLst/>
          </a:prstGeom>
          <a:noFill/>
        </p:spPr>
        <p:txBody>
          <a:bodyPr wrap="square" lIns="36576" tIns="27432" rIns="36576" bIns="18288">
            <a:spAutoFit/>
          </a:bodyPr>
          <a:lstStyle/>
          <a:p>
            <a:pPr>
              <a:spcAft>
                <a:spcPts val="1200"/>
              </a:spcAft>
              <a:defRPr sz="2600" b="1">
                <a:solidFill>
                  <a:srgbClr val="371F43"/>
                </a:solidFill>
                <a:latin typeface="Aptos"/>
              </a:defRPr>
            </a:pPr>
            <a:r>
              <a:rPr lang="hr-HR" dirty="0"/>
              <a:t>Research aim</a:t>
            </a:r>
            <a:endParaRPr dirty="0"/>
          </a:p>
        </p:txBody>
      </p:sp>
      <p:sp>
        <p:nvSpPr>
          <p:cNvPr id="6" name="TextBox 5"/>
          <p:cNvSpPr txBox="1"/>
          <p:nvPr/>
        </p:nvSpPr>
        <p:spPr>
          <a:xfrm>
            <a:off x="11292840" y="6355080"/>
            <a:ext cx="365760" cy="228600"/>
          </a:xfrm>
          <a:prstGeom prst="rect">
            <a:avLst/>
          </a:prstGeom>
          <a:noFill/>
        </p:spPr>
        <p:txBody>
          <a:bodyPr wrap="square" lIns="36576" tIns="27432" rIns="36576" bIns="18288">
            <a:spAutoFit/>
          </a:bodyPr>
          <a:lstStyle/>
          <a:p>
            <a:pPr>
              <a:spcAft>
                <a:spcPts val="1200"/>
              </a:spcAft>
              <a:defRPr sz="900" b="0">
                <a:solidFill>
                  <a:srgbClr val="5A575B"/>
                </a:solidFill>
                <a:latin typeface="Aptos"/>
              </a:defRPr>
            </a:pPr>
            <a:r>
              <a:t>3</a:t>
            </a:r>
          </a:p>
        </p:txBody>
      </p:sp>
      <p:sp>
        <p:nvSpPr>
          <p:cNvPr id="7" name="TextBox 6"/>
          <p:cNvSpPr txBox="1"/>
          <p:nvPr/>
        </p:nvSpPr>
        <p:spPr>
          <a:xfrm>
            <a:off x="868680" y="1508760"/>
            <a:ext cx="10469880" cy="907941"/>
          </a:xfrm>
          <a:prstGeom prst="rect">
            <a:avLst/>
          </a:prstGeom>
          <a:noFill/>
        </p:spPr>
        <p:txBody>
          <a:bodyPr wrap="square" lIns="36576" tIns="27432" rIns="36576" bIns="18288">
            <a:spAutoFit/>
          </a:bodyPr>
          <a:lstStyle/>
          <a:p>
            <a:pPr>
              <a:spcAft>
                <a:spcPts val="1200"/>
              </a:spcAft>
              <a:defRPr sz="2800" b="1">
                <a:solidFill>
                  <a:srgbClr val="371F43"/>
                </a:solidFill>
                <a:latin typeface="Aptos"/>
              </a:defRPr>
            </a:pPr>
            <a:r>
              <a:rPr lang="hr-HR" dirty="0">
                <a:solidFill>
                  <a:srgbClr val="7030A0"/>
                </a:solidFill>
              </a:rPr>
              <a:t>To explore whether and </a:t>
            </a:r>
            <a:r>
              <a:rPr dirty="0">
                <a:solidFill>
                  <a:srgbClr val="7030A0"/>
                </a:solidFill>
              </a:rPr>
              <a:t>how </a:t>
            </a:r>
            <a:r>
              <a:rPr lang="hr-HR" dirty="0">
                <a:solidFill>
                  <a:srgbClr val="7030A0"/>
                </a:solidFill>
              </a:rPr>
              <a:t>sustainability </a:t>
            </a:r>
            <a:r>
              <a:rPr dirty="0" err="1">
                <a:solidFill>
                  <a:srgbClr val="7030A0"/>
                </a:solidFill>
              </a:rPr>
              <a:t>features in the curricula of the doctoral programmes analysed.</a:t>
            </a:r>
          </a:p>
        </p:txBody>
      </p:sp>
      <p:sp>
        <p:nvSpPr>
          <p:cNvPr id="8" name="TextBox 7"/>
          <p:cNvSpPr txBox="1"/>
          <p:nvPr/>
        </p:nvSpPr>
        <p:spPr>
          <a:xfrm>
            <a:off x="898312" y="3108960"/>
            <a:ext cx="10607040" cy="430887"/>
          </a:xfrm>
          <a:prstGeom prst="rect">
            <a:avLst/>
          </a:prstGeom>
          <a:solidFill>
            <a:srgbClr val="FDFDC7"/>
          </a:solidFill>
        </p:spPr>
        <p:txBody>
          <a:bodyPr wrap="square" lIns="36576" tIns="27432" rIns="36576" bIns="18288">
            <a:spAutoFit/>
          </a:bodyPr>
          <a:lstStyle/>
          <a:p>
            <a:pPr>
              <a:spcAft>
                <a:spcPts val="1200"/>
              </a:spcAft>
              <a:defRPr sz="2500" b="0">
                <a:solidFill>
                  <a:srgbClr val="231D27"/>
                </a:solidFill>
                <a:latin typeface="Aptos"/>
              </a:defRPr>
            </a:pPr>
            <a:r>
              <a:rPr lang="hr-HR" dirty="0">
                <a:solidFill>
                  <a:srgbClr val="7030A0"/>
                </a:solidFill>
              </a:rPr>
              <a:t>                                </a:t>
            </a:r>
            <a:r>
              <a:rPr dirty="0" err="1">
                <a:solidFill>
                  <a:srgbClr val="7030A0"/>
                </a:solidFill>
              </a:rPr>
              <a:t>Which dimensions occur most frequently?</a:t>
            </a:r>
          </a:p>
        </p:txBody>
      </p:sp>
      <p:sp>
        <p:nvSpPr>
          <p:cNvPr id="9" name="TextBox 8"/>
          <p:cNvSpPr txBox="1"/>
          <p:nvPr/>
        </p:nvSpPr>
        <p:spPr>
          <a:xfrm>
            <a:off x="898312" y="4304639"/>
            <a:ext cx="10607040" cy="630942"/>
          </a:xfrm>
          <a:prstGeom prst="rect">
            <a:avLst/>
          </a:prstGeom>
          <a:noFill/>
        </p:spPr>
        <p:txBody>
          <a:bodyPr wrap="square" lIns="36576" tIns="27432" rIns="36576" bIns="18288">
            <a:spAutoFit/>
          </a:bodyPr>
          <a:lstStyle/>
          <a:p>
            <a:pPr>
              <a:spcAft>
                <a:spcPts val="1200"/>
              </a:spcAft>
              <a:defRPr sz="1900" b="1">
                <a:solidFill>
                  <a:srgbClr val="7030A0"/>
                </a:solidFill>
                <a:latin typeface="Aptos"/>
              </a:defRPr>
            </a:pPr>
            <a:r>
              <a:rPr dirty="0" err="1"/>
              <a:t>A preliminary review </a:t>
            </a:r>
            <a:r>
              <a:rPr dirty="0"/>
              <a:t>of </a:t>
            </a:r>
            <a:r>
              <a:rPr dirty="0" err="1"/>
              <a:t>programmes with adequate public documentation, providing a </a:t>
            </a:r>
            <a:r>
              <a:rPr lang="hr-HR" dirty="0"/>
              <a:t>basis for a more detailed analysis of educational practice</a:t>
            </a:r>
            <a:endParaRPr dirty="0"/>
          </a:p>
        </p:txBody>
      </p:sp>
      <p:sp>
        <p:nvSpPr>
          <p:cNvPr id="17" name="Strelica: prema dolje 16">
            <a:extLst>
              <a:ext uri="{FF2B5EF4-FFF2-40B4-BE49-F238E27FC236}">
                <a16:creationId xmlns:a16="http://schemas.microsoft.com/office/drawing/2014/main" id="{E873C3E4-A565-4D04-96DF-C89C8CB0A9F9}"/>
              </a:ext>
            </a:extLst>
          </p:cNvPr>
          <p:cNvSpPr/>
          <p:nvPr/>
        </p:nvSpPr>
        <p:spPr>
          <a:xfrm>
            <a:off x="5427133" y="2506133"/>
            <a:ext cx="143934" cy="534454"/>
          </a:xfrm>
          <a:prstGeom prst="downArrow">
            <a:avLst/>
          </a:prstGeom>
        </p:spPr>
        <p:style>
          <a:lnRef idx="1">
            <a:schemeClr val="accent4"/>
          </a:lnRef>
          <a:fillRef idx="3">
            <a:schemeClr val="accent4"/>
          </a:fillRef>
          <a:effectRef idx="2">
            <a:schemeClr val="accent4"/>
          </a:effectRef>
          <a:fontRef idx="minor">
            <a:schemeClr val="lt1"/>
          </a:fontRef>
        </p:style>
        <p:txBody>
          <a:bodyPr rtlCol="0" anchor="ctr"/>
          <a:lstStyle/>
          <a:p>
            <a:pPr algn="ctr"/>
            <a:endParaRPr lang="hr-HR"/>
          </a:p>
        </p:txBody>
      </p:sp>
      <p:sp>
        <p:nvSpPr>
          <p:cNvPr id="18" name="Strelica: prema dolje 17">
            <a:extLst>
              <a:ext uri="{FF2B5EF4-FFF2-40B4-BE49-F238E27FC236}">
                <a16:creationId xmlns:a16="http://schemas.microsoft.com/office/drawing/2014/main" id="{395BCFD6-8495-4F44-9E6D-ED0DA45E5015}"/>
              </a:ext>
            </a:extLst>
          </p:cNvPr>
          <p:cNvSpPr/>
          <p:nvPr/>
        </p:nvSpPr>
        <p:spPr>
          <a:xfrm>
            <a:off x="5427133" y="3649133"/>
            <a:ext cx="143934" cy="514600"/>
          </a:xfrm>
          <a:prstGeom prst="downArrow">
            <a:avLst/>
          </a:prstGeom>
        </p:spPr>
        <p:style>
          <a:lnRef idx="1">
            <a:schemeClr val="accent4"/>
          </a:lnRef>
          <a:fillRef idx="3">
            <a:schemeClr val="accent4"/>
          </a:fillRef>
          <a:effectRef idx="2">
            <a:schemeClr val="accent4"/>
          </a:effectRef>
          <a:fontRef idx="minor">
            <a:schemeClr val="lt1"/>
          </a:fontRef>
        </p:style>
        <p:txBody>
          <a:bodyPr rtlCol="0" anchor="ctr"/>
          <a:lstStyle/>
          <a:p>
            <a:pPr algn="ctr"/>
            <a:endParaRPr lang="hr-H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109728"/>
          </a:xfrm>
          <a:prstGeom prst="rect">
            <a:avLst/>
          </a:prstGeom>
          <a:solidFill>
            <a:srgbClr val="371F43"/>
          </a:solidFill>
          <a:ln>
            <a:solidFill>
              <a:srgbClr val="371F43"/>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502920" y="347472"/>
            <a:ext cx="146304" cy="384048"/>
          </a:xfrm>
          <a:prstGeom prst="rect">
            <a:avLst/>
          </a:prstGeom>
          <a:solidFill>
            <a:srgbClr val="FFDD30"/>
          </a:solidFill>
          <a:ln>
            <a:solidFill>
              <a:srgbClr val="FFDD3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4" name="Picture 3" descr="image.jpg"/>
          <p:cNvPicPr>
            <a:picLocks noChangeAspect="1"/>
          </p:cNvPicPr>
          <p:nvPr/>
        </p:nvPicPr>
        <p:blipFill>
          <a:blip r:embed="rId3"/>
          <a:stretch>
            <a:fillRect/>
          </a:stretch>
        </p:blipFill>
        <p:spPr>
          <a:xfrm>
            <a:off x="768773" y="109729"/>
            <a:ext cx="10920307" cy="6080760"/>
          </a:xfrm>
          <a:prstGeom prst="rect">
            <a:avLst/>
          </a:prstGeom>
        </p:spPr>
      </p:pic>
      <p:sp>
        <p:nvSpPr>
          <p:cNvPr id="5" name="TextBox 4"/>
          <p:cNvSpPr txBox="1"/>
          <p:nvPr/>
        </p:nvSpPr>
        <p:spPr>
          <a:xfrm>
            <a:off x="777240" y="274320"/>
            <a:ext cx="9784080" cy="446276"/>
          </a:xfrm>
          <a:prstGeom prst="rect">
            <a:avLst/>
          </a:prstGeom>
          <a:noFill/>
        </p:spPr>
        <p:txBody>
          <a:bodyPr wrap="square" lIns="36576" tIns="27432" rIns="36576" bIns="18288">
            <a:spAutoFit/>
          </a:bodyPr>
          <a:lstStyle/>
          <a:p>
            <a:pPr>
              <a:spcAft>
                <a:spcPts val="1200"/>
              </a:spcAft>
              <a:defRPr sz="2600" b="1">
                <a:solidFill>
                  <a:srgbClr val="371F43"/>
                </a:solidFill>
                <a:latin typeface="Aptos"/>
              </a:defRPr>
            </a:pPr>
            <a:r>
              <a:rPr dirty="0" err="1"/>
              <a:t>Scope of the analysis</a:t>
            </a:r>
            <a:endParaRPr dirty="0"/>
          </a:p>
        </p:txBody>
      </p:sp>
      <p:sp>
        <p:nvSpPr>
          <p:cNvPr id="6" name="TextBox 5"/>
          <p:cNvSpPr txBox="1"/>
          <p:nvPr/>
        </p:nvSpPr>
        <p:spPr>
          <a:xfrm>
            <a:off x="11292840" y="6355080"/>
            <a:ext cx="365760" cy="228600"/>
          </a:xfrm>
          <a:prstGeom prst="rect">
            <a:avLst/>
          </a:prstGeom>
          <a:noFill/>
        </p:spPr>
        <p:txBody>
          <a:bodyPr wrap="square" lIns="36576" tIns="27432" rIns="36576" bIns="18288">
            <a:spAutoFit/>
          </a:bodyPr>
          <a:lstStyle/>
          <a:p>
            <a:pPr>
              <a:spcAft>
                <a:spcPts val="1200"/>
              </a:spcAft>
              <a:defRPr sz="900" b="0">
                <a:solidFill>
                  <a:srgbClr val="5A575B"/>
                </a:solidFill>
                <a:latin typeface="Aptos"/>
              </a:defRPr>
            </a:pPr>
            <a:r>
              <a:t>4</a:t>
            </a:r>
          </a:p>
        </p:txBody>
      </p:sp>
      <p:sp>
        <p:nvSpPr>
          <p:cNvPr id="7" name="TextBox 6"/>
          <p:cNvSpPr txBox="1"/>
          <p:nvPr/>
        </p:nvSpPr>
        <p:spPr>
          <a:xfrm>
            <a:off x="914400" y="1417320"/>
            <a:ext cx="4297680" cy="1092607"/>
          </a:xfrm>
          <a:prstGeom prst="rect">
            <a:avLst/>
          </a:prstGeom>
          <a:noFill/>
        </p:spPr>
        <p:txBody>
          <a:bodyPr wrap="square" lIns="36576" tIns="27432" rIns="36576" bIns="18288">
            <a:spAutoFit/>
          </a:bodyPr>
          <a:lstStyle/>
          <a:p>
            <a:pPr>
              <a:spcAft>
                <a:spcPts val="1200"/>
              </a:spcAft>
              <a:defRPr sz="6800" b="1">
                <a:solidFill>
                  <a:srgbClr val="371F43"/>
                </a:solidFill>
                <a:latin typeface="Aptos"/>
              </a:defRPr>
            </a:pPr>
            <a:r>
              <a:rPr lang="hr-HR" dirty="0"/>
              <a:t>      </a:t>
            </a:r>
            <a:r>
              <a:rPr dirty="0"/>
              <a:t>110</a:t>
            </a:r>
          </a:p>
        </p:txBody>
      </p:sp>
      <p:sp>
        <p:nvSpPr>
          <p:cNvPr id="8" name="TextBox 7"/>
          <p:cNvSpPr txBox="1"/>
          <p:nvPr/>
        </p:nvSpPr>
        <p:spPr>
          <a:xfrm>
            <a:off x="914400" y="2509927"/>
            <a:ext cx="4480560" cy="1097280"/>
          </a:xfrm>
          <a:prstGeom prst="rect">
            <a:avLst/>
          </a:prstGeom>
          <a:noFill/>
        </p:spPr>
        <p:txBody>
          <a:bodyPr wrap="square" lIns="36576" tIns="27432" rIns="36576" bIns="18288">
            <a:spAutoFit/>
          </a:bodyPr>
          <a:lstStyle/>
          <a:p>
            <a:pPr>
              <a:spcAft>
                <a:spcPts val="1200"/>
              </a:spcAft>
              <a:defRPr sz="1900" b="1">
                <a:solidFill>
                  <a:srgbClr val="7030A0"/>
                </a:solidFill>
                <a:latin typeface="Aptos"/>
              </a:defRPr>
            </a:pPr>
            <a:r>
              <a:rPr dirty="0"/>
              <a:t>RECORDS IN THE INITIAL RESEARCH DATABASE</a:t>
            </a:r>
          </a:p>
        </p:txBody>
      </p:sp>
      <p:sp>
        <p:nvSpPr>
          <p:cNvPr id="9" name="TextBox 8"/>
          <p:cNvSpPr txBox="1"/>
          <p:nvPr/>
        </p:nvSpPr>
        <p:spPr>
          <a:xfrm>
            <a:off x="6583680" y="1417320"/>
            <a:ext cx="4297680" cy="1092607"/>
          </a:xfrm>
          <a:prstGeom prst="rect">
            <a:avLst/>
          </a:prstGeom>
          <a:noFill/>
        </p:spPr>
        <p:txBody>
          <a:bodyPr wrap="square" lIns="36576" tIns="27432" rIns="36576" bIns="18288">
            <a:spAutoFit/>
          </a:bodyPr>
          <a:lstStyle/>
          <a:p>
            <a:pPr>
              <a:spcAft>
                <a:spcPts val="1200"/>
              </a:spcAft>
              <a:defRPr sz="6800" b="1">
                <a:solidFill>
                  <a:srgbClr val="371F43"/>
                </a:solidFill>
                <a:latin typeface="Aptos"/>
              </a:defRPr>
            </a:pPr>
            <a:r>
              <a:rPr lang="hr-HR" dirty="0"/>
              <a:t>       </a:t>
            </a:r>
            <a:r>
              <a:rPr dirty="0"/>
              <a:t>40</a:t>
            </a:r>
          </a:p>
        </p:txBody>
      </p:sp>
      <p:sp>
        <p:nvSpPr>
          <p:cNvPr id="10" name="TextBox 9"/>
          <p:cNvSpPr txBox="1"/>
          <p:nvPr/>
        </p:nvSpPr>
        <p:spPr>
          <a:xfrm>
            <a:off x="6659880" y="2514600"/>
            <a:ext cx="4480560" cy="1097280"/>
          </a:xfrm>
          <a:prstGeom prst="rect">
            <a:avLst/>
          </a:prstGeom>
          <a:noFill/>
        </p:spPr>
        <p:txBody>
          <a:bodyPr wrap="square" lIns="36576" tIns="27432" rIns="36576" bIns="18288">
            <a:spAutoFit/>
          </a:bodyPr>
          <a:lstStyle/>
          <a:p>
            <a:pPr>
              <a:spcAft>
                <a:spcPts val="1200"/>
              </a:spcAft>
              <a:defRPr sz="1900" b="1">
                <a:solidFill>
                  <a:srgbClr val="7030A0"/>
                </a:solidFill>
                <a:latin typeface="Aptos"/>
              </a:defRPr>
            </a:pPr>
            <a:r>
              <a:t>PROGRAMMES IN THE QUALITATIVE ANALYSIS</a:t>
            </a:r>
          </a:p>
        </p:txBody>
      </p:sp>
      <p:sp>
        <p:nvSpPr>
          <p:cNvPr id="11" name="TextBox 10"/>
          <p:cNvSpPr txBox="1"/>
          <p:nvPr/>
        </p:nvSpPr>
        <p:spPr>
          <a:xfrm>
            <a:off x="1280160" y="4401157"/>
            <a:ext cx="10607040" cy="777240"/>
          </a:xfrm>
          <a:prstGeom prst="rect">
            <a:avLst/>
          </a:prstGeom>
          <a:noFill/>
        </p:spPr>
        <p:txBody>
          <a:bodyPr wrap="square" lIns="36576" tIns="27432" rIns="36576" bIns="18288">
            <a:spAutoFit/>
          </a:bodyPr>
          <a:lstStyle/>
          <a:p>
            <a:pPr>
              <a:spcAft>
                <a:spcPts val="1200"/>
              </a:spcAft>
              <a:defRPr sz="1900" b="1">
                <a:solidFill>
                  <a:srgbClr val="7030A0"/>
                </a:solidFill>
                <a:latin typeface="Aptos"/>
              </a:defRPr>
            </a:pPr>
            <a:r>
              <a:rPr dirty="0" err="1"/>
              <a:t>The analysis included programmes whose documentation provided reliable insight into </a:t>
            </a:r>
            <a:r>
              <a:rPr dirty="0"/>
              <a:t>their </a:t>
            </a:r>
            <a:r>
              <a:rPr dirty="0" err="1"/>
              <a:t>content.</a:t>
            </a:r>
          </a:p>
        </p:txBody>
      </p:sp>
      <p:sp>
        <p:nvSpPr>
          <p:cNvPr id="12" name="TextBox 11"/>
          <p:cNvSpPr txBox="1"/>
          <p:nvPr/>
        </p:nvSpPr>
        <p:spPr>
          <a:xfrm>
            <a:off x="777240" y="6190488"/>
            <a:ext cx="10058400" cy="329184"/>
          </a:xfrm>
          <a:prstGeom prst="rect">
            <a:avLst/>
          </a:prstGeom>
          <a:noFill/>
        </p:spPr>
        <p:txBody>
          <a:bodyPr wrap="square" lIns="36576" tIns="27432" rIns="36576" bIns="18288">
            <a:spAutoFit/>
          </a:bodyPr>
          <a:lstStyle/>
          <a:p>
            <a:pPr>
              <a:spcAft>
                <a:spcPts val="1200"/>
              </a:spcAft>
              <a:defRPr sz="1000" b="0">
                <a:solidFill>
                  <a:srgbClr val="5A575B"/>
                </a:solidFill>
                <a:latin typeface="Aptos"/>
              </a:defRPr>
            </a:pPr>
            <a:r>
              <a:t>Source: research database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109728"/>
          </a:xfrm>
          <a:prstGeom prst="rect">
            <a:avLst/>
          </a:prstGeom>
          <a:solidFill>
            <a:srgbClr val="371F43"/>
          </a:solidFill>
          <a:ln>
            <a:solidFill>
              <a:srgbClr val="371F43"/>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502920" y="347472"/>
            <a:ext cx="146304" cy="384048"/>
          </a:xfrm>
          <a:prstGeom prst="rect">
            <a:avLst/>
          </a:prstGeom>
          <a:solidFill>
            <a:srgbClr val="FFDD30"/>
          </a:solidFill>
          <a:ln>
            <a:solidFill>
              <a:srgbClr val="FFDD3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4" name="Picture 3" descr="image.jpg"/>
          <p:cNvPicPr>
            <a:picLocks noChangeAspect="1"/>
          </p:cNvPicPr>
          <p:nvPr/>
        </p:nvPicPr>
        <p:blipFill>
          <a:blip r:embed="rId3"/>
          <a:stretch>
            <a:fillRect/>
          </a:stretch>
        </p:blipFill>
        <p:spPr>
          <a:xfrm>
            <a:off x="10744200" y="228600"/>
            <a:ext cx="960120" cy="283464"/>
          </a:xfrm>
          <a:prstGeom prst="rect">
            <a:avLst/>
          </a:prstGeom>
        </p:spPr>
      </p:pic>
      <p:sp>
        <p:nvSpPr>
          <p:cNvPr id="5" name="TextBox 4"/>
          <p:cNvSpPr txBox="1"/>
          <p:nvPr/>
        </p:nvSpPr>
        <p:spPr>
          <a:xfrm>
            <a:off x="822960" y="274320"/>
            <a:ext cx="9784080" cy="446276"/>
          </a:xfrm>
          <a:prstGeom prst="rect">
            <a:avLst/>
          </a:prstGeom>
          <a:solidFill>
            <a:srgbClr val="FDFDC7"/>
          </a:solidFill>
        </p:spPr>
        <p:txBody>
          <a:bodyPr wrap="square" lIns="36576" tIns="27432" rIns="36576" bIns="18288">
            <a:spAutoFit/>
          </a:bodyPr>
          <a:lstStyle/>
          <a:p>
            <a:pPr>
              <a:spcAft>
                <a:spcPts val="1200"/>
              </a:spcAft>
              <a:defRPr sz="2600" b="1">
                <a:solidFill>
                  <a:srgbClr val="371F43"/>
                </a:solidFill>
                <a:latin typeface="Aptos"/>
              </a:defRPr>
            </a:pPr>
            <a:r>
              <a:rPr lang="hr-HR" dirty="0"/>
              <a:t>METHODOLOGY</a:t>
            </a:r>
          </a:p>
        </p:txBody>
      </p:sp>
      <p:sp>
        <p:nvSpPr>
          <p:cNvPr id="6" name="TextBox 5"/>
          <p:cNvSpPr txBox="1"/>
          <p:nvPr/>
        </p:nvSpPr>
        <p:spPr>
          <a:xfrm>
            <a:off x="11292840" y="6355080"/>
            <a:ext cx="365760" cy="228600"/>
          </a:xfrm>
          <a:prstGeom prst="rect">
            <a:avLst/>
          </a:prstGeom>
          <a:noFill/>
        </p:spPr>
        <p:txBody>
          <a:bodyPr wrap="square" lIns="36576" tIns="27432" rIns="36576" bIns="18288">
            <a:spAutoFit/>
          </a:bodyPr>
          <a:lstStyle/>
          <a:p>
            <a:pPr>
              <a:spcAft>
                <a:spcPts val="1200"/>
              </a:spcAft>
              <a:defRPr sz="900" b="0">
                <a:solidFill>
                  <a:srgbClr val="5A575B"/>
                </a:solidFill>
                <a:latin typeface="Aptos"/>
              </a:defRPr>
            </a:pPr>
            <a:r>
              <a:t>5</a:t>
            </a:r>
          </a:p>
        </p:txBody>
      </p:sp>
      <p:sp>
        <p:nvSpPr>
          <p:cNvPr id="7" name="TextBox 6"/>
          <p:cNvSpPr txBox="1"/>
          <p:nvPr/>
        </p:nvSpPr>
        <p:spPr>
          <a:xfrm>
            <a:off x="822960" y="1508760"/>
            <a:ext cx="5029200" cy="640080"/>
          </a:xfrm>
          <a:prstGeom prst="rect">
            <a:avLst/>
          </a:prstGeom>
          <a:noFill/>
        </p:spPr>
        <p:txBody>
          <a:bodyPr wrap="square" lIns="36576" tIns="27432" rIns="36576" bIns="18288">
            <a:spAutoFit/>
          </a:bodyPr>
          <a:lstStyle/>
          <a:p>
            <a:pPr>
              <a:spcAft>
                <a:spcPts val="1200"/>
              </a:spcAft>
              <a:defRPr sz="1800" b="1">
                <a:solidFill>
                  <a:srgbClr val="7030A0"/>
                </a:solidFill>
                <a:latin typeface="Aptos"/>
              </a:defRPr>
            </a:pPr>
            <a:r>
              <a:rPr dirty="0"/>
              <a:t>OFFICIAL SOURCES</a:t>
            </a:r>
          </a:p>
        </p:txBody>
      </p:sp>
      <p:sp>
        <p:nvSpPr>
          <p:cNvPr id="8" name="TextBox 7"/>
          <p:cNvSpPr txBox="1"/>
          <p:nvPr/>
        </p:nvSpPr>
        <p:spPr>
          <a:xfrm>
            <a:off x="777240" y="2007108"/>
            <a:ext cx="4937760" cy="1461939"/>
          </a:xfrm>
          <a:prstGeom prst="rect">
            <a:avLst/>
          </a:prstGeom>
          <a:noFill/>
        </p:spPr>
        <p:txBody>
          <a:bodyPr wrap="square" lIns="36576" tIns="27432" rIns="36576" bIns="18288">
            <a:spAutoFit/>
          </a:bodyPr>
          <a:lstStyle/>
          <a:p>
            <a:pPr marL="342900" indent="-342900">
              <a:spcAft>
                <a:spcPts val="1200"/>
              </a:spcAft>
              <a:buFont typeface="Arial" panose="020B0604020202020204" pitchFamily="34" charset="0"/>
              <a:buChar char="•"/>
              <a:defRPr sz="2400" b="0">
                <a:solidFill>
                  <a:srgbClr val="231D27"/>
                </a:solidFill>
                <a:latin typeface="Aptos"/>
              </a:defRPr>
            </a:pPr>
            <a:r>
              <a:rPr dirty="0" err="1"/>
              <a:t>Study programmes</a:t>
            </a:r>
            <a:endParaRPr dirty="0"/>
          </a:p>
          <a:p>
            <a:pPr marL="342900" indent="-342900">
              <a:spcAft>
                <a:spcPts val="1200"/>
              </a:spcAft>
              <a:buFont typeface="Arial" panose="020B0604020202020204" pitchFamily="34" charset="0"/>
              <a:buChar char="•"/>
              <a:defRPr sz="2400" b="0">
                <a:solidFill>
                  <a:srgbClr val="231D27"/>
                </a:solidFill>
                <a:latin typeface="Aptos"/>
              </a:defRPr>
            </a:pPr>
            <a:r>
              <a:rPr dirty="0" err="1"/>
              <a:t>Teaching plans</a:t>
            </a:r>
            <a:endParaRPr dirty="0"/>
          </a:p>
          <a:p>
            <a:pPr marL="342900" indent="-342900">
              <a:spcAft>
                <a:spcPts val="1200"/>
              </a:spcAft>
              <a:buFont typeface="Arial" panose="020B0604020202020204" pitchFamily="34" charset="0"/>
              <a:buChar char="•"/>
              <a:defRPr sz="2400" b="0">
                <a:solidFill>
                  <a:srgbClr val="231D27"/>
                </a:solidFill>
                <a:latin typeface="Aptos"/>
              </a:defRPr>
            </a:pPr>
            <a:r>
              <a:rPr dirty="0" err="1"/>
              <a:t>Course </a:t>
            </a:r>
            <a:r>
              <a:rPr dirty="0"/>
              <a:t>lists </a:t>
            </a:r>
            <a:r>
              <a:rPr dirty="0" err="1"/>
              <a:t>and descriptions</a:t>
            </a:r>
            <a:endParaRPr dirty="0"/>
          </a:p>
        </p:txBody>
      </p:sp>
      <p:sp>
        <p:nvSpPr>
          <p:cNvPr id="9" name="TextBox 8"/>
          <p:cNvSpPr txBox="1"/>
          <p:nvPr/>
        </p:nvSpPr>
        <p:spPr>
          <a:xfrm>
            <a:off x="6217920" y="1508760"/>
            <a:ext cx="5029200" cy="640080"/>
          </a:xfrm>
          <a:prstGeom prst="rect">
            <a:avLst/>
          </a:prstGeom>
          <a:noFill/>
        </p:spPr>
        <p:txBody>
          <a:bodyPr wrap="square" lIns="36576" tIns="27432" rIns="36576" bIns="18288">
            <a:spAutoFit/>
          </a:bodyPr>
          <a:lstStyle/>
          <a:p>
            <a:pPr>
              <a:spcAft>
                <a:spcPts val="1200"/>
              </a:spcAft>
              <a:defRPr sz="1800" b="1">
                <a:solidFill>
                  <a:srgbClr val="7030A0"/>
                </a:solidFill>
                <a:latin typeface="Aptos"/>
              </a:defRPr>
            </a:pPr>
            <a:r>
              <a:t>THEMATIC ANALYSIS</a:t>
            </a:r>
          </a:p>
        </p:txBody>
      </p:sp>
      <p:sp>
        <p:nvSpPr>
          <p:cNvPr id="10" name="TextBox 9"/>
          <p:cNvSpPr txBox="1"/>
          <p:nvPr/>
        </p:nvSpPr>
        <p:spPr>
          <a:xfrm>
            <a:off x="6217920" y="1911096"/>
            <a:ext cx="4937760" cy="1308050"/>
          </a:xfrm>
          <a:prstGeom prst="rect">
            <a:avLst/>
          </a:prstGeom>
          <a:noFill/>
        </p:spPr>
        <p:txBody>
          <a:bodyPr wrap="square" lIns="36576" tIns="27432" rIns="36576" bIns="18288">
            <a:spAutoFit/>
          </a:bodyPr>
          <a:lstStyle/>
          <a:p>
            <a:pPr marL="342900" indent="-342900">
              <a:spcAft>
                <a:spcPts val="1200"/>
              </a:spcAft>
              <a:buFont typeface="Arial" panose="020B0604020202020204" pitchFamily="34" charset="0"/>
              <a:buChar char="•"/>
              <a:defRPr sz="2400" b="0">
                <a:solidFill>
                  <a:srgbClr val="231D27"/>
                </a:solidFill>
                <a:latin typeface="Aptos"/>
              </a:defRPr>
            </a:pPr>
            <a:r>
              <a:rPr dirty="0" err="1"/>
              <a:t>Environmental, </a:t>
            </a:r>
            <a:r>
              <a:rPr dirty="0"/>
              <a:t>social, </a:t>
            </a:r>
            <a:r>
              <a:rPr dirty="0" err="1"/>
              <a:t>economic and heritage dimensions</a:t>
            </a:r>
            <a:endParaRPr dirty="0"/>
          </a:p>
          <a:p>
            <a:pPr marL="342900" indent="-342900">
              <a:spcAft>
                <a:spcPts val="1200"/>
              </a:spcAft>
              <a:buFont typeface="Arial" panose="020B0604020202020204" pitchFamily="34" charset="0"/>
              <a:buChar char="•"/>
              <a:defRPr sz="2400" b="0">
                <a:solidFill>
                  <a:srgbClr val="231D27"/>
                </a:solidFill>
                <a:latin typeface="Aptos"/>
              </a:defRPr>
            </a:pPr>
            <a:r>
              <a:rPr dirty="0" err="1"/>
              <a:t>How sustainability is integrated</a:t>
            </a:r>
            <a:endParaRPr dirty="0"/>
          </a:p>
        </p:txBody>
      </p:sp>
      <p:sp>
        <p:nvSpPr>
          <p:cNvPr id="11" name="TextBox 10"/>
          <p:cNvSpPr txBox="1"/>
          <p:nvPr/>
        </p:nvSpPr>
        <p:spPr>
          <a:xfrm>
            <a:off x="1395306" y="4539996"/>
            <a:ext cx="10607040" cy="777240"/>
          </a:xfrm>
          <a:prstGeom prst="rect">
            <a:avLst/>
          </a:prstGeom>
          <a:noFill/>
        </p:spPr>
        <p:txBody>
          <a:bodyPr wrap="square" lIns="36576" tIns="27432" rIns="36576" bIns="18288">
            <a:spAutoFit/>
          </a:bodyPr>
          <a:lstStyle/>
          <a:p>
            <a:pPr>
              <a:spcAft>
                <a:spcPts val="1200"/>
              </a:spcAft>
              <a:defRPr sz="1900" b="1">
                <a:solidFill>
                  <a:srgbClr val="7030A0"/>
                </a:solidFill>
                <a:latin typeface="Aptos"/>
              </a:defRPr>
            </a:pPr>
            <a:r>
              <a:rPr dirty="0" err="1"/>
              <a:t>Qualitative content </a:t>
            </a:r>
            <a:r>
              <a:rPr dirty="0"/>
              <a:t>analysis </a:t>
            </a:r>
            <a:r>
              <a:rPr dirty="0" err="1"/>
              <a:t>examines the meaning and context of sustainability in official documentation.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109728"/>
          </a:xfrm>
          <a:prstGeom prst="rect">
            <a:avLst/>
          </a:prstGeom>
          <a:solidFill>
            <a:srgbClr val="371F43"/>
          </a:solidFill>
          <a:ln>
            <a:solidFill>
              <a:srgbClr val="371F43"/>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502920" y="347472"/>
            <a:ext cx="146304" cy="384048"/>
          </a:xfrm>
          <a:prstGeom prst="rect">
            <a:avLst/>
          </a:prstGeom>
          <a:solidFill>
            <a:srgbClr val="FFDD30"/>
          </a:solidFill>
          <a:ln>
            <a:solidFill>
              <a:srgbClr val="FFDD3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4" name="Picture 3" descr="image.jpg"/>
          <p:cNvPicPr>
            <a:picLocks noChangeAspect="1"/>
          </p:cNvPicPr>
          <p:nvPr/>
        </p:nvPicPr>
        <p:blipFill>
          <a:blip r:embed="rId3"/>
          <a:stretch>
            <a:fillRect/>
          </a:stretch>
        </p:blipFill>
        <p:spPr>
          <a:xfrm>
            <a:off x="461432" y="627635"/>
            <a:ext cx="11055775" cy="5252068"/>
          </a:xfrm>
          <a:prstGeom prst="rect">
            <a:avLst/>
          </a:prstGeom>
        </p:spPr>
      </p:pic>
      <p:sp>
        <p:nvSpPr>
          <p:cNvPr id="5" name="TextBox 4"/>
          <p:cNvSpPr txBox="1"/>
          <p:nvPr/>
        </p:nvSpPr>
        <p:spPr>
          <a:xfrm>
            <a:off x="1097280" y="376259"/>
            <a:ext cx="9784080" cy="446276"/>
          </a:xfrm>
          <a:prstGeom prst="rect">
            <a:avLst/>
          </a:prstGeom>
          <a:noFill/>
        </p:spPr>
        <p:txBody>
          <a:bodyPr wrap="square" lIns="36576" tIns="27432" rIns="36576" bIns="18288">
            <a:spAutoFit/>
          </a:bodyPr>
          <a:lstStyle/>
          <a:p>
            <a:pPr>
              <a:spcAft>
                <a:spcPts val="1200"/>
              </a:spcAft>
              <a:defRPr sz="2600" b="1">
                <a:solidFill>
                  <a:srgbClr val="371F43"/>
                </a:solidFill>
                <a:latin typeface="Aptos"/>
              </a:defRPr>
            </a:pPr>
            <a:r>
              <a:rPr lang="hr-HR" dirty="0"/>
              <a:t>RESULTS</a:t>
            </a:r>
            <a:endParaRPr dirty="0"/>
          </a:p>
        </p:txBody>
      </p:sp>
      <p:sp>
        <p:nvSpPr>
          <p:cNvPr id="6" name="TextBox 5"/>
          <p:cNvSpPr txBox="1"/>
          <p:nvPr/>
        </p:nvSpPr>
        <p:spPr>
          <a:xfrm>
            <a:off x="11292840" y="6355080"/>
            <a:ext cx="365760" cy="228600"/>
          </a:xfrm>
          <a:prstGeom prst="rect">
            <a:avLst/>
          </a:prstGeom>
          <a:noFill/>
        </p:spPr>
        <p:txBody>
          <a:bodyPr wrap="square" lIns="36576" tIns="27432" rIns="36576" bIns="18288">
            <a:spAutoFit/>
          </a:bodyPr>
          <a:lstStyle/>
          <a:p>
            <a:pPr>
              <a:spcAft>
                <a:spcPts val="1200"/>
              </a:spcAft>
              <a:defRPr sz="900" b="0">
                <a:solidFill>
                  <a:srgbClr val="5A575B"/>
                </a:solidFill>
                <a:latin typeface="Aptos"/>
              </a:defRPr>
            </a:pPr>
            <a:r>
              <a:t>6</a:t>
            </a:r>
          </a:p>
        </p:txBody>
      </p:sp>
      <p:sp>
        <p:nvSpPr>
          <p:cNvPr id="7" name="TextBox 6"/>
          <p:cNvSpPr txBox="1"/>
          <p:nvPr/>
        </p:nvSpPr>
        <p:spPr>
          <a:xfrm>
            <a:off x="1196341" y="3288045"/>
            <a:ext cx="3230880" cy="640080"/>
          </a:xfrm>
          <a:prstGeom prst="rect">
            <a:avLst/>
          </a:prstGeom>
          <a:noFill/>
        </p:spPr>
        <p:txBody>
          <a:bodyPr wrap="square" lIns="36576" tIns="27432" rIns="36576" bIns="18288">
            <a:spAutoFit/>
          </a:bodyPr>
          <a:lstStyle/>
          <a:p>
            <a:pPr>
              <a:spcAft>
                <a:spcPts val="1200"/>
              </a:spcAft>
              <a:defRPr sz="1800" b="1">
                <a:solidFill>
                  <a:srgbClr val="7030A0"/>
                </a:solidFill>
                <a:latin typeface="Aptos"/>
              </a:defRPr>
            </a:pPr>
            <a:r>
              <a:rPr dirty="0"/>
              <a:t>INDIVIDUAL COURSES</a:t>
            </a:r>
          </a:p>
        </p:txBody>
      </p:sp>
      <p:sp>
        <p:nvSpPr>
          <p:cNvPr id="8" name="TextBox 7"/>
          <p:cNvSpPr txBox="1"/>
          <p:nvPr/>
        </p:nvSpPr>
        <p:spPr>
          <a:xfrm>
            <a:off x="944881" y="3805458"/>
            <a:ext cx="3139440" cy="2423160"/>
          </a:xfrm>
          <a:prstGeom prst="rect">
            <a:avLst/>
          </a:prstGeom>
          <a:noFill/>
        </p:spPr>
        <p:txBody>
          <a:bodyPr wrap="square" lIns="36576" tIns="27432" rIns="36576" bIns="18288">
            <a:spAutoFit/>
          </a:bodyPr>
          <a:lstStyle/>
          <a:p>
            <a:pPr>
              <a:spcAft>
                <a:spcPts val="1200"/>
              </a:spcAft>
              <a:defRPr sz="2200" b="0">
                <a:solidFill>
                  <a:srgbClr val="231D27"/>
                </a:solidFill>
                <a:latin typeface="Aptos"/>
              </a:defRPr>
            </a:pPr>
            <a:r>
              <a:rPr dirty="0" err="1"/>
              <a:t>Sustainability within </a:t>
            </a:r>
            <a:r>
              <a:rPr dirty="0"/>
              <a:t>a </a:t>
            </a:r>
            <a:r>
              <a:rPr dirty="0" err="1"/>
              <a:t>specific research field</a:t>
            </a:r>
            <a:endParaRPr dirty="0"/>
          </a:p>
        </p:txBody>
      </p:sp>
      <p:sp>
        <p:nvSpPr>
          <p:cNvPr id="9" name="TextBox 8"/>
          <p:cNvSpPr txBox="1"/>
          <p:nvPr/>
        </p:nvSpPr>
        <p:spPr>
          <a:xfrm>
            <a:off x="4953191" y="2874995"/>
            <a:ext cx="3230880" cy="640080"/>
          </a:xfrm>
          <a:prstGeom prst="rect">
            <a:avLst/>
          </a:prstGeom>
          <a:noFill/>
        </p:spPr>
        <p:txBody>
          <a:bodyPr wrap="square" lIns="36576" tIns="27432" rIns="36576" bIns="18288">
            <a:spAutoFit/>
          </a:bodyPr>
          <a:lstStyle/>
          <a:p>
            <a:pPr>
              <a:spcAft>
                <a:spcPts val="1200"/>
              </a:spcAft>
              <a:defRPr sz="1800" b="1">
                <a:solidFill>
                  <a:srgbClr val="7030A0"/>
                </a:solidFill>
                <a:latin typeface="Aptos"/>
              </a:defRPr>
            </a:pPr>
            <a:r>
              <a:rPr dirty="0"/>
              <a:t>RELATED CONTENT</a:t>
            </a:r>
          </a:p>
        </p:txBody>
      </p:sp>
      <p:sp>
        <p:nvSpPr>
          <p:cNvPr id="10" name="TextBox 9"/>
          <p:cNvSpPr txBox="1"/>
          <p:nvPr/>
        </p:nvSpPr>
        <p:spPr>
          <a:xfrm>
            <a:off x="4419600" y="3228085"/>
            <a:ext cx="3139440" cy="723275"/>
          </a:xfrm>
          <a:prstGeom prst="rect">
            <a:avLst/>
          </a:prstGeom>
          <a:noFill/>
        </p:spPr>
        <p:txBody>
          <a:bodyPr wrap="square" lIns="36576" tIns="27432" rIns="36576" bIns="18288">
            <a:spAutoFit/>
          </a:bodyPr>
          <a:lstStyle/>
          <a:p>
            <a:pPr>
              <a:spcAft>
                <a:spcPts val="1200"/>
              </a:spcAft>
              <a:defRPr sz="2200" b="0">
                <a:solidFill>
                  <a:srgbClr val="231D27"/>
                </a:solidFill>
                <a:latin typeface="Aptos"/>
              </a:defRPr>
            </a:pPr>
            <a:r>
              <a:rPr dirty="0" err="1"/>
              <a:t>A </a:t>
            </a:r>
            <a:r>
              <a:rPr dirty="0"/>
              <a:t>group </a:t>
            </a:r>
            <a:r>
              <a:rPr dirty="0" err="1"/>
              <a:t>of courses or a separate module</a:t>
            </a:r>
            <a:endParaRPr dirty="0"/>
          </a:p>
        </p:txBody>
      </p:sp>
      <p:sp>
        <p:nvSpPr>
          <p:cNvPr id="11" name="TextBox 10"/>
          <p:cNvSpPr txBox="1"/>
          <p:nvPr/>
        </p:nvSpPr>
        <p:spPr>
          <a:xfrm>
            <a:off x="8228961" y="3254223"/>
            <a:ext cx="3230880" cy="640080"/>
          </a:xfrm>
          <a:prstGeom prst="rect">
            <a:avLst/>
          </a:prstGeom>
          <a:noFill/>
        </p:spPr>
        <p:txBody>
          <a:bodyPr wrap="square" lIns="36576" tIns="27432" rIns="36576" bIns="18288">
            <a:spAutoFit/>
          </a:bodyPr>
          <a:lstStyle/>
          <a:p>
            <a:pPr>
              <a:spcAft>
                <a:spcPts val="1200"/>
              </a:spcAft>
              <a:defRPr sz="1800" b="1">
                <a:solidFill>
                  <a:srgbClr val="7030A0"/>
                </a:solidFill>
                <a:latin typeface="Aptos"/>
              </a:defRPr>
            </a:pPr>
            <a:r>
              <a:rPr dirty="0"/>
              <a:t>BROADER FOCUS</a:t>
            </a:r>
          </a:p>
        </p:txBody>
      </p:sp>
      <p:sp>
        <p:nvSpPr>
          <p:cNvPr id="12" name="TextBox 11"/>
          <p:cNvSpPr txBox="1"/>
          <p:nvPr/>
        </p:nvSpPr>
        <p:spPr>
          <a:xfrm>
            <a:off x="8001001" y="3786311"/>
            <a:ext cx="3139440" cy="2423160"/>
          </a:xfrm>
          <a:prstGeom prst="rect">
            <a:avLst/>
          </a:prstGeom>
          <a:noFill/>
        </p:spPr>
        <p:txBody>
          <a:bodyPr wrap="square" lIns="36576" tIns="27432" rIns="36576" bIns="18288">
            <a:spAutoFit/>
          </a:bodyPr>
          <a:lstStyle/>
          <a:p>
            <a:pPr>
              <a:spcAft>
                <a:spcPts val="1200"/>
              </a:spcAft>
              <a:defRPr sz="2200" b="0">
                <a:solidFill>
                  <a:srgbClr val="231D27"/>
                </a:solidFill>
                <a:latin typeface="Aptos"/>
              </a:defRPr>
            </a:pPr>
            <a:r>
              <a:rPr dirty="0" err="1"/>
              <a:t>A programme and research framework for sustainability</a:t>
            </a:r>
            <a:endParaRPr dirty="0"/>
          </a:p>
        </p:txBody>
      </p:sp>
      <p:sp>
        <p:nvSpPr>
          <p:cNvPr id="13" name="TextBox 12"/>
          <p:cNvSpPr txBox="1"/>
          <p:nvPr/>
        </p:nvSpPr>
        <p:spPr>
          <a:xfrm>
            <a:off x="2091618" y="1132666"/>
            <a:ext cx="8044418" cy="784830"/>
          </a:xfrm>
          <a:prstGeom prst="rect">
            <a:avLst/>
          </a:prstGeom>
          <a:noFill/>
        </p:spPr>
        <p:txBody>
          <a:bodyPr wrap="square" lIns="36576" tIns="27432" rIns="36576" bIns="18288">
            <a:spAutoFit/>
          </a:bodyPr>
          <a:lstStyle/>
          <a:p>
            <a:pPr>
              <a:spcAft>
                <a:spcPts val="1200"/>
              </a:spcAft>
              <a:defRPr sz="1900" b="1">
                <a:solidFill>
                  <a:srgbClr val="7030A0"/>
                </a:solidFill>
                <a:latin typeface="Aptos"/>
              </a:defRPr>
            </a:pPr>
            <a:endParaRPr lang="hr-HR" dirty="0"/>
          </a:p>
          <a:p>
            <a:pPr>
              <a:spcAft>
                <a:spcPts val="1200"/>
              </a:spcAft>
              <a:defRPr sz="1900" b="1">
                <a:solidFill>
                  <a:srgbClr val="7030A0"/>
                </a:solidFill>
                <a:latin typeface="Aptos"/>
              </a:defRPr>
            </a:pPr>
            <a:r>
              <a:rPr dirty="0" err="1"/>
              <a:t>Patterns of sustainability </a:t>
            </a:r>
            <a:r>
              <a:rPr lang="hr-HR" dirty="0"/>
              <a:t>integration vary </a:t>
            </a:r>
            <a:r>
              <a:rPr dirty="0"/>
              <a:t>across </a:t>
            </a:r>
            <a:r>
              <a:rPr dirty="0" err="1"/>
              <a:t>the programmes analysed.</a:t>
            </a:r>
          </a:p>
        </p:txBody>
      </p:sp>
      <p:cxnSp>
        <p:nvCxnSpPr>
          <p:cNvPr id="15" name="Ravni poveznik sa strelicom 14">
            <a:extLst>
              <a:ext uri="{FF2B5EF4-FFF2-40B4-BE49-F238E27FC236}">
                <a16:creationId xmlns:a16="http://schemas.microsoft.com/office/drawing/2014/main" id="{0AE1E48B-3072-47BA-82CB-D36014F60788}"/>
              </a:ext>
            </a:extLst>
          </p:cNvPr>
          <p:cNvCxnSpPr>
            <a:cxnSpLocks/>
          </p:cNvCxnSpPr>
          <p:nvPr/>
        </p:nvCxnSpPr>
        <p:spPr>
          <a:xfrm flipH="1">
            <a:off x="2284900" y="2157965"/>
            <a:ext cx="958632" cy="805063"/>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7" name="Ravni poveznik sa strelicom 16">
            <a:extLst>
              <a:ext uri="{FF2B5EF4-FFF2-40B4-BE49-F238E27FC236}">
                <a16:creationId xmlns:a16="http://schemas.microsoft.com/office/drawing/2014/main" id="{253F203A-26DC-4725-936F-E09332048FEC}"/>
              </a:ext>
            </a:extLst>
          </p:cNvPr>
          <p:cNvCxnSpPr>
            <a:cxnSpLocks/>
          </p:cNvCxnSpPr>
          <p:nvPr/>
        </p:nvCxnSpPr>
        <p:spPr>
          <a:xfrm>
            <a:off x="5865963" y="2317772"/>
            <a:ext cx="0" cy="443443"/>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9" name="Ravni poveznik sa strelicom 18">
            <a:extLst>
              <a:ext uri="{FF2B5EF4-FFF2-40B4-BE49-F238E27FC236}">
                <a16:creationId xmlns:a16="http://schemas.microsoft.com/office/drawing/2014/main" id="{3419E325-F320-44CD-9E00-19B8D9C57D40}"/>
              </a:ext>
            </a:extLst>
          </p:cNvPr>
          <p:cNvCxnSpPr>
            <a:cxnSpLocks/>
          </p:cNvCxnSpPr>
          <p:nvPr/>
        </p:nvCxnSpPr>
        <p:spPr>
          <a:xfrm>
            <a:off x="8184071" y="2210054"/>
            <a:ext cx="764399" cy="861635"/>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109728"/>
          </a:xfrm>
          <a:prstGeom prst="rect">
            <a:avLst/>
          </a:prstGeom>
          <a:solidFill>
            <a:srgbClr val="371F43"/>
          </a:solidFill>
          <a:ln>
            <a:solidFill>
              <a:srgbClr val="371F43"/>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502920" y="347472"/>
            <a:ext cx="146304" cy="384048"/>
          </a:xfrm>
          <a:prstGeom prst="rect">
            <a:avLst/>
          </a:prstGeom>
          <a:solidFill>
            <a:srgbClr val="FFDD30"/>
          </a:solidFill>
          <a:ln>
            <a:solidFill>
              <a:srgbClr val="FFDD3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4" name="Picture 3" descr="image.jpg"/>
          <p:cNvPicPr>
            <a:picLocks noChangeAspect="1"/>
          </p:cNvPicPr>
          <p:nvPr/>
        </p:nvPicPr>
        <p:blipFill>
          <a:blip r:embed="rId3"/>
          <a:stretch>
            <a:fillRect/>
          </a:stretch>
        </p:blipFill>
        <p:spPr>
          <a:xfrm>
            <a:off x="10744200" y="228600"/>
            <a:ext cx="960120" cy="283464"/>
          </a:xfrm>
          <a:prstGeom prst="rect">
            <a:avLst/>
          </a:prstGeom>
        </p:spPr>
      </p:pic>
      <p:sp>
        <p:nvSpPr>
          <p:cNvPr id="5" name="TextBox 4"/>
          <p:cNvSpPr txBox="1"/>
          <p:nvPr/>
        </p:nvSpPr>
        <p:spPr>
          <a:xfrm>
            <a:off x="777240" y="274320"/>
            <a:ext cx="9784080" cy="731520"/>
          </a:xfrm>
          <a:prstGeom prst="rect">
            <a:avLst/>
          </a:prstGeom>
          <a:solidFill>
            <a:srgbClr val="FDFDC7"/>
          </a:solidFill>
        </p:spPr>
        <p:txBody>
          <a:bodyPr wrap="square" lIns="36576" tIns="27432" rIns="36576" bIns="18288">
            <a:spAutoFit/>
          </a:bodyPr>
          <a:lstStyle/>
          <a:p>
            <a:pPr>
              <a:spcAft>
                <a:spcPts val="1200"/>
              </a:spcAft>
              <a:defRPr sz="2600" b="1">
                <a:solidFill>
                  <a:srgbClr val="371F43"/>
                </a:solidFill>
                <a:latin typeface="Aptos"/>
              </a:defRPr>
            </a:pPr>
            <a:r>
              <a:rPr dirty="0" err="1"/>
              <a:t>Examples from the </a:t>
            </a:r>
            <a:r>
              <a:rPr dirty="0"/>
              <a:t>documentation </a:t>
            </a:r>
            <a:r>
              <a:rPr dirty="0" err="1"/>
              <a:t>analysed</a:t>
            </a:r>
            <a:endParaRPr dirty="0"/>
          </a:p>
        </p:txBody>
      </p:sp>
      <p:sp>
        <p:nvSpPr>
          <p:cNvPr id="6" name="TextBox 5"/>
          <p:cNvSpPr txBox="1"/>
          <p:nvPr/>
        </p:nvSpPr>
        <p:spPr>
          <a:xfrm>
            <a:off x="11292840" y="6355080"/>
            <a:ext cx="365760" cy="228600"/>
          </a:xfrm>
          <a:prstGeom prst="rect">
            <a:avLst/>
          </a:prstGeom>
          <a:noFill/>
        </p:spPr>
        <p:txBody>
          <a:bodyPr wrap="square" lIns="36576" tIns="27432" rIns="36576" bIns="18288">
            <a:spAutoFit/>
          </a:bodyPr>
          <a:lstStyle/>
          <a:p>
            <a:pPr>
              <a:spcAft>
                <a:spcPts val="1200"/>
              </a:spcAft>
              <a:defRPr sz="900" b="0">
                <a:solidFill>
                  <a:srgbClr val="5A575B"/>
                </a:solidFill>
                <a:latin typeface="Aptos"/>
              </a:defRPr>
            </a:pPr>
            <a:r>
              <a:t>7</a:t>
            </a:r>
          </a:p>
        </p:txBody>
      </p:sp>
      <p:sp>
        <p:nvSpPr>
          <p:cNvPr id="7" name="TextBox 6"/>
          <p:cNvSpPr txBox="1"/>
          <p:nvPr/>
        </p:nvSpPr>
        <p:spPr>
          <a:xfrm>
            <a:off x="868680" y="1353312"/>
            <a:ext cx="10332720" cy="475488"/>
          </a:xfrm>
          <a:prstGeom prst="rect">
            <a:avLst/>
          </a:prstGeom>
          <a:noFill/>
        </p:spPr>
        <p:txBody>
          <a:bodyPr wrap="square" lIns="36576" tIns="27432" rIns="36576" bIns="18288">
            <a:spAutoFit/>
          </a:bodyPr>
          <a:lstStyle/>
          <a:p>
            <a:pPr>
              <a:spcAft>
                <a:spcPts val="1200"/>
              </a:spcAft>
              <a:defRPr sz="2300" b="1">
                <a:solidFill>
                  <a:srgbClr val="371F43"/>
                </a:solidFill>
                <a:latin typeface="Aptos"/>
              </a:defRPr>
            </a:pPr>
            <a:r>
              <a:t>Sustainable Development Management, Rijeka</a:t>
            </a:r>
          </a:p>
        </p:txBody>
      </p:sp>
      <p:sp>
        <p:nvSpPr>
          <p:cNvPr id="8" name="TextBox 7"/>
          <p:cNvSpPr txBox="1"/>
          <p:nvPr/>
        </p:nvSpPr>
        <p:spPr>
          <a:xfrm>
            <a:off x="914400" y="1874519"/>
            <a:ext cx="10241280" cy="621792"/>
          </a:xfrm>
          <a:prstGeom prst="rect">
            <a:avLst/>
          </a:prstGeom>
          <a:noFill/>
        </p:spPr>
        <p:txBody>
          <a:bodyPr wrap="square" lIns="36576" tIns="27432" rIns="36576" bIns="18288">
            <a:spAutoFit/>
          </a:bodyPr>
          <a:lstStyle/>
          <a:p>
            <a:pPr>
              <a:spcAft>
                <a:spcPts val="1200"/>
              </a:spcAft>
              <a:defRPr sz="2100" b="0">
                <a:solidFill>
                  <a:srgbClr val="231D27"/>
                </a:solidFill>
                <a:latin typeface="Aptos"/>
              </a:defRPr>
            </a:pPr>
            <a:r>
              <a:t>Sustainability as a broader programme focus</a:t>
            </a:r>
          </a:p>
        </p:txBody>
      </p:sp>
      <p:sp>
        <p:nvSpPr>
          <p:cNvPr id="9" name="TextBox 8"/>
          <p:cNvSpPr txBox="1"/>
          <p:nvPr/>
        </p:nvSpPr>
        <p:spPr>
          <a:xfrm>
            <a:off x="868680" y="2743200"/>
            <a:ext cx="10332720" cy="475488"/>
          </a:xfrm>
          <a:prstGeom prst="rect">
            <a:avLst/>
          </a:prstGeom>
          <a:noFill/>
        </p:spPr>
        <p:txBody>
          <a:bodyPr wrap="square" lIns="36576" tIns="27432" rIns="36576" bIns="18288">
            <a:spAutoFit/>
          </a:bodyPr>
          <a:lstStyle/>
          <a:p>
            <a:pPr>
              <a:spcAft>
                <a:spcPts val="1200"/>
              </a:spcAft>
              <a:defRPr sz="2300" b="1">
                <a:solidFill>
                  <a:srgbClr val="371F43"/>
                </a:solidFill>
                <a:latin typeface="Aptos"/>
              </a:defRPr>
            </a:pPr>
            <a:r>
              <a:t>New Paradigms in Education, Pula</a:t>
            </a:r>
          </a:p>
        </p:txBody>
      </p:sp>
      <p:sp>
        <p:nvSpPr>
          <p:cNvPr id="10" name="TextBox 9"/>
          <p:cNvSpPr txBox="1"/>
          <p:nvPr/>
        </p:nvSpPr>
        <p:spPr>
          <a:xfrm>
            <a:off x="914400" y="3264408"/>
            <a:ext cx="10241280" cy="621792"/>
          </a:xfrm>
          <a:prstGeom prst="rect">
            <a:avLst/>
          </a:prstGeom>
          <a:noFill/>
        </p:spPr>
        <p:txBody>
          <a:bodyPr wrap="square" lIns="36576" tIns="27432" rIns="36576" bIns="18288">
            <a:spAutoFit/>
          </a:bodyPr>
          <a:lstStyle/>
          <a:p>
            <a:pPr>
              <a:spcAft>
                <a:spcPts val="1200"/>
              </a:spcAft>
              <a:defRPr sz="2100" b="0">
                <a:solidFill>
                  <a:srgbClr val="231D27"/>
                </a:solidFill>
                <a:latin typeface="Aptos"/>
              </a:defRPr>
            </a:pPr>
            <a:r>
              <a:t>Education for Sustainable Development module</a:t>
            </a:r>
          </a:p>
        </p:txBody>
      </p:sp>
      <p:sp>
        <p:nvSpPr>
          <p:cNvPr id="11" name="TextBox 10"/>
          <p:cNvSpPr txBox="1"/>
          <p:nvPr/>
        </p:nvSpPr>
        <p:spPr>
          <a:xfrm>
            <a:off x="868680" y="4133087"/>
            <a:ext cx="10332720" cy="475488"/>
          </a:xfrm>
          <a:prstGeom prst="rect">
            <a:avLst/>
          </a:prstGeom>
          <a:noFill/>
        </p:spPr>
        <p:txBody>
          <a:bodyPr wrap="square" lIns="36576" tIns="27432" rIns="36576" bIns="18288">
            <a:spAutoFit/>
          </a:bodyPr>
          <a:lstStyle/>
          <a:p>
            <a:pPr>
              <a:spcAft>
                <a:spcPts val="1200"/>
              </a:spcAft>
              <a:defRPr sz="2300" b="1">
                <a:solidFill>
                  <a:srgbClr val="371F43"/>
                </a:solidFill>
                <a:latin typeface="Aptos"/>
              </a:defRPr>
            </a:pPr>
            <a:r>
              <a:t>Nature and Environmental Protection, Osijek</a:t>
            </a:r>
          </a:p>
        </p:txBody>
      </p:sp>
      <p:sp>
        <p:nvSpPr>
          <p:cNvPr id="12" name="TextBox 11"/>
          <p:cNvSpPr txBox="1"/>
          <p:nvPr/>
        </p:nvSpPr>
        <p:spPr>
          <a:xfrm>
            <a:off x="914400" y="4662763"/>
            <a:ext cx="10241280" cy="621792"/>
          </a:xfrm>
          <a:prstGeom prst="rect">
            <a:avLst/>
          </a:prstGeom>
          <a:noFill/>
        </p:spPr>
        <p:txBody>
          <a:bodyPr wrap="square" lIns="36576" tIns="27432" rIns="36576" bIns="18288">
            <a:spAutoFit/>
          </a:bodyPr>
          <a:lstStyle/>
          <a:p>
            <a:pPr>
              <a:spcAft>
                <a:spcPts val="1200"/>
              </a:spcAft>
              <a:defRPr sz="2100" b="0">
                <a:solidFill>
                  <a:srgbClr val="231D27"/>
                </a:solidFill>
                <a:latin typeface="Aptos"/>
              </a:defRPr>
            </a:pPr>
            <a:r>
              <a:t>Specialised content on nature, the environment and resources</a:t>
            </a:r>
          </a:p>
        </p:txBody>
      </p:sp>
      <p:sp>
        <p:nvSpPr>
          <p:cNvPr id="13" name="TextBox 12"/>
          <p:cNvSpPr txBox="1"/>
          <p:nvPr/>
        </p:nvSpPr>
        <p:spPr>
          <a:xfrm>
            <a:off x="777240" y="6190488"/>
            <a:ext cx="10058400" cy="329184"/>
          </a:xfrm>
          <a:prstGeom prst="rect">
            <a:avLst/>
          </a:prstGeom>
          <a:noFill/>
        </p:spPr>
        <p:txBody>
          <a:bodyPr wrap="square" lIns="36576" tIns="27432" rIns="36576" bIns="18288">
            <a:spAutoFit/>
          </a:bodyPr>
          <a:lstStyle/>
          <a:p>
            <a:pPr>
              <a:spcAft>
                <a:spcPts val="1200"/>
              </a:spcAft>
              <a:defRPr sz="1000" b="0">
                <a:solidFill>
                  <a:srgbClr val="5A575B"/>
                </a:solidFill>
                <a:latin typeface="Aptos"/>
              </a:defRPr>
            </a:pPr>
            <a:r>
              <a:t>Examples described in the accompanying paper; official programme documentation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109728"/>
          </a:xfrm>
          <a:prstGeom prst="rect">
            <a:avLst/>
          </a:prstGeom>
          <a:solidFill>
            <a:srgbClr val="371F43"/>
          </a:solidFill>
          <a:ln>
            <a:solidFill>
              <a:srgbClr val="371F43"/>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502920" y="347472"/>
            <a:ext cx="146304" cy="384048"/>
          </a:xfrm>
          <a:prstGeom prst="rect">
            <a:avLst/>
          </a:prstGeom>
          <a:solidFill>
            <a:srgbClr val="FFDD30"/>
          </a:solidFill>
          <a:ln>
            <a:solidFill>
              <a:srgbClr val="FFDD3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4" name="Picture 3" descr="image.jpg"/>
          <p:cNvPicPr>
            <a:picLocks noChangeAspect="1"/>
          </p:cNvPicPr>
          <p:nvPr/>
        </p:nvPicPr>
        <p:blipFill>
          <a:blip r:embed="rId3"/>
          <a:stretch>
            <a:fillRect/>
          </a:stretch>
        </p:blipFill>
        <p:spPr>
          <a:xfrm>
            <a:off x="-67733" y="1363133"/>
            <a:ext cx="12014199" cy="5494867"/>
          </a:xfrm>
          <a:prstGeom prst="rect">
            <a:avLst/>
          </a:prstGeom>
        </p:spPr>
      </p:pic>
      <p:sp>
        <p:nvSpPr>
          <p:cNvPr id="5" name="TextBox 4"/>
          <p:cNvSpPr txBox="1"/>
          <p:nvPr/>
        </p:nvSpPr>
        <p:spPr>
          <a:xfrm>
            <a:off x="777240" y="274320"/>
            <a:ext cx="9784080" cy="446276"/>
          </a:xfrm>
          <a:prstGeom prst="rect">
            <a:avLst/>
          </a:prstGeom>
          <a:noFill/>
        </p:spPr>
        <p:txBody>
          <a:bodyPr wrap="square" lIns="36576" tIns="27432" rIns="36576" bIns="18288">
            <a:spAutoFit/>
          </a:bodyPr>
          <a:lstStyle/>
          <a:p>
            <a:pPr>
              <a:spcAft>
                <a:spcPts val="1200"/>
              </a:spcAft>
              <a:defRPr sz="2600" b="1">
                <a:solidFill>
                  <a:srgbClr val="371F43"/>
                </a:solidFill>
                <a:latin typeface="Aptos"/>
              </a:defRPr>
            </a:pPr>
            <a:r>
              <a:rPr lang="hr-HR" dirty="0"/>
              <a:t>Discussion</a:t>
            </a:r>
            <a:endParaRPr dirty="0"/>
          </a:p>
        </p:txBody>
      </p:sp>
      <p:sp>
        <p:nvSpPr>
          <p:cNvPr id="6" name="TextBox 5"/>
          <p:cNvSpPr txBox="1"/>
          <p:nvPr/>
        </p:nvSpPr>
        <p:spPr>
          <a:xfrm>
            <a:off x="11292840" y="6355080"/>
            <a:ext cx="365760" cy="228600"/>
          </a:xfrm>
          <a:prstGeom prst="rect">
            <a:avLst/>
          </a:prstGeom>
          <a:noFill/>
        </p:spPr>
        <p:txBody>
          <a:bodyPr wrap="square" lIns="36576" tIns="27432" rIns="36576" bIns="18288">
            <a:spAutoFit/>
          </a:bodyPr>
          <a:lstStyle/>
          <a:p>
            <a:pPr>
              <a:spcAft>
                <a:spcPts val="1200"/>
              </a:spcAft>
              <a:defRPr sz="900" b="0">
                <a:solidFill>
                  <a:srgbClr val="5A575B"/>
                </a:solidFill>
                <a:latin typeface="Aptos"/>
              </a:defRPr>
            </a:pPr>
            <a:r>
              <a:t>8</a:t>
            </a:r>
          </a:p>
        </p:txBody>
      </p:sp>
      <p:sp>
        <p:nvSpPr>
          <p:cNvPr id="7" name="TextBox 6"/>
          <p:cNvSpPr txBox="1"/>
          <p:nvPr/>
        </p:nvSpPr>
        <p:spPr>
          <a:xfrm>
            <a:off x="868680" y="1508760"/>
            <a:ext cx="10469880" cy="4078039"/>
          </a:xfrm>
          <a:prstGeom prst="rect">
            <a:avLst/>
          </a:prstGeom>
          <a:noFill/>
        </p:spPr>
        <p:txBody>
          <a:bodyPr wrap="square" lIns="36576" tIns="27432" rIns="36576" bIns="18288">
            <a:spAutoFit/>
          </a:bodyPr>
          <a:lstStyle/>
          <a:p>
            <a:pPr marL="285750" indent="-285750">
              <a:spcAft>
                <a:spcPts val="1200"/>
              </a:spcAft>
              <a:buFont typeface="Arial" panose="020B0604020202020204" pitchFamily="34" charset="0"/>
              <a:buChar char="•"/>
              <a:defRPr sz="2800" b="1">
                <a:solidFill>
                  <a:srgbClr val="371F43"/>
                </a:solidFill>
                <a:latin typeface="Aptos"/>
              </a:defRPr>
            </a:pPr>
            <a:r>
              <a:rPr lang="pl-PL" sz="1600" dirty="0">
                <a:solidFill>
                  <a:srgbClr val="7030A0"/>
                </a:solidFill>
              </a:rPr>
              <a:t>VARIED PATTERNS OF SUSTAINABILITY INTEGRATION IN THE PROGRAMMES ANALYSED (ECONOMIC, SOCIAL AND HERITAGE CONTEXTS)</a:t>
            </a:r>
          </a:p>
          <a:p>
            <a:pPr marL="285750" indent="-285750">
              <a:spcAft>
                <a:spcPts val="1200"/>
              </a:spcAft>
              <a:buFont typeface="Arial" panose="020B0604020202020204" pitchFamily="34" charset="0"/>
              <a:buChar char="•"/>
              <a:defRPr sz="2800" b="1">
                <a:solidFill>
                  <a:srgbClr val="371F43"/>
                </a:solidFill>
                <a:latin typeface="Aptos"/>
              </a:defRPr>
            </a:pPr>
            <a:r>
              <a:rPr lang="pl-PL" sz="1600" dirty="0">
                <a:solidFill>
                  <a:srgbClr val="7030A0"/>
                </a:solidFill>
              </a:rPr>
              <a:t>LESS EMPHASIS ON EDUCATION FOR SUSTAINABLE DEVELOPMENT IN THE CONTENT ANALYSED </a:t>
            </a:r>
          </a:p>
          <a:p>
            <a:pPr>
              <a:spcAft>
                <a:spcPts val="1200"/>
              </a:spcAft>
              <a:defRPr sz="2800" b="1">
                <a:solidFill>
                  <a:srgbClr val="371F43"/>
                </a:solidFill>
                <a:latin typeface="Aptos"/>
              </a:defRPr>
            </a:pPr>
            <a:endParaRPr lang="pl-PL" dirty="0"/>
          </a:p>
          <a:p>
            <a:pPr>
              <a:spcAft>
                <a:spcPts val="1200"/>
              </a:spcAft>
              <a:defRPr sz="2800" b="1">
                <a:solidFill>
                  <a:srgbClr val="371F43"/>
                </a:solidFill>
                <a:latin typeface="Aptos"/>
              </a:defRPr>
            </a:pPr>
            <a:r>
              <a:rPr lang="pl-PL" dirty="0"/>
              <a:t>Open questions:  </a:t>
            </a:r>
            <a:r>
              <a:rPr lang="pl-PL" sz="1600" dirty="0">
                <a:solidFill>
                  <a:srgbClr val="7030A0"/>
                </a:solidFill>
              </a:rPr>
              <a:t>How is research knowledge linked to education and communication?</a:t>
            </a:r>
          </a:p>
          <a:p>
            <a:pPr>
              <a:spcAft>
                <a:spcPts val="1200"/>
              </a:spcAft>
              <a:defRPr sz="2800" b="1">
                <a:solidFill>
                  <a:srgbClr val="371F43"/>
                </a:solidFill>
                <a:latin typeface="Aptos"/>
              </a:defRPr>
            </a:pPr>
            <a:r>
              <a:rPr lang="pl-PL" sz="1600" dirty="0">
                <a:solidFill>
                  <a:srgbClr val="7030A0"/>
                </a:solidFill>
              </a:rPr>
              <a:t>                                                             Do programmes foster competencies for action, collaboration and communication? </a:t>
            </a:r>
          </a:p>
          <a:p>
            <a:pPr>
              <a:spcAft>
                <a:spcPts val="1200"/>
              </a:spcAft>
              <a:defRPr sz="2800" b="1">
                <a:solidFill>
                  <a:srgbClr val="371F43"/>
                </a:solidFill>
                <a:latin typeface="Aptos"/>
              </a:defRPr>
            </a:pPr>
            <a:r>
              <a:rPr lang="pl-PL" sz="1600" dirty="0">
                <a:solidFill>
                  <a:srgbClr val="7030A0"/>
                </a:solidFill>
              </a:rPr>
              <a:t>                                                             What opportunities do programmes offer for community engagement? </a:t>
            </a:r>
          </a:p>
          <a:p>
            <a:pPr>
              <a:spcAft>
                <a:spcPts val="1200"/>
              </a:spcAft>
              <a:defRPr sz="2800" b="1">
                <a:solidFill>
                  <a:srgbClr val="371F43"/>
                </a:solidFill>
                <a:latin typeface="Aptos"/>
              </a:defRPr>
            </a:pPr>
            <a:r>
              <a:rPr lang="pl-PL" sz="1600" dirty="0">
                <a:solidFill>
                  <a:srgbClr val="7030A0"/>
                </a:solidFill>
              </a:rPr>
              <a:t>                                                             Limited educational content: an opportunity to develop doctoral programmes?</a:t>
            </a:r>
          </a:p>
          <a:p>
            <a:pPr>
              <a:spcAft>
                <a:spcPts val="1200"/>
              </a:spcAft>
              <a:defRPr sz="2800" b="1">
                <a:solidFill>
                  <a:srgbClr val="371F43"/>
                </a:solidFill>
                <a:latin typeface="Aptos"/>
              </a:defRPr>
            </a:pPr>
            <a:endParaRPr dirty="0"/>
          </a:p>
        </p:txBody>
      </p:sp>
      <p:sp>
        <p:nvSpPr>
          <p:cNvPr id="10" name="TextBox 9"/>
          <p:cNvSpPr txBox="1"/>
          <p:nvPr/>
        </p:nvSpPr>
        <p:spPr>
          <a:xfrm>
            <a:off x="777240" y="6190488"/>
            <a:ext cx="10058400" cy="329184"/>
          </a:xfrm>
          <a:prstGeom prst="rect">
            <a:avLst/>
          </a:prstGeom>
          <a:noFill/>
        </p:spPr>
        <p:txBody>
          <a:bodyPr wrap="square" lIns="36576" tIns="27432" rIns="36576" bIns="18288">
            <a:spAutoFit/>
          </a:bodyPr>
          <a:lstStyle/>
          <a:p>
            <a:pPr>
              <a:spcAft>
                <a:spcPts val="1200"/>
              </a:spcAft>
              <a:defRPr sz="1000" b="0">
                <a:solidFill>
                  <a:srgbClr val="5A575B"/>
                </a:solidFill>
                <a:latin typeface="Aptos"/>
              </a:defRPr>
            </a:pPr>
            <a:r>
              <a:t>Barth et al., 2007; Lozano et al., 2017</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109728"/>
          </a:xfrm>
          <a:prstGeom prst="rect">
            <a:avLst/>
          </a:prstGeom>
          <a:solidFill>
            <a:srgbClr val="371F43"/>
          </a:solidFill>
          <a:ln>
            <a:solidFill>
              <a:srgbClr val="371F43"/>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502920" y="347472"/>
            <a:ext cx="146304" cy="384048"/>
          </a:xfrm>
          <a:prstGeom prst="rect">
            <a:avLst/>
          </a:prstGeom>
          <a:solidFill>
            <a:srgbClr val="FFDD30"/>
          </a:solidFill>
          <a:ln>
            <a:solidFill>
              <a:srgbClr val="FFDD3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4" name="Picture 3" descr="image.jpg"/>
          <p:cNvPicPr>
            <a:picLocks noChangeAspect="1"/>
          </p:cNvPicPr>
          <p:nvPr/>
        </p:nvPicPr>
        <p:blipFill>
          <a:blip r:embed="rId3"/>
          <a:stretch>
            <a:fillRect/>
          </a:stretch>
        </p:blipFill>
        <p:spPr>
          <a:xfrm flipV="1">
            <a:off x="268256" y="347472"/>
            <a:ext cx="11853982" cy="7153994"/>
          </a:xfrm>
          <a:prstGeom prst="rect">
            <a:avLst/>
          </a:prstGeom>
        </p:spPr>
      </p:pic>
      <p:sp>
        <p:nvSpPr>
          <p:cNvPr id="5" name="TextBox 4"/>
          <p:cNvSpPr txBox="1"/>
          <p:nvPr/>
        </p:nvSpPr>
        <p:spPr>
          <a:xfrm>
            <a:off x="777240" y="274320"/>
            <a:ext cx="9784080" cy="731520"/>
          </a:xfrm>
          <a:prstGeom prst="rect">
            <a:avLst/>
          </a:prstGeom>
          <a:noFill/>
        </p:spPr>
        <p:txBody>
          <a:bodyPr wrap="square" lIns="36576" tIns="27432" rIns="36576" bIns="18288">
            <a:spAutoFit/>
          </a:bodyPr>
          <a:lstStyle/>
          <a:p>
            <a:pPr>
              <a:spcAft>
                <a:spcPts val="1200"/>
              </a:spcAft>
              <a:defRPr sz="2600" b="1">
                <a:solidFill>
                  <a:srgbClr val="371F43"/>
                </a:solidFill>
                <a:latin typeface="Aptos"/>
              </a:defRPr>
            </a:pPr>
            <a:r>
              <a:t>Connections with places and communities</a:t>
            </a:r>
          </a:p>
        </p:txBody>
      </p:sp>
      <p:sp>
        <p:nvSpPr>
          <p:cNvPr id="6" name="TextBox 5"/>
          <p:cNvSpPr txBox="1"/>
          <p:nvPr/>
        </p:nvSpPr>
        <p:spPr>
          <a:xfrm>
            <a:off x="11292840" y="6355080"/>
            <a:ext cx="365760" cy="228600"/>
          </a:xfrm>
          <a:prstGeom prst="rect">
            <a:avLst/>
          </a:prstGeom>
          <a:noFill/>
        </p:spPr>
        <p:txBody>
          <a:bodyPr wrap="square" lIns="36576" tIns="27432" rIns="36576" bIns="18288">
            <a:spAutoFit/>
          </a:bodyPr>
          <a:lstStyle/>
          <a:p>
            <a:pPr>
              <a:spcAft>
                <a:spcPts val="1200"/>
              </a:spcAft>
              <a:defRPr sz="900" b="0">
                <a:solidFill>
                  <a:srgbClr val="5A575B"/>
                </a:solidFill>
                <a:latin typeface="Aptos"/>
              </a:defRPr>
            </a:pPr>
            <a:r>
              <a:t>9</a:t>
            </a:r>
          </a:p>
        </p:txBody>
      </p:sp>
      <p:sp>
        <p:nvSpPr>
          <p:cNvPr id="7" name="TextBox 6"/>
          <p:cNvSpPr txBox="1"/>
          <p:nvPr/>
        </p:nvSpPr>
        <p:spPr>
          <a:xfrm>
            <a:off x="822960" y="2005419"/>
            <a:ext cx="5029200" cy="754053"/>
          </a:xfrm>
          <a:prstGeom prst="rect">
            <a:avLst/>
          </a:prstGeom>
          <a:noFill/>
        </p:spPr>
        <p:txBody>
          <a:bodyPr wrap="square" lIns="36576" tIns="27432" rIns="36576" bIns="18288">
            <a:spAutoFit/>
          </a:bodyPr>
          <a:lstStyle/>
          <a:p>
            <a:pPr>
              <a:spcAft>
                <a:spcPts val="1200"/>
              </a:spcAft>
              <a:defRPr sz="1800" b="1">
                <a:solidFill>
                  <a:srgbClr val="7030A0"/>
                </a:solidFill>
                <a:latin typeface="Aptos"/>
              </a:defRPr>
            </a:pPr>
            <a:endParaRPr lang="hr-HR" dirty="0"/>
          </a:p>
          <a:p>
            <a:pPr>
              <a:spcAft>
                <a:spcPts val="1200"/>
              </a:spcAft>
              <a:defRPr sz="1800" b="1">
                <a:solidFill>
                  <a:srgbClr val="7030A0"/>
                </a:solidFill>
                <a:latin typeface="Aptos"/>
              </a:defRPr>
            </a:pPr>
            <a:r>
              <a:rPr dirty="0"/>
              <a:t>INTERPRETATION</a:t>
            </a:r>
          </a:p>
        </p:txBody>
      </p:sp>
      <p:sp>
        <p:nvSpPr>
          <p:cNvPr id="8" name="TextBox 7"/>
          <p:cNvSpPr txBox="1"/>
          <p:nvPr/>
        </p:nvSpPr>
        <p:spPr>
          <a:xfrm>
            <a:off x="822960" y="2468880"/>
            <a:ext cx="4937760" cy="1677382"/>
          </a:xfrm>
          <a:prstGeom prst="rect">
            <a:avLst/>
          </a:prstGeom>
          <a:noFill/>
        </p:spPr>
        <p:txBody>
          <a:bodyPr wrap="square" lIns="36576" tIns="27432" rIns="36576" bIns="18288">
            <a:spAutoFit/>
          </a:bodyPr>
          <a:lstStyle/>
          <a:p>
            <a:pPr algn="ctr">
              <a:spcAft>
                <a:spcPts val="1200"/>
              </a:spcAft>
              <a:defRPr sz="2400" b="0">
                <a:solidFill>
                  <a:srgbClr val="231D27"/>
                </a:solidFill>
                <a:latin typeface="Aptos"/>
              </a:defRPr>
            </a:pPr>
            <a:r>
              <a:rPr lang="hr-HR" dirty="0"/>
              <a:t>    </a:t>
            </a:r>
          </a:p>
          <a:p>
            <a:pPr>
              <a:spcAft>
                <a:spcPts val="1200"/>
              </a:spcAft>
              <a:defRPr sz="2400" b="0">
                <a:solidFill>
                  <a:srgbClr val="231D27"/>
                </a:solidFill>
                <a:latin typeface="Aptos"/>
              </a:defRPr>
            </a:pPr>
            <a:r>
              <a:rPr dirty="0" err="1"/>
              <a:t>Making scientific knowledge accessible through </a:t>
            </a:r>
            <a:r>
              <a:rPr dirty="0"/>
              <a:t>links </a:t>
            </a:r>
            <a:r>
              <a:rPr dirty="0" err="1"/>
              <a:t>to natural and cultural heritage</a:t>
            </a:r>
            <a:endParaRPr dirty="0"/>
          </a:p>
        </p:txBody>
      </p:sp>
      <p:sp>
        <p:nvSpPr>
          <p:cNvPr id="9" name="TextBox 8"/>
          <p:cNvSpPr txBox="1"/>
          <p:nvPr/>
        </p:nvSpPr>
        <p:spPr>
          <a:xfrm>
            <a:off x="6217920" y="2091853"/>
            <a:ext cx="5029200" cy="754053"/>
          </a:xfrm>
          <a:prstGeom prst="rect">
            <a:avLst/>
          </a:prstGeom>
          <a:noFill/>
        </p:spPr>
        <p:txBody>
          <a:bodyPr wrap="square" lIns="36576" tIns="27432" rIns="36576" bIns="18288">
            <a:spAutoFit/>
          </a:bodyPr>
          <a:lstStyle/>
          <a:p>
            <a:pPr>
              <a:spcAft>
                <a:spcPts val="1200"/>
              </a:spcAft>
              <a:defRPr sz="1800" b="1">
                <a:solidFill>
                  <a:srgbClr val="7030A0"/>
                </a:solidFill>
                <a:latin typeface="Aptos"/>
              </a:defRPr>
            </a:pPr>
            <a:endParaRPr lang="hr-HR" dirty="0"/>
          </a:p>
          <a:p>
            <a:pPr>
              <a:spcAft>
                <a:spcPts val="1200"/>
              </a:spcAft>
              <a:defRPr sz="1800" b="1">
                <a:solidFill>
                  <a:srgbClr val="7030A0"/>
                </a:solidFill>
                <a:latin typeface="Aptos"/>
              </a:defRPr>
            </a:pPr>
            <a:r>
              <a:rPr dirty="0"/>
              <a:t>COMMUNITY ENGAGEMENT</a:t>
            </a:r>
          </a:p>
        </p:txBody>
      </p:sp>
      <p:sp>
        <p:nvSpPr>
          <p:cNvPr id="10" name="TextBox 9"/>
          <p:cNvSpPr txBox="1"/>
          <p:nvPr/>
        </p:nvSpPr>
        <p:spPr>
          <a:xfrm>
            <a:off x="6217920" y="2468880"/>
            <a:ext cx="4937760" cy="1308050"/>
          </a:xfrm>
          <a:prstGeom prst="rect">
            <a:avLst/>
          </a:prstGeom>
          <a:noFill/>
        </p:spPr>
        <p:txBody>
          <a:bodyPr wrap="square" lIns="36576" tIns="27432" rIns="36576" bIns="18288">
            <a:spAutoFit/>
          </a:bodyPr>
          <a:lstStyle/>
          <a:p>
            <a:pPr>
              <a:spcAft>
                <a:spcPts val="1200"/>
              </a:spcAft>
              <a:defRPr sz="2400" b="0">
                <a:solidFill>
                  <a:srgbClr val="231D27"/>
                </a:solidFill>
                <a:latin typeface="Aptos"/>
              </a:defRPr>
            </a:pPr>
            <a:endParaRPr lang="hr-HR" dirty="0"/>
          </a:p>
          <a:p>
            <a:pPr>
              <a:spcAft>
                <a:spcPts val="1200"/>
              </a:spcAft>
              <a:defRPr sz="2400" b="0">
                <a:solidFill>
                  <a:srgbClr val="231D27"/>
                </a:solidFill>
                <a:latin typeface="Aptos"/>
              </a:defRPr>
            </a:pPr>
            <a:r>
              <a:rPr dirty="0" err="1"/>
              <a:t>Dialogue on local experiences, needs and development issues</a:t>
            </a:r>
            <a:endParaRPr dirty="0"/>
          </a:p>
        </p:txBody>
      </p:sp>
      <p:sp>
        <p:nvSpPr>
          <p:cNvPr id="11" name="TextBox 10"/>
          <p:cNvSpPr txBox="1"/>
          <p:nvPr/>
        </p:nvSpPr>
        <p:spPr>
          <a:xfrm>
            <a:off x="777240" y="1398806"/>
            <a:ext cx="10607040" cy="338554"/>
          </a:xfrm>
          <a:prstGeom prst="rect">
            <a:avLst/>
          </a:prstGeom>
          <a:solidFill>
            <a:srgbClr val="FDFDC7"/>
          </a:solidFill>
        </p:spPr>
        <p:txBody>
          <a:bodyPr wrap="square" lIns="36576" tIns="27432" rIns="36576" bIns="18288">
            <a:spAutoFit/>
          </a:bodyPr>
          <a:lstStyle/>
          <a:p>
            <a:pPr>
              <a:spcAft>
                <a:spcPts val="1200"/>
              </a:spcAft>
              <a:defRPr sz="1900" b="1">
                <a:solidFill>
                  <a:srgbClr val="7030A0"/>
                </a:solidFill>
                <a:latin typeface="Aptos"/>
              </a:defRPr>
            </a:pPr>
            <a:r>
              <a:rPr dirty="0" err="1"/>
              <a:t>Kopački Rit </a:t>
            </a:r>
            <a:r>
              <a:rPr lang="hr-HR" dirty="0"/>
              <a:t>as a </a:t>
            </a:r>
            <a:r>
              <a:rPr dirty="0" err="1"/>
              <a:t>context for exploring knowledge </a:t>
            </a:r>
            <a:r>
              <a:rPr dirty="0"/>
              <a:t>application and </a:t>
            </a:r>
            <a:r>
              <a:rPr dirty="0" err="1"/>
              <a:t>interdisciplinary collaboration.</a:t>
            </a:r>
          </a:p>
        </p:txBody>
      </p:sp>
      <p:sp>
        <p:nvSpPr>
          <p:cNvPr id="12" name="TextBox 11"/>
          <p:cNvSpPr txBox="1"/>
          <p:nvPr/>
        </p:nvSpPr>
        <p:spPr>
          <a:xfrm>
            <a:off x="777240" y="6190488"/>
            <a:ext cx="10058400" cy="329184"/>
          </a:xfrm>
          <a:prstGeom prst="rect">
            <a:avLst/>
          </a:prstGeom>
          <a:noFill/>
        </p:spPr>
        <p:txBody>
          <a:bodyPr wrap="square" lIns="36576" tIns="27432" rIns="36576" bIns="18288">
            <a:spAutoFit/>
          </a:bodyPr>
          <a:lstStyle/>
          <a:p>
            <a:pPr>
              <a:spcAft>
                <a:spcPts val="1200"/>
              </a:spcAft>
              <a:defRPr sz="1000" b="0">
                <a:solidFill>
                  <a:srgbClr val="5A575B"/>
                </a:solidFill>
                <a:latin typeface="Aptos"/>
              </a:defRPr>
            </a:pPr>
            <a:r>
              <a:t>UNESCO, 2020; Menon and Suresh, 2020; Piccardo et al., 2022</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109728"/>
          </a:xfrm>
          <a:prstGeom prst="rect">
            <a:avLst/>
          </a:prstGeom>
          <a:solidFill>
            <a:srgbClr val="371F43"/>
          </a:solidFill>
          <a:ln>
            <a:solidFill>
              <a:srgbClr val="371F43"/>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612648" y="320040"/>
            <a:ext cx="146304" cy="384048"/>
          </a:xfrm>
          <a:prstGeom prst="rect">
            <a:avLst/>
          </a:prstGeom>
          <a:solidFill>
            <a:srgbClr val="FFDD30"/>
          </a:solidFill>
          <a:ln>
            <a:solidFill>
              <a:srgbClr val="FFDD3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4" name="Picture 3" descr="image.jpg"/>
          <p:cNvPicPr>
            <a:picLocks noChangeAspect="1"/>
          </p:cNvPicPr>
          <p:nvPr/>
        </p:nvPicPr>
        <p:blipFill>
          <a:blip r:embed="rId3"/>
          <a:stretch>
            <a:fillRect/>
          </a:stretch>
        </p:blipFill>
        <p:spPr>
          <a:xfrm>
            <a:off x="10744200" y="228600"/>
            <a:ext cx="960120" cy="283464"/>
          </a:xfrm>
          <a:prstGeom prst="rect">
            <a:avLst/>
          </a:prstGeom>
        </p:spPr>
      </p:pic>
      <p:sp>
        <p:nvSpPr>
          <p:cNvPr id="5" name="TextBox 4"/>
          <p:cNvSpPr txBox="1"/>
          <p:nvPr/>
        </p:nvSpPr>
        <p:spPr>
          <a:xfrm>
            <a:off x="777240" y="274320"/>
            <a:ext cx="9784080" cy="446276"/>
          </a:xfrm>
          <a:prstGeom prst="rect">
            <a:avLst/>
          </a:prstGeom>
          <a:noFill/>
        </p:spPr>
        <p:txBody>
          <a:bodyPr wrap="square" lIns="36576" tIns="27432" rIns="36576" bIns="18288">
            <a:spAutoFit/>
          </a:bodyPr>
          <a:lstStyle/>
          <a:p>
            <a:pPr>
              <a:spcAft>
                <a:spcPts val="1200"/>
              </a:spcAft>
              <a:defRPr sz="2600" b="1">
                <a:solidFill>
                  <a:srgbClr val="371F43"/>
                </a:solidFill>
                <a:latin typeface="Aptos"/>
              </a:defRPr>
            </a:pPr>
            <a:r>
              <a:rPr lang="hr-HR" dirty="0"/>
              <a:t>Study limitations</a:t>
            </a:r>
            <a:endParaRPr dirty="0"/>
          </a:p>
        </p:txBody>
      </p:sp>
      <p:sp>
        <p:nvSpPr>
          <p:cNvPr id="6" name="TextBox 5"/>
          <p:cNvSpPr txBox="1"/>
          <p:nvPr/>
        </p:nvSpPr>
        <p:spPr>
          <a:xfrm>
            <a:off x="11292840" y="6355080"/>
            <a:ext cx="365760" cy="228600"/>
          </a:xfrm>
          <a:prstGeom prst="rect">
            <a:avLst/>
          </a:prstGeom>
          <a:noFill/>
        </p:spPr>
        <p:txBody>
          <a:bodyPr wrap="square" lIns="36576" tIns="27432" rIns="36576" bIns="18288">
            <a:spAutoFit/>
          </a:bodyPr>
          <a:lstStyle/>
          <a:p>
            <a:pPr>
              <a:spcAft>
                <a:spcPts val="1200"/>
              </a:spcAft>
              <a:defRPr sz="900" b="0">
                <a:solidFill>
                  <a:srgbClr val="5A575B"/>
                </a:solidFill>
                <a:latin typeface="Aptos"/>
              </a:defRPr>
            </a:pPr>
            <a:r>
              <a:t>10</a:t>
            </a:r>
          </a:p>
        </p:txBody>
      </p:sp>
      <p:sp>
        <p:nvSpPr>
          <p:cNvPr id="7" name="TextBox 6"/>
          <p:cNvSpPr txBox="1"/>
          <p:nvPr/>
        </p:nvSpPr>
        <p:spPr>
          <a:xfrm>
            <a:off x="1188720" y="1960293"/>
            <a:ext cx="5029200" cy="323165"/>
          </a:xfrm>
          <a:prstGeom prst="rect">
            <a:avLst/>
          </a:prstGeom>
          <a:noFill/>
        </p:spPr>
        <p:txBody>
          <a:bodyPr wrap="square" lIns="36576" tIns="27432" rIns="36576" bIns="18288">
            <a:spAutoFit/>
          </a:bodyPr>
          <a:lstStyle/>
          <a:p>
            <a:pPr>
              <a:spcAft>
                <a:spcPts val="1200"/>
              </a:spcAft>
              <a:defRPr sz="1800" b="1">
                <a:solidFill>
                  <a:srgbClr val="7030A0"/>
                </a:solidFill>
                <a:latin typeface="Aptos"/>
              </a:defRPr>
            </a:pPr>
            <a:r>
              <a:rPr lang="hr-HR" dirty="0"/>
              <a:t>             CURRENT SITUATION</a:t>
            </a:r>
            <a:endParaRPr dirty="0"/>
          </a:p>
        </p:txBody>
      </p:sp>
      <p:sp>
        <p:nvSpPr>
          <p:cNvPr id="8" name="TextBox 7"/>
          <p:cNvSpPr txBox="1"/>
          <p:nvPr/>
        </p:nvSpPr>
        <p:spPr>
          <a:xfrm>
            <a:off x="777240" y="2468880"/>
            <a:ext cx="4937760" cy="2877711"/>
          </a:xfrm>
          <a:prstGeom prst="rect">
            <a:avLst/>
          </a:prstGeom>
        </p:spPr>
        <p:style>
          <a:lnRef idx="1">
            <a:schemeClr val="accent4"/>
          </a:lnRef>
          <a:fillRef idx="2">
            <a:schemeClr val="accent4"/>
          </a:fillRef>
          <a:effectRef idx="1">
            <a:schemeClr val="accent4"/>
          </a:effectRef>
          <a:fontRef idx="minor">
            <a:schemeClr val="dk1"/>
          </a:fontRef>
        </p:style>
        <p:txBody>
          <a:bodyPr wrap="square" lIns="36576" tIns="27432" rIns="36576" bIns="18288">
            <a:spAutoFit/>
          </a:bodyPr>
          <a:lstStyle/>
          <a:p>
            <a:pPr>
              <a:spcAft>
                <a:spcPts val="1200"/>
              </a:spcAft>
              <a:defRPr sz="2400" b="0">
                <a:solidFill>
                  <a:srgbClr val="231D27"/>
                </a:solidFill>
                <a:latin typeface="Aptos"/>
              </a:defRPr>
            </a:pPr>
            <a:r>
              <a:rPr lang="hr-HR" dirty="0"/>
              <a:t>data availability and comparability,</a:t>
            </a:r>
          </a:p>
          <a:p>
            <a:pPr>
              <a:spcAft>
                <a:spcPts val="1200"/>
              </a:spcAft>
              <a:defRPr sz="2400" b="0">
                <a:solidFill>
                  <a:srgbClr val="231D27"/>
                </a:solidFill>
                <a:latin typeface="Aptos"/>
              </a:defRPr>
            </a:pPr>
            <a:r>
              <a:rPr lang="hr-HR" dirty="0"/>
              <a:t>level of detail and completeness of available documentation</a:t>
            </a:r>
          </a:p>
          <a:p>
            <a:pPr>
              <a:spcAft>
                <a:spcPts val="1200"/>
              </a:spcAft>
              <a:defRPr sz="2400" b="0">
                <a:solidFill>
                  <a:srgbClr val="231D27"/>
                </a:solidFill>
                <a:latin typeface="Aptos"/>
              </a:defRPr>
            </a:pPr>
            <a:r>
              <a:rPr lang="hr-HR" dirty="0"/>
              <a:t>scope of content analysis,</a:t>
            </a:r>
          </a:p>
          <a:p>
            <a:pPr>
              <a:spcAft>
                <a:spcPts val="1200"/>
              </a:spcAft>
              <a:defRPr sz="2400" b="0">
                <a:solidFill>
                  <a:srgbClr val="231D27"/>
                </a:solidFill>
                <a:latin typeface="Aptos"/>
              </a:defRPr>
            </a:pPr>
            <a:r>
              <a:rPr lang="hr-HR" dirty="0"/>
              <a:t>overlap between thematic dimensions</a:t>
            </a:r>
          </a:p>
          <a:p>
            <a:pPr>
              <a:spcAft>
                <a:spcPts val="1200"/>
              </a:spcAft>
              <a:defRPr sz="2400" b="0">
                <a:solidFill>
                  <a:srgbClr val="231D27"/>
                </a:solidFill>
                <a:latin typeface="Aptos"/>
              </a:defRPr>
            </a:pPr>
            <a:endParaRPr dirty="0"/>
          </a:p>
        </p:txBody>
      </p:sp>
      <p:sp>
        <p:nvSpPr>
          <p:cNvPr id="9" name="TextBox 8"/>
          <p:cNvSpPr txBox="1"/>
          <p:nvPr/>
        </p:nvSpPr>
        <p:spPr>
          <a:xfrm>
            <a:off x="6756400" y="1508760"/>
            <a:ext cx="4490720" cy="754053"/>
          </a:xfrm>
          <a:prstGeom prst="rect">
            <a:avLst/>
          </a:prstGeom>
          <a:noFill/>
        </p:spPr>
        <p:txBody>
          <a:bodyPr wrap="square" lIns="36576" tIns="27432" rIns="36576" bIns="18288">
            <a:spAutoFit/>
          </a:bodyPr>
          <a:lstStyle/>
          <a:p>
            <a:pPr>
              <a:spcAft>
                <a:spcPts val="1200"/>
              </a:spcAft>
              <a:defRPr sz="1800" b="1">
                <a:solidFill>
                  <a:srgbClr val="7030A0"/>
                </a:solidFill>
                <a:latin typeface="Aptos"/>
              </a:defRPr>
            </a:pPr>
            <a:endParaRPr lang="hr-HR" dirty="0"/>
          </a:p>
          <a:p>
            <a:pPr>
              <a:spcAft>
                <a:spcPts val="1200"/>
              </a:spcAft>
              <a:defRPr sz="1800" b="1">
                <a:solidFill>
                  <a:srgbClr val="7030A0"/>
                </a:solidFill>
                <a:latin typeface="Aptos"/>
              </a:defRPr>
            </a:pPr>
            <a:r>
              <a:rPr lang="hr-HR" dirty="0"/>
              <a:t>            </a:t>
            </a:r>
            <a:r>
              <a:rPr dirty="0"/>
              <a:t>  NEXT STEP</a:t>
            </a:r>
          </a:p>
        </p:txBody>
      </p:sp>
      <p:sp>
        <p:nvSpPr>
          <p:cNvPr id="10" name="TextBox 9"/>
          <p:cNvSpPr txBox="1"/>
          <p:nvPr/>
        </p:nvSpPr>
        <p:spPr>
          <a:xfrm>
            <a:off x="6217920" y="2468880"/>
            <a:ext cx="4937760" cy="2423160"/>
          </a:xfrm>
          <a:prstGeom prst="rect">
            <a:avLst/>
          </a:prstGeom>
        </p:spPr>
        <p:style>
          <a:lnRef idx="1">
            <a:schemeClr val="accent4"/>
          </a:lnRef>
          <a:fillRef idx="2">
            <a:schemeClr val="accent4"/>
          </a:fillRef>
          <a:effectRef idx="1">
            <a:schemeClr val="accent4"/>
          </a:effectRef>
          <a:fontRef idx="minor">
            <a:schemeClr val="dk1"/>
          </a:fontRef>
        </p:style>
        <p:txBody>
          <a:bodyPr wrap="square" lIns="36576" tIns="27432" rIns="36576" bIns="18288">
            <a:spAutoFit/>
          </a:bodyPr>
          <a:lstStyle/>
          <a:p>
            <a:pPr>
              <a:spcAft>
                <a:spcPts val="1200"/>
              </a:spcAft>
              <a:defRPr sz="2400" b="0">
                <a:solidFill>
                  <a:srgbClr val="231D27"/>
                </a:solidFill>
                <a:latin typeface="Aptos"/>
              </a:defRPr>
            </a:pPr>
            <a:r>
              <a:rPr dirty="0" err="1"/>
              <a:t>More complete and comparable documentation</a:t>
            </a:r>
            <a:endParaRPr dirty="0"/>
          </a:p>
          <a:p>
            <a:pPr>
              <a:spcAft>
                <a:spcPts val="1200"/>
              </a:spcAft>
              <a:defRPr sz="2400" b="0">
                <a:solidFill>
                  <a:srgbClr val="231D27"/>
                </a:solidFill>
                <a:latin typeface="Aptos"/>
              </a:defRPr>
            </a:pPr>
            <a:r>
              <a:rPr dirty="0" err="1"/>
              <a:t>Learning outcomes, teaching practice and doctoral </a:t>
            </a:r>
            <a:r>
              <a:rPr dirty="0"/>
              <a:t>students’ </a:t>
            </a:r>
            <a:r>
              <a:rPr dirty="0" err="1"/>
              <a:t>experiences</a:t>
            </a:r>
            <a:endParaRPr dirty="0"/>
          </a:p>
        </p:txBody>
      </p:sp>
      <p:sp>
        <p:nvSpPr>
          <p:cNvPr id="11" name="TextBox 10"/>
          <p:cNvSpPr txBox="1"/>
          <p:nvPr/>
        </p:nvSpPr>
        <p:spPr>
          <a:xfrm>
            <a:off x="685800" y="1183053"/>
            <a:ext cx="10607040" cy="338554"/>
          </a:xfrm>
          <a:prstGeom prst="rect">
            <a:avLst/>
          </a:prstGeom>
          <a:noFill/>
        </p:spPr>
        <p:txBody>
          <a:bodyPr wrap="square" lIns="36576" tIns="27432" rIns="36576" bIns="18288">
            <a:spAutoFit/>
          </a:bodyPr>
          <a:lstStyle/>
          <a:p>
            <a:pPr>
              <a:spcAft>
                <a:spcPts val="1200"/>
              </a:spcAft>
              <a:defRPr sz="1900" b="1">
                <a:solidFill>
                  <a:srgbClr val="7030A0"/>
                </a:solidFill>
                <a:latin typeface="Aptos"/>
              </a:defRPr>
            </a:pPr>
            <a:r>
              <a:rPr dirty="0" err="1"/>
              <a:t>Document availability and </a:t>
            </a:r>
            <a:r>
              <a:rPr dirty="0"/>
              <a:t>formal descriptions </a:t>
            </a:r>
            <a:r>
              <a:rPr dirty="0" err="1"/>
              <a:t>limit the scope of the conclusions.</a:t>
            </a:r>
          </a:p>
        </p:txBody>
      </p:sp>
      <p:sp>
        <p:nvSpPr>
          <p:cNvPr id="12" name="Strelica: desno 11">
            <a:extLst>
              <a:ext uri="{FF2B5EF4-FFF2-40B4-BE49-F238E27FC236}">
                <a16:creationId xmlns:a16="http://schemas.microsoft.com/office/drawing/2014/main" id="{24EAF397-F66D-4E24-8D8C-CB3ED5B48BC1}"/>
              </a:ext>
            </a:extLst>
          </p:cNvPr>
          <p:cNvSpPr/>
          <p:nvPr/>
        </p:nvSpPr>
        <p:spPr>
          <a:xfrm>
            <a:off x="4397586" y="2063326"/>
            <a:ext cx="2358814" cy="79587"/>
          </a:xfrm>
          <a:prstGeom prst="right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hr-HR">
              <a:solidFill>
                <a:srgbClr val="FFFF00"/>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109728"/>
          </a:xfrm>
          <a:prstGeom prst="rect">
            <a:avLst/>
          </a:prstGeom>
          <a:solidFill>
            <a:srgbClr val="371F43"/>
          </a:solidFill>
          <a:ln>
            <a:solidFill>
              <a:srgbClr val="371F43"/>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502920" y="347472"/>
            <a:ext cx="146304" cy="384048"/>
          </a:xfrm>
          <a:prstGeom prst="rect">
            <a:avLst/>
          </a:prstGeom>
          <a:solidFill>
            <a:srgbClr val="FFDD30"/>
          </a:solidFill>
          <a:ln>
            <a:solidFill>
              <a:srgbClr val="FFDD3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4" name="Picture 3" descr="image.jpg"/>
          <p:cNvPicPr>
            <a:picLocks noChangeAspect="1"/>
          </p:cNvPicPr>
          <p:nvPr/>
        </p:nvPicPr>
        <p:blipFill>
          <a:blip r:embed="rId3"/>
          <a:stretch>
            <a:fillRect/>
          </a:stretch>
        </p:blipFill>
        <p:spPr>
          <a:xfrm>
            <a:off x="10744200" y="228600"/>
            <a:ext cx="960120" cy="283464"/>
          </a:xfrm>
          <a:prstGeom prst="rect">
            <a:avLst/>
          </a:prstGeom>
        </p:spPr>
      </p:pic>
      <p:sp>
        <p:nvSpPr>
          <p:cNvPr id="5" name="TextBox 4"/>
          <p:cNvSpPr txBox="1"/>
          <p:nvPr/>
        </p:nvSpPr>
        <p:spPr>
          <a:xfrm>
            <a:off x="777240" y="274320"/>
            <a:ext cx="9784080" cy="446276"/>
          </a:xfrm>
          <a:prstGeom prst="rect">
            <a:avLst/>
          </a:prstGeom>
          <a:noFill/>
        </p:spPr>
        <p:txBody>
          <a:bodyPr wrap="square" lIns="36576" tIns="27432" rIns="36576" bIns="18288">
            <a:spAutoFit/>
          </a:bodyPr>
          <a:lstStyle/>
          <a:p>
            <a:pPr>
              <a:spcAft>
                <a:spcPts val="1200"/>
              </a:spcAft>
              <a:defRPr sz="2600" b="1">
                <a:solidFill>
                  <a:srgbClr val="371F43"/>
                </a:solidFill>
                <a:latin typeface="Aptos"/>
              </a:defRPr>
            </a:pPr>
            <a:r>
              <a:rPr lang="hr-HR" dirty="0"/>
              <a:t>CONCLUSIONS (What </a:t>
            </a:r>
            <a:r>
              <a:rPr dirty="0" err="1"/>
              <a:t>kind of researchers </a:t>
            </a:r>
            <a:r>
              <a:rPr dirty="0"/>
              <a:t>do </a:t>
            </a:r>
            <a:r>
              <a:rPr dirty="0" err="1"/>
              <a:t>we want to educate?)</a:t>
            </a:r>
          </a:p>
        </p:txBody>
      </p:sp>
      <p:sp>
        <p:nvSpPr>
          <p:cNvPr id="6" name="TextBox 5"/>
          <p:cNvSpPr txBox="1"/>
          <p:nvPr/>
        </p:nvSpPr>
        <p:spPr>
          <a:xfrm>
            <a:off x="11292840" y="6355080"/>
            <a:ext cx="365760" cy="228600"/>
          </a:xfrm>
          <a:prstGeom prst="rect">
            <a:avLst/>
          </a:prstGeom>
          <a:noFill/>
        </p:spPr>
        <p:txBody>
          <a:bodyPr wrap="square" lIns="36576" tIns="27432" rIns="36576" bIns="18288">
            <a:spAutoFit/>
          </a:bodyPr>
          <a:lstStyle/>
          <a:p>
            <a:pPr>
              <a:spcAft>
                <a:spcPts val="1200"/>
              </a:spcAft>
              <a:defRPr sz="900" b="0">
                <a:solidFill>
                  <a:srgbClr val="5A575B"/>
                </a:solidFill>
                <a:latin typeface="Aptos"/>
              </a:defRPr>
            </a:pPr>
            <a:r>
              <a:t>11</a:t>
            </a:r>
          </a:p>
        </p:txBody>
      </p:sp>
      <p:sp>
        <p:nvSpPr>
          <p:cNvPr id="7" name="TextBox 6"/>
          <p:cNvSpPr txBox="1"/>
          <p:nvPr/>
        </p:nvSpPr>
        <p:spPr>
          <a:xfrm>
            <a:off x="868680" y="1463040"/>
            <a:ext cx="10515600" cy="784830"/>
          </a:xfrm>
          <a:prstGeom prst="rect">
            <a:avLst/>
          </a:prstGeom>
        </p:spPr>
        <p:style>
          <a:lnRef idx="1">
            <a:schemeClr val="accent4"/>
          </a:lnRef>
          <a:fillRef idx="3">
            <a:schemeClr val="accent4"/>
          </a:fillRef>
          <a:effectRef idx="2">
            <a:schemeClr val="accent4"/>
          </a:effectRef>
          <a:fontRef idx="minor">
            <a:schemeClr val="lt1"/>
          </a:fontRef>
        </p:style>
        <p:txBody>
          <a:bodyPr wrap="square" lIns="36576" tIns="27432" rIns="36576" bIns="18288">
            <a:spAutoFit/>
          </a:bodyPr>
          <a:lstStyle/>
          <a:p>
            <a:pPr>
              <a:spcAft>
                <a:spcPts val="1200"/>
              </a:spcAft>
              <a:defRPr sz="2400" b="1">
                <a:solidFill>
                  <a:srgbClr val="371F43"/>
                </a:solidFill>
                <a:latin typeface="Aptos"/>
              </a:defRPr>
            </a:pPr>
            <a:r>
              <a:rPr lang="hr-HR" dirty="0"/>
              <a:t>Varied patterns of sustainability integration in the content of the doctoral programmes analysed</a:t>
            </a:r>
            <a:endParaRPr dirty="0"/>
          </a:p>
        </p:txBody>
      </p:sp>
      <p:sp>
        <p:nvSpPr>
          <p:cNvPr id="8" name="TextBox 7"/>
          <p:cNvSpPr txBox="1"/>
          <p:nvPr/>
        </p:nvSpPr>
        <p:spPr>
          <a:xfrm>
            <a:off x="868680" y="2767302"/>
            <a:ext cx="10515600" cy="2508379"/>
          </a:xfrm>
          <a:prstGeom prst="rect">
            <a:avLst/>
          </a:prstGeom>
          <a:solidFill>
            <a:srgbClr val="FDFDC7"/>
          </a:solidFill>
        </p:spPr>
        <p:txBody>
          <a:bodyPr wrap="square" lIns="36576" tIns="27432" rIns="36576" bIns="18288">
            <a:spAutoFit/>
          </a:bodyPr>
          <a:lstStyle/>
          <a:p>
            <a:pPr algn="ctr">
              <a:spcAft>
                <a:spcPts val="1200"/>
              </a:spcAft>
              <a:defRPr sz="2400" b="0">
                <a:solidFill>
                  <a:srgbClr val="231D27"/>
                </a:solidFill>
                <a:latin typeface="Aptos"/>
              </a:defRPr>
            </a:pPr>
            <a:r>
              <a:rPr lang="hr-HR" dirty="0"/>
              <a:t>The need </a:t>
            </a:r>
            <a:r>
              <a:rPr dirty="0" err="1"/>
              <a:t>for </a:t>
            </a:r>
            <a:r>
              <a:rPr lang="hr-HR" dirty="0"/>
              <a:t>stronger </a:t>
            </a:r>
            <a:r>
              <a:rPr dirty="0" err="1"/>
              <a:t>links </a:t>
            </a:r>
            <a:r>
              <a:rPr lang="hr-HR" dirty="0"/>
              <a:t>between doctoral education </a:t>
            </a:r>
            <a:r>
              <a:rPr dirty="0"/>
              <a:t>and </a:t>
            </a:r>
            <a:endParaRPr lang="hr-HR" dirty="0"/>
          </a:p>
          <a:p>
            <a:pPr algn="ctr">
              <a:spcAft>
                <a:spcPts val="1200"/>
              </a:spcAft>
              <a:defRPr sz="2400" b="0">
                <a:solidFill>
                  <a:srgbClr val="231D27"/>
                </a:solidFill>
                <a:latin typeface="Aptos"/>
              </a:defRPr>
            </a:pPr>
            <a:r>
              <a:rPr dirty="0" err="1"/>
              <a:t>communication, </a:t>
            </a:r>
            <a:r>
              <a:rPr lang="hr-HR" dirty="0"/>
              <a:t>education and community </a:t>
            </a:r>
            <a:r>
              <a:rPr dirty="0" err="1"/>
              <a:t>engagement </a:t>
            </a:r>
          </a:p>
          <a:p>
            <a:pPr>
              <a:spcAft>
                <a:spcPts val="1200"/>
              </a:spcAft>
              <a:defRPr sz="2400" b="0">
                <a:solidFill>
                  <a:srgbClr val="231D27"/>
                </a:solidFill>
                <a:latin typeface="Aptos"/>
              </a:defRPr>
            </a:pPr>
            <a:r>
              <a:rPr lang="hr-HR" dirty="0"/>
              <a:t> </a:t>
            </a:r>
          </a:p>
          <a:p>
            <a:pPr algn="ctr">
              <a:spcAft>
                <a:spcPts val="1200"/>
              </a:spcAft>
              <a:defRPr sz="2400" b="0">
                <a:solidFill>
                  <a:srgbClr val="231D27"/>
                </a:solidFill>
                <a:latin typeface="Aptos"/>
              </a:defRPr>
            </a:pPr>
            <a:r>
              <a:rPr lang="hr-HR" dirty="0"/>
              <a:t>  an interdisciplinary understanding of environmental and social issues </a:t>
            </a:r>
          </a:p>
          <a:p>
            <a:pPr marL="342900" indent="-342900">
              <a:spcAft>
                <a:spcPts val="1200"/>
              </a:spcAft>
              <a:buFont typeface="Arial" panose="020B0604020202020204" pitchFamily="34" charset="0"/>
              <a:buChar char="•"/>
              <a:defRPr sz="2400" b="0">
                <a:solidFill>
                  <a:srgbClr val="231D27"/>
                </a:solidFill>
                <a:latin typeface="Aptos"/>
              </a:defRPr>
            </a:pPr>
            <a:endParaRPr dirty="0"/>
          </a:p>
        </p:txBody>
      </p:sp>
      <p:sp>
        <p:nvSpPr>
          <p:cNvPr id="9" name="TextBox 8"/>
          <p:cNvSpPr txBox="1"/>
          <p:nvPr/>
        </p:nvSpPr>
        <p:spPr>
          <a:xfrm>
            <a:off x="868680" y="5806440"/>
            <a:ext cx="10515600" cy="446276"/>
          </a:xfrm>
          <a:prstGeom prst="rect">
            <a:avLst/>
          </a:prstGeom>
          <a:noFill/>
        </p:spPr>
        <p:txBody>
          <a:bodyPr wrap="square" lIns="36576" tIns="27432" rIns="36576" bIns="18288">
            <a:spAutoFit/>
          </a:bodyPr>
          <a:lstStyle/>
          <a:p>
            <a:pPr>
              <a:spcAft>
                <a:spcPts val="1200"/>
              </a:spcAft>
              <a:defRPr sz="2600" b="1">
                <a:solidFill>
                  <a:srgbClr val="7030A0"/>
                </a:solidFill>
                <a:latin typeface="Aptos"/>
              </a:defRPr>
            </a:pPr>
            <a:r>
              <a:rPr lang="hr-HR" dirty="0"/>
              <a:t> </a:t>
            </a:r>
            <a:r>
              <a:rPr lang="hr-HR" sz="2400" dirty="0"/>
              <a:t>The context of Kopački Rit: the relationship between scientific knowledge and a specific place</a:t>
            </a:r>
            <a:endParaRPr sz="2400" dirty="0"/>
          </a:p>
        </p:txBody>
      </p:sp>
      <p:sp>
        <p:nvSpPr>
          <p:cNvPr id="10" name="TextBox 9"/>
          <p:cNvSpPr txBox="1"/>
          <p:nvPr/>
        </p:nvSpPr>
        <p:spPr>
          <a:xfrm>
            <a:off x="576072" y="5225627"/>
            <a:ext cx="10607040" cy="338554"/>
          </a:xfrm>
          <a:prstGeom prst="rect">
            <a:avLst/>
          </a:prstGeom>
          <a:noFill/>
        </p:spPr>
        <p:txBody>
          <a:bodyPr wrap="square" lIns="36576" tIns="27432" rIns="36576" bIns="18288">
            <a:spAutoFit/>
          </a:bodyPr>
          <a:lstStyle/>
          <a:p>
            <a:pPr>
              <a:spcAft>
                <a:spcPts val="1200"/>
              </a:spcAft>
              <a:defRPr sz="1900" b="1">
                <a:solidFill>
                  <a:srgbClr val="7030A0"/>
                </a:solidFill>
                <a:latin typeface="Aptos"/>
              </a:defRPr>
            </a:pPr>
            <a:r>
              <a:rPr lang="hr-HR" dirty="0"/>
              <a:t> </a:t>
            </a:r>
            <a:endParaRPr dirty="0"/>
          </a:p>
        </p:txBody>
      </p:sp>
      <p:sp>
        <p:nvSpPr>
          <p:cNvPr id="12" name="Jednakokračni trokut 11">
            <a:extLst>
              <a:ext uri="{FF2B5EF4-FFF2-40B4-BE49-F238E27FC236}">
                <a16:creationId xmlns:a16="http://schemas.microsoft.com/office/drawing/2014/main" id="{E4F75816-EAF1-41C6-AF33-F2DA247A8963}"/>
              </a:ext>
            </a:extLst>
          </p:cNvPr>
          <p:cNvSpPr/>
          <p:nvPr/>
        </p:nvSpPr>
        <p:spPr>
          <a:xfrm flipV="1">
            <a:off x="5385138" y="3828356"/>
            <a:ext cx="702734" cy="454351"/>
          </a:xfrm>
          <a:prstGeom prst="triangle">
            <a:avLst>
              <a:gd name="adj" fmla="val 52395"/>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hr-H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D42AA9F9-9E29-4710-AE09-7E884FFE7D26}"/>
              </a:ext>
            </a:extLst>
          </p:cNvPr>
          <p:cNvSpPr>
            <a:spLocks noGrp="1"/>
          </p:cNvSpPr>
          <p:nvPr>
            <p:ph type="ctrTitle"/>
          </p:nvPr>
        </p:nvSpPr>
        <p:spPr>
          <a:xfrm>
            <a:off x="1143000" y="1958975"/>
            <a:ext cx="7772400" cy="1470025"/>
          </a:xfrm>
        </p:spPr>
        <p:txBody>
          <a:bodyPr/>
          <a:lstStyle/>
          <a:p>
            <a:r>
              <a:rPr lang="hr-HR">
                <a:solidFill>
                  <a:srgbClr val="7030A0"/>
                </a:solidFill>
              </a:rPr>
              <a:t>Thank</a:t>
            </a:r>
            <a:r>
              <a:rPr lang="hr-HR" dirty="0">
                <a:solidFill>
                  <a:srgbClr val="7030A0"/>
                </a:solidFill>
              </a:rPr>
              <a:t> you for your attention</a:t>
            </a:r>
          </a:p>
        </p:txBody>
      </p:sp>
      <p:sp>
        <p:nvSpPr>
          <p:cNvPr id="3" name="Podnaslov 2">
            <a:extLst>
              <a:ext uri="{FF2B5EF4-FFF2-40B4-BE49-F238E27FC236}">
                <a16:creationId xmlns:a16="http://schemas.microsoft.com/office/drawing/2014/main" id="{C6D4FFA5-939B-4C99-B324-8772D6CD108C}"/>
              </a:ext>
            </a:extLst>
          </p:cNvPr>
          <p:cNvSpPr>
            <a:spLocks noGrp="1"/>
          </p:cNvSpPr>
          <p:nvPr>
            <p:ph type="subTitle" idx="1"/>
          </p:nvPr>
        </p:nvSpPr>
        <p:spPr/>
        <p:txBody>
          <a:bodyPr>
            <a:normAutofit/>
          </a:bodyPr>
          <a:lstStyle/>
          <a:p>
            <a:pPr algn="l"/>
            <a:endParaRPr lang="hr-HR" sz="1400" dirty="0"/>
          </a:p>
          <a:p>
            <a:pPr algn="l"/>
            <a:endParaRPr lang="hr-HR" sz="1400" dirty="0"/>
          </a:p>
          <a:p>
            <a:pPr algn="l"/>
            <a:endParaRPr lang="hr-HR" sz="1400" dirty="0"/>
          </a:p>
          <a:p>
            <a:pPr algn="l"/>
            <a:endParaRPr lang="hr-HR" sz="1400" dirty="0"/>
          </a:p>
          <a:p>
            <a:pPr algn="l"/>
            <a:endParaRPr lang="hr-HR" sz="1400" dirty="0"/>
          </a:p>
          <a:p>
            <a:pPr algn="l"/>
            <a:r>
              <a:rPr lang="hr-HR" sz="1400" dirty="0"/>
              <a:t>Further information: sbilonic@foozos.hr</a:t>
            </a:r>
          </a:p>
        </p:txBody>
      </p:sp>
    </p:spTree>
    <p:extLst>
      <p:ext uri="{BB962C8B-B14F-4D97-AF65-F5344CB8AC3E}">
        <p14:creationId xmlns:p14="http://schemas.microsoft.com/office/powerpoint/2010/main" val="262453948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ema sustava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1029</TotalTime>
  <Words>2128</Words>
  <Application>Microsoft Office PowerPoint</Application>
  <PresentationFormat>Široki zaslon</PresentationFormat>
  <Paragraphs>161</Paragraphs>
  <Slides>12</Slides>
  <Notes>11</Notes>
  <HiddenSlides>0</HiddenSlides>
  <MMClips>0</MMClips>
  <ScaleCrop>false</ScaleCrop>
  <HeadingPairs>
    <vt:vector size="6" baseType="variant">
      <vt:variant>
        <vt:lpstr>Korišteni fontovi</vt:lpstr>
      </vt:variant>
      <vt:variant>
        <vt:i4>4</vt:i4>
      </vt:variant>
      <vt:variant>
        <vt:lpstr>Tema</vt:lpstr>
      </vt:variant>
      <vt:variant>
        <vt:i4>1</vt:i4>
      </vt:variant>
      <vt:variant>
        <vt:lpstr>Naslovi slajdova</vt:lpstr>
      </vt:variant>
      <vt:variant>
        <vt:i4>12</vt:i4>
      </vt:variant>
    </vt:vector>
  </HeadingPairs>
  <TitlesOfParts>
    <vt:vector size="17" baseType="lpstr">
      <vt:lpstr>Aptos</vt:lpstr>
      <vt:lpstr>Arial</vt:lpstr>
      <vt:lpstr>Calibri</vt:lpstr>
      <vt:lpstr>Times New Roman</vt:lpstr>
      <vt:lpstr>Office Theme</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Thank you for your attention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prezentacija</dc:title>
  <dc:subject/>
  <dc:creator>FOOZOS</dc:creator>
  <cp:keywords/>
  <dc:description>generated using python-pptx</dc:description>
  <cp:lastModifiedBy>Sandra</cp:lastModifiedBy>
  <cp:revision>67</cp:revision>
  <dcterms:created xsi:type="dcterms:W3CDTF">2013-01-27T09:14:16Z</dcterms:created>
  <dcterms:modified xsi:type="dcterms:W3CDTF">2026-10-01T13:14:47Z</dcterms:modified>
  <cp:category/>
</cp:coreProperties>
</file>