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8" r:id="rId1"/>
  </p:sldMasterIdLst>
  <p:notesMasterIdLst>
    <p:notesMasterId r:id="rId18"/>
  </p:notesMasterIdLst>
  <p:sldIdLst>
    <p:sldId id="256" r:id="rId2"/>
    <p:sldId id="293" r:id="rId3"/>
    <p:sldId id="257" r:id="rId4"/>
    <p:sldId id="290" r:id="rId5"/>
    <p:sldId id="294" r:id="rId6"/>
    <p:sldId id="305" r:id="rId7"/>
    <p:sldId id="258" r:id="rId8"/>
    <p:sldId id="297" r:id="rId9"/>
    <p:sldId id="304" r:id="rId10"/>
    <p:sldId id="295" r:id="rId11"/>
    <p:sldId id="300" r:id="rId12"/>
    <p:sldId id="301" r:id="rId13"/>
    <p:sldId id="303" r:id="rId14"/>
    <p:sldId id="298" r:id="rId15"/>
    <p:sldId id="259" r:id="rId16"/>
    <p:sldId id="264" r:id="rId17"/>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20" autoAdjust="0"/>
  </p:normalViewPr>
  <p:slideViewPr>
    <p:cSldViewPr>
      <p:cViewPr varScale="1">
        <p:scale>
          <a:sx n="62" d="100"/>
          <a:sy n="62" d="100"/>
        </p:scale>
        <p:origin x="1400"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Downloads\database_2026%20(4).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Republika Hrvatska 2026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r-Latn-R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SDG 1 </c:v>
                </c:pt>
                <c:pt idx="1">
                  <c:v>SDG 2 </c:v>
                </c:pt>
                <c:pt idx="2">
                  <c:v>SDG 3 </c:v>
                </c:pt>
                <c:pt idx="3">
                  <c:v>SDG 4 </c:v>
                </c:pt>
                <c:pt idx="4">
                  <c:v>SDG 5</c:v>
                </c:pt>
                <c:pt idx="5">
                  <c:v>SDG 6 </c:v>
                </c:pt>
                <c:pt idx="6">
                  <c:v>SDG 7 </c:v>
                </c:pt>
                <c:pt idx="7">
                  <c:v>SDG 8 </c:v>
                </c:pt>
                <c:pt idx="8">
                  <c:v>SDG 9</c:v>
                </c:pt>
                <c:pt idx="9">
                  <c:v>SDG 10</c:v>
                </c:pt>
                <c:pt idx="10">
                  <c:v>SDG 11 </c:v>
                </c:pt>
                <c:pt idx="11">
                  <c:v>SDG 12 </c:v>
                </c:pt>
                <c:pt idx="12">
                  <c:v>SDG 13 </c:v>
                </c:pt>
                <c:pt idx="13">
                  <c:v>SDG 14 </c:v>
                </c:pt>
                <c:pt idx="14">
                  <c:v>SDG 15 </c:v>
                </c:pt>
                <c:pt idx="15">
                  <c:v>SDG 16 </c:v>
                </c:pt>
                <c:pt idx="16">
                  <c:v>SDG 17 </c:v>
                </c:pt>
              </c:strCache>
            </c:strRef>
          </c:cat>
          <c:val>
            <c:numRef>
              <c:f>Sheet1!$B$2:$B$18</c:f>
              <c:numCache>
                <c:formatCode>General</c:formatCode>
                <c:ptCount val="17"/>
                <c:pt idx="0">
                  <c:v>99.289500000000004</c:v>
                </c:pt>
                <c:pt idx="1">
                  <c:v>77.102333329999993</c:v>
                </c:pt>
                <c:pt idx="2">
                  <c:v>84.769142860000002</c:v>
                </c:pt>
                <c:pt idx="3">
                  <c:v>98.572999999999993</c:v>
                </c:pt>
                <c:pt idx="4">
                  <c:v>71.823750000000004</c:v>
                </c:pt>
                <c:pt idx="5">
                  <c:v>90.954599999999999</c:v>
                </c:pt>
                <c:pt idx="6">
                  <c:v>83.036000000000001</c:v>
                </c:pt>
                <c:pt idx="7">
                  <c:v>81.954599999999999</c:v>
                </c:pt>
                <c:pt idx="8">
                  <c:v>70.393111110000007</c:v>
                </c:pt>
                <c:pt idx="9">
                  <c:v>90.119500000000002</c:v>
                </c:pt>
                <c:pt idx="10">
                  <c:v>94.802999999999997</c:v>
                </c:pt>
                <c:pt idx="11">
                  <c:v>61.789428569999998</c:v>
                </c:pt>
                <c:pt idx="12">
                  <c:v>82.789333330000005</c:v>
                </c:pt>
                <c:pt idx="13">
                  <c:v>83.827666669999999</c:v>
                </c:pt>
                <c:pt idx="14">
                  <c:v>84.520399999999995</c:v>
                </c:pt>
                <c:pt idx="15">
                  <c:v>68.535600000000002</c:v>
                </c:pt>
                <c:pt idx="16">
                  <c:v>65.726333330000003</c:v>
                </c:pt>
              </c:numCache>
            </c:numRef>
          </c:val>
          <c:extLst>
            <c:ext xmlns:c16="http://schemas.microsoft.com/office/drawing/2014/chart" uri="{C3380CC4-5D6E-409C-BE32-E72D297353CC}">
              <c16:uniqueId val="{00000000-5CB8-4716-BFA3-9FC8065C23B5}"/>
            </c:ext>
          </c:extLst>
        </c:ser>
        <c:dLbls>
          <c:showLegendKey val="0"/>
          <c:showVal val="0"/>
          <c:showCatName val="0"/>
          <c:showSerName val="0"/>
          <c:showPercent val="0"/>
          <c:showBubbleSize val="0"/>
        </c:dLbls>
        <c:gapWidth val="219"/>
        <c:axId val="1118302352"/>
        <c:axId val="1366586624"/>
      </c:barChart>
      <c:catAx>
        <c:axId val="11183023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r-Latn-RS"/>
          </a:p>
        </c:txPr>
        <c:crossAx val="1366586624"/>
        <c:crosses val="autoZero"/>
        <c:auto val="1"/>
        <c:lblAlgn val="ctr"/>
        <c:lblOffset val="100"/>
        <c:noMultiLvlLbl val="0"/>
      </c:catAx>
      <c:valAx>
        <c:axId val="1366586624"/>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r-Latn-RS"/>
          </a:p>
        </c:txPr>
        <c:crossAx val="11183023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sr-Latn-R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'[database_2026 (4).xlsx]Backdated SDG Index'!$C$2</c:f>
              <c:strCache>
                <c:ptCount val="1"/>
                <c:pt idx="0">
                  <c:v>2020</c:v>
                </c:pt>
              </c:strCache>
            </c:strRef>
          </c:tx>
          <c:spPr>
            <a:solidFill>
              <a:schemeClr val="accent2"/>
            </a:solidFill>
            <a:ln>
              <a:noFill/>
            </a:ln>
            <a:effectLst/>
          </c:spPr>
          <c:invertIfNegative val="0"/>
          <c:cat>
            <c:strRef>
              <c:f>'[database_2026 (4).xlsx]Backdated SDG Index'!$D$1:$T$1</c:f>
              <c:strCache>
                <c:ptCount val="17"/>
                <c:pt idx="0">
                  <c:v>goal1</c:v>
                </c:pt>
                <c:pt idx="1">
                  <c:v>goal2</c:v>
                </c:pt>
                <c:pt idx="2">
                  <c:v>goal3</c:v>
                </c:pt>
                <c:pt idx="3">
                  <c:v>goal4</c:v>
                </c:pt>
                <c:pt idx="4">
                  <c:v>goal5</c:v>
                </c:pt>
                <c:pt idx="5">
                  <c:v>goal6</c:v>
                </c:pt>
                <c:pt idx="6">
                  <c:v>goal7</c:v>
                </c:pt>
                <c:pt idx="7">
                  <c:v>goal8</c:v>
                </c:pt>
                <c:pt idx="8">
                  <c:v>goal9</c:v>
                </c:pt>
                <c:pt idx="9">
                  <c:v>goal10</c:v>
                </c:pt>
                <c:pt idx="10">
                  <c:v>goal11</c:v>
                </c:pt>
                <c:pt idx="11">
                  <c:v>goal12</c:v>
                </c:pt>
                <c:pt idx="12">
                  <c:v>goal13</c:v>
                </c:pt>
                <c:pt idx="13">
                  <c:v>goal14</c:v>
                </c:pt>
                <c:pt idx="14">
                  <c:v>goal15</c:v>
                </c:pt>
                <c:pt idx="15">
                  <c:v>goal16</c:v>
                </c:pt>
                <c:pt idx="16">
                  <c:v>goal17</c:v>
                </c:pt>
              </c:strCache>
            </c:strRef>
          </c:cat>
          <c:val>
            <c:numRef>
              <c:f>'[database_2026 (4).xlsx]Backdated SDG Index'!$D$2:$T$2</c:f>
              <c:numCache>
                <c:formatCode>0</c:formatCode>
                <c:ptCount val="17"/>
                <c:pt idx="0">
                  <c:v>99.0505</c:v>
                </c:pt>
                <c:pt idx="1">
                  <c:v>81.139333333333354</c:v>
                </c:pt>
                <c:pt idx="2">
                  <c:v>84.30885714285715</c:v>
                </c:pt>
                <c:pt idx="3">
                  <c:v>98.148750000000007</c:v>
                </c:pt>
                <c:pt idx="4">
                  <c:v>60.985750000000003</c:v>
                </c:pt>
                <c:pt idx="5">
                  <c:v>91.439000000000007</c:v>
                </c:pt>
                <c:pt idx="6">
                  <c:v>83.538750000000007</c:v>
                </c:pt>
                <c:pt idx="7">
                  <c:v>75.707199999999986</c:v>
                </c:pt>
                <c:pt idx="8">
                  <c:v>67.349888888888884</c:v>
                </c:pt>
                <c:pt idx="9">
                  <c:v>92.589500000000001</c:v>
                </c:pt>
                <c:pt idx="10">
                  <c:v>94.214500000000001</c:v>
                </c:pt>
                <c:pt idx="11">
                  <c:v>66.556428571428569</c:v>
                </c:pt>
                <c:pt idx="12">
                  <c:v>85.089999999999989</c:v>
                </c:pt>
                <c:pt idx="13">
                  <c:v>83.90333333333335</c:v>
                </c:pt>
                <c:pt idx="14">
                  <c:v>84.670199999999994</c:v>
                </c:pt>
                <c:pt idx="15">
                  <c:v>73.881699999999995</c:v>
                </c:pt>
                <c:pt idx="16">
                  <c:v>62.066333333333333</c:v>
                </c:pt>
              </c:numCache>
            </c:numRef>
          </c:val>
          <c:extLst>
            <c:ext xmlns:c16="http://schemas.microsoft.com/office/drawing/2014/chart" uri="{C3380CC4-5D6E-409C-BE32-E72D297353CC}">
              <c16:uniqueId val="{00000000-2CED-450C-8191-CD862A7402B1}"/>
            </c:ext>
          </c:extLst>
        </c:ser>
        <c:ser>
          <c:idx val="1"/>
          <c:order val="1"/>
          <c:tx>
            <c:strRef>
              <c:f>'[database_2026 (4).xlsx]Backdated SDG Index'!$C$3</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sr-Latn-R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'[database_2026 (4).xlsx]Backdated SDG Index'!$D$1:$T$1</c:f>
              <c:strCache>
                <c:ptCount val="17"/>
                <c:pt idx="0">
                  <c:v>goal1</c:v>
                </c:pt>
                <c:pt idx="1">
                  <c:v>goal2</c:v>
                </c:pt>
                <c:pt idx="2">
                  <c:v>goal3</c:v>
                </c:pt>
                <c:pt idx="3">
                  <c:v>goal4</c:v>
                </c:pt>
                <c:pt idx="4">
                  <c:v>goal5</c:v>
                </c:pt>
                <c:pt idx="5">
                  <c:v>goal6</c:v>
                </c:pt>
                <c:pt idx="6">
                  <c:v>goal7</c:v>
                </c:pt>
                <c:pt idx="7">
                  <c:v>goal8</c:v>
                </c:pt>
                <c:pt idx="8">
                  <c:v>goal9</c:v>
                </c:pt>
                <c:pt idx="9">
                  <c:v>goal10</c:v>
                </c:pt>
                <c:pt idx="10">
                  <c:v>goal11</c:v>
                </c:pt>
                <c:pt idx="11">
                  <c:v>goal12</c:v>
                </c:pt>
                <c:pt idx="12">
                  <c:v>goal13</c:v>
                </c:pt>
                <c:pt idx="13">
                  <c:v>goal14</c:v>
                </c:pt>
                <c:pt idx="14">
                  <c:v>goal15</c:v>
                </c:pt>
                <c:pt idx="15">
                  <c:v>goal16</c:v>
                </c:pt>
                <c:pt idx="16">
                  <c:v>goal17</c:v>
                </c:pt>
              </c:strCache>
            </c:strRef>
          </c:cat>
          <c:val>
            <c:numRef>
              <c:f>'[database_2026 (4).xlsx]Backdated SDG Index'!$D$3:$T$3</c:f>
              <c:numCache>
                <c:formatCode>0</c:formatCode>
                <c:ptCount val="17"/>
                <c:pt idx="0">
                  <c:v>99.289500000000004</c:v>
                </c:pt>
                <c:pt idx="1">
                  <c:v>77.102333333333334</c:v>
                </c:pt>
                <c:pt idx="2">
                  <c:v>84.769142857142853</c:v>
                </c:pt>
                <c:pt idx="3">
                  <c:v>98.573000000000008</c:v>
                </c:pt>
                <c:pt idx="4">
                  <c:v>71.82374999999999</c:v>
                </c:pt>
                <c:pt idx="5">
                  <c:v>90.954599999999999</c:v>
                </c:pt>
                <c:pt idx="6">
                  <c:v>83.036000000000001</c:v>
                </c:pt>
                <c:pt idx="7">
                  <c:v>81.954599999999999</c:v>
                </c:pt>
                <c:pt idx="8">
                  <c:v>70.393111111111111</c:v>
                </c:pt>
                <c:pt idx="9">
                  <c:v>90.119500000000002</c:v>
                </c:pt>
                <c:pt idx="10">
                  <c:v>94.803000000000011</c:v>
                </c:pt>
                <c:pt idx="11">
                  <c:v>61.789428571428573</c:v>
                </c:pt>
                <c:pt idx="12">
                  <c:v>82.789333333333332</c:v>
                </c:pt>
                <c:pt idx="13">
                  <c:v>83.827666666666673</c:v>
                </c:pt>
                <c:pt idx="14">
                  <c:v>84.520400000000009</c:v>
                </c:pt>
                <c:pt idx="15">
                  <c:v>68.535600000000002</c:v>
                </c:pt>
                <c:pt idx="16">
                  <c:v>65.726333333333329</c:v>
                </c:pt>
              </c:numCache>
            </c:numRef>
          </c:val>
          <c:extLst>
            <c:ext xmlns:c16="http://schemas.microsoft.com/office/drawing/2014/chart" uri="{C3380CC4-5D6E-409C-BE32-E72D297353CC}">
              <c16:uniqueId val="{00000001-2CED-450C-8191-CD862A7402B1}"/>
            </c:ext>
          </c:extLst>
        </c:ser>
        <c:dLbls>
          <c:showLegendKey val="0"/>
          <c:showVal val="0"/>
          <c:showCatName val="0"/>
          <c:showSerName val="0"/>
          <c:showPercent val="0"/>
          <c:showBubbleSize val="0"/>
        </c:dLbls>
        <c:gapWidth val="219"/>
        <c:overlap val="-27"/>
        <c:axId val="435917944"/>
        <c:axId val="435915648"/>
      </c:barChart>
      <c:catAx>
        <c:axId val="43591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sr-Latn-RS"/>
          </a:p>
        </c:txPr>
        <c:crossAx val="435915648"/>
        <c:crosses val="autoZero"/>
        <c:auto val="1"/>
        <c:lblAlgn val="ctr"/>
        <c:lblOffset val="100"/>
        <c:noMultiLvlLbl val="0"/>
      </c:catAx>
      <c:valAx>
        <c:axId val="435915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sr-Latn-RS"/>
          </a:p>
        </c:txPr>
        <c:crossAx val="43591794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sr-Latn-R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sr-Latn-RS"/>
        </a:p>
      </c:txPr>
    </c:legend>
    <c:plotVisOnly val="1"/>
    <c:dispBlanksAs val="gap"/>
    <c:showDLblsOverMax val="0"/>
  </c:chart>
  <c:spPr>
    <a:noFill/>
    <a:ln>
      <a:noFill/>
    </a:ln>
    <a:effectLst/>
  </c:spPr>
  <c:txPr>
    <a:bodyPr/>
    <a:lstStyle/>
    <a:p>
      <a:pPr>
        <a:defRPr/>
      </a:pPr>
      <a:endParaRPr lang="sr-Latn-R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0.67348</cdr:x>
      <cdr:y>0</cdr:y>
    </cdr:from>
    <cdr:to>
      <cdr:x>0.7687</cdr:x>
      <cdr:y>0.23752</cdr:y>
    </cdr:to>
    <cdr:sp macro="" textlink="">
      <cdr:nvSpPr>
        <cdr:cNvPr id="2" name="TextBox 1">
          <a:extLst xmlns:a="http://schemas.openxmlformats.org/drawingml/2006/main">
            <a:ext uri="{FF2B5EF4-FFF2-40B4-BE49-F238E27FC236}">
              <a16:creationId xmlns:a16="http://schemas.microsoft.com/office/drawing/2014/main" id="{1716EDB1-32C1-4539-AF8D-8DB5BAB34818}"/>
            </a:ext>
          </a:extLst>
        </cdr:cNvPr>
        <cdr:cNvSpPr txBox="1"/>
      </cdr:nvSpPr>
      <cdr:spPr>
        <a:xfrm xmlns:a="http://schemas.openxmlformats.org/drawingml/2006/main">
          <a:off x="5311502" y="0"/>
          <a:ext cx="750989" cy="129324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hr-HR" sz="1100" dirty="0"/>
        </a:p>
      </cdr:txBody>
    </cdr:sp>
  </cdr:relSizeAnchor>
  <cdr:relSizeAnchor xmlns:cdr="http://schemas.openxmlformats.org/drawingml/2006/chartDrawing">
    <cdr:from>
      <cdr:x>0.67137</cdr:x>
      <cdr:y>0.10527</cdr:y>
    </cdr:from>
    <cdr:to>
      <cdr:x>0.77877</cdr:x>
      <cdr:y>0.23752</cdr:y>
    </cdr:to>
    <cdr:sp macro="" textlink="">
      <cdr:nvSpPr>
        <cdr:cNvPr id="3" name="TextBox 2">
          <a:extLst xmlns:a="http://schemas.openxmlformats.org/drawingml/2006/main">
            <a:ext uri="{FF2B5EF4-FFF2-40B4-BE49-F238E27FC236}">
              <a16:creationId xmlns:a16="http://schemas.microsoft.com/office/drawing/2014/main" id="{1631271E-5B96-4A48-9B37-6CA66580C74B}"/>
            </a:ext>
          </a:extLst>
        </cdr:cNvPr>
        <cdr:cNvSpPr txBox="1"/>
      </cdr:nvSpPr>
      <cdr:spPr>
        <a:xfrm xmlns:a="http://schemas.openxmlformats.org/drawingml/2006/main">
          <a:off x="5294912" y="573163"/>
          <a:ext cx="846994" cy="7200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hr-HR" sz="1200" b="1" i="1" dirty="0"/>
            <a:t>13. </a:t>
          </a:r>
          <a:r>
            <a:rPr lang="hr-HR" sz="1200" b="1" i="1" dirty="0" err="1"/>
            <a:t>Climate</a:t>
          </a:r>
          <a:r>
            <a:rPr lang="hr-HR" sz="1200" b="1" i="1" dirty="0"/>
            <a:t> </a:t>
          </a:r>
          <a:r>
            <a:rPr lang="hr-HR" sz="1200" b="1" i="1" dirty="0" err="1"/>
            <a:t>Action</a:t>
          </a:r>
          <a:endParaRPr lang="hr-HR" sz="1200" b="1" i="1" dirty="0"/>
        </a:p>
      </cdr:txBody>
    </cdr:sp>
  </cdr:relSizeAnchor>
  <cdr:relSizeAnchor xmlns:cdr="http://schemas.openxmlformats.org/drawingml/2006/chartDrawing">
    <cdr:from>
      <cdr:x>0.73913</cdr:x>
      <cdr:y>0</cdr:y>
    </cdr:from>
    <cdr:to>
      <cdr:x>0.84653</cdr:x>
      <cdr:y>0.13225</cdr:y>
    </cdr:to>
    <cdr:sp macro="" textlink="">
      <cdr:nvSpPr>
        <cdr:cNvPr id="4" name="TextBox 1">
          <a:extLst xmlns:a="http://schemas.openxmlformats.org/drawingml/2006/main">
            <a:ext uri="{FF2B5EF4-FFF2-40B4-BE49-F238E27FC236}">
              <a16:creationId xmlns:a16="http://schemas.microsoft.com/office/drawing/2014/main" id="{46BD66C2-FC2C-45A9-89AC-02988E7EE068}"/>
            </a:ext>
          </a:extLst>
        </cdr:cNvPr>
        <cdr:cNvSpPr txBox="1"/>
      </cdr:nvSpPr>
      <cdr:spPr>
        <a:xfrm xmlns:a="http://schemas.openxmlformats.org/drawingml/2006/main">
          <a:off x="5829300" y="-911621"/>
          <a:ext cx="846994" cy="7200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hr-HR" sz="1200" b="1" i="1" dirty="0"/>
            <a:t>14. Life </a:t>
          </a:r>
          <a:r>
            <a:rPr lang="hr-HR" sz="1200" b="1" i="1" dirty="0" err="1"/>
            <a:t>below</a:t>
          </a:r>
          <a:r>
            <a:rPr lang="hr-HR" sz="1200" b="1" i="1" dirty="0"/>
            <a:t> Water</a:t>
          </a:r>
        </a:p>
      </cdr:txBody>
    </cdr:sp>
  </cdr:relSizeAnchor>
  <cdr:relSizeAnchor xmlns:cdr="http://schemas.openxmlformats.org/drawingml/2006/chartDrawing">
    <cdr:from>
      <cdr:x>0.82348</cdr:x>
      <cdr:y>0.10527</cdr:y>
    </cdr:from>
    <cdr:to>
      <cdr:x>0.90494</cdr:x>
      <cdr:y>0.23752</cdr:y>
    </cdr:to>
    <cdr:sp macro="" textlink="">
      <cdr:nvSpPr>
        <cdr:cNvPr id="5" name="TextBox 1">
          <a:extLst xmlns:a="http://schemas.openxmlformats.org/drawingml/2006/main">
            <a:ext uri="{FF2B5EF4-FFF2-40B4-BE49-F238E27FC236}">
              <a16:creationId xmlns:a16="http://schemas.microsoft.com/office/drawing/2014/main" id="{8E7C45FF-43ED-4C72-96AF-26E4693627F1}"/>
            </a:ext>
          </a:extLst>
        </cdr:cNvPr>
        <cdr:cNvSpPr txBox="1"/>
      </cdr:nvSpPr>
      <cdr:spPr>
        <a:xfrm xmlns:a="http://schemas.openxmlformats.org/drawingml/2006/main">
          <a:off x="6494556" y="573163"/>
          <a:ext cx="642439" cy="7200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hr-HR" sz="1200" b="1" i="1" dirty="0"/>
            <a:t>15. Life on </a:t>
          </a:r>
          <a:r>
            <a:rPr lang="hr-HR" sz="1200" b="1" i="1" dirty="0" err="1"/>
            <a:t>Land</a:t>
          </a:r>
          <a:endParaRPr lang="hr-HR" sz="1200" b="1" i="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Rezervirano mjesto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45D5A9-CF6D-4E54-B340-A6DD9DBF6AB5}" type="datetimeFigureOut">
              <a:rPr lang="en-US" smtClean="0"/>
              <a:pPr/>
              <a:t>10/1/2026</a:t>
            </a:fld>
            <a:endParaRPr lang="en-US"/>
          </a:p>
        </p:txBody>
      </p:sp>
      <p:sp>
        <p:nvSpPr>
          <p:cNvPr id="4" name="Rezervirano mjesto slike slajd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Rezervirano mjesto bilježaka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hr-HR"/>
              <a:t>Kliknite da biste uredili stilove teksta matrice</a:t>
            </a:r>
          </a:p>
          <a:p>
            <a:pPr lvl="1"/>
            <a:r>
              <a:rPr lang="hr-HR"/>
              <a:t>Druga razina</a:t>
            </a:r>
          </a:p>
          <a:p>
            <a:pPr lvl="2"/>
            <a:r>
              <a:rPr lang="hr-HR"/>
              <a:t>Treća razina</a:t>
            </a:r>
          </a:p>
          <a:p>
            <a:pPr lvl="3"/>
            <a:r>
              <a:rPr lang="hr-HR"/>
              <a:t>Četvrta razina</a:t>
            </a:r>
          </a:p>
          <a:p>
            <a:pPr lvl="4"/>
            <a:r>
              <a:rPr lang="hr-HR"/>
              <a:t>Peta razina</a:t>
            </a:r>
            <a:endParaRPr lang="en-US"/>
          </a:p>
        </p:txBody>
      </p:sp>
      <p:sp>
        <p:nvSpPr>
          <p:cNvPr id="6" name="Rezervirano mjesto podnožj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Rezervirano mjesto broja slajd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DB7EDE0-BC55-4485-A947-591C31012C9E}" type="slidenum">
              <a:rPr lang="en-US" smtClean="0"/>
              <a:pPr/>
              <a:t>‹#›</a:t>
            </a:fld>
            <a:endParaRPr lang="en-US"/>
          </a:p>
        </p:txBody>
      </p:sp>
    </p:spTree>
    <p:extLst>
      <p:ext uri="{BB962C8B-B14F-4D97-AF65-F5344CB8AC3E}">
        <p14:creationId xmlns:p14="http://schemas.microsoft.com/office/powerpoint/2010/main" val="3817233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10"/>
          </p:nvPr>
        </p:nvSpPr>
        <p:spPr/>
        <p:txBody>
          <a:bodyPr/>
          <a:lstStyle/>
          <a:p>
            <a:fld id="{0DB7EDE0-BC55-4485-A947-591C31012C9E}" type="slidenum">
              <a:rPr lang="en-US" smtClean="0"/>
              <a:pPr/>
              <a:t>2</a:t>
            </a:fld>
            <a:endParaRPr lang="en-US"/>
          </a:p>
        </p:txBody>
      </p:sp>
    </p:spTree>
    <p:extLst>
      <p:ext uri="{BB962C8B-B14F-4D97-AF65-F5344CB8AC3E}">
        <p14:creationId xmlns:p14="http://schemas.microsoft.com/office/powerpoint/2010/main" val="4061472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hr-H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hr-HR"/>
          </a:p>
        </p:txBody>
      </p:sp>
      <p:sp>
        <p:nvSpPr>
          <p:cNvPr id="4" name="Date Placeholder 3"/>
          <p:cNvSpPr>
            <a:spLocks noGrp="1"/>
          </p:cNvSpPr>
          <p:nvPr>
            <p:ph type="dt" sz="half" idx="10"/>
          </p:nvPr>
        </p:nvSpPr>
        <p:spPr/>
        <p:txBody>
          <a:bodyPr/>
          <a:lstStyle/>
          <a:p>
            <a:fld id="{F66964EE-1C66-4CB5-9324-6519F3AD6273}" type="datetime1">
              <a:rPr lang="en-GB" smtClean="0"/>
              <a:pPr/>
              <a:t>01/10/2026</a:t>
            </a:fld>
            <a:endParaRPr lang="hr-HR"/>
          </a:p>
        </p:txBody>
      </p:sp>
      <p:sp>
        <p:nvSpPr>
          <p:cNvPr id="5" name="Footer Placeholder 4"/>
          <p:cNvSpPr>
            <a:spLocks noGrp="1"/>
          </p:cNvSpPr>
          <p:nvPr>
            <p:ph type="ftr" sz="quarter" idx="11"/>
          </p:nvPr>
        </p:nvSpPr>
        <p:spPr/>
        <p:txBody>
          <a:bodyPr/>
          <a:lstStyle/>
          <a:p>
            <a:pPr algn="ctr"/>
            <a:r>
              <a:rPr lang="hr-HR"/>
              <a:t>ENTRENOVA Conference</a:t>
            </a:r>
            <a:endParaRPr lang="hr-HR" dirty="0"/>
          </a:p>
        </p:txBody>
      </p:sp>
      <p:sp>
        <p:nvSpPr>
          <p:cNvPr id="6" name="Slide Number Placeholder 5"/>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84679818"/>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10"/>
          </p:nvPr>
        </p:nvSpPr>
        <p:spPr/>
        <p:txBody>
          <a:bodyPr/>
          <a:lstStyle/>
          <a:p>
            <a:fld id="{F66964EE-1C66-4CB5-9324-6519F3AD6273}" type="datetime1">
              <a:rPr lang="en-GB" smtClean="0"/>
              <a:pPr/>
              <a:t>01/10/2026</a:t>
            </a:fld>
            <a:endParaRPr lang="hr-HR"/>
          </a:p>
        </p:txBody>
      </p:sp>
      <p:sp>
        <p:nvSpPr>
          <p:cNvPr id="5" name="Footer Placeholder 4"/>
          <p:cNvSpPr>
            <a:spLocks noGrp="1"/>
          </p:cNvSpPr>
          <p:nvPr>
            <p:ph type="ftr" sz="quarter" idx="11"/>
          </p:nvPr>
        </p:nvSpPr>
        <p:spPr/>
        <p:txBody>
          <a:bodyPr/>
          <a:lstStyle/>
          <a:p>
            <a:pPr algn="ctr"/>
            <a:r>
              <a:rPr lang="hr-HR"/>
              <a:t>ENTRENOVA Conference</a:t>
            </a:r>
            <a:endParaRPr lang="hr-HR" dirty="0"/>
          </a:p>
        </p:txBody>
      </p:sp>
      <p:sp>
        <p:nvSpPr>
          <p:cNvPr id="6" name="Slide Number Placeholder 5"/>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2261843127"/>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hr-H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66964EE-1C66-4CB5-9324-6519F3AD6273}" type="datetime1">
              <a:rPr lang="en-GB" smtClean="0"/>
              <a:pPr/>
              <a:t>01/10/2026</a:t>
            </a:fld>
            <a:endParaRPr lang="hr-HR"/>
          </a:p>
        </p:txBody>
      </p:sp>
      <p:sp>
        <p:nvSpPr>
          <p:cNvPr id="5" name="Footer Placeholder 4"/>
          <p:cNvSpPr>
            <a:spLocks noGrp="1"/>
          </p:cNvSpPr>
          <p:nvPr>
            <p:ph type="ftr" sz="quarter" idx="11"/>
          </p:nvPr>
        </p:nvSpPr>
        <p:spPr/>
        <p:txBody>
          <a:bodyPr/>
          <a:lstStyle/>
          <a:p>
            <a:pPr algn="ctr"/>
            <a:r>
              <a:rPr lang="hr-HR"/>
              <a:t>ENTRENOVA Conference</a:t>
            </a:r>
            <a:endParaRPr lang="hr-HR" dirty="0"/>
          </a:p>
        </p:txBody>
      </p:sp>
      <p:sp>
        <p:nvSpPr>
          <p:cNvPr id="6" name="Slide Number Placeholder 5"/>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1594173751"/>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Date Placeholder 4"/>
          <p:cNvSpPr>
            <a:spLocks noGrp="1"/>
          </p:cNvSpPr>
          <p:nvPr>
            <p:ph type="dt" sz="half" idx="10"/>
          </p:nvPr>
        </p:nvSpPr>
        <p:spPr/>
        <p:txBody>
          <a:bodyPr/>
          <a:lstStyle/>
          <a:p>
            <a:fld id="{F66964EE-1C66-4CB5-9324-6519F3AD6273}" type="datetime1">
              <a:rPr lang="en-GB" smtClean="0"/>
              <a:pPr/>
              <a:t>01/10/2026</a:t>
            </a:fld>
            <a:endParaRPr lang="hr-HR"/>
          </a:p>
        </p:txBody>
      </p:sp>
      <p:sp>
        <p:nvSpPr>
          <p:cNvPr id="6" name="Footer Placeholder 5"/>
          <p:cNvSpPr>
            <a:spLocks noGrp="1"/>
          </p:cNvSpPr>
          <p:nvPr>
            <p:ph type="ftr" sz="quarter" idx="11"/>
          </p:nvPr>
        </p:nvSpPr>
        <p:spPr/>
        <p:txBody>
          <a:bodyPr/>
          <a:lstStyle/>
          <a:p>
            <a:pPr algn="ctr"/>
            <a:r>
              <a:rPr lang="hr-HR"/>
              <a:t>ENTRENOVA Conference</a:t>
            </a:r>
            <a:endParaRPr lang="hr-HR" dirty="0"/>
          </a:p>
        </p:txBody>
      </p:sp>
      <p:sp>
        <p:nvSpPr>
          <p:cNvPr id="7" name="Slide Number Placeholder 6"/>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3484086144"/>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hr-H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7" name="Date Placeholder 6"/>
          <p:cNvSpPr>
            <a:spLocks noGrp="1"/>
          </p:cNvSpPr>
          <p:nvPr>
            <p:ph type="dt" sz="half" idx="10"/>
          </p:nvPr>
        </p:nvSpPr>
        <p:spPr/>
        <p:txBody>
          <a:bodyPr/>
          <a:lstStyle/>
          <a:p>
            <a:fld id="{F66964EE-1C66-4CB5-9324-6519F3AD6273}" type="datetime1">
              <a:rPr lang="en-GB" smtClean="0"/>
              <a:pPr/>
              <a:t>01/10/2026</a:t>
            </a:fld>
            <a:endParaRPr lang="hr-HR"/>
          </a:p>
        </p:txBody>
      </p:sp>
      <p:sp>
        <p:nvSpPr>
          <p:cNvPr id="8" name="Footer Placeholder 7"/>
          <p:cNvSpPr>
            <a:spLocks noGrp="1"/>
          </p:cNvSpPr>
          <p:nvPr>
            <p:ph type="ftr" sz="quarter" idx="11"/>
          </p:nvPr>
        </p:nvSpPr>
        <p:spPr/>
        <p:txBody>
          <a:bodyPr/>
          <a:lstStyle/>
          <a:p>
            <a:pPr algn="ctr"/>
            <a:r>
              <a:rPr lang="hr-HR"/>
              <a:t>ENTRENOVA Conference</a:t>
            </a:r>
            <a:endParaRPr lang="hr-HR" dirty="0"/>
          </a:p>
        </p:txBody>
      </p:sp>
      <p:sp>
        <p:nvSpPr>
          <p:cNvPr id="9" name="Slide Number Placeholder 8"/>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4221999408"/>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Date Placeholder 2"/>
          <p:cNvSpPr>
            <a:spLocks noGrp="1"/>
          </p:cNvSpPr>
          <p:nvPr>
            <p:ph type="dt" sz="half" idx="10"/>
          </p:nvPr>
        </p:nvSpPr>
        <p:spPr/>
        <p:txBody>
          <a:bodyPr/>
          <a:lstStyle/>
          <a:p>
            <a:fld id="{F66964EE-1C66-4CB5-9324-6519F3AD6273}" type="datetime1">
              <a:rPr lang="en-GB" smtClean="0"/>
              <a:pPr/>
              <a:t>01/10/2026</a:t>
            </a:fld>
            <a:endParaRPr lang="hr-HR"/>
          </a:p>
        </p:txBody>
      </p:sp>
      <p:sp>
        <p:nvSpPr>
          <p:cNvPr id="4" name="Footer Placeholder 3"/>
          <p:cNvSpPr>
            <a:spLocks noGrp="1"/>
          </p:cNvSpPr>
          <p:nvPr>
            <p:ph type="ftr" sz="quarter" idx="11"/>
          </p:nvPr>
        </p:nvSpPr>
        <p:spPr/>
        <p:txBody>
          <a:bodyPr/>
          <a:lstStyle/>
          <a:p>
            <a:pPr algn="ctr"/>
            <a:r>
              <a:rPr lang="hr-HR"/>
              <a:t>ENTRENOVA Conference</a:t>
            </a:r>
            <a:endParaRPr lang="hr-HR" dirty="0"/>
          </a:p>
        </p:txBody>
      </p:sp>
      <p:sp>
        <p:nvSpPr>
          <p:cNvPr id="5" name="Slide Number Placeholder 4"/>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988955673"/>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6964EE-1C66-4CB5-9324-6519F3AD6273}" type="datetime1">
              <a:rPr lang="en-GB" smtClean="0"/>
              <a:pPr/>
              <a:t>01/10/2026</a:t>
            </a:fld>
            <a:endParaRPr lang="hr-HR"/>
          </a:p>
        </p:txBody>
      </p:sp>
      <p:sp>
        <p:nvSpPr>
          <p:cNvPr id="3" name="Footer Placeholder 2"/>
          <p:cNvSpPr>
            <a:spLocks noGrp="1"/>
          </p:cNvSpPr>
          <p:nvPr>
            <p:ph type="ftr" sz="quarter" idx="11"/>
          </p:nvPr>
        </p:nvSpPr>
        <p:spPr/>
        <p:txBody>
          <a:bodyPr/>
          <a:lstStyle/>
          <a:p>
            <a:pPr algn="ctr"/>
            <a:r>
              <a:rPr lang="hr-HR"/>
              <a:t>ENTRENOVA Conference</a:t>
            </a:r>
            <a:endParaRPr lang="hr-HR" dirty="0"/>
          </a:p>
        </p:txBody>
      </p:sp>
      <p:sp>
        <p:nvSpPr>
          <p:cNvPr id="4" name="Slide Number Placeholder 3"/>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401269954"/>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hr-H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66964EE-1C66-4CB5-9324-6519F3AD6273}" type="datetime1">
              <a:rPr lang="en-GB" smtClean="0"/>
              <a:pPr/>
              <a:t>01/10/2026</a:t>
            </a:fld>
            <a:endParaRPr lang="hr-HR"/>
          </a:p>
        </p:txBody>
      </p:sp>
      <p:sp>
        <p:nvSpPr>
          <p:cNvPr id="6" name="Footer Placeholder 5"/>
          <p:cNvSpPr>
            <a:spLocks noGrp="1"/>
          </p:cNvSpPr>
          <p:nvPr>
            <p:ph type="ftr" sz="quarter" idx="11"/>
          </p:nvPr>
        </p:nvSpPr>
        <p:spPr/>
        <p:txBody>
          <a:bodyPr/>
          <a:lstStyle/>
          <a:p>
            <a:pPr algn="ctr"/>
            <a:r>
              <a:rPr lang="hr-HR"/>
              <a:t>ENTRENOVA Conference</a:t>
            </a:r>
            <a:endParaRPr lang="hr-HR" dirty="0"/>
          </a:p>
        </p:txBody>
      </p:sp>
      <p:sp>
        <p:nvSpPr>
          <p:cNvPr id="7" name="Slide Number Placeholder 6"/>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952304612"/>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hr-H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hr-H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66964EE-1C66-4CB5-9324-6519F3AD6273}" type="datetime1">
              <a:rPr lang="en-GB" smtClean="0"/>
              <a:pPr/>
              <a:t>01/10/2026</a:t>
            </a:fld>
            <a:endParaRPr lang="hr-H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853688961"/>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10"/>
          </p:nvPr>
        </p:nvSpPr>
        <p:spPr/>
        <p:txBody>
          <a:bodyPr/>
          <a:lstStyle/>
          <a:p>
            <a:fld id="{F66964EE-1C66-4CB5-9324-6519F3AD6273}" type="datetime1">
              <a:rPr lang="en-GB" smtClean="0"/>
              <a:pPr/>
              <a:t>01/10/2026</a:t>
            </a:fld>
            <a:endParaRPr lang="hr-HR"/>
          </a:p>
        </p:txBody>
      </p:sp>
      <p:sp>
        <p:nvSpPr>
          <p:cNvPr id="5" name="Footer Placeholder 4"/>
          <p:cNvSpPr>
            <a:spLocks noGrp="1"/>
          </p:cNvSpPr>
          <p:nvPr>
            <p:ph type="ftr" sz="quarter" idx="11"/>
          </p:nvPr>
        </p:nvSpPr>
        <p:spPr/>
        <p:txBody>
          <a:bodyPr/>
          <a:lstStyle/>
          <a:p>
            <a:pPr algn="ctr"/>
            <a:r>
              <a:rPr lang="hr-HR"/>
              <a:t>ENTRENOVA Conference</a:t>
            </a:r>
            <a:endParaRPr lang="hr-HR" dirty="0"/>
          </a:p>
        </p:txBody>
      </p:sp>
      <p:sp>
        <p:nvSpPr>
          <p:cNvPr id="6" name="Slide Number Placeholder 5"/>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3884184901"/>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hr-H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10"/>
          </p:nvPr>
        </p:nvSpPr>
        <p:spPr/>
        <p:txBody>
          <a:bodyPr/>
          <a:lstStyle/>
          <a:p>
            <a:fld id="{F66964EE-1C66-4CB5-9324-6519F3AD6273}" type="datetime1">
              <a:rPr lang="en-GB" smtClean="0"/>
              <a:pPr/>
              <a:t>01/10/2026</a:t>
            </a:fld>
            <a:endParaRPr lang="hr-HR"/>
          </a:p>
        </p:txBody>
      </p:sp>
      <p:sp>
        <p:nvSpPr>
          <p:cNvPr id="5" name="Footer Placeholder 4"/>
          <p:cNvSpPr>
            <a:spLocks noGrp="1"/>
          </p:cNvSpPr>
          <p:nvPr>
            <p:ph type="ftr" sz="quarter" idx="11"/>
          </p:nvPr>
        </p:nvSpPr>
        <p:spPr/>
        <p:txBody>
          <a:bodyPr/>
          <a:lstStyle/>
          <a:p>
            <a:pPr algn="ctr"/>
            <a:r>
              <a:rPr lang="hr-HR"/>
              <a:t>ENTRENOVA Conference</a:t>
            </a:r>
            <a:endParaRPr lang="hr-HR" dirty="0"/>
          </a:p>
        </p:txBody>
      </p:sp>
      <p:sp>
        <p:nvSpPr>
          <p:cNvPr id="6" name="Slide Number Placeholder 5"/>
          <p:cNvSpPr>
            <a:spLocks noGrp="1"/>
          </p:cNvSpPr>
          <p:nvPr>
            <p:ph type="sldNum" sz="quarter" idx="12"/>
          </p:nvPr>
        </p:nvSpPr>
        <p:spPr/>
        <p:txBody>
          <a:bodyPr/>
          <a:lstStyle/>
          <a:p>
            <a:fld id="{6FDD72BF-B849-4E00-8E72-529104776363}" type="slidenum">
              <a:rPr lang="hr-HR" smtClean="0"/>
              <a:pPr/>
              <a:t>‹#›</a:t>
            </a:fld>
            <a:endParaRPr lang="hr-HR"/>
          </a:p>
        </p:txBody>
      </p:sp>
    </p:spTree>
    <p:extLst>
      <p:ext uri="{BB962C8B-B14F-4D97-AF65-F5344CB8AC3E}">
        <p14:creationId xmlns:p14="http://schemas.microsoft.com/office/powerpoint/2010/main" val="343024964"/>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hr-H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6964EE-1C66-4CB5-9324-6519F3AD6273}" type="datetime1">
              <a:rPr lang="en-GB" smtClean="0"/>
              <a:pPr/>
              <a:t>01/10/2026</a:t>
            </a:fld>
            <a:endParaRPr lang="hr-H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lgn="ctr"/>
            <a:r>
              <a:rPr lang="hr-HR"/>
              <a:t>ENTRENOVA Conference</a:t>
            </a:r>
            <a:endParaRPr lang="hr-HR"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DD72BF-B849-4E00-8E72-529104776363}" type="slidenum">
              <a:rPr lang="hr-HR" smtClean="0"/>
              <a:pPr/>
              <a:t>‹#›</a:t>
            </a:fld>
            <a:endParaRPr lang="hr-HR"/>
          </a:p>
        </p:txBody>
      </p:sp>
    </p:spTree>
    <p:extLst>
      <p:ext uri="{BB962C8B-B14F-4D97-AF65-F5344CB8AC3E}">
        <p14:creationId xmlns:p14="http://schemas.microsoft.com/office/powerpoint/2010/main" val="48412361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r-Latn-R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katarina.marosevic@pravos.h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oi.org/10.1016/B978-0-08-097086-8.91029-8"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unosd.un.org/en/content/sustainable-development-goals-sdgs"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ashboards.sdgindex.org/rankings/"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researchgate.net/figure/Relation-of-different-domains-within-the-SDGs-Biosphere-Society-and-Economy-adapted_fig1_337639803"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un.org/sustainabledevelopment/water-and-sanitatio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un.org/sustainabledevelopment/water-and-sanitatio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un.org/sustainabledevelopment/water-and-sanitati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ashboards.sdgindex.org/explorer/" TargetMode="Externa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Katarina.marosevic@pravos.h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251520" y="1988840"/>
            <a:ext cx="8568952" cy="2231977"/>
          </a:xfrm>
          <a:ln>
            <a:solidFill>
              <a:schemeClr val="accent6">
                <a:lumMod val="50000"/>
              </a:schemeClr>
            </a:solidFill>
          </a:ln>
        </p:spPr>
        <p:txBody>
          <a:bodyPr>
            <a:noAutofit/>
          </a:bodyPr>
          <a:lstStyle/>
          <a:p>
            <a:pPr algn="ctr"/>
            <a:r>
              <a:rPr lang="hr-HR" sz="2400" b="1" dirty="0">
                <a:solidFill>
                  <a:schemeClr val="accent1">
                    <a:lumMod val="50000"/>
                  </a:schemeClr>
                </a:solidFill>
              </a:rPr>
              <a:t>OKOLIŠNA DIMENZIJA ODRŽIVOSTI U OKVIRU CILJEVA ODRŽIVOG RAZVOJA: KOMPARATIVNA ANALIZA PROMJENA 2020. I 2025. GODINE</a:t>
            </a:r>
            <a:br>
              <a:rPr lang="hr-HR" sz="2400" b="1" dirty="0">
                <a:solidFill>
                  <a:schemeClr val="accent1">
                    <a:lumMod val="50000"/>
                  </a:schemeClr>
                </a:solidFill>
              </a:rPr>
            </a:br>
            <a:br>
              <a:rPr lang="hr-HR" sz="2400" b="1" dirty="0">
                <a:solidFill>
                  <a:schemeClr val="accent1">
                    <a:lumMod val="50000"/>
                  </a:schemeClr>
                </a:solidFill>
              </a:rPr>
            </a:br>
            <a:r>
              <a:rPr lang="hr-HR" sz="2400" b="1" i="1" dirty="0" err="1">
                <a:solidFill>
                  <a:schemeClr val="accent1">
                    <a:lumMod val="50000"/>
                  </a:schemeClr>
                </a:solidFill>
              </a:rPr>
              <a:t>The</a:t>
            </a:r>
            <a:r>
              <a:rPr lang="hr-HR" sz="2400" b="1" i="1" dirty="0">
                <a:solidFill>
                  <a:schemeClr val="accent1">
                    <a:lumMod val="50000"/>
                  </a:schemeClr>
                </a:solidFill>
              </a:rPr>
              <a:t> </a:t>
            </a:r>
            <a:r>
              <a:rPr lang="hr-HR" sz="2400" b="1" i="1" dirty="0" err="1">
                <a:solidFill>
                  <a:schemeClr val="accent1">
                    <a:lumMod val="50000"/>
                  </a:schemeClr>
                </a:solidFill>
              </a:rPr>
              <a:t>Environmental</a:t>
            </a:r>
            <a:r>
              <a:rPr lang="hr-HR" sz="2400" b="1" i="1" dirty="0">
                <a:solidFill>
                  <a:schemeClr val="accent1">
                    <a:lumMod val="50000"/>
                  </a:schemeClr>
                </a:solidFill>
              </a:rPr>
              <a:t> </a:t>
            </a:r>
            <a:r>
              <a:rPr lang="hr-HR" sz="2400" b="1" i="1" dirty="0" err="1">
                <a:solidFill>
                  <a:schemeClr val="accent1">
                    <a:lumMod val="50000"/>
                  </a:schemeClr>
                </a:solidFill>
              </a:rPr>
              <a:t>Dimension</a:t>
            </a:r>
            <a:r>
              <a:rPr lang="hr-HR" sz="2400" b="1" i="1" dirty="0">
                <a:solidFill>
                  <a:schemeClr val="accent1">
                    <a:lumMod val="50000"/>
                  </a:schemeClr>
                </a:solidFill>
              </a:rPr>
              <a:t> </a:t>
            </a:r>
            <a:r>
              <a:rPr lang="hr-HR" sz="2400" b="1" i="1" dirty="0" err="1">
                <a:solidFill>
                  <a:schemeClr val="accent1">
                    <a:lumMod val="50000"/>
                  </a:schemeClr>
                </a:solidFill>
              </a:rPr>
              <a:t>of</a:t>
            </a:r>
            <a:r>
              <a:rPr lang="hr-HR" sz="2400" b="1" i="1" dirty="0">
                <a:solidFill>
                  <a:schemeClr val="accent1">
                    <a:lumMod val="50000"/>
                  </a:schemeClr>
                </a:solidFill>
              </a:rPr>
              <a:t> </a:t>
            </a:r>
            <a:r>
              <a:rPr lang="hr-HR" sz="2400" b="1" i="1" dirty="0" err="1">
                <a:solidFill>
                  <a:schemeClr val="accent1">
                    <a:lumMod val="50000"/>
                  </a:schemeClr>
                </a:solidFill>
              </a:rPr>
              <a:t>sustainability</a:t>
            </a:r>
            <a:r>
              <a:rPr lang="hr-HR" sz="2400" b="1" i="1" dirty="0">
                <a:solidFill>
                  <a:schemeClr val="accent1">
                    <a:lumMod val="50000"/>
                  </a:schemeClr>
                </a:solidFill>
              </a:rPr>
              <a:t> </a:t>
            </a:r>
            <a:r>
              <a:rPr lang="hr-HR" sz="2400" b="1" i="1" dirty="0" err="1">
                <a:solidFill>
                  <a:schemeClr val="accent1">
                    <a:lumMod val="50000"/>
                  </a:schemeClr>
                </a:solidFill>
              </a:rPr>
              <a:t>within</a:t>
            </a:r>
            <a:r>
              <a:rPr lang="hr-HR" sz="2400" b="1" i="1" dirty="0">
                <a:solidFill>
                  <a:schemeClr val="accent1">
                    <a:lumMod val="50000"/>
                  </a:schemeClr>
                </a:solidFill>
              </a:rPr>
              <a:t> </a:t>
            </a:r>
            <a:r>
              <a:rPr lang="hr-HR" sz="2400" b="1" i="1" dirty="0" err="1">
                <a:solidFill>
                  <a:schemeClr val="accent1">
                    <a:lumMod val="50000"/>
                  </a:schemeClr>
                </a:solidFill>
              </a:rPr>
              <a:t>the</a:t>
            </a:r>
            <a:r>
              <a:rPr lang="hr-HR" sz="2400" b="1" i="1" dirty="0">
                <a:solidFill>
                  <a:schemeClr val="accent1">
                    <a:lumMod val="50000"/>
                  </a:schemeClr>
                </a:solidFill>
              </a:rPr>
              <a:t> </a:t>
            </a:r>
            <a:r>
              <a:rPr lang="hr-HR" sz="2400" b="1" i="1" dirty="0" err="1">
                <a:solidFill>
                  <a:schemeClr val="accent1">
                    <a:lumMod val="50000"/>
                  </a:schemeClr>
                </a:solidFill>
              </a:rPr>
              <a:t>Sustainable</a:t>
            </a:r>
            <a:r>
              <a:rPr lang="hr-HR" sz="2400" b="1" i="1" dirty="0">
                <a:solidFill>
                  <a:schemeClr val="accent1">
                    <a:lumMod val="50000"/>
                  </a:schemeClr>
                </a:solidFill>
              </a:rPr>
              <a:t> Development </a:t>
            </a:r>
            <a:r>
              <a:rPr lang="hr-HR" sz="2400" b="1" i="1" dirty="0" err="1">
                <a:solidFill>
                  <a:schemeClr val="accent1">
                    <a:lumMod val="50000"/>
                  </a:schemeClr>
                </a:solidFill>
              </a:rPr>
              <a:t>Goals</a:t>
            </a:r>
            <a:r>
              <a:rPr lang="hr-HR" sz="2400" b="1" i="1" dirty="0">
                <a:solidFill>
                  <a:schemeClr val="accent1">
                    <a:lumMod val="50000"/>
                  </a:schemeClr>
                </a:solidFill>
              </a:rPr>
              <a:t>: A </a:t>
            </a:r>
            <a:r>
              <a:rPr lang="hr-HR" sz="2400" b="1" i="1" dirty="0" err="1">
                <a:solidFill>
                  <a:schemeClr val="accent1">
                    <a:lumMod val="50000"/>
                  </a:schemeClr>
                </a:solidFill>
              </a:rPr>
              <a:t>Comparative</a:t>
            </a:r>
            <a:r>
              <a:rPr lang="hr-HR" sz="2400" b="1" i="1" dirty="0">
                <a:solidFill>
                  <a:schemeClr val="accent1">
                    <a:lumMod val="50000"/>
                  </a:schemeClr>
                </a:solidFill>
              </a:rPr>
              <a:t> </a:t>
            </a:r>
            <a:r>
              <a:rPr lang="hr-HR" sz="2400" b="1" i="1" dirty="0" err="1">
                <a:solidFill>
                  <a:schemeClr val="accent1">
                    <a:lumMod val="50000"/>
                  </a:schemeClr>
                </a:solidFill>
              </a:rPr>
              <a:t>Analysis</a:t>
            </a:r>
            <a:r>
              <a:rPr lang="hr-HR" sz="2400" b="1" i="1" dirty="0">
                <a:solidFill>
                  <a:schemeClr val="accent1">
                    <a:lumMod val="50000"/>
                  </a:schemeClr>
                </a:solidFill>
              </a:rPr>
              <a:t> </a:t>
            </a:r>
            <a:r>
              <a:rPr lang="hr-HR" sz="2400" b="1" i="1" dirty="0" err="1">
                <a:solidFill>
                  <a:schemeClr val="accent1">
                    <a:lumMod val="50000"/>
                  </a:schemeClr>
                </a:solidFill>
              </a:rPr>
              <a:t>of</a:t>
            </a:r>
            <a:r>
              <a:rPr lang="hr-HR" sz="2400" b="1" i="1" dirty="0">
                <a:solidFill>
                  <a:schemeClr val="accent1">
                    <a:lumMod val="50000"/>
                  </a:schemeClr>
                </a:solidFill>
              </a:rPr>
              <a:t> </a:t>
            </a:r>
            <a:r>
              <a:rPr lang="hr-HR" sz="2400" b="1" i="1" dirty="0" err="1">
                <a:solidFill>
                  <a:schemeClr val="accent1">
                    <a:lumMod val="50000"/>
                  </a:schemeClr>
                </a:solidFill>
              </a:rPr>
              <a:t>the</a:t>
            </a:r>
            <a:r>
              <a:rPr lang="hr-HR" sz="2400" b="1" i="1" dirty="0">
                <a:solidFill>
                  <a:schemeClr val="accent1">
                    <a:lumMod val="50000"/>
                  </a:schemeClr>
                </a:solidFill>
              </a:rPr>
              <a:t> 2020 </a:t>
            </a:r>
            <a:r>
              <a:rPr lang="hr-HR" sz="2400" b="1" i="1" dirty="0" err="1">
                <a:solidFill>
                  <a:schemeClr val="accent1">
                    <a:lumMod val="50000"/>
                  </a:schemeClr>
                </a:solidFill>
              </a:rPr>
              <a:t>and</a:t>
            </a:r>
            <a:r>
              <a:rPr lang="hr-HR" sz="2400" b="1" i="1" dirty="0">
                <a:solidFill>
                  <a:schemeClr val="accent1">
                    <a:lumMod val="50000"/>
                  </a:schemeClr>
                </a:solidFill>
              </a:rPr>
              <a:t> 2025 </a:t>
            </a:r>
            <a:r>
              <a:rPr lang="hr-HR" sz="2400" b="1" i="1" dirty="0" err="1">
                <a:solidFill>
                  <a:schemeClr val="accent1">
                    <a:lumMod val="50000"/>
                  </a:schemeClr>
                </a:solidFill>
              </a:rPr>
              <a:t>Changes</a:t>
            </a:r>
            <a:endParaRPr lang="en-US" sz="2400" b="1" i="1" dirty="0">
              <a:solidFill>
                <a:schemeClr val="accent1">
                  <a:lumMod val="50000"/>
                </a:schemeClr>
              </a:solidFill>
            </a:endParaRPr>
          </a:p>
        </p:txBody>
      </p:sp>
      <p:sp>
        <p:nvSpPr>
          <p:cNvPr id="3" name="Podnaslov 2"/>
          <p:cNvSpPr>
            <a:spLocks noGrp="1"/>
          </p:cNvSpPr>
          <p:nvPr>
            <p:ph type="subTitle" idx="1"/>
          </p:nvPr>
        </p:nvSpPr>
        <p:spPr>
          <a:xfrm>
            <a:off x="1475656" y="5229200"/>
            <a:ext cx="4248472" cy="1201688"/>
          </a:xfrm>
        </p:spPr>
        <p:txBody>
          <a:bodyPr>
            <a:normAutofit fontScale="92500" lnSpcReduction="10000"/>
          </a:bodyPr>
          <a:lstStyle/>
          <a:p>
            <a:r>
              <a:rPr lang="hr-HR" sz="1600" b="1" dirty="0" err="1">
                <a:solidFill>
                  <a:schemeClr val="accent6">
                    <a:lumMod val="50000"/>
                  </a:schemeClr>
                </a:solidFill>
              </a:rPr>
              <a:t>PhD</a:t>
            </a:r>
            <a:r>
              <a:rPr lang="hr-HR" sz="1600" b="1" dirty="0">
                <a:solidFill>
                  <a:schemeClr val="accent6">
                    <a:lumMod val="50000"/>
                  </a:schemeClr>
                </a:solidFill>
              </a:rPr>
              <a:t> Katarina Marošević, </a:t>
            </a:r>
            <a:r>
              <a:rPr lang="hr-HR" sz="1600" b="1" dirty="0" err="1">
                <a:solidFill>
                  <a:schemeClr val="accent6">
                    <a:lumMod val="50000"/>
                  </a:schemeClr>
                </a:solidFill>
              </a:rPr>
              <a:t>Associate</a:t>
            </a:r>
            <a:r>
              <a:rPr lang="hr-HR" sz="1600" b="1" dirty="0">
                <a:solidFill>
                  <a:schemeClr val="accent6">
                    <a:lumMod val="50000"/>
                  </a:schemeClr>
                </a:solidFill>
              </a:rPr>
              <a:t> </a:t>
            </a:r>
            <a:r>
              <a:rPr lang="hr-HR" sz="1600" b="1" dirty="0" err="1">
                <a:solidFill>
                  <a:schemeClr val="accent6">
                    <a:lumMod val="50000"/>
                  </a:schemeClr>
                </a:solidFill>
              </a:rPr>
              <a:t>Professor</a:t>
            </a:r>
            <a:endParaRPr lang="hr-HR" sz="1600" b="1" dirty="0">
              <a:solidFill>
                <a:schemeClr val="accent6">
                  <a:lumMod val="50000"/>
                </a:schemeClr>
              </a:solidFill>
            </a:endParaRPr>
          </a:p>
          <a:p>
            <a:r>
              <a:rPr lang="hr-HR" sz="1600" dirty="0">
                <a:solidFill>
                  <a:schemeClr val="accent6">
                    <a:lumMod val="50000"/>
                  </a:schemeClr>
                </a:solidFill>
                <a:hlinkClick r:id="rId2"/>
              </a:rPr>
              <a:t>katarina.marosevic@pravos.hr</a:t>
            </a:r>
            <a:r>
              <a:rPr lang="hr-HR" sz="1600" dirty="0">
                <a:solidFill>
                  <a:schemeClr val="accent6">
                    <a:lumMod val="50000"/>
                  </a:schemeClr>
                </a:solidFill>
              </a:rPr>
              <a:t> </a:t>
            </a:r>
          </a:p>
          <a:p>
            <a:r>
              <a:rPr lang="hr-HR" sz="1600" b="1" dirty="0" err="1">
                <a:solidFill>
                  <a:schemeClr val="accent6">
                    <a:lumMod val="50000"/>
                  </a:schemeClr>
                </a:solidFill>
              </a:rPr>
              <a:t>Faculty</a:t>
            </a:r>
            <a:r>
              <a:rPr lang="hr-HR" sz="1600" b="1" dirty="0">
                <a:solidFill>
                  <a:schemeClr val="accent6">
                    <a:lumMod val="50000"/>
                  </a:schemeClr>
                </a:solidFill>
              </a:rPr>
              <a:t> of </a:t>
            </a:r>
            <a:r>
              <a:rPr lang="hr-HR" sz="1600" b="1" dirty="0" err="1">
                <a:solidFill>
                  <a:schemeClr val="accent6">
                    <a:lumMod val="50000"/>
                  </a:schemeClr>
                </a:solidFill>
              </a:rPr>
              <a:t>Law</a:t>
            </a:r>
            <a:r>
              <a:rPr lang="hr-HR" sz="1600" b="1" dirty="0">
                <a:solidFill>
                  <a:schemeClr val="accent6">
                    <a:lumMod val="50000"/>
                  </a:schemeClr>
                </a:solidFill>
              </a:rPr>
              <a:t> Osijek</a:t>
            </a:r>
          </a:p>
          <a:p>
            <a:r>
              <a:rPr lang="hr-HR" sz="1600" dirty="0">
                <a:solidFill>
                  <a:schemeClr val="accent6">
                    <a:lumMod val="50000"/>
                  </a:schemeClr>
                </a:solidFill>
              </a:rPr>
              <a:t>J. J. Strossmayer University </a:t>
            </a:r>
            <a:r>
              <a:rPr lang="hr-HR" sz="1600" dirty="0" err="1">
                <a:solidFill>
                  <a:schemeClr val="accent6">
                    <a:lumMod val="50000"/>
                  </a:schemeClr>
                </a:solidFill>
              </a:rPr>
              <a:t>in</a:t>
            </a:r>
            <a:r>
              <a:rPr lang="hr-HR" sz="1600" dirty="0">
                <a:solidFill>
                  <a:schemeClr val="accent6">
                    <a:lumMod val="50000"/>
                  </a:schemeClr>
                </a:solidFill>
              </a:rPr>
              <a:t> Osijek, Croatia</a:t>
            </a:r>
          </a:p>
        </p:txBody>
      </p:sp>
      <p:pic>
        <p:nvPicPr>
          <p:cNvPr id="6" name="Picture 5"/>
          <p:cNvPicPr>
            <a:picLocks noChangeAspect="1"/>
          </p:cNvPicPr>
          <p:nvPr/>
        </p:nvPicPr>
        <p:blipFill>
          <a:blip r:embed="rId3"/>
          <a:stretch>
            <a:fillRect/>
          </a:stretch>
        </p:blipFill>
        <p:spPr>
          <a:xfrm>
            <a:off x="6516216" y="5118855"/>
            <a:ext cx="2372977" cy="15841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043"/>
    </mc:Choice>
    <mc:Fallback xmlns="">
      <p:transition spd="slow" advTm="404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629" y="2386024"/>
            <a:ext cx="6591985" cy="2952328"/>
          </a:xfrm>
          <a:ln>
            <a:solidFill>
              <a:schemeClr val="accent1">
                <a:lumMod val="50000"/>
              </a:schemeClr>
            </a:solidFill>
          </a:ln>
        </p:spPr>
        <p:txBody>
          <a:bodyPr>
            <a:noAutofit/>
          </a:bodyPr>
          <a:lstStyle/>
          <a:p>
            <a:pPr marL="0" indent="0" algn="ctr">
              <a:buNone/>
            </a:pPr>
            <a:r>
              <a:rPr lang="hr-HR" sz="4000" b="1" i="1" dirty="0">
                <a:solidFill>
                  <a:schemeClr val="accent6">
                    <a:lumMod val="50000"/>
                  </a:schemeClr>
                </a:solidFill>
                <a:latin typeface="Bradley Hand ITC" panose="03070402050302030203" pitchFamily="66" charset="0"/>
              </a:rPr>
              <a:t>„Development </a:t>
            </a:r>
            <a:r>
              <a:rPr lang="hr-HR" sz="4000" b="1" i="1" dirty="0" err="1">
                <a:solidFill>
                  <a:schemeClr val="accent6">
                    <a:lumMod val="50000"/>
                  </a:schemeClr>
                </a:solidFill>
                <a:latin typeface="Bradley Hand ITC" panose="03070402050302030203" pitchFamily="66" charset="0"/>
              </a:rPr>
              <a:t>that</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meets</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the</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needs</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of</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the</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present</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without</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compromising</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the</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ability</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of</a:t>
            </a:r>
            <a:r>
              <a:rPr lang="hr-HR" sz="4000" b="1" i="1" dirty="0">
                <a:solidFill>
                  <a:schemeClr val="accent6">
                    <a:lumMod val="50000"/>
                  </a:schemeClr>
                </a:solidFill>
                <a:latin typeface="Bradley Hand ITC" panose="03070402050302030203" pitchFamily="66" charset="0"/>
              </a:rPr>
              <a:t> future </a:t>
            </a:r>
            <a:r>
              <a:rPr lang="hr-HR" sz="4000" b="1" i="1" dirty="0" err="1">
                <a:solidFill>
                  <a:schemeClr val="accent6">
                    <a:lumMod val="50000"/>
                  </a:schemeClr>
                </a:solidFill>
                <a:latin typeface="Bradley Hand ITC" panose="03070402050302030203" pitchFamily="66" charset="0"/>
              </a:rPr>
              <a:t>generations</a:t>
            </a:r>
            <a:r>
              <a:rPr lang="hr-HR" sz="4000" b="1" i="1" dirty="0">
                <a:solidFill>
                  <a:schemeClr val="accent6">
                    <a:lumMod val="50000"/>
                  </a:schemeClr>
                </a:solidFill>
                <a:latin typeface="Bradley Hand ITC" panose="03070402050302030203" pitchFamily="66" charset="0"/>
              </a:rPr>
              <a:t> to </a:t>
            </a:r>
            <a:r>
              <a:rPr lang="hr-HR" sz="4000" b="1" i="1" dirty="0" err="1">
                <a:solidFill>
                  <a:schemeClr val="accent6">
                    <a:lumMod val="50000"/>
                  </a:schemeClr>
                </a:solidFill>
                <a:latin typeface="Bradley Hand ITC" panose="03070402050302030203" pitchFamily="66" charset="0"/>
              </a:rPr>
              <a:t>meet</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their</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own</a:t>
            </a:r>
            <a:r>
              <a:rPr lang="hr-HR" sz="4000" b="1" i="1" dirty="0">
                <a:solidFill>
                  <a:schemeClr val="accent6">
                    <a:lumMod val="50000"/>
                  </a:schemeClr>
                </a:solidFill>
                <a:latin typeface="Bradley Hand ITC" panose="03070402050302030203" pitchFamily="66" charset="0"/>
              </a:rPr>
              <a:t> </a:t>
            </a:r>
            <a:r>
              <a:rPr lang="hr-HR" sz="4000" b="1" i="1" dirty="0" err="1">
                <a:solidFill>
                  <a:schemeClr val="accent6">
                    <a:lumMod val="50000"/>
                  </a:schemeClr>
                </a:solidFill>
                <a:latin typeface="Bradley Hand ITC" panose="03070402050302030203" pitchFamily="66" charset="0"/>
              </a:rPr>
              <a:t>needs</a:t>
            </a:r>
            <a:r>
              <a:rPr lang="hr-HR" sz="4000" b="1" i="1" dirty="0">
                <a:solidFill>
                  <a:schemeClr val="accent6">
                    <a:lumMod val="50000"/>
                  </a:schemeClr>
                </a:solidFill>
                <a:latin typeface="Bradley Hand ITC" panose="03070402050302030203" pitchFamily="66" charset="0"/>
              </a:rPr>
              <a:t>”. </a:t>
            </a:r>
          </a:p>
        </p:txBody>
      </p:sp>
      <p:sp>
        <p:nvSpPr>
          <p:cNvPr id="6" name="Slide Number Placeholder 5"/>
          <p:cNvSpPr>
            <a:spLocks noGrp="1"/>
          </p:cNvSpPr>
          <p:nvPr>
            <p:ph type="sldNum" sz="quarter" idx="12"/>
          </p:nvPr>
        </p:nvSpPr>
        <p:spPr/>
        <p:txBody>
          <a:bodyPr/>
          <a:lstStyle/>
          <a:p>
            <a:fld id="{6FDD72BF-B849-4E00-8E72-529104776363}" type="slidenum">
              <a:rPr lang="hr-HR" smtClean="0"/>
              <a:pPr/>
              <a:t>2</a:t>
            </a:fld>
            <a:endParaRPr lang="hr-HR"/>
          </a:p>
        </p:txBody>
      </p:sp>
      <p:sp>
        <p:nvSpPr>
          <p:cNvPr id="7" name="TextBox 6"/>
          <p:cNvSpPr txBox="1"/>
          <p:nvPr/>
        </p:nvSpPr>
        <p:spPr>
          <a:xfrm>
            <a:off x="1259630" y="5302949"/>
            <a:ext cx="6591985" cy="646331"/>
          </a:xfrm>
          <a:prstGeom prst="rect">
            <a:avLst/>
          </a:prstGeom>
          <a:noFill/>
        </p:spPr>
        <p:txBody>
          <a:bodyPr wrap="square" rtlCol="0">
            <a:spAutoFit/>
          </a:bodyPr>
          <a:lstStyle/>
          <a:p>
            <a:r>
              <a:rPr lang="hr-HR" sz="1200" dirty="0" err="1"/>
              <a:t>Source</a:t>
            </a:r>
            <a:r>
              <a:rPr lang="hr-HR" sz="1200" dirty="0"/>
              <a:t>: </a:t>
            </a:r>
            <a:r>
              <a:rPr lang="en-US" sz="1200" dirty="0"/>
              <a:t>Edward B. </a:t>
            </a:r>
            <a:r>
              <a:rPr lang="en-US" sz="1200" dirty="0" err="1"/>
              <a:t>Barbier</a:t>
            </a:r>
            <a:r>
              <a:rPr lang="en-US" sz="1200" dirty="0"/>
              <a:t>, Joanne C. Burgess</a:t>
            </a:r>
            <a:r>
              <a:rPr lang="hr-HR" sz="1200" dirty="0"/>
              <a:t> (2015). </a:t>
            </a:r>
            <a:r>
              <a:rPr lang="en-US" sz="1200" dirty="0"/>
              <a:t>Sustainable Development: An Economic Perspective,</a:t>
            </a:r>
            <a:r>
              <a:rPr lang="hr-HR" sz="1200" dirty="0"/>
              <a:t> </a:t>
            </a:r>
            <a:r>
              <a:rPr lang="en-US" sz="1200" dirty="0"/>
              <a:t>J</a:t>
            </a:r>
            <a:r>
              <a:rPr lang="hr-HR" sz="1200" dirty="0"/>
              <a:t>. </a:t>
            </a:r>
            <a:r>
              <a:rPr lang="en-US" sz="1200" dirty="0"/>
              <a:t>D. Wright</a:t>
            </a:r>
            <a:r>
              <a:rPr lang="hr-HR" sz="1200" dirty="0"/>
              <a:t> (</a:t>
            </a:r>
            <a:r>
              <a:rPr lang="hr-HR" sz="1200" dirty="0" err="1"/>
              <a:t>ed</a:t>
            </a:r>
            <a:r>
              <a:rPr lang="hr-HR" sz="1200" dirty="0"/>
              <a:t>.). </a:t>
            </a:r>
            <a:r>
              <a:rPr lang="en-US" sz="1200" dirty="0"/>
              <a:t>International Encyclopedia of the Social &amp; Behavioral Sciences</a:t>
            </a:r>
            <a:r>
              <a:rPr lang="hr-HR" sz="1200" dirty="0"/>
              <a:t>, </a:t>
            </a:r>
            <a:r>
              <a:rPr lang="en-US" sz="1200" dirty="0"/>
              <a:t>Elsevier,</a:t>
            </a:r>
            <a:r>
              <a:rPr lang="hr-HR" sz="1200" dirty="0"/>
              <a:t> </a:t>
            </a:r>
            <a:r>
              <a:rPr lang="hr-HR" sz="1200" dirty="0" err="1"/>
              <a:t>pp</a:t>
            </a:r>
            <a:r>
              <a:rPr lang="hr-HR" sz="1200" dirty="0"/>
              <a:t>.</a:t>
            </a:r>
            <a:r>
              <a:rPr lang="en-US" sz="1200" dirty="0"/>
              <a:t> 823-827</a:t>
            </a:r>
            <a:r>
              <a:rPr lang="hr-HR" sz="1200" dirty="0"/>
              <a:t>. </a:t>
            </a:r>
            <a:r>
              <a:rPr lang="en-US" sz="1200" dirty="0">
                <a:hlinkClick r:id="rId3"/>
              </a:rPr>
              <a:t>https://doi.org/10.1016/B978-0-08-097086-8.91029-8</a:t>
            </a:r>
            <a:r>
              <a:rPr lang="hr-HR" sz="1200" dirty="0"/>
              <a:t>  </a:t>
            </a:r>
          </a:p>
        </p:txBody>
      </p:sp>
      <p:pic>
        <p:nvPicPr>
          <p:cNvPr id="9" name="Picture 8"/>
          <p:cNvPicPr>
            <a:picLocks noChangeAspect="1"/>
          </p:cNvPicPr>
          <p:nvPr/>
        </p:nvPicPr>
        <p:blipFill>
          <a:blip r:embed="rId4"/>
          <a:stretch>
            <a:fillRect/>
          </a:stretch>
        </p:blipFill>
        <p:spPr>
          <a:xfrm>
            <a:off x="6665127" y="188640"/>
            <a:ext cx="2372977" cy="1584176"/>
          </a:xfrm>
          <a:prstGeom prst="rect">
            <a:avLst/>
          </a:prstGeom>
        </p:spPr>
      </p:pic>
    </p:spTree>
    <p:extLst>
      <p:ext uri="{BB962C8B-B14F-4D97-AF65-F5344CB8AC3E}">
        <p14:creationId xmlns:p14="http://schemas.microsoft.com/office/powerpoint/2010/main" val="974835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323528" y="548681"/>
            <a:ext cx="8280920" cy="936104"/>
          </a:xfrm>
          <a:ln>
            <a:solidFill>
              <a:schemeClr val="accent6">
                <a:lumMod val="50000"/>
              </a:schemeClr>
            </a:solidFill>
          </a:ln>
        </p:spPr>
        <p:txBody>
          <a:bodyPr/>
          <a:lstStyle/>
          <a:p>
            <a:r>
              <a:rPr lang="hr-HR" dirty="0"/>
              <a:t>Outline </a:t>
            </a:r>
            <a:endParaRPr lang="en-US" dirty="0"/>
          </a:p>
        </p:txBody>
      </p:sp>
      <p:sp>
        <p:nvSpPr>
          <p:cNvPr id="3" name="Rezervirano mjesto sadržaja 2"/>
          <p:cNvSpPr>
            <a:spLocks noGrp="1"/>
          </p:cNvSpPr>
          <p:nvPr>
            <p:ph idx="1"/>
          </p:nvPr>
        </p:nvSpPr>
        <p:spPr>
          <a:xfrm>
            <a:off x="215516" y="1690689"/>
            <a:ext cx="8712968" cy="2808313"/>
          </a:xfrm>
        </p:spPr>
        <p:txBody>
          <a:bodyPr/>
          <a:lstStyle/>
          <a:p>
            <a:pPr marL="514350" indent="-514350">
              <a:buAutoNum type="arabicPeriod"/>
            </a:pPr>
            <a:endParaRPr lang="hr-HR" dirty="0"/>
          </a:p>
          <a:p>
            <a:pPr marL="0" indent="0">
              <a:buNone/>
            </a:pPr>
            <a:r>
              <a:rPr lang="hr-HR" dirty="0">
                <a:solidFill>
                  <a:schemeClr val="accent6">
                    <a:lumMod val="50000"/>
                  </a:schemeClr>
                </a:solidFill>
              </a:rPr>
              <a:t>1. </a:t>
            </a:r>
            <a:r>
              <a:rPr lang="hr-HR" dirty="0" err="1">
                <a:solidFill>
                  <a:schemeClr val="accent6">
                    <a:lumMod val="50000"/>
                  </a:schemeClr>
                </a:solidFill>
              </a:rPr>
              <a:t>Introduction</a:t>
            </a:r>
            <a:endParaRPr lang="hr-HR" dirty="0">
              <a:solidFill>
                <a:schemeClr val="accent6">
                  <a:lumMod val="50000"/>
                </a:schemeClr>
              </a:solidFill>
            </a:endParaRPr>
          </a:p>
          <a:p>
            <a:pPr marL="0" indent="0">
              <a:buNone/>
            </a:pPr>
            <a:r>
              <a:rPr lang="hr-HR" dirty="0">
                <a:solidFill>
                  <a:schemeClr val="accent6">
                    <a:lumMod val="50000"/>
                  </a:schemeClr>
                </a:solidFill>
              </a:rPr>
              <a:t>2. </a:t>
            </a:r>
            <a:r>
              <a:rPr lang="hr-HR" dirty="0" err="1">
                <a:solidFill>
                  <a:schemeClr val="accent6">
                    <a:lumMod val="50000"/>
                  </a:schemeClr>
                </a:solidFill>
              </a:rPr>
              <a:t>Sustainable</a:t>
            </a:r>
            <a:r>
              <a:rPr lang="hr-HR" dirty="0">
                <a:solidFill>
                  <a:schemeClr val="accent6">
                    <a:lumMod val="50000"/>
                  </a:schemeClr>
                </a:solidFill>
              </a:rPr>
              <a:t> Development </a:t>
            </a:r>
            <a:r>
              <a:rPr lang="hr-HR" dirty="0" err="1">
                <a:solidFill>
                  <a:schemeClr val="accent6">
                    <a:lumMod val="50000"/>
                  </a:schemeClr>
                </a:solidFill>
              </a:rPr>
              <a:t>Goals</a:t>
            </a:r>
            <a:r>
              <a:rPr lang="hr-HR" dirty="0">
                <a:solidFill>
                  <a:schemeClr val="accent6">
                    <a:lumMod val="50000"/>
                  </a:schemeClr>
                </a:solidFill>
              </a:rPr>
              <a:t>: </a:t>
            </a:r>
            <a:r>
              <a:rPr lang="hr-HR" dirty="0" err="1">
                <a:solidFill>
                  <a:schemeClr val="accent6">
                    <a:lumMod val="50000"/>
                  </a:schemeClr>
                </a:solidFill>
              </a:rPr>
              <a:t>Definition</a:t>
            </a:r>
            <a:r>
              <a:rPr lang="hr-HR" dirty="0">
                <a:solidFill>
                  <a:schemeClr val="accent6">
                    <a:lumMod val="50000"/>
                  </a:schemeClr>
                </a:solidFill>
              </a:rPr>
              <a:t> </a:t>
            </a:r>
            <a:r>
              <a:rPr lang="hr-HR" dirty="0" err="1">
                <a:solidFill>
                  <a:schemeClr val="accent6">
                    <a:lumMod val="50000"/>
                  </a:schemeClr>
                </a:solidFill>
              </a:rPr>
              <a:t>and</a:t>
            </a:r>
            <a:r>
              <a:rPr lang="hr-HR" dirty="0">
                <a:solidFill>
                  <a:schemeClr val="accent6">
                    <a:lumMod val="50000"/>
                  </a:schemeClr>
                </a:solidFill>
              </a:rPr>
              <a:t> </a:t>
            </a:r>
            <a:r>
              <a:rPr lang="hr-HR" dirty="0" err="1">
                <a:solidFill>
                  <a:schemeClr val="accent6">
                    <a:lumMod val="50000"/>
                  </a:schemeClr>
                </a:solidFill>
              </a:rPr>
              <a:t>Theoretical</a:t>
            </a:r>
            <a:r>
              <a:rPr lang="hr-HR" dirty="0">
                <a:solidFill>
                  <a:schemeClr val="accent6">
                    <a:lumMod val="50000"/>
                  </a:schemeClr>
                </a:solidFill>
              </a:rPr>
              <a:t> </a:t>
            </a:r>
            <a:r>
              <a:rPr lang="hr-HR" dirty="0" err="1">
                <a:solidFill>
                  <a:schemeClr val="accent6">
                    <a:lumMod val="50000"/>
                  </a:schemeClr>
                </a:solidFill>
              </a:rPr>
              <a:t>Perspective</a:t>
            </a:r>
            <a:endParaRPr lang="hr-HR" dirty="0">
              <a:solidFill>
                <a:schemeClr val="accent6">
                  <a:lumMod val="50000"/>
                </a:schemeClr>
              </a:solidFill>
            </a:endParaRPr>
          </a:p>
          <a:p>
            <a:pPr marL="0" indent="0">
              <a:buNone/>
            </a:pPr>
            <a:r>
              <a:rPr lang="hr-HR" dirty="0">
                <a:solidFill>
                  <a:schemeClr val="accent6">
                    <a:lumMod val="50000"/>
                  </a:schemeClr>
                </a:solidFill>
              </a:rPr>
              <a:t>3. </a:t>
            </a:r>
            <a:r>
              <a:rPr lang="hr-HR" dirty="0" err="1">
                <a:solidFill>
                  <a:schemeClr val="accent6">
                    <a:lumMod val="50000"/>
                  </a:schemeClr>
                </a:solidFill>
              </a:rPr>
              <a:t>Analysis</a:t>
            </a:r>
            <a:r>
              <a:rPr lang="hr-HR" dirty="0">
                <a:solidFill>
                  <a:schemeClr val="accent6">
                    <a:lumMod val="50000"/>
                  </a:schemeClr>
                </a:solidFill>
              </a:rPr>
              <a:t> </a:t>
            </a:r>
            <a:r>
              <a:rPr lang="hr-HR" dirty="0" err="1">
                <a:solidFill>
                  <a:schemeClr val="accent6">
                    <a:lumMod val="50000"/>
                  </a:schemeClr>
                </a:solidFill>
              </a:rPr>
              <a:t>of</a:t>
            </a:r>
            <a:r>
              <a:rPr lang="hr-HR" dirty="0">
                <a:solidFill>
                  <a:schemeClr val="accent6">
                    <a:lumMod val="50000"/>
                  </a:schemeClr>
                </a:solidFill>
              </a:rPr>
              <a:t> </a:t>
            </a:r>
            <a:r>
              <a:rPr lang="hr-HR" dirty="0" err="1">
                <a:solidFill>
                  <a:schemeClr val="accent6">
                    <a:lumMod val="50000"/>
                  </a:schemeClr>
                </a:solidFill>
              </a:rPr>
              <a:t>Sustainable</a:t>
            </a:r>
            <a:r>
              <a:rPr lang="hr-HR" dirty="0">
                <a:solidFill>
                  <a:schemeClr val="accent6">
                    <a:lumMod val="50000"/>
                  </a:schemeClr>
                </a:solidFill>
              </a:rPr>
              <a:t> Development </a:t>
            </a:r>
            <a:r>
              <a:rPr lang="hr-HR" dirty="0" err="1">
                <a:solidFill>
                  <a:schemeClr val="accent6">
                    <a:lumMod val="50000"/>
                  </a:schemeClr>
                </a:solidFill>
              </a:rPr>
              <a:t>Goals</a:t>
            </a:r>
            <a:r>
              <a:rPr lang="hr-HR" dirty="0">
                <a:solidFill>
                  <a:schemeClr val="accent6">
                    <a:lumMod val="50000"/>
                  </a:schemeClr>
                </a:solidFill>
              </a:rPr>
              <a:t> </a:t>
            </a:r>
            <a:r>
              <a:rPr lang="hr-HR" dirty="0" err="1">
                <a:solidFill>
                  <a:schemeClr val="accent6">
                    <a:lumMod val="50000"/>
                  </a:schemeClr>
                </a:solidFill>
              </a:rPr>
              <a:t>in</a:t>
            </a:r>
            <a:r>
              <a:rPr lang="hr-HR" dirty="0">
                <a:solidFill>
                  <a:schemeClr val="accent6">
                    <a:lumMod val="50000"/>
                  </a:schemeClr>
                </a:solidFill>
              </a:rPr>
              <a:t> Croatia</a:t>
            </a:r>
          </a:p>
          <a:p>
            <a:pPr marL="0" indent="0">
              <a:buNone/>
            </a:pPr>
            <a:r>
              <a:rPr lang="hr-HR" dirty="0">
                <a:solidFill>
                  <a:schemeClr val="accent6">
                    <a:lumMod val="50000"/>
                  </a:schemeClr>
                </a:solidFill>
              </a:rPr>
              <a:t>4. </a:t>
            </a:r>
            <a:r>
              <a:rPr lang="hr-HR" dirty="0" err="1">
                <a:solidFill>
                  <a:schemeClr val="accent6">
                    <a:lumMod val="50000"/>
                  </a:schemeClr>
                </a:solidFill>
              </a:rPr>
              <a:t>Environmental</a:t>
            </a:r>
            <a:r>
              <a:rPr lang="hr-HR" dirty="0">
                <a:solidFill>
                  <a:schemeClr val="accent6">
                    <a:lumMod val="50000"/>
                  </a:schemeClr>
                </a:solidFill>
              </a:rPr>
              <a:t> </a:t>
            </a:r>
            <a:r>
              <a:rPr lang="hr-HR" dirty="0" err="1">
                <a:solidFill>
                  <a:schemeClr val="accent6">
                    <a:lumMod val="50000"/>
                  </a:schemeClr>
                </a:solidFill>
              </a:rPr>
              <a:t>Dimension</a:t>
            </a:r>
            <a:r>
              <a:rPr lang="hr-HR" dirty="0">
                <a:solidFill>
                  <a:schemeClr val="accent6">
                    <a:lumMod val="50000"/>
                  </a:schemeClr>
                </a:solidFill>
              </a:rPr>
              <a:t> </a:t>
            </a:r>
            <a:r>
              <a:rPr lang="hr-HR" dirty="0" err="1">
                <a:solidFill>
                  <a:schemeClr val="accent6">
                    <a:lumMod val="50000"/>
                  </a:schemeClr>
                </a:solidFill>
              </a:rPr>
              <a:t>of</a:t>
            </a:r>
            <a:r>
              <a:rPr lang="hr-HR" dirty="0">
                <a:solidFill>
                  <a:schemeClr val="accent6">
                    <a:lumMod val="50000"/>
                  </a:schemeClr>
                </a:solidFill>
              </a:rPr>
              <a:t> </a:t>
            </a:r>
            <a:r>
              <a:rPr lang="hr-HR" dirty="0" err="1">
                <a:solidFill>
                  <a:schemeClr val="accent6">
                    <a:lumMod val="50000"/>
                  </a:schemeClr>
                </a:solidFill>
              </a:rPr>
              <a:t>Sustainable</a:t>
            </a:r>
            <a:r>
              <a:rPr lang="hr-HR" dirty="0">
                <a:solidFill>
                  <a:schemeClr val="accent6">
                    <a:lumMod val="50000"/>
                  </a:schemeClr>
                </a:solidFill>
              </a:rPr>
              <a:t> Development </a:t>
            </a:r>
            <a:r>
              <a:rPr lang="hr-HR" dirty="0" err="1">
                <a:solidFill>
                  <a:schemeClr val="accent6">
                    <a:lumMod val="50000"/>
                  </a:schemeClr>
                </a:solidFill>
              </a:rPr>
              <a:t>Goals</a:t>
            </a:r>
            <a:r>
              <a:rPr lang="hr-HR" dirty="0">
                <a:solidFill>
                  <a:schemeClr val="accent6">
                    <a:lumMod val="50000"/>
                  </a:schemeClr>
                </a:solidFill>
              </a:rPr>
              <a:t>: 2020 vs. 2025</a:t>
            </a:r>
          </a:p>
          <a:p>
            <a:pPr marL="0" indent="0">
              <a:buNone/>
            </a:pPr>
            <a:r>
              <a:rPr lang="hr-HR" dirty="0">
                <a:solidFill>
                  <a:schemeClr val="accent6">
                    <a:lumMod val="50000"/>
                  </a:schemeClr>
                </a:solidFill>
              </a:rPr>
              <a:t>4. </a:t>
            </a:r>
            <a:r>
              <a:rPr lang="hr-HR" dirty="0" err="1">
                <a:solidFill>
                  <a:schemeClr val="accent6">
                    <a:lumMod val="50000"/>
                  </a:schemeClr>
                </a:solidFill>
              </a:rPr>
              <a:t>Conclusion</a:t>
            </a:r>
            <a:endParaRPr lang="en-US" dirty="0">
              <a:solidFill>
                <a:schemeClr val="accent6">
                  <a:lumMod val="50000"/>
                </a:schemeClr>
              </a:solidFill>
            </a:endParaRPr>
          </a:p>
        </p:txBody>
      </p:sp>
      <p:sp>
        <p:nvSpPr>
          <p:cNvPr id="6" name="Rezervirano mjesto broja slajda 5"/>
          <p:cNvSpPr>
            <a:spLocks noGrp="1"/>
          </p:cNvSpPr>
          <p:nvPr>
            <p:ph type="sldNum" sz="quarter" idx="12"/>
          </p:nvPr>
        </p:nvSpPr>
        <p:spPr/>
        <p:txBody>
          <a:bodyPr/>
          <a:lstStyle/>
          <a:p>
            <a:fld id="{6FDD72BF-B849-4E00-8E72-529104776363}" type="slidenum">
              <a:rPr lang="hr-HR" smtClean="0"/>
              <a:pPr/>
              <a:t>3</a:t>
            </a:fld>
            <a:endParaRPr lang="hr-HR" dirty="0"/>
          </a:p>
        </p:txBody>
      </p:sp>
      <p:pic>
        <p:nvPicPr>
          <p:cNvPr id="9" name="Picture 8"/>
          <p:cNvPicPr>
            <a:picLocks noChangeAspect="1"/>
          </p:cNvPicPr>
          <p:nvPr/>
        </p:nvPicPr>
        <p:blipFill>
          <a:blip r:embed="rId2"/>
          <a:stretch>
            <a:fillRect/>
          </a:stretch>
        </p:blipFill>
        <p:spPr>
          <a:xfrm>
            <a:off x="2699792" y="4475165"/>
            <a:ext cx="3967857" cy="22224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7300"/>
    </mc:Choice>
    <mc:Fallback xmlns="">
      <p:transition spd="slow" advTm="373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5CCF0A-B685-4C42-BC7F-96D86468EB9E}"/>
              </a:ext>
            </a:extLst>
          </p:cNvPr>
          <p:cNvSpPr>
            <a:spLocks noGrp="1"/>
          </p:cNvSpPr>
          <p:nvPr>
            <p:ph idx="1"/>
          </p:nvPr>
        </p:nvSpPr>
        <p:spPr>
          <a:xfrm>
            <a:off x="467544" y="1988840"/>
            <a:ext cx="8047806" cy="4032448"/>
          </a:xfrm>
          <a:ln>
            <a:solidFill>
              <a:schemeClr val="accent6">
                <a:lumMod val="50000"/>
              </a:schemeClr>
            </a:solidFill>
          </a:ln>
        </p:spPr>
        <p:txBody>
          <a:bodyPr>
            <a:normAutofit lnSpcReduction="10000"/>
          </a:bodyPr>
          <a:lstStyle/>
          <a:p>
            <a:pPr algn="ctr">
              <a:buFont typeface="Wingdings" panose="05000000000000000000" pitchFamily="2" charset="2"/>
              <a:buChar char="v"/>
            </a:pPr>
            <a:endParaRPr lang="hr-HR" sz="2600" dirty="0">
              <a:solidFill>
                <a:schemeClr val="accent6">
                  <a:lumMod val="50000"/>
                </a:schemeClr>
              </a:solidFill>
            </a:endParaRPr>
          </a:p>
          <a:p>
            <a:pPr algn="ctr">
              <a:buFont typeface="Wingdings" panose="05000000000000000000" pitchFamily="2" charset="2"/>
              <a:buChar char="v"/>
            </a:pPr>
            <a:r>
              <a:rPr lang="hr-HR" sz="2600" dirty="0">
                <a:solidFill>
                  <a:schemeClr val="accent6">
                    <a:lumMod val="50000"/>
                  </a:schemeClr>
                </a:solidFill>
              </a:rPr>
              <a:t> </a:t>
            </a:r>
            <a:r>
              <a:rPr lang="en-US" sz="2600" dirty="0">
                <a:solidFill>
                  <a:schemeClr val="accent6">
                    <a:lumMod val="50000"/>
                  </a:schemeClr>
                </a:solidFill>
              </a:rPr>
              <a:t>Sustainable development </a:t>
            </a:r>
            <a:r>
              <a:rPr lang="hr-HR" sz="2600" dirty="0">
                <a:solidFill>
                  <a:schemeClr val="accent6">
                    <a:lumMod val="50000"/>
                  </a:schemeClr>
                </a:solidFill>
              </a:rPr>
              <a:t>as a</a:t>
            </a:r>
            <a:r>
              <a:rPr lang="en-US" sz="2600" dirty="0">
                <a:solidFill>
                  <a:schemeClr val="accent6">
                    <a:lumMod val="50000"/>
                  </a:schemeClr>
                </a:solidFill>
              </a:rPr>
              <a:t> balance in the social, economic and environmental dimensions</a:t>
            </a:r>
            <a:r>
              <a:rPr lang="hr-HR" sz="2600" dirty="0">
                <a:solidFill>
                  <a:schemeClr val="accent6">
                    <a:lumMod val="50000"/>
                  </a:schemeClr>
                </a:solidFill>
              </a:rPr>
              <a:t> </a:t>
            </a:r>
            <a:r>
              <a:rPr lang="hr-HR" sz="2600" dirty="0" err="1">
                <a:solidFill>
                  <a:schemeClr val="accent6">
                    <a:lumMod val="50000"/>
                  </a:schemeClr>
                </a:solidFill>
              </a:rPr>
              <a:t>is</a:t>
            </a:r>
            <a:r>
              <a:rPr lang="hr-HR" sz="2600" dirty="0">
                <a:solidFill>
                  <a:schemeClr val="accent6">
                    <a:lumMod val="50000"/>
                  </a:schemeClr>
                </a:solidFill>
              </a:rPr>
              <a:t> more and more </a:t>
            </a:r>
            <a:r>
              <a:rPr lang="hr-HR" sz="2600" dirty="0" err="1">
                <a:solidFill>
                  <a:schemeClr val="accent6">
                    <a:lumMod val="50000"/>
                  </a:schemeClr>
                </a:solidFill>
              </a:rPr>
              <a:t>often</a:t>
            </a:r>
            <a:r>
              <a:rPr lang="hr-HR" sz="2600" dirty="0">
                <a:solidFill>
                  <a:schemeClr val="accent6">
                    <a:lumMod val="50000"/>
                  </a:schemeClr>
                </a:solidFill>
              </a:rPr>
              <a:t> </a:t>
            </a:r>
            <a:r>
              <a:rPr lang="hr-HR" sz="2600" dirty="0" err="1">
                <a:solidFill>
                  <a:schemeClr val="accent6">
                    <a:lumMod val="50000"/>
                  </a:schemeClr>
                </a:solidFill>
              </a:rPr>
              <a:t>visible</a:t>
            </a:r>
            <a:r>
              <a:rPr lang="hr-HR" sz="2600" dirty="0">
                <a:solidFill>
                  <a:schemeClr val="accent6">
                    <a:lumMod val="50000"/>
                  </a:schemeClr>
                </a:solidFill>
              </a:rPr>
              <a:t> in </a:t>
            </a:r>
            <a:r>
              <a:rPr lang="hr-HR" sz="2600" dirty="0" err="1">
                <a:solidFill>
                  <a:schemeClr val="accent6">
                    <a:lumMod val="50000"/>
                  </a:schemeClr>
                </a:solidFill>
              </a:rPr>
              <a:t>scientific</a:t>
            </a:r>
            <a:r>
              <a:rPr lang="hr-HR" sz="2600" dirty="0">
                <a:solidFill>
                  <a:schemeClr val="accent6">
                    <a:lumMod val="50000"/>
                  </a:schemeClr>
                </a:solidFill>
              </a:rPr>
              <a:t> </a:t>
            </a:r>
            <a:r>
              <a:rPr lang="hr-HR" sz="2600" dirty="0" err="1">
                <a:solidFill>
                  <a:schemeClr val="accent6">
                    <a:lumMod val="50000"/>
                  </a:schemeClr>
                </a:solidFill>
              </a:rPr>
              <a:t>research</a:t>
            </a:r>
            <a:r>
              <a:rPr lang="hr-HR" sz="2600" dirty="0">
                <a:solidFill>
                  <a:schemeClr val="accent6">
                    <a:lumMod val="50000"/>
                  </a:schemeClr>
                </a:solidFill>
              </a:rPr>
              <a:t> but </a:t>
            </a:r>
            <a:r>
              <a:rPr lang="hr-HR" sz="2600" dirty="0" err="1">
                <a:solidFill>
                  <a:schemeClr val="accent6">
                    <a:lumMod val="50000"/>
                  </a:schemeClr>
                </a:solidFill>
              </a:rPr>
              <a:t>also</a:t>
            </a:r>
            <a:r>
              <a:rPr lang="hr-HR" sz="2600" dirty="0">
                <a:solidFill>
                  <a:schemeClr val="accent6">
                    <a:lumMod val="50000"/>
                  </a:schemeClr>
                </a:solidFill>
              </a:rPr>
              <a:t> </a:t>
            </a:r>
            <a:r>
              <a:rPr lang="hr-HR" sz="2600" dirty="0" err="1">
                <a:solidFill>
                  <a:schemeClr val="accent6">
                    <a:lumMod val="50000"/>
                  </a:schemeClr>
                </a:solidFill>
              </a:rPr>
              <a:t>strategic</a:t>
            </a:r>
            <a:r>
              <a:rPr lang="hr-HR" sz="2600" dirty="0">
                <a:solidFill>
                  <a:schemeClr val="accent6">
                    <a:lumMod val="50000"/>
                  </a:schemeClr>
                </a:solidFill>
              </a:rPr>
              <a:t> </a:t>
            </a:r>
            <a:r>
              <a:rPr lang="hr-HR" sz="2600" dirty="0" err="1">
                <a:solidFill>
                  <a:schemeClr val="accent6">
                    <a:lumMod val="50000"/>
                  </a:schemeClr>
                </a:solidFill>
              </a:rPr>
              <a:t>documents</a:t>
            </a:r>
            <a:r>
              <a:rPr lang="hr-HR" sz="2600" dirty="0">
                <a:solidFill>
                  <a:schemeClr val="accent6">
                    <a:lumMod val="50000"/>
                  </a:schemeClr>
                </a:solidFill>
              </a:rPr>
              <a:t> and </a:t>
            </a:r>
            <a:r>
              <a:rPr lang="hr-HR" sz="2600" dirty="0" err="1">
                <a:solidFill>
                  <a:schemeClr val="accent6">
                    <a:lumMod val="50000"/>
                  </a:schemeClr>
                </a:solidFill>
              </a:rPr>
              <a:t>even</a:t>
            </a:r>
            <a:r>
              <a:rPr lang="hr-HR" sz="2600" dirty="0">
                <a:solidFill>
                  <a:schemeClr val="accent6">
                    <a:lumMod val="50000"/>
                  </a:schemeClr>
                </a:solidFill>
              </a:rPr>
              <a:t> legislative framework. </a:t>
            </a:r>
          </a:p>
          <a:p>
            <a:pPr marL="0" indent="0" algn="ctr">
              <a:buNone/>
            </a:pPr>
            <a:endParaRPr lang="hr-HR" sz="2600" dirty="0">
              <a:solidFill>
                <a:schemeClr val="accent6">
                  <a:lumMod val="50000"/>
                </a:schemeClr>
              </a:solidFill>
            </a:endParaRPr>
          </a:p>
          <a:p>
            <a:pPr algn="ctr">
              <a:buFont typeface="Wingdings" panose="05000000000000000000" pitchFamily="2" charset="2"/>
              <a:buChar char="v"/>
            </a:pPr>
            <a:r>
              <a:rPr lang="hr-HR" sz="2600" dirty="0">
                <a:solidFill>
                  <a:schemeClr val="accent6">
                    <a:lumMod val="50000"/>
                  </a:schemeClr>
                </a:solidFill>
              </a:rPr>
              <a:t> S</a:t>
            </a:r>
            <a:r>
              <a:rPr lang="en-US" sz="2600" dirty="0" err="1">
                <a:solidFill>
                  <a:schemeClr val="accent6">
                    <a:lumMod val="50000"/>
                  </a:schemeClr>
                </a:solidFill>
              </a:rPr>
              <a:t>ustainable</a:t>
            </a:r>
            <a:r>
              <a:rPr lang="en-US" sz="2600" dirty="0">
                <a:solidFill>
                  <a:schemeClr val="accent6">
                    <a:lumMod val="50000"/>
                  </a:schemeClr>
                </a:solidFill>
              </a:rPr>
              <a:t> development </a:t>
            </a:r>
            <a:r>
              <a:rPr lang="hr-HR" sz="2600" dirty="0" err="1">
                <a:solidFill>
                  <a:schemeClr val="accent6">
                    <a:lumMod val="50000"/>
                  </a:schemeClr>
                </a:solidFill>
              </a:rPr>
              <a:t>analysis</a:t>
            </a:r>
            <a:r>
              <a:rPr lang="hr-HR" sz="2600" dirty="0">
                <a:solidFill>
                  <a:schemeClr val="accent6">
                    <a:lumMod val="50000"/>
                  </a:schemeClr>
                </a:solidFill>
              </a:rPr>
              <a:t>  </a:t>
            </a:r>
            <a:r>
              <a:rPr lang="hr-HR" sz="2600" dirty="0" err="1">
                <a:solidFill>
                  <a:schemeClr val="accent6">
                    <a:lumMod val="50000"/>
                  </a:schemeClr>
                </a:solidFill>
              </a:rPr>
              <a:t>via</a:t>
            </a:r>
            <a:r>
              <a:rPr lang="hr-HR" sz="2600" dirty="0">
                <a:solidFill>
                  <a:schemeClr val="accent6">
                    <a:lumMod val="50000"/>
                  </a:schemeClr>
                </a:solidFill>
              </a:rPr>
              <a:t> </a:t>
            </a:r>
            <a:r>
              <a:rPr lang="en-US" sz="2600" dirty="0">
                <a:solidFill>
                  <a:schemeClr val="accent6">
                    <a:lumMod val="50000"/>
                  </a:schemeClr>
                </a:solidFill>
              </a:rPr>
              <a:t>Sustainable Development Goals (SDGs) set by the United Nations in 2015</a:t>
            </a:r>
            <a:r>
              <a:rPr lang="hr-HR" sz="2600" dirty="0">
                <a:solidFill>
                  <a:schemeClr val="accent6">
                    <a:lumMod val="50000"/>
                  </a:schemeClr>
                </a:solidFill>
              </a:rPr>
              <a:t> </a:t>
            </a:r>
            <a:r>
              <a:rPr lang="en-US" sz="2600" dirty="0">
                <a:solidFill>
                  <a:schemeClr val="accent6">
                    <a:lumMod val="50000"/>
                  </a:schemeClr>
                </a:solidFill>
              </a:rPr>
              <a:t>based on 17 goals, also known as the 2030 Global Development Program, but also as the 2030 Agenda for Sustainable Development</a:t>
            </a:r>
            <a:r>
              <a:rPr lang="hr-HR" sz="2600" dirty="0">
                <a:solidFill>
                  <a:schemeClr val="accent6">
                    <a:lumMod val="50000"/>
                  </a:schemeClr>
                </a:solidFill>
              </a:rPr>
              <a:t>. </a:t>
            </a:r>
          </a:p>
          <a:p>
            <a:pPr marL="0" indent="0">
              <a:buNone/>
            </a:pPr>
            <a:endParaRPr lang="hr-HR" dirty="0">
              <a:solidFill>
                <a:schemeClr val="accent6">
                  <a:lumMod val="50000"/>
                </a:schemeClr>
              </a:solidFill>
            </a:endParaRPr>
          </a:p>
        </p:txBody>
      </p:sp>
      <p:sp>
        <p:nvSpPr>
          <p:cNvPr id="6" name="Slide Number Placeholder 5">
            <a:extLst>
              <a:ext uri="{FF2B5EF4-FFF2-40B4-BE49-F238E27FC236}">
                <a16:creationId xmlns:a16="http://schemas.microsoft.com/office/drawing/2014/main" id="{93DE51B1-9E7F-4B7F-8364-85508CDBA3E2}"/>
              </a:ext>
            </a:extLst>
          </p:cNvPr>
          <p:cNvSpPr>
            <a:spLocks noGrp="1"/>
          </p:cNvSpPr>
          <p:nvPr>
            <p:ph type="sldNum" sz="quarter" idx="12"/>
          </p:nvPr>
        </p:nvSpPr>
        <p:spPr/>
        <p:txBody>
          <a:bodyPr/>
          <a:lstStyle/>
          <a:p>
            <a:fld id="{6FDD72BF-B849-4E00-8E72-529104776363}" type="slidenum">
              <a:rPr lang="hr-HR" smtClean="0"/>
              <a:pPr/>
              <a:t>4</a:t>
            </a:fld>
            <a:endParaRPr lang="hr-HR"/>
          </a:p>
        </p:txBody>
      </p:sp>
      <p:sp>
        <p:nvSpPr>
          <p:cNvPr id="2" name="TextBox 1"/>
          <p:cNvSpPr txBox="1"/>
          <p:nvPr/>
        </p:nvSpPr>
        <p:spPr>
          <a:xfrm>
            <a:off x="755576" y="681192"/>
            <a:ext cx="5869945" cy="369332"/>
          </a:xfrm>
          <a:prstGeom prst="rect">
            <a:avLst/>
          </a:prstGeom>
          <a:noFill/>
        </p:spPr>
        <p:txBody>
          <a:bodyPr wrap="square" rtlCol="0">
            <a:spAutoFit/>
          </a:bodyPr>
          <a:lstStyle/>
          <a:p>
            <a:r>
              <a:rPr lang="hr-HR" b="1" dirty="0">
                <a:solidFill>
                  <a:schemeClr val="accent6">
                    <a:lumMod val="50000"/>
                  </a:schemeClr>
                </a:solidFill>
              </a:rPr>
              <a:t>RESEARCH BACKGROUND</a:t>
            </a:r>
          </a:p>
        </p:txBody>
      </p:sp>
      <p:pic>
        <p:nvPicPr>
          <p:cNvPr id="7" name="Picture 6"/>
          <p:cNvPicPr>
            <a:picLocks noChangeAspect="1"/>
          </p:cNvPicPr>
          <p:nvPr/>
        </p:nvPicPr>
        <p:blipFill>
          <a:blip r:embed="rId2"/>
          <a:stretch>
            <a:fillRect/>
          </a:stretch>
        </p:blipFill>
        <p:spPr>
          <a:xfrm>
            <a:off x="7020272" y="188640"/>
            <a:ext cx="2017833" cy="1080120"/>
          </a:xfrm>
          <a:prstGeom prst="rect">
            <a:avLst/>
          </a:prstGeom>
        </p:spPr>
      </p:pic>
    </p:spTree>
    <p:extLst>
      <p:ext uri="{BB962C8B-B14F-4D97-AF65-F5344CB8AC3E}">
        <p14:creationId xmlns:p14="http://schemas.microsoft.com/office/powerpoint/2010/main" val="1772681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179512" y="188640"/>
            <a:ext cx="8712968" cy="5904656"/>
          </a:xfrm>
          <a:prstGeom prst="rect">
            <a:avLst/>
          </a:prstGeom>
        </p:spPr>
      </p:pic>
      <p:sp>
        <p:nvSpPr>
          <p:cNvPr id="6" name="Slide Number Placeholder 5"/>
          <p:cNvSpPr>
            <a:spLocks noGrp="1"/>
          </p:cNvSpPr>
          <p:nvPr>
            <p:ph type="sldNum" sz="quarter" idx="12"/>
          </p:nvPr>
        </p:nvSpPr>
        <p:spPr/>
        <p:txBody>
          <a:bodyPr/>
          <a:lstStyle/>
          <a:p>
            <a:fld id="{6FDD72BF-B849-4E00-8E72-529104776363}" type="slidenum">
              <a:rPr lang="hr-HR" smtClean="0"/>
              <a:pPr/>
              <a:t>5</a:t>
            </a:fld>
            <a:endParaRPr lang="hr-HR" dirty="0"/>
          </a:p>
        </p:txBody>
      </p:sp>
      <p:sp>
        <p:nvSpPr>
          <p:cNvPr id="8" name="TextBox 7"/>
          <p:cNvSpPr txBox="1"/>
          <p:nvPr/>
        </p:nvSpPr>
        <p:spPr>
          <a:xfrm>
            <a:off x="179512" y="6237312"/>
            <a:ext cx="8712968" cy="246221"/>
          </a:xfrm>
          <a:prstGeom prst="rect">
            <a:avLst/>
          </a:prstGeom>
          <a:noFill/>
        </p:spPr>
        <p:txBody>
          <a:bodyPr wrap="square" rtlCol="0">
            <a:spAutoFit/>
          </a:bodyPr>
          <a:lstStyle/>
          <a:p>
            <a:r>
              <a:rPr lang="hr-HR" sz="1000" dirty="0" err="1"/>
              <a:t>Source</a:t>
            </a:r>
            <a:r>
              <a:rPr lang="hr-HR" sz="1000" dirty="0"/>
              <a:t>: United Nations. </a:t>
            </a:r>
            <a:r>
              <a:rPr lang="hr-HR" sz="1000" dirty="0">
                <a:hlinkClick r:id="rId3"/>
              </a:rPr>
              <a:t>https://unosd.un.org/en/content/sustainable-development-goals-sdgs</a:t>
            </a:r>
            <a:r>
              <a:rPr lang="hr-HR" sz="1000" dirty="0"/>
              <a:t>, (30.09.2026.)</a:t>
            </a:r>
          </a:p>
        </p:txBody>
      </p:sp>
    </p:spTree>
    <p:extLst>
      <p:ext uri="{BB962C8B-B14F-4D97-AF65-F5344CB8AC3E}">
        <p14:creationId xmlns:p14="http://schemas.microsoft.com/office/powerpoint/2010/main" val="2964767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419466"/>
            <a:ext cx="7058159" cy="3024336"/>
          </a:xfrm>
          <a:solidFill>
            <a:schemeClr val="accent4">
              <a:lumMod val="60000"/>
              <a:lumOff val="40000"/>
            </a:schemeClr>
          </a:solidFill>
          <a:ln>
            <a:solidFill>
              <a:schemeClr val="accent6">
                <a:lumMod val="50000"/>
              </a:schemeClr>
            </a:solidFill>
          </a:ln>
        </p:spPr>
        <p:txBody>
          <a:bodyPr>
            <a:normAutofit fontScale="90000"/>
          </a:bodyPr>
          <a:lstStyle/>
          <a:p>
            <a:pPr algn="ctr"/>
            <a:r>
              <a:rPr lang="hr-HR" b="1" i="1" dirty="0"/>
              <a:t>„</a:t>
            </a:r>
            <a:r>
              <a:rPr lang="en-US" b="1" i="1" dirty="0"/>
              <a:t>With just five years to reach the Sustainable Development Goals, we need to shift into overdrive.</a:t>
            </a:r>
            <a:r>
              <a:rPr lang="hr-HR" b="1" i="1" dirty="0"/>
              <a:t>”</a:t>
            </a:r>
            <a:r>
              <a:rPr lang="en-US" b="1" i="1" dirty="0"/>
              <a:t> </a:t>
            </a:r>
            <a:br>
              <a:rPr lang="hr-HR" b="1" i="1" dirty="0"/>
            </a:br>
            <a:br>
              <a:rPr lang="hr-HR" b="1" dirty="0"/>
            </a:br>
            <a:r>
              <a:rPr lang="en-US" dirty="0" err="1"/>
              <a:t>António</a:t>
            </a:r>
            <a:r>
              <a:rPr lang="en-US" dirty="0"/>
              <a:t> </a:t>
            </a:r>
            <a:r>
              <a:rPr lang="en-US" dirty="0" err="1"/>
              <a:t>Guterres</a:t>
            </a:r>
            <a:r>
              <a:rPr lang="hr-HR" dirty="0"/>
              <a:t> </a:t>
            </a:r>
            <a:r>
              <a:rPr lang="en-US" i="1" dirty="0"/>
              <a:t>Secretary-General, United Nations</a:t>
            </a:r>
            <a:br>
              <a:rPr lang="en-US" dirty="0"/>
            </a:br>
            <a:endParaRPr lang="en-US" sz="2800" dirty="0">
              <a:solidFill>
                <a:schemeClr val="tx1"/>
              </a:solidFill>
            </a:endParaRPr>
          </a:p>
        </p:txBody>
      </p:sp>
      <p:sp>
        <p:nvSpPr>
          <p:cNvPr id="6" name="Slide Number Placeholder 5"/>
          <p:cNvSpPr>
            <a:spLocks noGrp="1"/>
          </p:cNvSpPr>
          <p:nvPr>
            <p:ph type="sldNum" sz="quarter" idx="12"/>
          </p:nvPr>
        </p:nvSpPr>
        <p:spPr/>
        <p:txBody>
          <a:bodyPr/>
          <a:lstStyle/>
          <a:p>
            <a:fld id="{6FDD72BF-B849-4E00-8E72-529104776363}" type="slidenum">
              <a:rPr lang="hr-HR" smtClean="0"/>
              <a:pPr/>
              <a:t>6</a:t>
            </a:fld>
            <a:endParaRPr lang="hr-HR"/>
          </a:p>
        </p:txBody>
      </p:sp>
      <p:pic>
        <p:nvPicPr>
          <p:cNvPr id="7" name="Picture 6"/>
          <p:cNvPicPr>
            <a:picLocks noChangeAspect="1"/>
          </p:cNvPicPr>
          <p:nvPr/>
        </p:nvPicPr>
        <p:blipFill>
          <a:blip r:embed="rId2"/>
          <a:stretch>
            <a:fillRect/>
          </a:stretch>
        </p:blipFill>
        <p:spPr>
          <a:xfrm>
            <a:off x="6444690" y="188640"/>
            <a:ext cx="2580155" cy="1381124"/>
          </a:xfrm>
          <a:prstGeom prst="rect">
            <a:avLst/>
          </a:prstGeom>
        </p:spPr>
      </p:pic>
    </p:spTree>
    <p:extLst>
      <p:ext uri="{BB962C8B-B14F-4D97-AF65-F5344CB8AC3E}">
        <p14:creationId xmlns:p14="http://schemas.microsoft.com/office/powerpoint/2010/main" val="4136559541"/>
      </p:ext>
    </p:extLst>
  </p:cSld>
  <p:clrMapOvr>
    <a:masterClrMapping/>
  </p:clrMapOvr>
  <mc:AlternateContent xmlns:mc="http://schemas.openxmlformats.org/markup-compatibility/2006" xmlns:p14="http://schemas.microsoft.com/office/powerpoint/2010/main">
    <mc:Choice Requires="p14">
      <p:transition spd="slow" p14:dur="2000" advTm="75369"/>
    </mc:Choice>
    <mc:Fallback xmlns="">
      <p:transition spd="slow" advTm="7536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755576" y="534285"/>
            <a:ext cx="5400600" cy="488167"/>
          </a:xfrm>
        </p:spPr>
        <p:txBody>
          <a:bodyPr>
            <a:normAutofit/>
          </a:bodyPr>
          <a:lstStyle/>
          <a:p>
            <a:r>
              <a:rPr lang="hr-HR" sz="2800" dirty="0"/>
              <a:t>Aim(s) of </a:t>
            </a:r>
            <a:r>
              <a:rPr lang="hr-HR" sz="2800" dirty="0" err="1"/>
              <a:t>the</a:t>
            </a:r>
            <a:r>
              <a:rPr lang="hr-HR" sz="2800" dirty="0"/>
              <a:t> </a:t>
            </a:r>
            <a:r>
              <a:rPr lang="hr-HR" sz="2800" dirty="0" err="1"/>
              <a:t>Paper</a:t>
            </a:r>
            <a:r>
              <a:rPr lang="hr-HR" sz="2800" dirty="0"/>
              <a:t> </a:t>
            </a:r>
            <a:r>
              <a:rPr lang="hr-HR" sz="2800" dirty="0" err="1"/>
              <a:t>and</a:t>
            </a:r>
            <a:r>
              <a:rPr lang="hr-HR" sz="2800" dirty="0"/>
              <a:t> </a:t>
            </a:r>
            <a:r>
              <a:rPr lang="hr-HR" sz="2800" dirty="0" err="1"/>
              <a:t>Definition</a:t>
            </a:r>
            <a:endParaRPr lang="en-US" sz="2800" dirty="0"/>
          </a:p>
        </p:txBody>
      </p:sp>
      <p:sp>
        <p:nvSpPr>
          <p:cNvPr id="3" name="Rezervirano mjesto sadržaja 2"/>
          <p:cNvSpPr>
            <a:spLocks noGrp="1"/>
          </p:cNvSpPr>
          <p:nvPr>
            <p:ph idx="1"/>
          </p:nvPr>
        </p:nvSpPr>
        <p:spPr>
          <a:xfrm>
            <a:off x="467544" y="1356241"/>
            <a:ext cx="8277633" cy="4377015"/>
          </a:xfrm>
        </p:spPr>
        <p:txBody>
          <a:bodyPr>
            <a:normAutofit/>
          </a:bodyPr>
          <a:lstStyle/>
          <a:p>
            <a:pPr>
              <a:buFont typeface="Wingdings" panose="05000000000000000000" pitchFamily="2" charset="2"/>
              <a:buChar char="ü"/>
            </a:pPr>
            <a:r>
              <a:rPr lang="en-US" sz="2000" dirty="0">
                <a:solidFill>
                  <a:schemeClr val="accent6">
                    <a:lumMod val="50000"/>
                  </a:schemeClr>
                </a:solidFill>
              </a:rPr>
              <a:t>The goal</a:t>
            </a:r>
            <a:r>
              <a:rPr lang="hr-HR" sz="2000" dirty="0">
                <a:solidFill>
                  <a:schemeClr val="accent6">
                    <a:lumMod val="50000"/>
                  </a:schemeClr>
                </a:solidFill>
              </a:rPr>
              <a:t>s</a:t>
            </a:r>
            <a:r>
              <a:rPr lang="en-US" sz="2000" dirty="0">
                <a:solidFill>
                  <a:schemeClr val="accent6">
                    <a:lumMod val="50000"/>
                  </a:schemeClr>
                </a:solidFill>
              </a:rPr>
              <a:t> of the paper </a:t>
            </a:r>
            <a:r>
              <a:rPr lang="hr-HR" sz="2000" dirty="0">
                <a:solidFill>
                  <a:schemeClr val="accent6">
                    <a:lumMod val="50000"/>
                  </a:schemeClr>
                </a:solidFill>
              </a:rPr>
              <a:t>are</a:t>
            </a:r>
            <a:r>
              <a:rPr lang="en-US" sz="2000" dirty="0">
                <a:solidFill>
                  <a:schemeClr val="accent6">
                    <a:lumMod val="50000"/>
                  </a:schemeClr>
                </a:solidFill>
              </a:rPr>
              <a:t> to</a:t>
            </a:r>
            <a:r>
              <a:rPr lang="hr-HR" sz="2000" dirty="0">
                <a:solidFill>
                  <a:schemeClr val="accent6">
                    <a:lumMod val="50000"/>
                  </a:schemeClr>
                </a:solidFill>
              </a:rPr>
              <a:t>:</a:t>
            </a:r>
          </a:p>
          <a:p>
            <a:pPr marL="457200" indent="-457200">
              <a:buAutoNum type="arabicPeriod"/>
            </a:pPr>
            <a:r>
              <a:rPr lang="hr-HR" sz="2000" dirty="0"/>
              <a:t>A</a:t>
            </a:r>
            <a:r>
              <a:rPr lang="en-US" sz="2000" dirty="0" err="1"/>
              <a:t>nalyze</a:t>
            </a:r>
            <a:r>
              <a:rPr lang="en-US" sz="2000" dirty="0"/>
              <a:t> the SDGs related to environmental dimension for the Republic of Croatia and</a:t>
            </a:r>
            <a:r>
              <a:rPr lang="hr-HR" sz="2000" dirty="0"/>
              <a:t>…</a:t>
            </a:r>
          </a:p>
          <a:p>
            <a:pPr marL="457200" indent="-457200">
              <a:buAutoNum type="arabicPeriod"/>
            </a:pPr>
            <a:r>
              <a:rPr lang="hr-HR" sz="2000" dirty="0"/>
              <a:t>C</a:t>
            </a:r>
            <a:r>
              <a:rPr lang="en-US" sz="2000" dirty="0" err="1"/>
              <a:t>ompare</a:t>
            </a:r>
            <a:r>
              <a:rPr lang="en-US" sz="2000" dirty="0"/>
              <a:t> the achieved </a:t>
            </a:r>
            <a:r>
              <a:rPr lang="hr-HR" sz="2000" dirty="0" err="1"/>
              <a:t>SDG’s</a:t>
            </a:r>
            <a:r>
              <a:rPr lang="en-US" sz="2000" dirty="0"/>
              <a:t> results in 2020 compared to 2025. </a:t>
            </a:r>
            <a:endParaRPr lang="hr-HR" sz="2000" dirty="0"/>
          </a:p>
          <a:p>
            <a:pPr algn="just">
              <a:buFont typeface="Wingdings" panose="05000000000000000000" pitchFamily="2" charset="2"/>
              <a:buChar char="v"/>
            </a:pPr>
            <a:r>
              <a:rPr lang="en-US" sz="2200" dirty="0">
                <a:solidFill>
                  <a:schemeClr val="accent6">
                    <a:lumMod val="50000"/>
                  </a:schemeClr>
                </a:solidFill>
              </a:rPr>
              <a:t>After gaining insight into the state of the SDGs environmental dimension, selected projects that could increase environmental dimension of SDGs, as well as recommendations that could be given based on an insight into the review of relevant literature is given, in order to take into account not only the national perspective, but also the important local perspective. </a:t>
            </a:r>
            <a:endParaRPr lang="hr-HR" sz="2200" dirty="0">
              <a:solidFill>
                <a:schemeClr val="accent6">
                  <a:lumMod val="50000"/>
                </a:schemeClr>
              </a:solidFill>
            </a:endParaRPr>
          </a:p>
          <a:p>
            <a:pPr algn="just">
              <a:buFont typeface="Wingdings" panose="05000000000000000000" pitchFamily="2" charset="2"/>
              <a:buChar char="v"/>
            </a:pPr>
            <a:r>
              <a:rPr lang="en-US" sz="2200" dirty="0">
                <a:solidFill>
                  <a:schemeClr val="accent6">
                    <a:lumMod val="50000"/>
                  </a:schemeClr>
                </a:solidFill>
              </a:rPr>
              <a:t>The methodological work is based on the following methods: historical, comparative, induction and deduction, and theoretical analysis of relevant scientific literature. </a:t>
            </a:r>
            <a:endParaRPr lang="hr-HR" sz="2200" dirty="0">
              <a:solidFill>
                <a:schemeClr val="accent6">
                  <a:lumMod val="50000"/>
                </a:schemeClr>
              </a:solidFill>
            </a:endParaRPr>
          </a:p>
          <a:p>
            <a:pPr marL="0" indent="0">
              <a:buNone/>
            </a:pPr>
            <a:endParaRPr lang="hr-HR" sz="2000" dirty="0">
              <a:solidFill>
                <a:schemeClr val="accent6">
                  <a:lumMod val="50000"/>
                </a:schemeClr>
              </a:solidFill>
            </a:endParaRPr>
          </a:p>
          <a:p>
            <a:pPr algn="just">
              <a:buAutoNum type="arabicPeriod"/>
            </a:pPr>
            <a:endParaRPr lang="hr-HR" sz="1400" dirty="0">
              <a:solidFill>
                <a:srgbClr val="FF0000"/>
              </a:solidFill>
            </a:endParaRPr>
          </a:p>
          <a:p>
            <a:pPr marL="0" indent="0" algn="just">
              <a:buNone/>
            </a:pPr>
            <a:endParaRPr lang="hr-HR" dirty="0">
              <a:solidFill>
                <a:srgbClr val="FF0000"/>
              </a:solidFill>
            </a:endParaRPr>
          </a:p>
        </p:txBody>
      </p:sp>
      <p:sp>
        <p:nvSpPr>
          <p:cNvPr id="6" name="Rezervirano mjesto broja slajda 5"/>
          <p:cNvSpPr>
            <a:spLocks noGrp="1"/>
          </p:cNvSpPr>
          <p:nvPr>
            <p:ph type="sldNum" sz="quarter" idx="12"/>
          </p:nvPr>
        </p:nvSpPr>
        <p:spPr/>
        <p:txBody>
          <a:bodyPr/>
          <a:lstStyle/>
          <a:p>
            <a:fld id="{6FDD72BF-B849-4E00-8E72-529104776363}" type="slidenum">
              <a:rPr lang="hr-HR" smtClean="0"/>
              <a:pPr/>
              <a:t>7</a:t>
            </a:fld>
            <a:endParaRPr lang="hr-HR"/>
          </a:p>
        </p:txBody>
      </p:sp>
      <p:pic>
        <p:nvPicPr>
          <p:cNvPr id="10" name="Picture 9"/>
          <p:cNvPicPr>
            <a:picLocks noChangeAspect="1"/>
          </p:cNvPicPr>
          <p:nvPr/>
        </p:nvPicPr>
        <p:blipFill>
          <a:blip r:embed="rId2"/>
          <a:stretch>
            <a:fillRect/>
          </a:stretch>
        </p:blipFill>
        <p:spPr>
          <a:xfrm>
            <a:off x="7254857" y="226640"/>
            <a:ext cx="1652897" cy="1103458"/>
          </a:xfrm>
          <a:prstGeom prst="rect">
            <a:avLst/>
          </a:prstGeom>
        </p:spPr>
      </p:pic>
      <p:sp>
        <p:nvSpPr>
          <p:cNvPr id="11" name="TextBox 10"/>
          <p:cNvSpPr txBox="1"/>
          <p:nvPr/>
        </p:nvSpPr>
        <p:spPr>
          <a:xfrm>
            <a:off x="477622" y="5733256"/>
            <a:ext cx="8496944" cy="923330"/>
          </a:xfrm>
          <a:prstGeom prst="rect">
            <a:avLst/>
          </a:prstGeom>
          <a:solidFill>
            <a:schemeClr val="accent4">
              <a:lumMod val="60000"/>
              <a:lumOff val="40000"/>
            </a:schemeClr>
          </a:solidFill>
        </p:spPr>
        <p:txBody>
          <a:bodyPr wrap="square" rtlCol="0">
            <a:spAutoFit/>
          </a:bodyPr>
          <a:lstStyle/>
          <a:p>
            <a:r>
              <a:rPr lang="en-US" dirty="0">
                <a:solidFill>
                  <a:schemeClr val="accent6">
                    <a:lumMod val="50000"/>
                  </a:schemeClr>
                </a:solidFill>
              </a:rPr>
              <a:t>The environmental dimension includes the following SDGs – Goal 6 “Clean Water and Sanitation”, Goal 13 “Climate Action”, Goal 14 “Life below Water” and Goal 15 “Life on Land”.</a:t>
            </a:r>
            <a:endParaRPr lang="hr-HR" dirty="0"/>
          </a:p>
        </p:txBody>
      </p:sp>
    </p:spTree>
  </p:cSld>
  <p:clrMapOvr>
    <a:masterClrMapping/>
  </p:clrMapOvr>
  <mc:AlternateContent xmlns:mc="http://schemas.openxmlformats.org/markup-compatibility/2006" xmlns:p14="http://schemas.microsoft.com/office/powerpoint/2010/main">
    <mc:Choice Requires="p14">
      <p:transition spd="slow" p14:dur="2000" advTm="44499"/>
    </mc:Choice>
    <mc:Fallback xmlns="">
      <p:transition spd="slow" advTm="4449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856984" cy="1075035"/>
          </a:xfrm>
        </p:spPr>
        <p:txBody>
          <a:bodyPr>
            <a:normAutofit/>
          </a:bodyPr>
          <a:lstStyle/>
          <a:p>
            <a:pPr algn="ctr"/>
            <a:r>
              <a:rPr lang="hr-HR" sz="2600" b="1" dirty="0" err="1">
                <a:solidFill>
                  <a:schemeClr val="accent6">
                    <a:lumMod val="50000"/>
                  </a:schemeClr>
                </a:solidFill>
              </a:rPr>
              <a:t>Sustainable</a:t>
            </a:r>
            <a:r>
              <a:rPr lang="hr-HR" sz="2600" b="1" dirty="0">
                <a:solidFill>
                  <a:schemeClr val="accent6">
                    <a:lumMod val="50000"/>
                  </a:schemeClr>
                </a:solidFill>
              </a:rPr>
              <a:t> Development </a:t>
            </a:r>
            <a:r>
              <a:rPr lang="hr-HR" sz="2600" b="1" dirty="0" err="1">
                <a:solidFill>
                  <a:schemeClr val="accent6">
                    <a:lumMod val="50000"/>
                  </a:schemeClr>
                </a:solidFill>
              </a:rPr>
              <a:t>Goals</a:t>
            </a:r>
            <a:r>
              <a:rPr lang="hr-HR" sz="2600" b="1" dirty="0">
                <a:solidFill>
                  <a:schemeClr val="accent6">
                    <a:lumMod val="50000"/>
                  </a:schemeClr>
                </a:solidFill>
              </a:rPr>
              <a:t> </a:t>
            </a:r>
            <a:r>
              <a:rPr lang="hr-HR" sz="2600" b="1" dirty="0" err="1">
                <a:solidFill>
                  <a:schemeClr val="accent6">
                    <a:lumMod val="50000"/>
                  </a:schemeClr>
                </a:solidFill>
              </a:rPr>
              <a:t>in</a:t>
            </a:r>
            <a:r>
              <a:rPr lang="hr-HR" sz="2600" b="1" dirty="0">
                <a:solidFill>
                  <a:schemeClr val="accent6">
                    <a:lumMod val="50000"/>
                  </a:schemeClr>
                </a:solidFill>
              </a:rPr>
              <a:t> Croatia </a:t>
            </a:r>
            <a:r>
              <a:rPr lang="hr-HR" sz="2600" b="1" dirty="0" err="1">
                <a:solidFill>
                  <a:schemeClr val="accent6">
                    <a:lumMod val="50000"/>
                  </a:schemeClr>
                </a:solidFill>
              </a:rPr>
              <a:t>in</a:t>
            </a:r>
            <a:r>
              <a:rPr lang="hr-HR" sz="2600" b="1" dirty="0">
                <a:solidFill>
                  <a:schemeClr val="accent6">
                    <a:lumMod val="50000"/>
                  </a:schemeClr>
                </a:solidFill>
              </a:rPr>
              <a:t> 2026 – </a:t>
            </a:r>
            <a:r>
              <a:rPr lang="hr-HR" sz="2600" b="1" dirty="0" err="1">
                <a:solidFill>
                  <a:schemeClr val="accent6">
                    <a:lumMod val="50000"/>
                  </a:schemeClr>
                </a:solidFill>
              </a:rPr>
              <a:t>last</a:t>
            </a:r>
            <a:r>
              <a:rPr lang="hr-HR" sz="2600" b="1" dirty="0">
                <a:solidFill>
                  <a:schemeClr val="accent6">
                    <a:lumMod val="50000"/>
                  </a:schemeClr>
                </a:solidFill>
              </a:rPr>
              <a:t> </a:t>
            </a:r>
            <a:r>
              <a:rPr lang="hr-HR" sz="2600" b="1" dirty="0" err="1">
                <a:solidFill>
                  <a:schemeClr val="accent6">
                    <a:lumMod val="50000"/>
                  </a:schemeClr>
                </a:solidFill>
              </a:rPr>
              <a:t>available</a:t>
            </a:r>
            <a:r>
              <a:rPr lang="hr-HR" sz="2600" b="1" dirty="0">
                <a:solidFill>
                  <a:schemeClr val="accent6">
                    <a:lumMod val="50000"/>
                  </a:schemeClr>
                </a:solidFill>
              </a:rPr>
              <a:t> </a:t>
            </a:r>
            <a:r>
              <a:rPr lang="hr-HR" sz="2600" b="1" dirty="0" err="1">
                <a:solidFill>
                  <a:schemeClr val="accent6">
                    <a:lumMod val="50000"/>
                  </a:schemeClr>
                </a:solidFill>
              </a:rPr>
              <a:t>results</a:t>
            </a:r>
            <a:r>
              <a:rPr lang="hr-HR" sz="2600" b="1" dirty="0">
                <a:solidFill>
                  <a:schemeClr val="accent6">
                    <a:lumMod val="50000"/>
                  </a:schemeClr>
                </a:solidFill>
              </a:rPr>
              <a:t>, </a:t>
            </a:r>
            <a:r>
              <a:rPr lang="hr-HR" sz="2600" b="1" dirty="0" err="1">
                <a:solidFill>
                  <a:schemeClr val="accent6">
                    <a:lumMod val="50000"/>
                  </a:schemeClr>
                </a:solidFill>
              </a:rPr>
              <a:t>rank</a:t>
            </a:r>
            <a:r>
              <a:rPr lang="hr-HR" sz="2600" b="1" dirty="0">
                <a:solidFill>
                  <a:schemeClr val="accent6">
                    <a:lumMod val="50000"/>
                  </a:schemeClr>
                </a:solidFill>
              </a:rPr>
              <a:t> 13, SDI 81,8</a:t>
            </a:r>
          </a:p>
        </p:txBody>
      </p:sp>
      <p:sp>
        <p:nvSpPr>
          <p:cNvPr id="6" name="Slide Number Placeholder 5"/>
          <p:cNvSpPr>
            <a:spLocks noGrp="1"/>
          </p:cNvSpPr>
          <p:nvPr>
            <p:ph type="sldNum" sz="quarter" idx="12"/>
          </p:nvPr>
        </p:nvSpPr>
        <p:spPr/>
        <p:txBody>
          <a:bodyPr/>
          <a:lstStyle/>
          <a:p>
            <a:fld id="{6FDD72BF-B849-4E00-8E72-529104776363}" type="slidenum">
              <a:rPr lang="hr-HR" smtClean="0"/>
              <a:pPr/>
              <a:t>8</a:t>
            </a:fld>
            <a:endParaRPr lang="hr-H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75401172"/>
              </p:ext>
            </p:extLst>
          </p:nvPr>
        </p:nvGraphicFramePr>
        <p:xfrm>
          <a:off x="251520" y="1191668"/>
          <a:ext cx="8640960" cy="53336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05487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15601"/>
          </a:xfrm>
          <a:solidFill>
            <a:schemeClr val="accent4">
              <a:lumMod val="40000"/>
              <a:lumOff val="60000"/>
            </a:schemeClr>
          </a:solidFill>
          <a:ln>
            <a:solidFill>
              <a:schemeClr val="accent6">
                <a:lumMod val="50000"/>
              </a:schemeClr>
            </a:solidFill>
          </a:ln>
        </p:spPr>
        <p:txBody>
          <a:bodyPr>
            <a:normAutofit/>
          </a:bodyPr>
          <a:lstStyle/>
          <a:p>
            <a:r>
              <a:rPr lang="hr-HR" sz="2800" dirty="0" err="1">
                <a:solidFill>
                  <a:schemeClr val="accent6">
                    <a:lumMod val="50000"/>
                  </a:schemeClr>
                </a:solidFill>
              </a:rPr>
              <a:t>What</a:t>
            </a:r>
            <a:r>
              <a:rPr lang="hr-HR" sz="2800" dirty="0">
                <a:solidFill>
                  <a:schemeClr val="accent6">
                    <a:lumMod val="50000"/>
                  </a:schemeClr>
                </a:solidFill>
              </a:rPr>
              <a:t> </a:t>
            </a:r>
            <a:r>
              <a:rPr lang="hr-HR" sz="2800" dirty="0" err="1">
                <a:solidFill>
                  <a:schemeClr val="accent6">
                    <a:lumMod val="50000"/>
                  </a:schemeClr>
                </a:solidFill>
              </a:rPr>
              <a:t>about</a:t>
            </a:r>
            <a:r>
              <a:rPr lang="hr-HR" sz="2800" dirty="0">
                <a:solidFill>
                  <a:schemeClr val="accent6">
                    <a:lumMod val="50000"/>
                  </a:schemeClr>
                </a:solidFill>
              </a:rPr>
              <a:t> </a:t>
            </a:r>
            <a:r>
              <a:rPr lang="hr-HR" sz="2800" dirty="0" err="1">
                <a:solidFill>
                  <a:schemeClr val="accent6">
                    <a:lumMod val="50000"/>
                  </a:schemeClr>
                </a:solidFill>
              </a:rPr>
              <a:t>first</a:t>
            </a:r>
            <a:r>
              <a:rPr lang="hr-HR" sz="2800" dirty="0">
                <a:solidFill>
                  <a:schemeClr val="accent6">
                    <a:lumMod val="50000"/>
                  </a:schemeClr>
                </a:solidFill>
              </a:rPr>
              <a:t> 15 </a:t>
            </a:r>
            <a:r>
              <a:rPr lang="hr-HR" sz="2800" dirty="0" err="1">
                <a:solidFill>
                  <a:schemeClr val="accent6">
                    <a:lumMod val="50000"/>
                  </a:schemeClr>
                </a:solidFill>
              </a:rPr>
              <a:t>rankings</a:t>
            </a:r>
            <a:r>
              <a:rPr lang="hr-HR" sz="2800" dirty="0">
                <a:solidFill>
                  <a:schemeClr val="accent6">
                    <a:lumMod val="50000"/>
                  </a:schemeClr>
                </a:solidFill>
              </a:rPr>
              <a:t>?</a:t>
            </a:r>
          </a:p>
        </p:txBody>
      </p:sp>
      <p:sp>
        <p:nvSpPr>
          <p:cNvPr id="6" name="Slide Number Placeholder 5"/>
          <p:cNvSpPr>
            <a:spLocks noGrp="1"/>
          </p:cNvSpPr>
          <p:nvPr>
            <p:ph type="sldNum" sz="quarter" idx="12"/>
          </p:nvPr>
        </p:nvSpPr>
        <p:spPr/>
        <p:txBody>
          <a:bodyPr/>
          <a:lstStyle/>
          <a:p>
            <a:fld id="{6FDD72BF-B849-4E00-8E72-529104776363}" type="slidenum">
              <a:rPr lang="hr-HR" smtClean="0"/>
              <a:pPr/>
              <a:t>9</a:t>
            </a:fld>
            <a:endParaRPr lang="hr-HR"/>
          </a:p>
        </p:txBody>
      </p:sp>
      <p:pic>
        <p:nvPicPr>
          <p:cNvPr id="9" name="Content Placeholder 8"/>
          <p:cNvPicPr>
            <a:picLocks noGrp="1" noChangeAspect="1"/>
          </p:cNvPicPr>
          <p:nvPr>
            <p:ph idx="1"/>
          </p:nvPr>
        </p:nvPicPr>
        <p:blipFill>
          <a:blip r:embed="rId2"/>
          <a:stretch>
            <a:fillRect/>
          </a:stretch>
        </p:blipFill>
        <p:spPr>
          <a:xfrm>
            <a:off x="628650" y="1124745"/>
            <a:ext cx="7886700" cy="4968552"/>
          </a:xfrm>
          <a:prstGeom prst="rect">
            <a:avLst/>
          </a:prstGeom>
        </p:spPr>
      </p:pic>
      <p:sp>
        <p:nvSpPr>
          <p:cNvPr id="10" name="TextBox 9"/>
          <p:cNvSpPr txBox="1"/>
          <p:nvPr/>
        </p:nvSpPr>
        <p:spPr>
          <a:xfrm>
            <a:off x="628650" y="6165304"/>
            <a:ext cx="7886700" cy="276999"/>
          </a:xfrm>
          <a:prstGeom prst="rect">
            <a:avLst/>
          </a:prstGeom>
          <a:noFill/>
        </p:spPr>
        <p:txBody>
          <a:bodyPr wrap="square" rtlCol="0">
            <a:spAutoFit/>
          </a:bodyPr>
          <a:lstStyle/>
          <a:p>
            <a:r>
              <a:rPr lang="hr-HR" sz="1200" dirty="0" err="1"/>
              <a:t>Source</a:t>
            </a:r>
            <a:r>
              <a:rPr lang="hr-HR" sz="1200" dirty="0"/>
              <a:t>: </a:t>
            </a:r>
            <a:r>
              <a:rPr lang="hr-HR" sz="1200" dirty="0" err="1"/>
              <a:t>Sustainable</a:t>
            </a:r>
            <a:r>
              <a:rPr lang="hr-HR" sz="1200" dirty="0"/>
              <a:t> Development </a:t>
            </a:r>
            <a:r>
              <a:rPr lang="hr-HR" sz="1200" dirty="0" err="1"/>
              <a:t>Report</a:t>
            </a:r>
            <a:r>
              <a:rPr lang="hr-HR" sz="1200" dirty="0"/>
              <a:t>, </a:t>
            </a:r>
            <a:r>
              <a:rPr lang="hr-HR" sz="1200" dirty="0">
                <a:hlinkClick r:id="rId3"/>
              </a:rPr>
              <a:t>https://dashboards.sdgindex.org/rankings/</a:t>
            </a:r>
            <a:r>
              <a:rPr lang="hr-HR" sz="1200" dirty="0"/>
              <a:t>, (30.09.2026.)</a:t>
            </a:r>
          </a:p>
        </p:txBody>
      </p:sp>
    </p:spTree>
    <p:extLst>
      <p:ext uri="{BB962C8B-B14F-4D97-AF65-F5344CB8AC3E}">
        <p14:creationId xmlns:p14="http://schemas.microsoft.com/office/powerpoint/2010/main" val="1953069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251520" y="188640"/>
            <a:ext cx="8640960" cy="5988323"/>
          </a:xfrm>
          <a:prstGeom prst="rect">
            <a:avLst/>
          </a:prstGeom>
        </p:spPr>
      </p:pic>
      <p:sp>
        <p:nvSpPr>
          <p:cNvPr id="6" name="Slide Number Placeholder 5"/>
          <p:cNvSpPr>
            <a:spLocks noGrp="1"/>
          </p:cNvSpPr>
          <p:nvPr>
            <p:ph type="sldNum" sz="quarter" idx="12"/>
          </p:nvPr>
        </p:nvSpPr>
        <p:spPr/>
        <p:txBody>
          <a:bodyPr/>
          <a:lstStyle/>
          <a:p>
            <a:fld id="{6FDD72BF-B849-4E00-8E72-529104776363}" type="slidenum">
              <a:rPr lang="hr-HR" smtClean="0"/>
              <a:pPr/>
              <a:t>10</a:t>
            </a:fld>
            <a:endParaRPr lang="hr-HR"/>
          </a:p>
        </p:txBody>
      </p:sp>
      <p:sp>
        <p:nvSpPr>
          <p:cNvPr id="8" name="TextBox 7"/>
          <p:cNvSpPr txBox="1"/>
          <p:nvPr/>
        </p:nvSpPr>
        <p:spPr>
          <a:xfrm>
            <a:off x="251520" y="6237312"/>
            <a:ext cx="8568952" cy="400110"/>
          </a:xfrm>
          <a:prstGeom prst="rect">
            <a:avLst/>
          </a:prstGeom>
          <a:noFill/>
        </p:spPr>
        <p:txBody>
          <a:bodyPr wrap="square" rtlCol="0">
            <a:spAutoFit/>
          </a:bodyPr>
          <a:lstStyle/>
          <a:p>
            <a:r>
              <a:rPr lang="hr-HR" sz="1000" dirty="0" err="1"/>
              <a:t>Source</a:t>
            </a:r>
            <a:r>
              <a:rPr lang="hr-HR" sz="1000" dirty="0"/>
              <a:t>: </a:t>
            </a:r>
            <a:r>
              <a:rPr lang="hr-HR" sz="1000" dirty="0">
                <a:hlinkClick r:id="rId3"/>
              </a:rPr>
              <a:t>https://www.researchgate.net/figure/Relation-of-different-domains-within-the-SDGs-Biosphere-Society-and-Economy-adapted_fig1_337639803</a:t>
            </a:r>
            <a:r>
              <a:rPr lang="hr-HR" sz="1000" dirty="0"/>
              <a:t>, (30.09.2026.)</a:t>
            </a:r>
          </a:p>
        </p:txBody>
      </p:sp>
    </p:spTree>
    <p:extLst>
      <p:ext uri="{BB962C8B-B14F-4D97-AF65-F5344CB8AC3E}">
        <p14:creationId xmlns:p14="http://schemas.microsoft.com/office/powerpoint/2010/main" val="3163915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87610"/>
          </a:xfrm>
          <a:solidFill>
            <a:schemeClr val="accent4">
              <a:lumMod val="60000"/>
              <a:lumOff val="40000"/>
            </a:schemeClr>
          </a:solidFill>
          <a:ln>
            <a:solidFill>
              <a:schemeClr val="accent6">
                <a:lumMod val="50000"/>
              </a:schemeClr>
            </a:solidFill>
          </a:ln>
        </p:spPr>
        <p:txBody>
          <a:bodyPr/>
          <a:lstStyle/>
          <a:p>
            <a:r>
              <a:rPr lang="hr-HR" dirty="0" err="1"/>
              <a:t>Domain</a:t>
            </a:r>
            <a:r>
              <a:rPr lang="hr-HR" dirty="0"/>
              <a:t> </a:t>
            </a:r>
            <a:r>
              <a:rPr lang="hr-HR" dirty="0" err="1"/>
              <a:t>of</a:t>
            </a:r>
            <a:r>
              <a:rPr lang="hr-HR" dirty="0"/>
              <a:t> SDG 6</a:t>
            </a:r>
          </a:p>
        </p:txBody>
      </p:sp>
      <p:sp>
        <p:nvSpPr>
          <p:cNvPr id="3" name="Content Placeholder 2"/>
          <p:cNvSpPr>
            <a:spLocks noGrp="1"/>
          </p:cNvSpPr>
          <p:nvPr>
            <p:ph idx="1"/>
          </p:nvPr>
        </p:nvSpPr>
        <p:spPr>
          <a:xfrm>
            <a:off x="628650" y="1412777"/>
            <a:ext cx="7886700" cy="4608512"/>
          </a:xfrm>
          <a:ln>
            <a:solidFill>
              <a:schemeClr val="accent6">
                <a:lumMod val="50000"/>
              </a:schemeClr>
            </a:solidFill>
          </a:ln>
        </p:spPr>
        <p:txBody>
          <a:bodyPr/>
          <a:lstStyle/>
          <a:p>
            <a:pPr marL="0" indent="0" algn="just">
              <a:buNone/>
            </a:pPr>
            <a:r>
              <a:rPr lang="hr-HR" dirty="0">
                <a:solidFill>
                  <a:schemeClr val="accent6">
                    <a:lumMod val="50000"/>
                  </a:schemeClr>
                </a:solidFill>
              </a:rPr>
              <a:t>SDG 6: </a:t>
            </a:r>
            <a:r>
              <a:rPr lang="en-US" dirty="0">
                <a:solidFill>
                  <a:schemeClr val="accent6">
                    <a:lumMod val="50000"/>
                  </a:schemeClr>
                </a:solidFill>
              </a:rPr>
              <a:t>Access to safe water, sanitation, and hygiene </a:t>
            </a:r>
            <a:r>
              <a:rPr lang="hr-HR" dirty="0">
                <a:solidFill>
                  <a:schemeClr val="accent6">
                    <a:lumMod val="50000"/>
                  </a:schemeClr>
                </a:solidFill>
              </a:rPr>
              <a:t>a</a:t>
            </a:r>
            <a:r>
              <a:rPr lang="en-US" dirty="0">
                <a:solidFill>
                  <a:schemeClr val="accent6">
                    <a:lumMod val="50000"/>
                  </a:schemeClr>
                </a:solidFill>
              </a:rPr>
              <a:t>s the most basic human need for health and well-being. Today, global demand for water is outpacing population growth due to rapid urbanization and the rising needs of the agriculture, industry, and energy sectors.</a:t>
            </a:r>
            <a:endParaRPr lang="hr-HR" dirty="0">
              <a:solidFill>
                <a:schemeClr val="accent6">
                  <a:lumMod val="50000"/>
                </a:schemeClr>
              </a:solidFill>
            </a:endParaRPr>
          </a:p>
          <a:p>
            <a:pPr marL="0" indent="0" algn="just">
              <a:buNone/>
            </a:pPr>
            <a:endParaRPr lang="hr-HR" dirty="0">
              <a:solidFill>
                <a:schemeClr val="accent6">
                  <a:lumMod val="50000"/>
                </a:schemeClr>
              </a:solidFill>
            </a:endParaRPr>
          </a:p>
          <a:p>
            <a:pPr marL="0" indent="0" algn="just">
              <a:buNone/>
            </a:pPr>
            <a:r>
              <a:rPr lang="hr-HR" dirty="0">
                <a:solidFill>
                  <a:schemeClr val="accent6">
                    <a:lumMod val="50000"/>
                  </a:schemeClr>
                </a:solidFill>
              </a:rPr>
              <a:t>WHAT IS NEEDED…?</a:t>
            </a:r>
          </a:p>
          <a:p>
            <a:pPr marL="0" indent="0" algn="just">
              <a:buNone/>
            </a:pPr>
            <a:r>
              <a:rPr lang="en-US" dirty="0"/>
              <a:t>To ensure universal access to safe and affordable drinking water by 2030, we must invest in infrastructure, protect water-related ecosystems, and promote hygiene education. Improving water-use efficiency is also key to reducing overall water stress. At our current pace, however, the world will not achieve sustainable water management until at least 2049, and reaching water, sanitation, and hygiene (WASH) targets in schools by 2030 will require doubling our current rate of progress.</a:t>
            </a:r>
            <a:endParaRPr lang="hr-HR" dirty="0">
              <a:solidFill>
                <a:schemeClr val="accent6">
                  <a:lumMod val="50000"/>
                </a:schemeClr>
              </a:solidFill>
            </a:endParaRPr>
          </a:p>
        </p:txBody>
      </p:sp>
      <p:sp>
        <p:nvSpPr>
          <p:cNvPr id="6" name="Slide Number Placeholder 5"/>
          <p:cNvSpPr>
            <a:spLocks noGrp="1"/>
          </p:cNvSpPr>
          <p:nvPr>
            <p:ph type="sldNum" sz="quarter" idx="12"/>
          </p:nvPr>
        </p:nvSpPr>
        <p:spPr/>
        <p:txBody>
          <a:bodyPr/>
          <a:lstStyle/>
          <a:p>
            <a:fld id="{6FDD72BF-B849-4E00-8E72-529104776363}" type="slidenum">
              <a:rPr lang="hr-HR" smtClean="0"/>
              <a:pPr/>
              <a:t>11</a:t>
            </a:fld>
            <a:endParaRPr lang="hr-HR"/>
          </a:p>
        </p:txBody>
      </p:sp>
      <p:sp>
        <p:nvSpPr>
          <p:cNvPr id="7" name="TextBox 6"/>
          <p:cNvSpPr txBox="1"/>
          <p:nvPr/>
        </p:nvSpPr>
        <p:spPr>
          <a:xfrm>
            <a:off x="628650" y="6093296"/>
            <a:ext cx="7886700" cy="246221"/>
          </a:xfrm>
          <a:prstGeom prst="rect">
            <a:avLst/>
          </a:prstGeom>
          <a:noFill/>
        </p:spPr>
        <p:txBody>
          <a:bodyPr wrap="square" rtlCol="0">
            <a:spAutoFit/>
          </a:bodyPr>
          <a:lstStyle/>
          <a:p>
            <a:r>
              <a:rPr lang="hr-HR" sz="1000" dirty="0" err="1"/>
              <a:t>Source</a:t>
            </a:r>
            <a:r>
              <a:rPr lang="hr-HR" sz="1000" dirty="0"/>
              <a:t>: </a:t>
            </a:r>
            <a:r>
              <a:rPr lang="hr-HR" sz="1000" dirty="0">
                <a:hlinkClick r:id="rId2"/>
              </a:rPr>
              <a:t>https://www.un.org/sustainabledevelopment/water-and-sanitation/</a:t>
            </a:r>
            <a:r>
              <a:rPr lang="hr-HR" sz="1000" dirty="0"/>
              <a:t>, (1.10.2026.)</a:t>
            </a:r>
          </a:p>
        </p:txBody>
      </p:sp>
    </p:spTree>
    <p:extLst>
      <p:ext uri="{BB962C8B-B14F-4D97-AF65-F5344CB8AC3E}">
        <p14:creationId xmlns:p14="http://schemas.microsoft.com/office/powerpoint/2010/main" val="2667653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484784"/>
            <a:ext cx="7886700" cy="4351338"/>
          </a:xfrm>
          <a:ln>
            <a:solidFill>
              <a:schemeClr val="accent6">
                <a:lumMod val="50000"/>
              </a:schemeClr>
            </a:solidFill>
          </a:ln>
        </p:spPr>
        <p:txBody>
          <a:bodyPr>
            <a:normAutofit lnSpcReduction="10000"/>
          </a:bodyPr>
          <a:lstStyle/>
          <a:p>
            <a:pPr>
              <a:buFont typeface="Wingdings" panose="05000000000000000000" pitchFamily="2" charset="2"/>
              <a:buChar char="v"/>
            </a:pPr>
            <a:r>
              <a:rPr lang="hr-HR" dirty="0"/>
              <a:t> SDH 13: </a:t>
            </a:r>
            <a:r>
              <a:rPr lang="hr-HR" dirty="0" err="1"/>
              <a:t>Climate</a:t>
            </a:r>
            <a:r>
              <a:rPr lang="hr-HR" dirty="0"/>
              <a:t> </a:t>
            </a:r>
            <a:r>
              <a:rPr lang="hr-HR" dirty="0" err="1"/>
              <a:t>change</a:t>
            </a:r>
            <a:r>
              <a:rPr lang="hr-HR" dirty="0"/>
              <a:t> </a:t>
            </a:r>
            <a:r>
              <a:rPr lang="hr-HR" dirty="0" err="1"/>
              <a:t>impacts</a:t>
            </a:r>
            <a:r>
              <a:rPr lang="hr-HR" dirty="0"/>
              <a:t> </a:t>
            </a:r>
            <a:r>
              <a:rPr lang="hr-HR" dirty="0" err="1"/>
              <a:t>each</a:t>
            </a:r>
            <a:r>
              <a:rPr lang="hr-HR" dirty="0"/>
              <a:t> </a:t>
            </a:r>
            <a:r>
              <a:rPr lang="hr-HR" dirty="0" err="1"/>
              <a:t>person</a:t>
            </a:r>
            <a:r>
              <a:rPr lang="hr-HR" dirty="0"/>
              <a:t>. </a:t>
            </a:r>
          </a:p>
          <a:p>
            <a:pPr algn="just">
              <a:buFont typeface="Wingdings" panose="05000000000000000000" pitchFamily="2" charset="2"/>
              <a:buChar char="v"/>
            </a:pPr>
            <a:r>
              <a:rPr lang="hr-HR" dirty="0"/>
              <a:t> </a:t>
            </a:r>
            <a:r>
              <a:rPr lang="en-US" dirty="0"/>
              <a:t>Adapting to the consequences of climate change protects people, homes, businesses, livelihoods, infrastructure and natural ecosystems.</a:t>
            </a:r>
            <a:endParaRPr lang="hr-HR" dirty="0"/>
          </a:p>
          <a:p>
            <a:pPr algn="just">
              <a:buFont typeface="Wingdings" panose="05000000000000000000" pitchFamily="2" charset="2"/>
              <a:buChar char="v"/>
            </a:pPr>
            <a:endParaRPr lang="hr-HR" dirty="0"/>
          </a:p>
          <a:p>
            <a:pPr algn="just">
              <a:buFont typeface="Wingdings" panose="05000000000000000000" pitchFamily="2" charset="2"/>
              <a:buChar char="v"/>
            </a:pPr>
            <a:r>
              <a:rPr lang="hr-HR" dirty="0"/>
              <a:t> SDG 14: Life </a:t>
            </a:r>
            <a:r>
              <a:rPr lang="hr-HR" dirty="0" err="1"/>
              <a:t>below</a:t>
            </a:r>
            <a:r>
              <a:rPr lang="hr-HR" dirty="0"/>
              <a:t> Water</a:t>
            </a:r>
          </a:p>
          <a:p>
            <a:pPr algn="just">
              <a:buFont typeface="Wingdings" panose="05000000000000000000" pitchFamily="2" charset="2"/>
              <a:buChar char="v"/>
            </a:pPr>
            <a:r>
              <a:rPr lang="hr-HR" dirty="0"/>
              <a:t> </a:t>
            </a:r>
            <a:r>
              <a:rPr lang="hr-HR" dirty="0" err="1"/>
              <a:t>Focused</a:t>
            </a:r>
            <a:r>
              <a:rPr lang="hr-HR" dirty="0"/>
              <a:t> on </a:t>
            </a:r>
            <a:r>
              <a:rPr lang="hr-HR" dirty="0" err="1"/>
              <a:t>conserving</a:t>
            </a:r>
            <a:r>
              <a:rPr lang="hr-HR" dirty="0"/>
              <a:t> </a:t>
            </a:r>
            <a:r>
              <a:rPr lang="hr-HR" dirty="0" err="1"/>
              <a:t>and</a:t>
            </a:r>
            <a:r>
              <a:rPr lang="hr-HR" dirty="0"/>
              <a:t> </a:t>
            </a:r>
            <a:r>
              <a:rPr lang="hr-HR" dirty="0" err="1"/>
              <a:t>sustainably</a:t>
            </a:r>
            <a:r>
              <a:rPr lang="hr-HR" dirty="0"/>
              <a:t> </a:t>
            </a:r>
            <a:r>
              <a:rPr lang="hr-HR" dirty="0" err="1"/>
              <a:t>using</a:t>
            </a:r>
            <a:r>
              <a:rPr lang="hr-HR" dirty="0"/>
              <a:t> </a:t>
            </a:r>
            <a:r>
              <a:rPr lang="hr-HR" dirty="0" err="1"/>
              <a:t>the</a:t>
            </a:r>
            <a:r>
              <a:rPr lang="hr-HR" dirty="0"/>
              <a:t> </a:t>
            </a:r>
            <a:r>
              <a:rPr lang="hr-HR" dirty="0" err="1"/>
              <a:t>oceans</a:t>
            </a:r>
            <a:r>
              <a:rPr lang="hr-HR" dirty="0"/>
              <a:t>, </a:t>
            </a:r>
            <a:r>
              <a:rPr lang="hr-HR" dirty="0" err="1"/>
              <a:t>seas</a:t>
            </a:r>
            <a:r>
              <a:rPr lang="hr-HR" dirty="0"/>
              <a:t> </a:t>
            </a:r>
            <a:r>
              <a:rPr lang="hr-HR" dirty="0" err="1"/>
              <a:t>and</a:t>
            </a:r>
            <a:r>
              <a:rPr lang="hr-HR" dirty="0"/>
              <a:t> marine </a:t>
            </a:r>
            <a:r>
              <a:rPr lang="hr-HR" dirty="0" err="1"/>
              <a:t>resources</a:t>
            </a:r>
            <a:r>
              <a:rPr lang="hr-HR" dirty="0"/>
              <a:t>.</a:t>
            </a:r>
          </a:p>
          <a:p>
            <a:pPr algn="just">
              <a:buFont typeface="Wingdings" panose="05000000000000000000" pitchFamily="2" charset="2"/>
              <a:buChar char="v"/>
            </a:pPr>
            <a:r>
              <a:rPr lang="en-US" dirty="0"/>
              <a:t>Protecting the open ocean requires strong international cooperation to build effective, well-managed systems of government-protected areas.</a:t>
            </a:r>
            <a:endParaRPr lang="hr-HR" dirty="0"/>
          </a:p>
          <a:p>
            <a:pPr algn="just">
              <a:buFont typeface="Wingdings" panose="05000000000000000000" pitchFamily="2" charset="2"/>
              <a:buChar char="v"/>
            </a:pPr>
            <a:r>
              <a:rPr lang="en-US" dirty="0"/>
              <a:t>On a local level</a:t>
            </a:r>
            <a:r>
              <a:rPr lang="hr-HR" dirty="0"/>
              <a:t> one </a:t>
            </a:r>
            <a:r>
              <a:rPr lang="hr-HR" dirty="0" err="1"/>
              <a:t>should</a:t>
            </a:r>
            <a:r>
              <a:rPr lang="hr-HR" dirty="0"/>
              <a:t> </a:t>
            </a:r>
            <a:r>
              <a:rPr lang="en-US" dirty="0" err="1"/>
              <a:t>mak</a:t>
            </a:r>
            <a:r>
              <a:rPr lang="hr-HR" dirty="0"/>
              <a:t>e</a:t>
            </a:r>
            <a:r>
              <a:rPr lang="en-US" dirty="0"/>
              <a:t> ocean-friendly choices when buying products or seafood, consuming only what you need, and actively reducing your use of single-use plastics.</a:t>
            </a:r>
          </a:p>
          <a:p>
            <a:pPr algn="just">
              <a:buFont typeface="Wingdings" panose="05000000000000000000" pitchFamily="2" charset="2"/>
              <a:buChar char="v"/>
            </a:pPr>
            <a:endParaRPr lang="hr-HR" dirty="0"/>
          </a:p>
          <a:p>
            <a:pPr algn="just">
              <a:buFont typeface="Wingdings" panose="05000000000000000000" pitchFamily="2" charset="2"/>
              <a:buChar char="v"/>
            </a:pPr>
            <a:endParaRPr lang="hr-HR" dirty="0"/>
          </a:p>
          <a:p>
            <a:pPr>
              <a:buFont typeface="Wingdings" panose="05000000000000000000" pitchFamily="2" charset="2"/>
              <a:buChar char="v"/>
            </a:pPr>
            <a:endParaRPr lang="hr-HR" dirty="0"/>
          </a:p>
        </p:txBody>
      </p:sp>
      <p:sp>
        <p:nvSpPr>
          <p:cNvPr id="6" name="Slide Number Placeholder 5"/>
          <p:cNvSpPr>
            <a:spLocks noGrp="1"/>
          </p:cNvSpPr>
          <p:nvPr>
            <p:ph type="sldNum" sz="quarter" idx="12"/>
          </p:nvPr>
        </p:nvSpPr>
        <p:spPr/>
        <p:txBody>
          <a:bodyPr/>
          <a:lstStyle/>
          <a:p>
            <a:fld id="{6FDD72BF-B849-4E00-8E72-529104776363}" type="slidenum">
              <a:rPr lang="hr-HR" smtClean="0"/>
              <a:pPr/>
              <a:t>12</a:t>
            </a:fld>
            <a:endParaRPr lang="hr-HR"/>
          </a:p>
        </p:txBody>
      </p:sp>
      <p:sp>
        <p:nvSpPr>
          <p:cNvPr id="7" name="Title 1"/>
          <p:cNvSpPr>
            <a:spLocks noGrp="1"/>
          </p:cNvSpPr>
          <p:nvPr>
            <p:ph type="title"/>
          </p:nvPr>
        </p:nvSpPr>
        <p:spPr>
          <a:xfrm>
            <a:off x="628650" y="365127"/>
            <a:ext cx="7886700" cy="687610"/>
          </a:xfrm>
          <a:solidFill>
            <a:schemeClr val="accent4">
              <a:lumMod val="60000"/>
              <a:lumOff val="40000"/>
            </a:schemeClr>
          </a:solidFill>
          <a:ln>
            <a:solidFill>
              <a:schemeClr val="accent6">
                <a:lumMod val="50000"/>
              </a:schemeClr>
            </a:solidFill>
          </a:ln>
        </p:spPr>
        <p:txBody>
          <a:bodyPr/>
          <a:lstStyle/>
          <a:p>
            <a:r>
              <a:rPr lang="hr-HR" dirty="0" err="1"/>
              <a:t>Domain</a:t>
            </a:r>
            <a:r>
              <a:rPr lang="hr-HR" dirty="0"/>
              <a:t> </a:t>
            </a:r>
            <a:r>
              <a:rPr lang="hr-HR" dirty="0" err="1"/>
              <a:t>of</a:t>
            </a:r>
            <a:r>
              <a:rPr lang="hr-HR" dirty="0"/>
              <a:t> SDG 13 &amp; SDG 14</a:t>
            </a:r>
          </a:p>
        </p:txBody>
      </p:sp>
      <p:sp>
        <p:nvSpPr>
          <p:cNvPr id="8" name="TextBox 7"/>
          <p:cNvSpPr txBox="1"/>
          <p:nvPr/>
        </p:nvSpPr>
        <p:spPr>
          <a:xfrm>
            <a:off x="628650" y="6093296"/>
            <a:ext cx="7886700" cy="246221"/>
          </a:xfrm>
          <a:prstGeom prst="rect">
            <a:avLst/>
          </a:prstGeom>
          <a:noFill/>
        </p:spPr>
        <p:txBody>
          <a:bodyPr wrap="square" rtlCol="0">
            <a:spAutoFit/>
          </a:bodyPr>
          <a:lstStyle/>
          <a:p>
            <a:r>
              <a:rPr lang="hr-HR" sz="1000" dirty="0" err="1"/>
              <a:t>Source</a:t>
            </a:r>
            <a:r>
              <a:rPr lang="hr-HR" sz="1000" dirty="0"/>
              <a:t>: </a:t>
            </a:r>
            <a:r>
              <a:rPr lang="hr-HR" sz="1000" dirty="0">
                <a:hlinkClick r:id="rId2"/>
              </a:rPr>
              <a:t>https://www.un.org/sustainabledevelopment/water-and-sanitation/</a:t>
            </a:r>
            <a:r>
              <a:rPr lang="hr-HR" sz="1000" dirty="0"/>
              <a:t>, (1.10.2026.)</a:t>
            </a:r>
          </a:p>
        </p:txBody>
      </p:sp>
    </p:spTree>
    <p:extLst>
      <p:ext uri="{BB962C8B-B14F-4D97-AF65-F5344CB8AC3E}">
        <p14:creationId xmlns:p14="http://schemas.microsoft.com/office/powerpoint/2010/main" val="2477744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831626"/>
          </a:xfrm>
          <a:solidFill>
            <a:schemeClr val="accent4">
              <a:lumMod val="60000"/>
              <a:lumOff val="40000"/>
            </a:schemeClr>
          </a:solidFill>
          <a:ln>
            <a:solidFill>
              <a:schemeClr val="accent6">
                <a:lumMod val="50000"/>
              </a:schemeClr>
            </a:solidFill>
          </a:ln>
        </p:spPr>
        <p:txBody>
          <a:bodyPr/>
          <a:lstStyle/>
          <a:p>
            <a:r>
              <a:rPr lang="hr-HR" dirty="0" err="1"/>
              <a:t>Domain</a:t>
            </a:r>
            <a:r>
              <a:rPr lang="hr-HR" dirty="0"/>
              <a:t> </a:t>
            </a:r>
            <a:r>
              <a:rPr lang="hr-HR" dirty="0" err="1"/>
              <a:t>of</a:t>
            </a:r>
            <a:r>
              <a:rPr lang="hr-HR" dirty="0"/>
              <a:t> SDG 15</a:t>
            </a:r>
          </a:p>
        </p:txBody>
      </p:sp>
      <p:sp>
        <p:nvSpPr>
          <p:cNvPr id="3" name="Content Placeholder 2"/>
          <p:cNvSpPr>
            <a:spLocks noGrp="1"/>
          </p:cNvSpPr>
          <p:nvPr>
            <p:ph idx="1"/>
          </p:nvPr>
        </p:nvSpPr>
        <p:spPr>
          <a:xfrm>
            <a:off x="539552" y="1988840"/>
            <a:ext cx="7886700" cy="3456384"/>
          </a:xfrm>
        </p:spPr>
        <p:txBody>
          <a:bodyPr/>
          <a:lstStyle/>
          <a:p>
            <a:pPr algn="just">
              <a:buFont typeface="Wingdings" panose="05000000000000000000" pitchFamily="2" charset="2"/>
              <a:buChar char="v"/>
            </a:pPr>
            <a:r>
              <a:rPr lang="hr-HR" dirty="0"/>
              <a:t> </a:t>
            </a:r>
            <a:r>
              <a:rPr lang="en-US" dirty="0"/>
              <a:t>Earth’s ecosystems are vital for sustaining human life. They contribute to more than half of global GDP and embody diverse cultural, spiritual, and economic values. However, we are currently facing a triple crisis of climate change, pollution and biodiversity loss.</a:t>
            </a:r>
            <a:endParaRPr lang="hr-HR" dirty="0"/>
          </a:p>
          <a:p>
            <a:pPr algn="just">
              <a:buFont typeface="Wingdings" panose="05000000000000000000" pitchFamily="2" charset="2"/>
              <a:buChar char="v"/>
            </a:pPr>
            <a:r>
              <a:rPr lang="hr-HR" dirty="0"/>
              <a:t> </a:t>
            </a:r>
            <a:r>
              <a:rPr lang="en-US" dirty="0"/>
              <a:t>Forests cover 31.8% of Earth’s land today, but from 2000 to 2020, we lost about 100 million hectares of forest cover. </a:t>
            </a:r>
            <a:endParaRPr lang="hr-HR" dirty="0"/>
          </a:p>
          <a:p>
            <a:pPr algn="just">
              <a:buFont typeface="Wingdings" panose="05000000000000000000" pitchFamily="2" charset="2"/>
              <a:buChar char="v"/>
            </a:pPr>
            <a:r>
              <a:rPr lang="hr-HR" dirty="0"/>
              <a:t> B</a:t>
            </a:r>
            <a:r>
              <a:rPr lang="en-US" dirty="0" err="1"/>
              <a:t>etween</a:t>
            </a:r>
            <a:r>
              <a:rPr lang="en-US" dirty="0"/>
              <a:t> 2015 and 2019, the global proportion of degraded land rose from 11.3% to 15.5%, undermining the well-being of 3.2 billion people.</a:t>
            </a:r>
            <a:endParaRPr lang="hr-HR" dirty="0"/>
          </a:p>
        </p:txBody>
      </p:sp>
      <p:sp>
        <p:nvSpPr>
          <p:cNvPr id="6" name="Slide Number Placeholder 5"/>
          <p:cNvSpPr>
            <a:spLocks noGrp="1"/>
          </p:cNvSpPr>
          <p:nvPr>
            <p:ph type="sldNum" sz="quarter" idx="12"/>
          </p:nvPr>
        </p:nvSpPr>
        <p:spPr/>
        <p:txBody>
          <a:bodyPr/>
          <a:lstStyle/>
          <a:p>
            <a:fld id="{6FDD72BF-B849-4E00-8E72-529104776363}" type="slidenum">
              <a:rPr lang="hr-HR" smtClean="0"/>
              <a:pPr/>
              <a:t>13</a:t>
            </a:fld>
            <a:endParaRPr lang="hr-HR"/>
          </a:p>
        </p:txBody>
      </p:sp>
      <p:sp>
        <p:nvSpPr>
          <p:cNvPr id="7" name="TextBox 6"/>
          <p:cNvSpPr txBox="1"/>
          <p:nvPr/>
        </p:nvSpPr>
        <p:spPr>
          <a:xfrm>
            <a:off x="628650" y="6093296"/>
            <a:ext cx="7886700" cy="246221"/>
          </a:xfrm>
          <a:prstGeom prst="rect">
            <a:avLst/>
          </a:prstGeom>
          <a:noFill/>
        </p:spPr>
        <p:txBody>
          <a:bodyPr wrap="square" rtlCol="0">
            <a:spAutoFit/>
          </a:bodyPr>
          <a:lstStyle/>
          <a:p>
            <a:r>
              <a:rPr lang="hr-HR" sz="1000" dirty="0" err="1"/>
              <a:t>Source</a:t>
            </a:r>
            <a:r>
              <a:rPr lang="hr-HR" sz="1000" dirty="0"/>
              <a:t>: </a:t>
            </a:r>
            <a:r>
              <a:rPr lang="hr-HR" sz="1000" dirty="0">
                <a:hlinkClick r:id="rId2"/>
              </a:rPr>
              <a:t>https://www.un.org/sustainabledevelopment/water-and-sanitation/</a:t>
            </a:r>
            <a:r>
              <a:rPr lang="hr-HR" sz="1000" dirty="0"/>
              <a:t>, (1.10.2026.)</a:t>
            </a:r>
          </a:p>
        </p:txBody>
      </p:sp>
    </p:spTree>
    <p:extLst>
      <p:ext uri="{BB962C8B-B14F-4D97-AF65-F5344CB8AC3E}">
        <p14:creationId xmlns:p14="http://schemas.microsoft.com/office/powerpoint/2010/main" val="1019788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928992" cy="615601"/>
          </a:xfrm>
          <a:solidFill>
            <a:schemeClr val="accent4">
              <a:lumMod val="60000"/>
              <a:lumOff val="40000"/>
            </a:schemeClr>
          </a:solidFill>
          <a:ln>
            <a:solidFill>
              <a:schemeClr val="accent6">
                <a:lumMod val="50000"/>
              </a:schemeClr>
            </a:solidFill>
          </a:ln>
        </p:spPr>
        <p:txBody>
          <a:bodyPr>
            <a:normAutofit/>
          </a:bodyPr>
          <a:lstStyle/>
          <a:p>
            <a:r>
              <a:rPr lang="hr-HR" sz="2600" dirty="0" err="1">
                <a:solidFill>
                  <a:schemeClr val="accent6">
                    <a:lumMod val="50000"/>
                  </a:schemeClr>
                </a:solidFill>
              </a:rPr>
              <a:t>Comparison</a:t>
            </a:r>
            <a:r>
              <a:rPr lang="hr-HR" sz="2600" dirty="0">
                <a:solidFill>
                  <a:schemeClr val="accent6">
                    <a:lumMod val="50000"/>
                  </a:schemeClr>
                </a:solidFill>
              </a:rPr>
              <a:t> </a:t>
            </a:r>
            <a:r>
              <a:rPr lang="hr-HR" sz="2600" dirty="0" err="1">
                <a:solidFill>
                  <a:schemeClr val="accent6">
                    <a:lumMod val="50000"/>
                  </a:schemeClr>
                </a:solidFill>
              </a:rPr>
              <a:t>of</a:t>
            </a:r>
            <a:r>
              <a:rPr lang="hr-HR" sz="2600" dirty="0">
                <a:solidFill>
                  <a:schemeClr val="accent6">
                    <a:lumMod val="50000"/>
                  </a:schemeClr>
                </a:solidFill>
              </a:rPr>
              <a:t> </a:t>
            </a:r>
            <a:r>
              <a:rPr lang="hr-HR" sz="2600" dirty="0" err="1">
                <a:solidFill>
                  <a:schemeClr val="accent6">
                    <a:lumMod val="50000"/>
                  </a:schemeClr>
                </a:solidFill>
              </a:rPr>
              <a:t>SDG’s</a:t>
            </a:r>
            <a:r>
              <a:rPr lang="hr-HR" sz="2600" dirty="0">
                <a:solidFill>
                  <a:schemeClr val="accent6">
                    <a:lumMod val="50000"/>
                  </a:schemeClr>
                </a:solidFill>
              </a:rPr>
              <a:t> </a:t>
            </a:r>
            <a:r>
              <a:rPr lang="hr-HR" sz="2600" dirty="0" err="1">
                <a:solidFill>
                  <a:schemeClr val="accent6">
                    <a:lumMod val="50000"/>
                  </a:schemeClr>
                </a:solidFill>
              </a:rPr>
              <a:t>in</a:t>
            </a:r>
            <a:r>
              <a:rPr lang="hr-HR" sz="2600" dirty="0">
                <a:solidFill>
                  <a:schemeClr val="accent6">
                    <a:lumMod val="50000"/>
                  </a:schemeClr>
                </a:solidFill>
              </a:rPr>
              <a:t> 2020 (SDI 81,4) vs. 2025 (81,8): Croatia</a:t>
            </a:r>
          </a:p>
        </p:txBody>
      </p:sp>
      <p:sp>
        <p:nvSpPr>
          <p:cNvPr id="6" name="Slide Number Placeholder 5"/>
          <p:cNvSpPr>
            <a:spLocks noGrp="1"/>
          </p:cNvSpPr>
          <p:nvPr>
            <p:ph type="sldNum" sz="quarter" idx="12"/>
          </p:nvPr>
        </p:nvSpPr>
        <p:spPr/>
        <p:txBody>
          <a:bodyPr/>
          <a:lstStyle/>
          <a:p>
            <a:fld id="{6FDD72BF-B849-4E00-8E72-529104776363}" type="slidenum">
              <a:rPr lang="hr-HR" smtClean="0"/>
              <a:pPr/>
              <a:t>14</a:t>
            </a:fld>
            <a:endParaRPr lang="hr-H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786471237"/>
              </p:ext>
            </p:extLst>
          </p:nvPr>
        </p:nvGraphicFramePr>
        <p:xfrm>
          <a:off x="628650" y="911621"/>
          <a:ext cx="7886700" cy="544472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395536" y="6415802"/>
            <a:ext cx="8119814" cy="246221"/>
          </a:xfrm>
          <a:prstGeom prst="rect">
            <a:avLst/>
          </a:prstGeom>
          <a:noFill/>
        </p:spPr>
        <p:txBody>
          <a:bodyPr wrap="square" rtlCol="0">
            <a:spAutoFit/>
          </a:bodyPr>
          <a:lstStyle/>
          <a:p>
            <a:r>
              <a:rPr lang="hr-HR" sz="1000" dirty="0" err="1"/>
              <a:t>Source</a:t>
            </a:r>
            <a:r>
              <a:rPr lang="hr-HR" sz="1000" dirty="0"/>
              <a:t>: </a:t>
            </a:r>
            <a:r>
              <a:rPr lang="hr-HR" sz="1000" dirty="0" err="1"/>
              <a:t>Author’s</a:t>
            </a:r>
            <a:r>
              <a:rPr lang="hr-HR" sz="1000" dirty="0"/>
              <a:t> </a:t>
            </a:r>
            <a:r>
              <a:rPr lang="hr-HR" sz="1000" dirty="0" err="1"/>
              <a:t>graphics</a:t>
            </a:r>
            <a:r>
              <a:rPr lang="hr-HR" sz="1000" dirty="0"/>
              <a:t> </a:t>
            </a:r>
            <a:r>
              <a:rPr lang="hr-HR" sz="1000" dirty="0" err="1"/>
              <a:t>according</a:t>
            </a:r>
            <a:r>
              <a:rPr lang="hr-HR" sz="1000" dirty="0"/>
              <a:t> to </a:t>
            </a:r>
            <a:r>
              <a:rPr lang="hr-HR" sz="1000" dirty="0" err="1"/>
              <a:t>official</a:t>
            </a:r>
            <a:r>
              <a:rPr lang="hr-HR" sz="1000" dirty="0"/>
              <a:t> </a:t>
            </a:r>
            <a:r>
              <a:rPr lang="hr-HR" sz="1000" dirty="0" err="1"/>
              <a:t>Sustainable</a:t>
            </a:r>
            <a:r>
              <a:rPr lang="hr-HR" sz="1000" dirty="0"/>
              <a:t> Development </a:t>
            </a:r>
            <a:r>
              <a:rPr lang="hr-HR" sz="1000" dirty="0" err="1"/>
              <a:t>Report</a:t>
            </a:r>
            <a:r>
              <a:rPr lang="hr-HR" sz="1000" dirty="0"/>
              <a:t>, </a:t>
            </a:r>
            <a:r>
              <a:rPr lang="hr-HR" sz="1000" dirty="0">
                <a:hlinkClick r:id="rId3"/>
              </a:rPr>
              <a:t>https://dashboards.sdgindex.org/explorer/</a:t>
            </a:r>
            <a:r>
              <a:rPr lang="hr-HR" sz="1000" dirty="0"/>
              <a:t>, (30.09.226.)</a:t>
            </a:r>
          </a:p>
        </p:txBody>
      </p:sp>
      <p:sp>
        <p:nvSpPr>
          <p:cNvPr id="3" name="Oval 2">
            <a:extLst>
              <a:ext uri="{FF2B5EF4-FFF2-40B4-BE49-F238E27FC236}">
                <a16:creationId xmlns:a16="http://schemas.microsoft.com/office/drawing/2014/main" id="{15748B00-F8B8-4EEC-BC29-08BF6434D266}"/>
              </a:ext>
            </a:extLst>
          </p:cNvPr>
          <p:cNvSpPr/>
          <p:nvPr/>
        </p:nvSpPr>
        <p:spPr>
          <a:xfrm>
            <a:off x="3347864" y="5301208"/>
            <a:ext cx="432048" cy="864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noFill/>
            </a:endParaRPr>
          </a:p>
        </p:txBody>
      </p:sp>
      <p:sp>
        <p:nvSpPr>
          <p:cNvPr id="9" name="Oval 8">
            <a:extLst>
              <a:ext uri="{FF2B5EF4-FFF2-40B4-BE49-F238E27FC236}">
                <a16:creationId xmlns:a16="http://schemas.microsoft.com/office/drawing/2014/main" id="{A7984AE9-0C41-4E5E-9129-1D6664377E76}"/>
              </a:ext>
            </a:extLst>
          </p:cNvPr>
          <p:cNvSpPr/>
          <p:nvPr/>
        </p:nvSpPr>
        <p:spPr>
          <a:xfrm>
            <a:off x="6283102" y="5330932"/>
            <a:ext cx="432048" cy="864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noFill/>
            </a:endParaRPr>
          </a:p>
        </p:txBody>
      </p:sp>
      <p:sp>
        <p:nvSpPr>
          <p:cNvPr id="10" name="Oval 9">
            <a:extLst>
              <a:ext uri="{FF2B5EF4-FFF2-40B4-BE49-F238E27FC236}">
                <a16:creationId xmlns:a16="http://schemas.microsoft.com/office/drawing/2014/main" id="{033FC958-973C-49D8-B3E5-1C288985DCF8}"/>
              </a:ext>
            </a:extLst>
          </p:cNvPr>
          <p:cNvSpPr/>
          <p:nvPr/>
        </p:nvSpPr>
        <p:spPr>
          <a:xfrm>
            <a:off x="6691158" y="5330935"/>
            <a:ext cx="432048" cy="864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noFill/>
            </a:endParaRPr>
          </a:p>
        </p:txBody>
      </p:sp>
      <p:sp>
        <p:nvSpPr>
          <p:cNvPr id="11" name="Oval 10">
            <a:extLst>
              <a:ext uri="{FF2B5EF4-FFF2-40B4-BE49-F238E27FC236}">
                <a16:creationId xmlns:a16="http://schemas.microsoft.com/office/drawing/2014/main" id="{5A44AC90-41C8-4E33-A9EE-CF23712F577C}"/>
              </a:ext>
            </a:extLst>
          </p:cNvPr>
          <p:cNvSpPr/>
          <p:nvPr/>
        </p:nvSpPr>
        <p:spPr>
          <a:xfrm>
            <a:off x="7123206" y="5330932"/>
            <a:ext cx="432048" cy="8640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noFill/>
            </a:endParaRPr>
          </a:p>
        </p:txBody>
      </p:sp>
      <p:cxnSp>
        <p:nvCxnSpPr>
          <p:cNvPr id="5" name="Straight Arrow Connector 4">
            <a:extLst>
              <a:ext uri="{FF2B5EF4-FFF2-40B4-BE49-F238E27FC236}">
                <a16:creationId xmlns:a16="http://schemas.microsoft.com/office/drawing/2014/main" id="{3B8C52AC-CC3B-4970-8EDA-E3595801A715}"/>
              </a:ext>
            </a:extLst>
          </p:cNvPr>
          <p:cNvCxnSpPr/>
          <p:nvPr/>
        </p:nvCxnSpPr>
        <p:spPr>
          <a:xfrm flipV="1">
            <a:off x="3563888" y="1628800"/>
            <a:ext cx="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0133DC9-A955-412F-B901-4A8BE368681E}"/>
              </a:ext>
            </a:extLst>
          </p:cNvPr>
          <p:cNvSpPr txBox="1"/>
          <p:nvPr/>
        </p:nvSpPr>
        <p:spPr>
          <a:xfrm>
            <a:off x="2843809" y="1124744"/>
            <a:ext cx="1296144" cy="523220"/>
          </a:xfrm>
          <a:prstGeom prst="rect">
            <a:avLst/>
          </a:prstGeom>
          <a:noFill/>
        </p:spPr>
        <p:txBody>
          <a:bodyPr wrap="square" rtlCol="0">
            <a:spAutoFit/>
          </a:bodyPr>
          <a:lstStyle/>
          <a:p>
            <a:pPr algn="ctr"/>
            <a:r>
              <a:rPr lang="hr-HR" sz="1400" b="1" i="1" dirty="0"/>
              <a:t>6. </a:t>
            </a:r>
            <a:r>
              <a:rPr lang="hr-HR" sz="1400" b="1" i="1" dirty="0" err="1"/>
              <a:t>Clean</a:t>
            </a:r>
            <a:r>
              <a:rPr lang="hr-HR" sz="1400" b="1" i="1" dirty="0"/>
              <a:t> Water and </a:t>
            </a:r>
            <a:r>
              <a:rPr lang="hr-HR" sz="1400" b="1" i="1" dirty="0" err="1"/>
              <a:t>Sanitation</a:t>
            </a:r>
            <a:endParaRPr lang="hr-HR" sz="1400" b="1" i="1" dirty="0"/>
          </a:p>
        </p:txBody>
      </p:sp>
    </p:spTree>
    <p:extLst>
      <p:ext uri="{BB962C8B-B14F-4D97-AF65-F5344CB8AC3E}">
        <p14:creationId xmlns:p14="http://schemas.microsoft.com/office/powerpoint/2010/main" val="2484251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872" y="188640"/>
            <a:ext cx="2448272" cy="576237"/>
          </a:xfrm>
        </p:spPr>
        <p:txBody>
          <a:bodyPr>
            <a:normAutofit fontScale="90000"/>
          </a:bodyPr>
          <a:lstStyle/>
          <a:p>
            <a:r>
              <a:rPr lang="hr-HR" sz="3600" b="1" dirty="0"/>
              <a:t>Conclusion</a:t>
            </a:r>
            <a:endParaRPr lang="en-US" sz="3600" b="1" dirty="0"/>
          </a:p>
        </p:txBody>
      </p:sp>
      <p:sp>
        <p:nvSpPr>
          <p:cNvPr id="3" name="Content Placeholder 2"/>
          <p:cNvSpPr>
            <a:spLocks noGrp="1"/>
          </p:cNvSpPr>
          <p:nvPr>
            <p:ph idx="1"/>
          </p:nvPr>
        </p:nvSpPr>
        <p:spPr>
          <a:xfrm>
            <a:off x="398121" y="764877"/>
            <a:ext cx="8136904" cy="5956599"/>
          </a:xfrm>
          <a:ln>
            <a:solidFill>
              <a:schemeClr val="accent6">
                <a:lumMod val="50000"/>
              </a:schemeClr>
            </a:solidFill>
          </a:ln>
        </p:spPr>
        <p:txBody>
          <a:bodyPr>
            <a:noAutofit/>
          </a:bodyPr>
          <a:lstStyle/>
          <a:p>
            <a:pPr marL="342900" lvl="1" indent="0">
              <a:buNone/>
            </a:pPr>
            <a:endParaRPr lang="hr-HR" sz="1800" dirty="0">
              <a:solidFill>
                <a:srgbClr val="FF0000"/>
              </a:solidFill>
            </a:endParaRPr>
          </a:p>
          <a:p>
            <a:pPr marL="742950" lvl="1" indent="-285750" algn="ctr">
              <a:buFont typeface="Wingdings" panose="05000000000000000000" pitchFamily="2" charset="2"/>
              <a:buChar char="v"/>
            </a:pPr>
            <a:r>
              <a:rPr lang="hr-HR" sz="2200" dirty="0" err="1">
                <a:solidFill>
                  <a:schemeClr val="accent6">
                    <a:lumMod val="50000"/>
                  </a:schemeClr>
                </a:solidFill>
              </a:rPr>
              <a:t>There</a:t>
            </a:r>
            <a:r>
              <a:rPr lang="hr-HR" sz="2200" dirty="0">
                <a:solidFill>
                  <a:schemeClr val="accent6">
                    <a:lumMod val="50000"/>
                  </a:schemeClr>
                </a:solidFill>
              </a:rPr>
              <a:t> </a:t>
            </a:r>
            <a:r>
              <a:rPr lang="hr-HR" sz="2200" dirty="0" err="1">
                <a:solidFill>
                  <a:schemeClr val="accent6">
                    <a:lumMod val="50000"/>
                  </a:schemeClr>
                </a:solidFill>
              </a:rPr>
              <a:t>was</a:t>
            </a:r>
            <a:r>
              <a:rPr lang="hr-HR" sz="2200" dirty="0">
                <a:solidFill>
                  <a:schemeClr val="accent6">
                    <a:lumMod val="50000"/>
                  </a:schemeClr>
                </a:solidFill>
              </a:rPr>
              <a:t> a </a:t>
            </a:r>
            <a:r>
              <a:rPr lang="hr-HR" sz="2200" dirty="0" err="1">
                <a:solidFill>
                  <a:schemeClr val="accent6">
                    <a:lumMod val="50000"/>
                  </a:schemeClr>
                </a:solidFill>
              </a:rPr>
              <a:t>paradox</a:t>
            </a:r>
            <a:r>
              <a:rPr lang="hr-HR" sz="2200" dirty="0">
                <a:solidFill>
                  <a:schemeClr val="accent6">
                    <a:lumMod val="50000"/>
                  </a:schemeClr>
                </a:solidFill>
              </a:rPr>
              <a:t> </a:t>
            </a:r>
            <a:r>
              <a:rPr lang="hr-HR" sz="2200" dirty="0" err="1">
                <a:solidFill>
                  <a:schemeClr val="accent6">
                    <a:lumMod val="50000"/>
                  </a:schemeClr>
                </a:solidFill>
              </a:rPr>
              <a:t>with</a:t>
            </a:r>
            <a:r>
              <a:rPr lang="hr-HR" sz="2200" dirty="0">
                <a:solidFill>
                  <a:schemeClr val="accent6">
                    <a:lumMod val="50000"/>
                  </a:schemeClr>
                </a:solidFill>
              </a:rPr>
              <a:t> </a:t>
            </a:r>
            <a:r>
              <a:rPr lang="hr-HR" sz="2200" dirty="0" err="1">
                <a:solidFill>
                  <a:schemeClr val="accent6">
                    <a:lumMod val="50000"/>
                  </a:schemeClr>
                </a:solidFill>
              </a:rPr>
              <a:t>sustainable</a:t>
            </a:r>
            <a:r>
              <a:rPr lang="hr-HR" sz="2200" dirty="0">
                <a:solidFill>
                  <a:schemeClr val="accent6">
                    <a:lumMod val="50000"/>
                  </a:schemeClr>
                </a:solidFill>
              </a:rPr>
              <a:t> development indeks, </a:t>
            </a:r>
            <a:r>
              <a:rPr lang="hr-HR" sz="2200" dirty="0" err="1">
                <a:solidFill>
                  <a:schemeClr val="accent6">
                    <a:lumMod val="50000"/>
                  </a:schemeClr>
                </a:solidFill>
              </a:rPr>
              <a:t>since</a:t>
            </a:r>
            <a:r>
              <a:rPr lang="hr-HR" sz="2200" dirty="0">
                <a:solidFill>
                  <a:schemeClr val="accent6">
                    <a:lumMod val="50000"/>
                  </a:schemeClr>
                </a:solidFill>
              </a:rPr>
              <a:t> </a:t>
            </a:r>
            <a:r>
              <a:rPr lang="hr-HR" sz="2200" dirty="0" err="1">
                <a:solidFill>
                  <a:schemeClr val="accent6">
                    <a:lumMod val="50000"/>
                  </a:schemeClr>
                </a:solidFill>
              </a:rPr>
              <a:t>the</a:t>
            </a:r>
            <a:r>
              <a:rPr lang="hr-HR" sz="2200" dirty="0">
                <a:solidFill>
                  <a:schemeClr val="accent6">
                    <a:lumMod val="50000"/>
                  </a:schemeClr>
                </a:solidFill>
              </a:rPr>
              <a:t> indeks rose </a:t>
            </a:r>
            <a:r>
              <a:rPr lang="hr-HR" sz="2200" dirty="0" err="1">
                <a:solidFill>
                  <a:schemeClr val="accent6">
                    <a:lumMod val="50000"/>
                  </a:schemeClr>
                </a:solidFill>
              </a:rPr>
              <a:t>from</a:t>
            </a:r>
            <a:r>
              <a:rPr lang="hr-HR" sz="2200" dirty="0">
                <a:solidFill>
                  <a:schemeClr val="accent6">
                    <a:lumMod val="50000"/>
                  </a:schemeClr>
                </a:solidFill>
              </a:rPr>
              <a:t> 2020 to 2025 – </a:t>
            </a:r>
            <a:r>
              <a:rPr lang="hr-HR" sz="2200" dirty="0">
                <a:solidFill>
                  <a:schemeClr val="accent2">
                    <a:lumMod val="75000"/>
                  </a:schemeClr>
                </a:solidFill>
              </a:rPr>
              <a:t>for </a:t>
            </a:r>
            <a:r>
              <a:rPr lang="hr-HR" sz="2200" dirty="0" err="1">
                <a:solidFill>
                  <a:schemeClr val="accent2">
                    <a:lumMod val="75000"/>
                  </a:schemeClr>
                </a:solidFill>
              </a:rPr>
              <a:t>the</a:t>
            </a:r>
            <a:r>
              <a:rPr lang="hr-HR" sz="2200" dirty="0">
                <a:solidFill>
                  <a:schemeClr val="accent2">
                    <a:lumMod val="75000"/>
                  </a:schemeClr>
                </a:solidFill>
              </a:rPr>
              <a:t> most </a:t>
            </a:r>
            <a:r>
              <a:rPr lang="hr-HR" sz="2200" dirty="0" err="1">
                <a:solidFill>
                  <a:schemeClr val="accent2">
                    <a:lumMod val="75000"/>
                  </a:schemeClr>
                </a:solidFill>
              </a:rPr>
              <a:t>SDG’s</a:t>
            </a:r>
            <a:r>
              <a:rPr lang="hr-HR" sz="2200" dirty="0">
                <a:solidFill>
                  <a:schemeClr val="accent2">
                    <a:lumMod val="75000"/>
                  </a:schemeClr>
                </a:solidFill>
              </a:rPr>
              <a:t> of </a:t>
            </a:r>
            <a:r>
              <a:rPr lang="hr-HR" sz="2200" dirty="0" err="1">
                <a:solidFill>
                  <a:schemeClr val="accent2">
                    <a:lumMod val="75000"/>
                  </a:schemeClr>
                </a:solidFill>
              </a:rPr>
              <a:t>social</a:t>
            </a:r>
            <a:r>
              <a:rPr lang="hr-HR" sz="2200" dirty="0">
                <a:solidFill>
                  <a:schemeClr val="accent2">
                    <a:lumMod val="75000"/>
                  </a:schemeClr>
                </a:solidFill>
              </a:rPr>
              <a:t> and </a:t>
            </a:r>
            <a:r>
              <a:rPr lang="hr-HR" sz="2200" dirty="0" err="1">
                <a:solidFill>
                  <a:schemeClr val="accent2">
                    <a:lumMod val="75000"/>
                  </a:schemeClr>
                </a:solidFill>
              </a:rPr>
              <a:t>economic</a:t>
            </a:r>
            <a:r>
              <a:rPr lang="hr-HR" sz="2200" dirty="0">
                <a:solidFill>
                  <a:schemeClr val="accent2">
                    <a:lumMod val="75000"/>
                  </a:schemeClr>
                </a:solidFill>
              </a:rPr>
              <a:t> </a:t>
            </a:r>
            <a:r>
              <a:rPr lang="hr-HR" sz="2200" dirty="0" err="1">
                <a:solidFill>
                  <a:schemeClr val="accent2">
                    <a:lumMod val="75000"/>
                  </a:schemeClr>
                </a:solidFill>
              </a:rPr>
              <a:t>dimensions</a:t>
            </a:r>
            <a:r>
              <a:rPr lang="hr-HR" sz="2200" dirty="0">
                <a:solidFill>
                  <a:schemeClr val="accent2">
                    <a:lumMod val="75000"/>
                  </a:schemeClr>
                </a:solidFill>
              </a:rPr>
              <a:t> the </a:t>
            </a:r>
            <a:r>
              <a:rPr lang="hr-HR" sz="2200" dirty="0" err="1">
                <a:solidFill>
                  <a:schemeClr val="accent2">
                    <a:lumMod val="75000"/>
                  </a:schemeClr>
                </a:solidFill>
              </a:rPr>
              <a:t>Sustainable</a:t>
            </a:r>
            <a:r>
              <a:rPr lang="hr-HR" sz="2200" dirty="0">
                <a:solidFill>
                  <a:schemeClr val="accent2">
                    <a:lumMod val="75000"/>
                  </a:schemeClr>
                </a:solidFill>
              </a:rPr>
              <a:t> Development Index </a:t>
            </a:r>
            <a:r>
              <a:rPr lang="hr-HR" sz="2200" dirty="0" err="1">
                <a:solidFill>
                  <a:schemeClr val="accent2">
                    <a:lumMod val="75000"/>
                  </a:schemeClr>
                </a:solidFill>
              </a:rPr>
              <a:t>has</a:t>
            </a:r>
            <a:r>
              <a:rPr lang="hr-HR" sz="2200" dirty="0">
                <a:solidFill>
                  <a:schemeClr val="accent2">
                    <a:lumMod val="75000"/>
                  </a:schemeClr>
                </a:solidFill>
              </a:rPr>
              <a:t> </a:t>
            </a:r>
            <a:r>
              <a:rPr lang="hr-HR" sz="2200" dirty="0" err="1">
                <a:solidFill>
                  <a:schemeClr val="accent2">
                    <a:lumMod val="75000"/>
                  </a:schemeClr>
                </a:solidFill>
              </a:rPr>
              <a:t>rosen</a:t>
            </a:r>
            <a:r>
              <a:rPr lang="hr-HR" sz="2200" dirty="0">
                <a:solidFill>
                  <a:schemeClr val="accent2">
                    <a:lumMod val="75000"/>
                  </a:schemeClr>
                </a:solidFill>
              </a:rPr>
              <a:t> </a:t>
            </a:r>
            <a:r>
              <a:rPr lang="hr-HR" sz="2200" dirty="0" err="1">
                <a:solidFill>
                  <a:schemeClr val="accent2">
                    <a:lumMod val="75000"/>
                  </a:schemeClr>
                </a:solidFill>
              </a:rPr>
              <a:t>when</a:t>
            </a:r>
            <a:r>
              <a:rPr lang="hr-HR" sz="2200" dirty="0">
                <a:solidFill>
                  <a:schemeClr val="accent2">
                    <a:lumMod val="75000"/>
                  </a:schemeClr>
                </a:solidFill>
              </a:rPr>
              <a:t> 2020 </a:t>
            </a:r>
            <a:r>
              <a:rPr lang="hr-HR" sz="2200" dirty="0" err="1">
                <a:solidFill>
                  <a:schemeClr val="accent2">
                    <a:lumMod val="75000"/>
                  </a:schemeClr>
                </a:solidFill>
              </a:rPr>
              <a:t>compared</a:t>
            </a:r>
            <a:r>
              <a:rPr lang="hr-HR" sz="2200" dirty="0">
                <a:solidFill>
                  <a:schemeClr val="accent2">
                    <a:lumMod val="75000"/>
                  </a:schemeClr>
                </a:solidFill>
              </a:rPr>
              <a:t> to 2025, but it </a:t>
            </a:r>
            <a:r>
              <a:rPr lang="hr-HR" sz="2200" dirty="0" err="1">
                <a:solidFill>
                  <a:schemeClr val="accent2">
                    <a:lumMod val="75000"/>
                  </a:schemeClr>
                </a:solidFill>
              </a:rPr>
              <a:t>is</a:t>
            </a:r>
            <a:r>
              <a:rPr lang="hr-HR" sz="2200" dirty="0">
                <a:solidFill>
                  <a:schemeClr val="accent2">
                    <a:lumMod val="75000"/>
                  </a:schemeClr>
                </a:solidFill>
              </a:rPr>
              <a:t> </a:t>
            </a:r>
            <a:r>
              <a:rPr lang="hr-HR" sz="2200" dirty="0" err="1">
                <a:solidFill>
                  <a:schemeClr val="accent2">
                    <a:lumMod val="75000"/>
                  </a:schemeClr>
                </a:solidFill>
              </a:rPr>
              <a:t>not</a:t>
            </a:r>
            <a:r>
              <a:rPr lang="hr-HR" sz="2200" dirty="0">
                <a:solidFill>
                  <a:schemeClr val="accent2">
                    <a:lumMod val="75000"/>
                  </a:schemeClr>
                </a:solidFill>
              </a:rPr>
              <a:t> the </a:t>
            </a:r>
            <a:r>
              <a:rPr lang="hr-HR" sz="2200" dirty="0" err="1">
                <a:solidFill>
                  <a:schemeClr val="accent2">
                    <a:lumMod val="75000"/>
                  </a:schemeClr>
                </a:solidFill>
              </a:rPr>
              <a:t>case</a:t>
            </a:r>
            <a:r>
              <a:rPr lang="hr-HR" sz="2200" dirty="0">
                <a:solidFill>
                  <a:schemeClr val="accent2">
                    <a:lumMod val="75000"/>
                  </a:schemeClr>
                </a:solidFill>
              </a:rPr>
              <a:t> for </a:t>
            </a:r>
            <a:r>
              <a:rPr lang="hr-HR" sz="2200" dirty="0" err="1">
                <a:solidFill>
                  <a:schemeClr val="accent2">
                    <a:lumMod val="75000"/>
                  </a:schemeClr>
                </a:solidFill>
              </a:rPr>
              <a:t>Environmental</a:t>
            </a:r>
            <a:r>
              <a:rPr lang="hr-HR" sz="2200" dirty="0">
                <a:solidFill>
                  <a:schemeClr val="accent2">
                    <a:lumMod val="75000"/>
                  </a:schemeClr>
                </a:solidFill>
              </a:rPr>
              <a:t> </a:t>
            </a:r>
            <a:r>
              <a:rPr lang="hr-HR" sz="2200" dirty="0" err="1">
                <a:solidFill>
                  <a:schemeClr val="accent2">
                    <a:lumMod val="75000"/>
                  </a:schemeClr>
                </a:solidFill>
              </a:rPr>
              <a:t>Dimension</a:t>
            </a:r>
            <a:r>
              <a:rPr lang="hr-HR" sz="2200" dirty="0">
                <a:solidFill>
                  <a:schemeClr val="accent2">
                    <a:lumMod val="75000"/>
                  </a:schemeClr>
                </a:solidFill>
              </a:rPr>
              <a:t>.</a:t>
            </a:r>
          </a:p>
          <a:p>
            <a:pPr marL="457200" lvl="1" indent="0" algn="ctr">
              <a:buNone/>
            </a:pPr>
            <a:endParaRPr lang="hr-HR" sz="2200" dirty="0">
              <a:solidFill>
                <a:schemeClr val="accent6">
                  <a:lumMod val="50000"/>
                </a:schemeClr>
              </a:solidFill>
            </a:endParaRPr>
          </a:p>
          <a:p>
            <a:pPr marL="742950" lvl="1" indent="-285750" algn="ctr">
              <a:buFont typeface="Wingdings" panose="05000000000000000000" pitchFamily="2" charset="2"/>
              <a:buChar char="v"/>
            </a:pPr>
            <a:r>
              <a:rPr lang="hr-HR" sz="2200" dirty="0">
                <a:solidFill>
                  <a:schemeClr val="accent6">
                    <a:lumMod val="50000"/>
                  </a:schemeClr>
                </a:solidFill>
              </a:rPr>
              <a:t>Development </a:t>
            </a:r>
            <a:r>
              <a:rPr lang="hr-HR" sz="2200" dirty="0" err="1">
                <a:solidFill>
                  <a:schemeClr val="accent6">
                    <a:lumMod val="50000"/>
                  </a:schemeClr>
                </a:solidFill>
              </a:rPr>
              <a:t>should</a:t>
            </a:r>
            <a:r>
              <a:rPr lang="hr-HR" sz="2200" dirty="0">
                <a:solidFill>
                  <a:schemeClr val="accent6">
                    <a:lumMod val="50000"/>
                  </a:schemeClr>
                </a:solidFill>
              </a:rPr>
              <a:t> </a:t>
            </a:r>
            <a:r>
              <a:rPr lang="hr-HR" sz="2200" dirty="0" err="1">
                <a:solidFill>
                  <a:schemeClr val="accent6">
                    <a:lumMod val="50000"/>
                  </a:schemeClr>
                </a:solidFill>
              </a:rPr>
              <a:t>be</a:t>
            </a:r>
            <a:r>
              <a:rPr lang="hr-HR" sz="2200" dirty="0">
                <a:solidFill>
                  <a:schemeClr val="accent6">
                    <a:lumMod val="50000"/>
                  </a:schemeClr>
                </a:solidFill>
              </a:rPr>
              <a:t> more </a:t>
            </a:r>
            <a:r>
              <a:rPr lang="hr-HR" sz="2200" dirty="0" err="1">
                <a:solidFill>
                  <a:schemeClr val="accent6">
                    <a:lumMod val="50000"/>
                  </a:schemeClr>
                </a:solidFill>
              </a:rPr>
              <a:t>focused</a:t>
            </a:r>
            <a:r>
              <a:rPr lang="hr-HR" sz="2200" dirty="0">
                <a:solidFill>
                  <a:schemeClr val="accent6">
                    <a:lumMod val="50000"/>
                  </a:schemeClr>
                </a:solidFill>
              </a:rPr>
              <a:t> to the </a:t>
            </a:r>
            <a:r>
              <a:rPr lang="hr-HR" sz="2200" dirty="0" err="1">
                <a:solidFill>
                  <a:schemeClr val="accent6">
                    <a:lumMod val="50000"/>
                  </a:schemeClr>
                </a:solidFill>
              </a:rPr>
              <a:t>Environment</a:t>
            </a:r>
            <a:r>
              <a:rPr lang="hr-HR" sz="2200" dirty="0">
                <a:solidFill>
                  <a:schemeClr val="accent6">
                    <a:lumMod val="50000"/>
                  </a:schemeClr>
                </a:solidFill>
              </a:rPr>
              <a:t> </a:t>
            </a:r>
            <a:r>
              <a:rPr lang="hr-HR" sz="2200" dirty="0" err="1">
                <a:solidFill>
                  <a:schemeClr val="accent6">
                    <a:lumMod val="50000"/>
                  </a:schemeClr>
                </a:solidFill>
              </a:rPr>
              <a:t>Dimension</a:t>
            </a:r>
            <a:r>
              <a:rPr lang="hr-HR" sz="2200" dirty="0">
                <a:solidFill>
                  <a:schemeClr val="accent6">
                    <a:lumMod val="50000"/>
                  </a:schemeClr>
                </a:solidFill>
              </a:rPr>
              <a:t> as </a:t>
            </a:r>
            <a:r>
              <a:rPr lang="hr-HR" sz="2200" dirty="0" err="1">
                <a:solidFill>
                  <a:schemeClr val="accent6">
                    <a:lumMod val="50000"/>
                  </a:schemeClr>
                </a:solidFill>
              </a:rPr>
              <a:t>well</a:t>
            </a:r>
            <a:r>
              <a:rPr lang="hr-HR" sz="2200" dirty="0">
                <a:solidFill>
                  <a:schemeClr val="accent6">
                    <a:lumMod val="50000"/>
                  </a:schemeClr>
                </a:solidFill>
              </a:rPr>
              <a:t> – </a:t>
            </a:r>
            <a:r>
              <a:rPr lang="hr-HR" sz="2200" dirty="0" err="1">
                <a:solidFill>
                  <a:schemeClr val="accent6">
                    <a:lumMod val="50000"/>
                  </a:schemeClr>
                </a:solidFill>
              </a:rPr>
              <a:t>not</a:t>
            </a:r>
            <a:r>
              <a:rPr lang="hr-HR" sz="2200" dirty="0">
                <a:solidFill>
                  <a:schemeClr val="accent6">
                    <a:lumMod val="50000"/>
                  </a:schemeClr>
                </a:solidFill>
              </a:rPr>
              <a:t> </a:t>
            </a:r>
            <a:r>
              <a:rPr lang="hr-HR" sz="2200" dirty="0" err="1">
                <a:solidFill>
                  <a:schemeClr val="accent6">
                    <a:lumMod val="50000"/>
                  </a:schemeClr>
                </a:solidFill>
              </a:rPr>
              <a:t>only</a:t>
            </a:r>
            <a:r>
              <a:rPr lang="hr-HR" sz="2200" dirty="0">
                <a:solidFill>
                  <a:schemeClr val="accent6">
                    <a:lumMod val="50000"/>
                  </a:schemeClr>
                </a:solidFill>
              </a:rPr>
              <a:t> on legislative </a:t>
            </a:r>
            <a:r>
              <a:rPr lang="hr-HR" sz="2200" dirty="0" err="1">
                <a:solidFill>
                  <a:schemeClr val="accent6">
                    <a:lumMod val="50000"/>
                  </a:schemeClr>
                </a:solidFill>
              </a:rPr>
              <a:t>level</a:t>
            </a:r>
            <a:r>
              <a:rPr lang="hr-HR" sz="2200" dirty="0">
                <a:solidFill>
                  <a:schemeClr val="accent6">
                    <a:lumMod val="50000"/>
                  </a:schemeClr>
                </a:solidFill>
              </a:rPr>
              <a:t>, but for the </a:t>
            </a:r>
            <a:r>
              <a:rPr lang="hr-HR" sz="2200" dirty="0" err="1">
                <a:solidFill>
                  <a:schemeClr val="accent6">
                    <a:lumMod val="50000"/>
                  </a:schemeClr>
                </a:solidFill>
              </a:rPr>
              <a:t>implementation</a:t>
            </a:r>
            <a:r>
              <a:rPr lang="hr-HR" sz="2200" dirty="0">
                <a:solidFill>
                  <a:schemeClr val="accent6">
                    <a:lumMod val="50000"/>
                  </a:schemeClr>
                </a:solidFill>
              </a:rPr>
              <a:t> </a:t>
            </a:r>
            <a:r>
              <a:rPr lang="hr-HR" sz="2200" dirty="0" err="1">
                <a:solidFill>
                  <a:schemeClr val="accent6">
                    <a:lumMod val="50000"/>
                  </a:schemeClr>
                </a:solidFill>
              </a:rPr>
              <a:t>cases</a:t>
            </a:r>
            <a:r>
              <a:rPr lang="hr-HR" sz="2200" dirty="0">
                <a:solidFill>
                  <a:schemeClr val="accent6">
                    <a:lumMod val="50000"/>
                  </a:schemeClr>
                </a:solidFill>
              </a:rPr>
              <a:t>.</a:t>
            </a:r>
          </a:p>
          <a:p>
            <a:pPr marL="457200" lvl="1" indent="0" algn="ctr">
              <a:buNone/>
            </a:pPr>
            <a:endParaRPr lang="hr-HR" sz="2200" dirty="0">
              <a:solidFill>
                <a:schemeClr val="accent6">
                  <a:lumMod val="50000"/>
                </a:schemeClr>
              </a:solidFill>
            </a:endParaRPr>
          </a:p>
          <a:p>
            <a:pPr marL="742950" lvl="1" indent="-285750" algn="ctr">
              <a:buFont typeface="Wingdings" panose="05000000000000000000" pitchFamily="2" charset="2"/>
              <a:buChar char="v"/>
            </a:pPr>
            <a:r>
              <a:rPr lang="hr-HR" sz="2200" dirty="0" err="1">
                <a:solidFill>
                  <a:schemeClr val="accent6">
                    <a:lumMod val="50000"/>
                  </a:schemeClr>
                </a:solidFill>
              </a:rPr>
              <a:t>Education</a:t>
            </a:r>
            <a:r>
              <a:rPr lang="hr-HR" sz="2200" dirty="0">
                <a:solidFill>
                  <a:schemeClr val="accent6">
                    <a:lumMod val="50000"/>
                  </a:schemeClr>
                </a:solidFill>
              </a:rPr>
              <a:t> of </a:t>
            </a:r>
            <a:r>
              <a:rPr lang="hr-HR" sz="2200" dirty="0" err="1">
                <a:solidFill>
                  <a:schemeClr val="accent6">
                    <a:lumMod val="50000"/>
                  </a:schemeClr>
                </a:solidFill>
              </a:rPr>
              <a:t>all</a:t>
            </a:r>
            <a:r>
              <a:rPr lang="hr-HR" sz="2200" dirty="0">
                <a:solidFill>
                  <a:schemeClr val="accent6">
                    <a:lumMod val="50000"/>
                  </a:schemeClr>
                </a:solidFill>
              </a:rPr>
              <a:t> </a:t>
            </a:r>
            <a:r>
              <a:rPr lang="hr-HR" sz="2200" dirty="0" err="1">
                <a:solidFill>
                  <a:schemeClr val="accent6">
                    <a:lumMod val="50000"/>
                  </a:schemeClr>
                </a:solidFill>
              </a:rPr>
              <a:t>aged</a:t>
            </a:r>
            <a:r>
              <a:rPr lang="hr-HR" sz="2200" dirty="0">
                <a:solidFill>
                  <a:schemeClr val="accent6">
                    <a:lumMod val="50000"/>
                  </a:schemeClr>
                </a:solidFill>
              </a:rPr>
              <a:t> </a:t>
            </a:r>
            <a:r>
              <a:rPr lang="hr-HR" sz="2200" dirty="0" err="1">
                <a:solidFill>
                  <a:schemeClr val="accent6">
                    <a:lumMod val="50000"/>
                  </a:schemeClr>
                </a:solidFill>
              </a:rPr>
              <a:t>groups</a:t>
            </a:r>
            <a:r>
              <a:rPr lang="hr-HR" sz="2200" dirty="0">
                <a:solidFill>
                  <a:schemeClr val="accent6">
                    <a:lumMod val="50000"/>
                  </a:schemeClr>
                </a:solidFill>
              </a:rPr>
              <a:t>, with </a:t>
            </a:r>
            <a:r>
              <a:rPr lang="hr-HR" sz="2200" dirty="0" err="1">
                <a:solidFill>
                  <a:schemeClr val="accent6">
                    <a:lumMod val="50000"/>
                  </a:schemeClr>
                </a:solidFill>
              </a:rPr>
              <a:t>local</a:t>
            </a:r>
            <a:r>
              <a:rPr lang="hr-HR" sz="2200" dirty="0">
                <a:solidFill>
                  <a:schemeClr val="accent6">
                    <a:lumMod val="50000"/>
                  </a:schemeClr>
                </a:solidFill>
              </a:rPr>
              <a:t> development </a:t>
            </a:r>
            <a:r>
              <a:rPr lang="hr-HR" sz="2200" dirty="0" err="1">
                <a:solidFill>
                  <a:schemeClr val="accent6">
                    <a:lumMod val="50000"/>
                  </a:schemeClr>
                </a:solidFill>
              </a:rPr>
              <a:t>based</a:t>
            </a:r>
            <a:r>
              <a:rPr lang="hr-HR" sz="2200" dirty="0">
                <a:solidFill>
                  <a:schemeClr val="accent6">
                    <a:lumMod val="50000"/>
                  </a:schemeClr>
                </a:solidFill>
              </a:rPr>
              <a:t> </a:t>
            </a:r>
            <a:r>
              <a:rPr lang="hr-HR" sz="2200" dirty="0" err="1">
                <a:solidFill>
                  <a:schemeClr val="accent6">
                    <a:lumMod val="50000"/>
                  </a:schemeClr>
                </a:solidFill>
              </a:rPr>
              <a:t>activities</a:t>
            </a:r>
            <a:r>
              <a:rPr lang="hr-HR" sz="2200" dirty="0">
                <a:solidFill>
                  <a:schemeClr val="accent6">
                    <a:lumMod val="50000"/>
                  </a:schemeClr>
                </a:solidFill>
              </a:rPr>
              <a:t> on </a:t>
            </a:r>
            <a:r>
              <a:rPr lang="hr-HR" sz="2200" dirty="0" err="1">
                <a:solidFill>
                  <a:schemeClr val="accent6">
                    <a:lumMod val="50000"/>
                  </a:schemeClr>
                </a:solidFill>
              </a:rPr>
              <a:t>its</a:t>
            </a:r>
            <a:r>
              <a:rPr lang="hr-HR" sz="2200" dirty="0">
                <a:solidFill>
                  <a:schemeClr val="accent6">
                    <a:lumMod val="50000"/>
                  </a:schemeClr>
                </a:solidFill>
              </a:rPr>
              <a:t> </a:t>
            </a:r>
            <a:r>
              <a:rPr lang="hr-HR" sz="2200" dirty="0" err="1">
                <a:solidFill>
                  <a:schemeClr val="accent6">
                    <a:lumMod val="50000"/>
                  </a:schemeClr>
                </a:solidFill>
              </a:rPr>
              <a:t>inhabitants</a:t>
            </a:r>
            <a:r>
              <a:rPr lang="hr-HR" sz="2200" dirty="0">
                <a:solidFill>
                  <a:schemeClr val="accent6">
                    <a:lumMod val="50000"/>
                  </a:schemeClr>
                </a:solidFill>
              </a:rPr>
              <a:t> – </a:t>
            </a:r>
            <a:r>
              <a:rPr lang="hr-HR" sz="2200" dirty="0" err="1">
                <a:solidFill>
                  <a:schemeClr val="accent6">
                    <a:lumMod val="50000"/>
                  </a:schemeClr>
                </a:solidFill>
              </a:rPr>
              <a:t>glocalization</a:t>
            </a:r>
            <a:r>
              <a:rPr lang="hr-HR" sz="2200" dirty="0">
                <a:solidFill>
                  <a:schemeClr val="accent6">
                    <a:lumMod val="50000"/>
                  </a:schemeClr>
                </a:solidFill>
              </a:rPr>
              <a:t> </a:t>
            </a:r>
            <a:r>
              <a:rPr lang="hr-HR" sz="2200" dirty="0" err="1">
                <a:solidFill>
                  <a:schemeClr val="accent6">
                    <a:lumMod val="50000"/>
                  </a:schemeClr>
                </a:solidFill>
              </a:rPr>
              <a:t>implementation</a:t>
            </a:r>
            <a:r>
              <a:rPr lang="hr-HR" sz="2200" dirty="0">
                <a:solidFill>
                  <a:schemeClr val="accent6">
                    <a:lumMod val="50000"/>
                  </a:schemeClr>
                </a:solidFill>
              </a:rPr>
              <a:t>.</a:t>
            </a:r>
          </a:p>
          <a:p>
            <a:pPr marL="457200" lvl="1" indent="0" algn="ctr">
              <a:buNone/>
            </a:pPr>
            <a:endParaRPr lang="hr-HR" sz="2200" dirty="0">
              <a:solidFill>
                <a:schemeClr val="accent6">
                  <a:lumMod val="50000"/>
                </a:schemeClr>
              </a:solidFill>
            </a:endParaRPr>
          </a:p>
          <a:p>
            <a:pPr marL="742950" lvl="1" indent="-285750" algn="ctr">
              <a:buFont typeface="Wingdings" panose="05000000000000000000" pitchFamily="2" charset="2"/>
              <a:buChar char="v"/>
            </a:pPr>
            <a:r>
              <a:rPr lang="hr-HR" sz="2200" dirty="0" err="1">
                <a:solidFill>
                  <a:schemeClr val="accent6">
                    <a:lumMod val="50000"/>
                  </a:schemeClr>
                </a:solidFill>
              </a:rPr>
              <a:t>Achieving</a:t>
            </a:r>
            <a:r>
              <a:rPr lang="hr-HR" sz="2200" dirty="0">
                <a:solidFill>
                  <a:schemeClr val="accent6">
                    <a:lumMod val="50000"/>
                  </a:schemeClr>
                </a:solidFill>
              </a:rPr>
              <a:t> </a:t>
            </a:r>
            <a:r>
              <a:rPr lang="hr-HR" sz="2200" dirty="0" err="1">
                <a:solidFill>
                  <a:schemeClr val="accent6">
                    <a:lumMod val="50000"/>
                  </a:schemeClr>
                </a:solidFill>
              </a:rPr>
              <a:t>sustainability</a:t>
            </a:r>
            <a:r>
              <a:rPr lang="hr-HR" sz="2200" dirty="0">
                <a:solidFill>
                  <a:schemeClr val="accent6">
                    <a:lumMod val="50000"/>
                  </a:schemeClr>
                </a:solidFill>
              </a:rPr>
              <a:t> </a:t>
            </a:r>
            <a:r>
              <a:rPr lang="hr-HR" sz="2200" dirty="0" err="1">
                <a:solidFill>
                  <a:schemeClr val="accent6">
                    <a:lumMod val="50000"/>
                  </a:schemeClr>
                </a:solidFill>
              </a:rPr>
              <a:t>within</a:t>
            </a:r>
            <a:r>
              <a:rPr lang="hr-HR" sz="2200" dirty="0">
                <a:solidFill>
                  <a:schemeClr val="accent6">
                    <a:lumMod val="50000"/>
                  </a:schemeClr>
                </a:solidFill>
              </a:rPr>
              <a:t> </a:t>
            </a:r>
            <a:r>
              <a:rPr lang="hr-HR" sz="2200" dirty="0" err="1">
                <a:solidFill>
                  <a:schemeClr val="accent6">
                    <a:lumMod val="50000"/>
                  </a:schemeClr>
                </a:solidFill>
              </a:rPr>
              <a:t>starting</a:t>
            </a:r>
            <a:r>
              <a:rPr lang="hr-HR" sz="2200" dirty="0">
                <a:solidFill>
                  <a:schemeClr val="accent6">
                    <a:lumMod val="50000"/>
                  </a:schemeClr>
                </a:solidFill>
              </a:rPr>
              <a:t> </a:t>
            </a:r>
            <a:r>
              <a:rPr lang="hr-HR" sz="2200" dirty="0" err="1">
                <a:solidFill>
                  <a:schemeClr val="accent6">
                    <a:lumMod val="50000"/>
                  </a:schemeClr>
                </a:solidFill>
              </a:rPr>
              <a:t>from</a:t>
            </a:r>
            <a:r>
              <a:rPr lang="hr-HR" sz="2200" dirty="0">
                <a:solidFill>
                  <a:schemeClr val="accent6">
                    <a:lumMod val="50000"/>
                  </a:schemeClr>
                </a:solidFill>
              </a:rPr>
              <a:t> </a:t>
            </a:r>
            <a:r>
              <a:rPr lang="hr-HR" sz="2200" dirty="0" err="1">
                <a:solidFill>
                  <a:schemeClr val="accent6">
                    <a:lumMod val="50000"/>
                  </a:schemeClr>
                </a:solidFill>
              </a:rPr>
              <a:t>our</a:t>
            </a:r>
            <a:r>
              <a:rPr lang="hr-HR" sz="2200" dirty="0">
                <a:solidFill>
                  <a:schemeClr val="accent6">
                    <a:lumMod val="50000"/>
                  </a:schemeClr>
                </a:solidFill>
              </a:rPr>
              <a:t> </a:t>
            </a:r>
            <a:r>
              <a:rPr lang="hr-HR" sz="2200" dirty="0" err="1">
                <a:solidFill>
                  <a:schemeClr val="accent6">
                    <a:lumMod val="50000"/>
                  </a:schemeClr>
                </a:solidFill>
              </a:rPr>
              <a:t>own</a:t>
            </a:r>
            <a:r>
              <a:rPr lang="hr-HR" sz="2200" dirty="0">
                <a:solidFill>
                  <a:schemeClr val="accent6">
                    <a:lumMod val="50000"/>
                  </a:schemeClr>
                </a:solidFill>
              </a:rPr>
              <a:t> „</a:t>
            </a:r>
            <a:r>
              <a:rPr lang="hr-HR" sz="2200" dirty="0" err="1">
                <a:solidFill>
                  <a:schemeClr val="accent6">
                    <a:lumMod val="50000"/>
                  </a:schemeClr>
                </a:solidFill>
              </a:rPr>
              <a:t>little</a:t>
            </a:r>
            <a:r>
              <a:rPr lang="hr-HR" sz="2200" dirty="0">
                <a:solidFill>
                  <a:schemeClr val="accent6">
                    <a:lumMod val="50000"/>
                  </a:schemeClr>
                </a:solidFill>
              </a:rPr>
              <a:t> </a:t>
            </a:r>
            <a:r>
              <a:rPr lang="hr-HR" sz="2200" dirty="0" err="1">
                <a:solidFill>
                  <a:schemeClr val="accent6">
                    <a:lumMod val="50000"/>
                  </a:schemeClr>
                </a:solidFill>
              </a:rPr>
              <a:t>steps</a:t>
            </a:r>
            <a:r>
              <a:rPr lang="hr-HR" sz="2200" dirty="0">
                <a:solidFill>
                  <a:schemeClr val="accent6">
                    <a:lumMod val="50000"/>
                  </a:schemeClr>
                </a:solidFill>
              </a:rPr>
              <a:t>” </a:t>
            </a:r>
            <a:r>
              <a:rPr lang="hr-HR" sz="2200" dirty="0" err="1">
                <a:solidFill>
                  <a:schemeClr val="accent6">
                    <a:lumMod val="50000"/>
                  </a:schemeClr>
                </a:solidFill>
              </a:rPr>
              <a:t>behaviour</a:t>
            </a:r>
            <a:r>
              <a:rPr lang="hr-HR" sz="2200" dirty="0">
                <a:solidFill>
                  <a:schemeClr val="accent6">
                    <a:lumMod val="50000"/>
                  </a:schemeClr>
                </a:solidFill>
              </a:rPr>
              <a:t> </a:t>
            </a:r>
            <a:r>
              <a:rPr lang="hr-HR" sz="2200" dirty="0" err="1">
                <a:solidFill>
                  <a:schemeClr val="accent6">
                    <a:lumMod val="50000"/>
                  </a:schemeClr>
                </a:solidFill>
              </a:rPr>
              <a:t>and</a:t>
            </a:r>
            <a:r>
              <a:rPr lang="hr-HR" sz="2200" dirty="0">
                <a:solidFill>
                  <a:schemeClr val="accent6">
                    <a:lumMod val="50000"/>
                  </a:schemeClr>
                </a:solidFill>
              </a:rPr>
              <a:t> </a:t>
            </a:r>
            <a:r>
              <a:rPr lang="hr-HR" sz="2200" dirty="0" err="1">
                <a:solidFill>
                  <a:schemeClr val="accent6">
                    <a:lumMod val="50000"/>
                  </a:schemeClr>
                </a:solidFill>
              </a:rPr>
              <a:t>that</a:t>
            </a:r>
            <a:r>
              <a:rPr lang="hr-HR" sz="2200" dirty="0">
                <a:solidFill>
                  <a:schemeClr val="accent6">
                    <a:lumMod val="50000"/>
                  </a:schemeClr>
                </a:solidFill>
              </a:rPr>
              <a:t> </a:t>
            </a:r>
            <a:r>
              <a:rPr lang="hr-HR" sz="2200" dirty="0" err="1">
                <a:solidFill>
                  <a:schemeClr val="accent6">
                    <a:lumMod val="50000"/>
                  </a:schemeClr>
                </a:solidFill>
              </a:rPr>
              <a:t>is</a:t>
            </a:r>
            <a:r>
              <a:rPr lang="hr-HR" sz="2200" dirty="0">
                <a:solidFill>
                  <a:schemeClr val="accent6">
                    <a:lumMod val="50000"/>
                  </a:schemeClr>
                </a:solidFill>
              </a:rPr>
              <a:t> </a:t>
            </a:r>
            <a:r>
              <a:rPr lang="hr-HR" sz="2200" dirty="0" err="1">
                <a:solidFill>
                  <a:schemeClr val="accent6">
                    <a:lumMod val="50000"/>
                  </a:schemeClr>
                </a:solidFill>
              </a:rPr>
              <a:t>confirmed</a:t>
            </a:r>
            <a:r>
              <a:rPr lang="hr-HR" sz="2200" dirty="0">
                <a:solidFill>
                  <a:schemeClr val="accent6">
                    <a:lumMod val="50000"/>
                  </a:schemeClr>
                </a:solidFill>
              </a:rPr>
              <a:t> </a:t>
            </a:r>
            <a:r>
              <a:rPr lang="hr-HR" sz="2200" dirty="0" err="1">
                <a:solidFill>
                  <a:schemeClr val="accent6">
                    <a:lumMod val="50000"/>
                  </a:schemeClr>
                </a:solidFill>
              </a:rPr>
              <a:t>via</a:t>
            </a:r>
            <a:r>
              <a:rPr lang="hr-HR" sz="2200" dirty="0">
                <a:solidFill>
                  <a:schemeClr val="accent6">
                    <a:lumMod val="50000"/>
                  </a:schemeClr>
                </a:solidFill>
              </a:rPr>
              <a:t> data for </a:t>
            </a:r>
            <a:r>
              <a:rPr lang="hr-HR" sz="2200" b="1" i="1" dirty="0">
                <a:solidFill>
                  <a:schemeClr val="accent6">
                    <a:lumMod val="50000"/>
                  </a:schemeClr>
                </a:solidFill>
              </a:rPr>
              <a:t>SDG 12: </a:t>
            </a:r>
            <a:r>
              <a:rPr lang="hr-HR" sz="2200" b="1" i="1" dirty="0" err="1">
                <a:solidFill>
                  <a:schemeClr val="accent6">
                    <a:lumMod val="50000"/>
                  </a:schemeClr>
                </a:solidFill>
              </a:rPr>
              <a:t>Sustainable</a:t>
            </a:r>
            <a:r>
              <a:rPr lang="hr-HR" sz="2200" b="1" i="1" dirty="0">
                <a:solidFill>
                  <a:schemeClr val="accent6">
                    <a:lumMod val="50000"/>
                  </a:schemeClr>
                </a:solidFill>
              </a:rPr>
              <a:t> </a:t>
            </a:r>
            <a:r>
              <a:rPr lang="hr-HR" sz="2200" b="1" i="1" dirty="0" err="1">
                <a:solidFill>
                  <a:schemeClr val="accent6">
                    <a:lumMod val="50000"/>
                  </a:schemeClr>
                </a:solidFill>
              </a:rPr>
              <a:t>Consumtion</a:t>
            </a:r>
            <a:r>
              <a:rPr lang="hr-HR" sz="2200" b="1" i="1" dirty="0">
                <a:solidFill>
                  <a:schemeClr val="accent6">
                    <a:lumMod val="50000"/>
                  </a:schemeClr>
                </a:solidFill>
              </a:rPr>
              <a:t> </a:t>
            </a:r>
            <a:r>
              <a:rPr lang="hr-HR" sz="2200" b="1" i="1" dirty="0" err="1">
                <a:solidFill>
                  <a:schemeClr val="accent6">
                    <a:lumMod val="50000"/>
                  </a:schemeClr>
                </a:solidFill>
              </a:rPr>
              <a:t>and</a:t>
            </a:r>
            <a:r>
              <a:rPr lang="hr-HR" sz="2200" b="1" i="1" dirty="0">
                <a:solidFill>
                  <a:schemeClr val="accent6">
                    <a:lumMod val="50000"/>
                  </a:schemeClr>
                </a:solidFill>
              </a:rPr>
              <a:t> </a:t>
            </a:r>
            <a:r>
              <a:rPr lang="hr-HR" sz="2200" b="1" i="1" dirty="0" err="1">
                <a:solidFill>
                  <a:schemeClr val="accent6">
                    <a:lumMod val="50000"/>
                  </a:schemeClr>
                </a:solidFill>
              </a:rPr>
              <a:t>Production</a:t>
            </a:r>
            <a:r>
              <a:rPr lang="hr-HR" sz="2200" b="1" i="1" dirty="0">
                <a:solidFill>
                  <a:schemeClr val="accent6">
                    <a:lumMod val="50000"/>
                  </a:schemeClr>
                </a:solidFill>
              </a:rPr>
              <a:t> </a:t>
            </a:r>
            <a:r>
              <a:rPr lang="hr-HR" sz="2200" dirty="0" err="1">
                <a:solidFill>
                  <a:schemeClr val="accent6">
                    <a:lumMod val="50000"/>
                  </a:schemeClr>
                </a:solidFill>
              </a:rPr>
              <a:t>that</a:t>
            </a:r>
            <a:r>
              <a:rPr lang="hr-HR" sz="2200" dirty="0">
                <a:solidFill>
                  <a:schemeClr val="accent6">
                    <a:lumMod val="50000"/>
                  </a:schemeClr>
                </a:solidFill>
              </a:rPr>
              <a:t> are </a:t>
            </a:r>
            <a:r>
              <a:rPr lang="hr-HR" sz="2200" dirty="0" err="1">
                <a:solidFill>
                  <a:schemeClr val="accent6">
                    <a:lumMod val="50000"/>
                  </a:schemeClr>
                </a:solidFill>
              </a:rPr>
              <a:t>traditionally</a:t>
            </a:r>
            <a:r>
              <a:rPr lang="hr-HR" sz="2200" dirty="0">
                <a:solidFill>
                  <a:schemeClr val="accent6">
                    <a:lumMod val="50000"/>
                  </a:schemeClr>
                </a:solidFill>
              </a:rPr>
              <a:t> </a:t>
            </a:r>
            <a:r>
              <a:rPr lang="hr-HR" sz="2200" dirty="0" err="1">
                <a:solidFill>
                  <a:schemeClr val="accent6">
                    <a:lumMod val="50000"/>
                  </a:schemeClr>
                </a:solidFill>
              </a:rPr>
              <a:t>lowest</a:t>
            </a:r>
            <a:r>
              <a:rPr lang="hr-HR" sz="2200">
                <a:solidFill>
                  <a:schemeClr val="accent6">
                    <a:lumMod val="50000"/>
                  </a:schemeClr>
                </a:solidFill>
              </a:rPr>
              <a:t> one. </a:t>
            </a:r>
            <a:endParaRPr lang="hr-HR" sz="2200" b="1" i="1" dirty="0">
              <a:solidFill>
                <a:schemeClr val="accent6">
                  <a:lumMod val="50000"/>
                </a:schemeClr>
              </a:solidFill>
            </a:endParaRPr>
          </a:p>
          <a:p>
            <a:pPr lvl="1">
              <a:buFont typeface="Wingdings" panose="05000000000000000000" pitchFamily="2" charset="2"/>
              <a:buChar char="v"/>
            </a:pPr>
            <a:endParaRPr lang="hr-HR" sz="1800" dirty="0"/>
          </a:p>
        </p:txBody>
      </p:sp>
      <p:sp>
        <p:nvSpPr>
          <p:cNvPr id="6" name="Slide Number Placeholder 5"/>
          <p:cNvSpPr>
            <a:spLocks noGrp="1"/>
          </p:cNvSpPr>
          <p:nvPr>
            <p:ph type="sldNum" sz="quarter" idx="12"/>
          </p:nvPr>
        </p:nvSpPr>
        <p:spPr/>
        <p:txBody>
          <a:bodyPr/>
          <a:lstStyle/>
          <a:p>
            <a:fld id="{6FDD72BF-B849-4E00-8E72-529104776363}" type="slidenum">
              <a:rPr lang="hr-HR" smtClean="0"/>
              <a:pPr/>
              <a:t>15</a:t>
            </a:fld>
            <a:endParaRPr lang="hr-HR" dirty="0"/>
          </a:p>
        </p:txBody>
      </p:sp>
    </p:spTree>
    <p:extLst>
      <p:ext uri="{BB962C8B-B14F-4D97-AF65-F5344CB8AC3E}">
        <p14:creationId xmlns:p14="http://schemas.microsoft.com/office/powerpoint/2010/main" val="2445568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3315309"/>
            <a:ext cx="8229600" cy="576063"/>
          </a:xfrm>
        </p:spPr>
        <p:txBody>
          <a:bodyPr>
            <a:normAutofit/>
          </a:bodyPr>
          <a:lstStyle/>
          <a:p>
            <a:pPr marL="0" indent="0" algn="ctr">
              <a:buNone/>
            </a:pPr>
            <a:r>
              <a:rPr lang="hr-HR" sz="3200" dirty="0"/>
              <a:t>Thank you for your attention!</a:t>
            </a:r>
            <a:endParaRPr lang="en-US" sz="3200" dirty="0"/>
          </a:p>
        </p:txBody>
      </p:sp>
      <p:sp>
        <p:nvSpPr>
          <p:cNvPr id="6" name="Slide Number Placeholder 5"/>
          <p:cNvSpPr>
            <a:spLocks noGrp="1"/>
          </p:cNvSpPr>
          <p:nvPr>
            <p:ph type="sldNum" sz="quarter" idx="12"/>
          </p:nvPr>
        </p:nvSpPr>
        <p:spPr/>
        <p:txBody>
          <a:bodyPr/>
          <a:lstStyle/>
          <a:p>
            <a:fld id="{6FDD72BF-B849-4E00-8E72-529104776363}" type="slidenum">
              <a:rPr lang="hr-HR" smtClean="0"/>
              <a:pPr/>
              <a:t>16</a:t>
            </a:fld>
            <a:endParaRPr lang="hr-HR"/>
          </a:p>
        </p:txBody>
      </p:sp>
      <p:sp>
        <p:nvSpPr>
          <p:cNvPr id="2" name="TextBox 1">
            <a:extLst>
              <a:ext uri="{FF2B5EF4-FFF2-40B4-BE49-F238E27FC236}">
                <a16:creationId xmlns:a16="http://schemas.microsoft.com/office/drawing/2014/main" id="{E67BF527-5343-4AAC-A188-356BEC370846}"/>
              </a:ext>
            </a:extLst>
          </p:cNvPr>
          <p:cNvSpPr txBox="1"/>
          <p:nvPr/>
        </p:nvSpPr>
        <p:spPr>
          <a:xfrm>
            <a:off x="2582532" y="4365104"/>
            <a:ext cx="3888432" cy="1107996"/>
          </a:xfrm>
          <a:prstGeom prst="rect">
            <a:avLst/>
          </a:prstGeom>
          <a:noFill/>
          <a:ln>
            <a:solidFill>
              <a:schemeClr val="accent6">
                <a:lumMod val="50000"/>
              </a:schemeClr>
            </a:solidFill>
          </a:ln>
        </p:spPr>
        <p:txBody>
          <a:bodyPr wrap="square" rtlCol="0">
            <a:spAutoFit/>
          </a:bodyPr>
          <a:lstStyle/>
          <a:p>
            <a:pPr algn="ctr"/>
            <a:r>
              <a:rPr lang="hr-HR" sz="2200" i="1" dirty="0" err="1">
                <a:solidFill>
                  <a:schemeClr val="accent6">
                    <a:lumMod val="50000"/>
                  </a:schemeClr>
                </a:solidFill>
              </a:rPr>
              <a:t>If</a:t>
            </a:r>
            <a:r>
              <a:rPr lang="hr-HR" sz="2200" i="1" dirty="0">
                <a:solidFill>
                  <a:schemeClr val="accent6">
                    <a:lumMod val="50000"/>
                  </a:schemeClr>
                </a:solidFill>
              </a:rPr>
              <a:t> </a:t>
            </a:r>
            <a:r>
              <a:rPr lang="hr-HR" sz="2200" i="1" dirty="0" err="1">
                <a:solidFill>
                  <a:schemeClr val="accent6">
                    <a:lumMod val="50000"/>
                  </a:schemeClr>
                </a:solidFill>
              </a:rPr>
              <a:t>any</a:t>
            </a:r>
            <a:r>
              <a:rPr lang="hr-HR" sz="2200" i="1" dirty="0">
                <a:solidFill>
                  <a:schemeClr val="accent6">
                    <a:lumMod val="50000"/>
                  </a:schemeClr>
                </a:solidFill>
              </a:rPr>
              <a:t> </a:t>
            </a:r>
            <a:r>
              <a:rPr lang="hr-HR" sz="2200" i="1" dirty="0" err="1">
                <a:solidFill>
                  <a:schemeClr val="accent6">
                    <a:lumMod val="50000"/>
                  </a:schemeClr>
                </a:solidFill>
              </a:rPr>
              <a:t>additional</a:t>
            </a:r>
            <a:r>
              <a:rPr lang="hr-HR" sz="2200" i="1" dirty="0">
                <a:solidFill>
                  <a:schemeClr val="accent6">
                    <a:lumMod val="50000"/>
                  </a:schemeClr>
                </a:solidFill>
              </a:rPr>
              <a:t> </a:t>
            </a:r>
            <a:r>
              <a:rPr lang="hr-HR" sz="2200" i="1" dirty="0" err="1">
                <a:solidFill>
                  <a:schemeClr val="accent6">
                    <a:lumMod val="50000"/>
                  </a:schemeClr>
                </a:solidFill>
              </a:rPr>
              <a:t>questions</a:t>
            </a:r>
            <a:r>
              <a:rPr lang="hr-HR" sz="2200" i="1" dirty="0">
                <a:solidFill>
                  <a:schemeClr val="accent6">
                    <a:lumMod val="50000"/>
                  </a:schemeClr>
                </a:solidFill>
              </a:rPr>
              <a:t>, </a:t>
            </a:r>
            <a:r>
              <a:rPr lang="hr-HR" sz="2200" i="1" dirty="0" err="1">
                <a:solidFill>
                  <a:schemeClr val="accent6">
                    <a:lumMod val="50000"/>
                  </a:schemeClr>
                </a:solidFill>
              </a:rPr>
              <a:t>please</a:t>
            </a:r>
            <a:r>
              <a:rPr lang="hr-HR" sz="2200" i="1" dirty="0">
                <a:solidFill>
                  <a:schemeClr val="accent6">
                    <a:lumMod val="50000"/>
                  </a:schemeClr>
                </a:solidFill>
              </a:rPr>
              <a:t> </a:t>
            </a:r>
            <a:r>
              <a:rPr lang="hr-HR" sz="2200" i="1" dirty="0" err="1">
                <a:solidFill>
                  <a:schemeClr val="accent6">
                    <a:lumMod val="50000"/>
                  </a:schemeClr>
                </a:solidFill>
              </a:rPr>
              <a:t>be</a:t>
            </a:r>
            <a:r>
              <a:rPr lang="hr-HR" sz="2200" i="1" dirty="0">
                <a:solidFill>
                  <a:schemeClr val="accent6">
                    <a:lumMod val="50000"/>
                  </a:schemeClr>
                </a:solidFill>
              </a:rPr>
              <a:t> free to </a:t>
            </a:r>
            <a:r>
              <a:rPr lang="hr-HR" sz="2200" i="1" dirty="0" err="1">
                <a:solidFill>
                  <a:schemeClr val="accent6">
                    <a:lumMod val="50000"/>
                  </a:schemeClr>
                </a:solidFill>
              </a:rPr>
              <a:t>contact</a:t>
            </a:r>
            <a:r>
              <a:rPr lang="hr-HR" sz="2200" i="1" dirty="0">
                <a:solidFill>
                  <a:schemeClr val="accent6">
                    <a:lumMod val="50000"/>
                  </a:schemeClr>
                </a:solidFill>
              </a:rPr>
              <a:t>:</a:t>
            </a:r>
          </a:p>
          <a:p>
            <a:pPr algn="ctr"/>
            <a:r>
              <a:rPr lang="hr-HR" sz="2200" i="1" dirty="0">
                <a:solidFill>
                  <a:schemeClr val="accent6">
                    <a:lumMod val="50000"/>
                  </a:schemeClr>
                </a:solidFill>
                <a:hlinkClick r:id="rId2"/>
              </a:rPr>
              <a:t>katarina.marosevic@pravos.hr</a:t>
            </a:r>
            <a:r>
              <a:rPr lang="hr-HR" sz="2200" i="1" dirty="0">
                <a:solidFill>
                  <a:schemeClr val="accent6">
                    <a:lumMod val="50000"/>
                  </a:schemeClr>
                </a:solidFill>
              </a:rPr>
              <a:t> </a:t>
            </a:r>
          </a:p>
        </p:txBody>
      </p:sp>
      <p:pic>
        <p:nvPicPr>
          <p:cNvPr id="9" name="Picture 8"/>
          <p:cNvPicPr>
            <a:picLocks noChangeAspect="1"/>
          </p:cNvPicPr>
          <p:nvPr/>
        </p:nvPicPr>
        <p:blipFill>
          <a:blip r:embed="rId3"/>
          <a:stretch>
            <a:fillRect/>
          </a:stretch>
        </p:blipFill>
        <p:spPr>
          <a:xfrm>
            <a:off x="2915011" y="704899"/>
            <a:ext cx="3313977" cy="2016224"/>
          </a:xfrm>
          <a:prstGeom prst="rect">
            <a:avLst/>
          </a:prstGeom>
        </p:spPr>
      </p:pic>
    </p:spTree>
    <p:extLst>
      <p:ext uri="{BB962C8B-B14F-4D97-AF65-F5344CB8AC3E}">
        <p14:creationId xmlns:p14="http://schemas.microsoft.com/office/powerpoint/2010/main" val="35048951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3789</TotalTime>
  <Words>1176</Words>
  <Application>Microsoft Office PowerPoint</Application>
  <PresentationFormat>On-screen Show (4:3)</PresentationFormat>
  <Paragraphs>88</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Bradley Hand ITC</vt:lpstr>
      <vt:lpstr>Calibri</vt:lpstr>
      <vt:lpstr>Calibri Light</vt:lpstr>
      <vt:lpstr>Wingdings</vt:lpstr>
      <vt:lpstr>Office Theme</vt:lpstr>
      <vt:lpstr>OKOLIŠNA DIMENZIJA ODRŽIVOSTI U OKVIRU CILJEVA ODRŽIVOG RAZVOJA: KOMPARATIVNA ANALIZA PROMJENA 2020. I 2025. GODINE  The Environmental Dimension of sustainability within the Sustainable Development Goals: A Comparative Analysis of the 2020 and 2025 Changes</vt:lpstr>
      <vt:lpstr>PowerPoint Presentation</vt:lpstr>
      <vt:lpstr>Outline </vt:lpstr>
      <vt:lpstr>PowerPoint Presentation</vt:lpstr>
      <vt:lpstr>PowerPoint Presentation</vt:lpstr>
      <vt:lpstr>„With just five years to reach the Sustainable Development Goals, we need to shift into overdrive.”   António Guterres Secretary-General, United Nations </vt:lpstr>
      <vt:lpstr>Aim(s) of the Paper and Definition</vt:lpstr>
      <vt:lpstr>Sustainable Development Goals in Croatia in 2026 – last available results, rank 13, SDI 81,8</vt:lpstr>
      <vt:lpstr>What about first 15 rankings?</vt:lpstr>
      <vt:lpstr>PowerPoint Presentation</vt:lpstr>
      <vt:lpstr>Domain of SDG 6</vt:lpstr>
      <vt:lpstr>Domain of SDG 13 &amp; SDG 14</vt:lpstr>
      <vt:lpstr>Domain of SDG 15</vt:lpstr>
      <vt:lpstr>Comparison of SDG’s in 2020 (SDI 81,4) vs. 2025 (81,8): Croatia</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Korisnik</dc:creator>
  <cp:lastModifiedBy>Nastava</cp:lastModifiedBy>
  <cp:revision>178</cp:revision>
  <dcterms:created xsi:type="dcterms:W3CDTF">2015-09-03T17:22:55Z</dcterms:created>
  <dcterms:modified xsi:type="dcterms:W3CDTF">2026-10-01T13:56:08Z</dcterms:modified>
</cp:coreProperties>
</file>