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76" r:id="rId6"/>
    <p:sldId id="278" r:id="rId7"/>
    <p:sldId id="275" r:id="rId8"/>
    <p:sldId id="271" r:id="rId9"/>
    <p:sldId id="282" r:id="rId10"/>
    <p:sldId id="284" r:id="rId11"/>
    <p:sldId id="285" r:id="rId12"/>
    <p:sldId id="281" r:id="rId13"/>
    <p:sldId id="279" r:id="rId14"/>
    <p:sldId id="283" r:id="rId15"/>
    <p:sldId id="286" r:id="rId16"/>
    <p:sldId id="280" r:id="rId17"/>
    <p:sldId id="287" r:id="rId18"/>
    <p:sldId id="272" r:id="rId19"/>
    <p:sldId id="261" r:id="rId20"/>
    <p:sldId id="277" r:id="rId21"/>
    <p:sldId id="268" r:id="rId22"/>
    <p:sldId id="273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404040"/>
    <a:srgbClr val="0070C0"/>
    <a:srgbClr val="00B0F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82" autoAdjust="0"/>
    <p:restoredTop sz="88415" autoAdjust="0"/>
  </p:normalViewPr>
  <p:slideViewPr>
    <p:cSldViewPr snapToGrid="0" showGuides="1">
      <p:cViewPr>
        <p:scale>
          <a:sx n="75" d="100"/>
          <a:sy n="75" d="100"/>
        </p:scale>
        <p:origin x="725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6-09-29T15:38:45.414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0 0 0</inkml:trace>
  <inkml:trace contextRef="#ctx0" brushRef="#br0" timeOffset="1226">0 0 0</inkml:trace>
  <inkml:trace contextRef="#ctx0" brushRef="#br0" timeOffset="1728">0 0 0</inkml:trace>
  <inkml:trace contextRef="#ctx0" brushRef="#br0" timeOffset="3797">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6-09-29T15:38:51.128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6-09-29T15:38:53.758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6701" units="1/cm"/>
          <inkml:channelProperty channel="T" name="resolution" value="1" units="1/dev"/>
        </inkml:channelProperties>
      </inkml:inkSource>
      <inkml:timestamp xml:id="ts0" timeString="2026-09-29T15:38:56.18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9/30/2026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456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7845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871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6473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85831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1790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7795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7974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1222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88684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0624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9858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446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5964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40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65285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461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032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119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9/30/2026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9/30/2026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9/30/2026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www.theguardian.com/news/ng-interactive/2026/aug/16/danube-drought-destroyed-crops-rock-of-starvation-climate-crisi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teo.hr/objave_najave_natjecaji.php?section=onn&amp;param=objave&amp;el=priopcenja&amp;daj=pr0308202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b.net.hr/galerije/1280115/dunav-na-povijesnom-minimumu-pogledajte-fotografije-koje-ostavljaju-bez-daha-ali-i-zabrinjavaju/#google_vignet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ib.net.hr/galerije/1280115/dunav-na-povijesnom-minimumu-pogledajte-fotografije-koje-ostavljaju-bez-daha-ali-i-zabrinjavaju/#google_vignett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ib.net.hr/galerije/1280115/dunav-na-povijesnom-minimumu-pogledajte-fotografije-koje-ostavljaju-bez-daha-ali-i-zabrinjavaju/#google_vignett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1.jpe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5" Type="http://schemas.openxmlformats.org/officeDocument/2006/relationships/image" Target="../media/image23.emf"/><Relationship Id="rId10" Type="http://schemas.openxmlformats.org/officeDocument/2006/relationships/image" Target="../media/image22.jpeg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scitotenv.2022.15346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hyperlink" Target="https://sib.net.hr/autor/mbelaj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59CD-8DFF-4AF2-B957-630ED2A6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1817" y="3107588"/>
            <a:ext cx="7285630" cy="86325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>
            <a:normAutofit fontScale="90000"/>
          </a:bodyPr>
          <a:lstStyle/>
          <a:p>
            <a:pPr algn="ctr"/>
            <a:br>
              <a:rPr lang="hr-HR" sz="3100" cap="none" dirty="0">
                <a:solidFill>
                  <a:srgbClr val="002060"/>
                </a:solidFill>
              </a:rPr>
            </a:br>
            <a:br>
              <a:rPr lang="hr-HR" sz="3100" cap="none" dirty="0">
                <a:solidFill>
                  <a:srgbClr val="002060"/>
                </a:solidFill>
              </a:rPr>
            </a:br>
            <a:br>
              <a:rPr lang="hr-HR" sz="2700" cap="none" dirty="0">
                <a:solidFill>
                  <a:srgbClr val="002060"/>
                </a:solidFill>
              </a:rPr>
            </a:br>
            <a:r>
              <a:rPr lang="hr-HR" sz="2700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Utjecaj ekstremnih suša na vodene ekosustave poplavnog područja </a:t>
            </a:r>
            <a:r>
              <a:rPr lang="hr-HR" sz="2700" cap="none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Kopačkog</a:t>
            </a:r>
            <a:r>
              <a:rPr lang="hr-HR" sz="2700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rita </a:t>
            </a:r>
            <a:r>
              <a:rPr lang="hr-HR" sz="2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sz="3100" dirty="0">
                <a:solidFill>
                  <a:srgbClr val="0070C0"/>
                </a:solidFill>
              </a:rPr>
            </a:br>
            <a:endParaRPr lang="en-IN" sz="3100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F7D53-1D50-48D8-B3B4-B9632324B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1251" y="4488090"/>
            <a:ext cx="6796196" cy="1792842"/>
          </a:xfrm>
        </p:spPr>
        <p:txBody>
          <a:bodyPr>
            <a:normAutofit/>
          </a:bodyPr>
          <a:lstStyle/>
          <a:p>
            <a:r>
              <a:rPr lang="hr-HR" i="1" cap="none" dirty="0"/>
              <a:t>Melita Mihaljević*, Filip </a:t>
            </a:r>
            <a:r>
              <a:rPr lang="hr-HR" i="1" cap="none" dirty="0" err="1"/>
              <a:t>Stević</a:t>
            </a:r>
            <a:r>
              <a:rPr lang="hr-HR" i="1" cap="none" dirty="0"/>
              <a:t>,  Dubravka Špoljarić </a:t>
            </a:r>
            <a:r>
              <a:rPr lang="hr-HR" i="1" cap="none" dirty="0" err="1"/>
              <a:t>Maronić</a:t>
            </a:r>
            <a:r>
              <a:rPr lang="hr-HR" i="1" cap="none" dirty="0"/>
              <a:t>, Tanja Žuna Pfeiffer,  Vanda Zahirović</a:t>
            </a:r>
            <a:endParaRPr lang="hr-HR" cap="none" dirty="0"/>
          </a:p>
          <a:p>
            <a:r>
              <a:rPr lang="hr-HR" i="1" dirty="0"/>
              <a:t> </a:t>
            </a:r>
            <a:endParaRPr lang="hr-HR" dirty="0"/>
          </a:p>
          <a:p>
            <a:r>
              <a:rPr lang="hr-HR" sz="1600" i="1" cap="none" dirty="0">
                <a:solidFill>
                  <a:srgbClr val="00B050"/>
                </a:solidFill>
              </a:rPr>
              <a:t>Department </a:t>
            </a:r>
            <a:r>
              <a:rPr lang="hr-HR" sz="1600" i="1" cap="none" dirty="0" err="1">
                <a:solidFill>
                  <a:srgbClr val="00B050"/>
                </a:solidFill>
              </a:rPr>
              <a:t>of</a:t>
            </a:r>
            <a:r>
              <a:rPr lang="hr-HR" sz="1600" i="1" cap="none" dirty="0">
                <a:solidFill>
                  <a:srgbClr val="00B050"/>
                </a:solidFill>
              </a:rPr>
              <a:t> </a:t>
            </a:r>
            <a:r>
              <a:rPr lang="hr-HR" sz="1600" i="1" cap="none" dirty="0" err="1">
                <a:solidFill>
                  <a:srgbClr val="00B050"/>
                </a:solidFill>
              </a:rPr>
              <a:t>Biology</a:t>
            </a:r>
            <a:r>
              <a:rPr lang="hr-HR" sz="1600" i="1" cap="none" dirty="0">
                <a:solidFill>
                  <a:srgbClr val="00B050"/>
                </a:solidFill>
              </a:rPr>
              <a:t>, Josip Juraj Strossmayer University </a:t>
            </a:r>
            <a:r>
              <a:rPr lang="hr-HR" sz="1600" i="1" cap="none" dirty="0" err="1">
                <a:solidFill>
                  <a:srgbClr val="00B050"/>
                </a:solidFill>
              </a:rPr>
              <a:t>of</a:t>
            </a:r>
            <a:r>
              <a:rPr lang="hr-HR" sz="1600" i="1" cap="none" dirty="0">
                <a:solidFill>
                  <a:srgbClr val="00B050"/>
                </a:solidFill>
              </a:rPr>
              <a:t> Osijek, Croatia </a:t>
            </a:r>
            <a:endParaRPr lang="hr-HR" sz="1600" cap="none" dirty="0">
              <a:solidFill>
                <a:srgbClr val="00B050"/>
              </a:solidFill>
            </a:endParaRP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EF7CB321-4690-4705-97A0-91692B02B514}"/>
              </a:ext>
            </a:extLst>
          </p:cNvPr>
          <p:cNvSpPr/>
          <p:nvPr/>
        </p:nvSpPr>
        <p:spPr>
          <a:xfrm>
            <a:off x="5081286" y="1133700"/>
            <a:ext cx="5703094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impacts of extreme droughts on water ecosystems of </a:t>
            </a:r>
            <a:r>
              <a:rPr lang="en-US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Kopački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rit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floodplain</a:t>
            </a:r>
            <a:endParaRPr lang="hr-HR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F:\Mihaljevic za Kopacki\Kopacko jezero rujan 2026 Ozimec.JPG">
            <a:extLst>
              <a:ext uri="{FF2B5EF4-FFF2-40B4-BE49-F238E27FC236}">
                <a16:creationId xmlns:a16="http://schemas.microsoft.com/office/drawing/2014/main" id="{FFFBD89E-0CC2-42DA-829F-B7A8C2AC5A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06" y="3332012"/>
            <a:ext cx="3338657" cy="26697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B1822595-059C-4853-A720-EE574B3AE757}"/>
              </a:ext>
            </a:extLst>
          </p:cNvPr>
          <p:cNvSpPr txBox="1"/>
          <p:nvPr/>
        </p:nvSpPr>
        <p:spPr>
          <a:xfrm>
            <a:off x="299259" y="6134119"/>
            <a:ext cx="344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dirty="0"/>
              <a:t>NP Kopački rit – Kopačko jezero, </a:t>
            </a:r>
            <a:r>
              <a:rPr lang="hr-HR" sz="1200" dirty="0" err="1"/>
              <a:t>September</a:t>
            </a:r>
            <a:r>
              <a:rPr lang="hr-HR" sz="1200" dirty="0"/>
              <a:t> 2026. </a:t>
            </a:r>
            <a:r>
              <a:rPr lang="hr-HR" sz="1200" dirty="0" err="1"/>
              <a:t>Ph</a:t>
            </a:r>
            <a:r>
              <a:rPr lang="en-US" sz="1200" dirty="0" err="1"/>
              <a:t>oto</a:t>
            </a:r>
            <a:r>
              <a:rPr lang="hr-HR" sz="1200" dirty="0"/>
              <a:t>: S. </a:t>
            </a:r>
            <a:r>
              <a:rPr lang="hr-HR" sz="1200" dirty="0" err="1"/>
              <a:t>Ozimec</a:t>
            </a:r>
            <a:endParaRPr lang="hr-HR" sz="1200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7228DA90-8A03-4498-B560-D39E3E80E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26" y="297147"/>
            <a:ext cx="3318194" cy="2488645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B9DCCD36-E20E-487B-88F1-7BCF56E5E02C}"/>
              </a:ext>
            </a:extLst>
          </p:cNvPr>
          <p:cNvSpPr/>
          <p:nvPr/>
        </p:nvSpPr>
        <p:spPr>
          <a:xfrm>
            <a:off x="404553" y="2832564"/>
            <a:ext cx="3253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/>
              <a:t>Danube </a:t>
            </a:r>
            <a:r>
              <a:rPr lang="hr-HR" sz="1200" dirty="0" err="1"/>
              <a:t>River</a:t>
            </a:r>
            <a:r>
              <a:rPr lang="hr-HR" sz="1200" dirty="0"/>
              <a:t> </a:t>
            </a:r>
            <a:r>
              <a:rPr lang="hr-HR" sz="1200" dirty="0" err="1"/>
              <a:t>in</a:t>
            </a:r>
            <a:r>
              <a:rPr lang="hr-HR" sz="1200" dirty="0"/>
              <a:t> </a:t>
            </a:r>
            <a:r>
              <a:rPr lang="hr-HR" sz="1200" dirty="0" err="1"/>
              <a:t>Hungary</a:t>
            </a:r>
            <a:r>
              <a:rPr lang="hr-HR" sz="1200" dirty="0"/>
              <a:t>, </a:t>
            </a:r>
            <a:r>
              <a:rPr lang="hr-HR" sz="1200" dirty="0" err="1"/>
              <a:t>September</a:t>
            </a:r>
            <a:r>
              <a:rPr lang="hr-HR" sz="1200" dirty="0"/>
              <a:t> 2026. </a:t>
            </a:r>
            <a:r>
              <a:rPr lang="hr-HR" sz="1200" dirty="0" err="1"/>
              <a:t>Ph</a:t>
            </a:r>
            <a:r>
              <a:rPr lang="en-US" sz="1200" dirty="0" err="1"/>
              <a:t>oto</a:t>
            </a:r>
            <a:r>
              <a:rPr lang="hr-HR" sz="1200" dirty="0"/>
              <a:t>: IAD</a:t>
            </a:r>
          </a:p>
        </p:txBody>
      </p:sp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52" y="234756"/>
            <a:ext cx="3448625" cy="1037492"/>
          </a:xfrm>
        </p:spPr>
        <p:txBody>
          <a:bodyPr/>
          <a:lstStyle/>
          <a:p>
            <a:r>
              <a:rPr lang="hr-HR" sz="2000" cap="none" dirty="0" err="1">
                <a:solidFill>
                  <a:srgbClr val="7030A0"/>
                </a:solidFill>
              </a:rPr>
              <a:t>Droughts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in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the</a:t>
            </a:r>
            <a:r>
              <a:rPr lang="hr-HR" sz="2000" cap="none" dirty="0">
                <a:solidFill>
                  <a:srgbClr val="7030A0"/>
                </a:solidFill>
              </a:rPr>
              <a:t> Danube </a:t>
            </a:r>
            <a:r>
              <a:rPr lang="hr-HR" sz="2000" cap="none" dirty="0" err="1">
                <a:solidFill>
                  <a:srgbClr val="7030A0"/>
                </a:solidFill>
              </a:rPr>
              <a:t>River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Basin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in</a:t>
            </a:r>
            <a:r>
              <a:rPr lang="hr-HR" sz="2000" cap="none" dirty="0">
                <a:solidFill>
                  <a:srgbClr val="7030A0"/>
                </a:solidFill>
              </a:rPr>
              <a:t> 2026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869267" y="351947"/>
            <a:ext cx="5987119" cy="8239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2176788"/>
            <a:ext cx="3206261" cy="1037493"/>
          </a:xfrm>
        </p:spPr>
        <p:txBody>
          <a:bodyPr/>
          <a:lstStyle/>
          <a:p>
            <a:r>
              <a:rPr lang="hr-HR" sz="1800" dirty="0"/>
              <a:t>In August 2026 a</a:t>
            </a:r>
            <a:r>
              <a:rPr lang="en-US" sz="1800" dirty="0"/>
              <a:t>n </a:t>
            </a:r>
            <a:r>
              <a:rPr lang="en-US" sz="1800" dirty="0">
                <a:solidFill>
                  <a:srgbClr val="FF0000"/>
                </a:solidFill>
              </a:rPr>
              <a:t>extreme drought affect the entire Danube</a:t>
            </a:r>
            <a:r>
              <a:rPr lang="hr-HR" sz="1800" dirty="0">
                <a:solidFill>
                  <a:srgbClr val="FF0000"/>
                </a:solidFill>
              </a:rPr>
              <a:t> </a:t>
            </a:r>
            <a:r>
              <a:rPr lang="hr-HR" sz="1800" dirty="0" err="1">
                <a:solidFill>
                  <a:srgbClr val="FF0000"/>
                </a:solidFill>
              </a:rPr>
              <a:t>River</a:t>
            </a:r>
            <a:r>
              <a:rPr lang="hr-HR" sz="1800" dirty="0">
                <a:solidFill>
                  <a:srgbClr val="FF0000"/>
                </a:solidFill>
              </a:rPr>
              <a:t> B</a:t>
            </a:r>
            <a:r>
              <a:rPr lang="en-US" sz="1800" dirty="0" err="1">
                <a:solidFill>
                  <a:srgbClr val="FF0000"/>
                </a:solidFill>
              </a:rPr>
              <a:t>asin</a:t>
            </a:r>
            <a:r>
              <a:rPr lang="en-US" sz="1800" dirty="0">
                <a:solidFill>
                  <a:srgbClr val="FF0000"/>
                </a:solidFill>
              </a:rPr>
              <a:t>. </a:t>
            </a:r>
            <a:endParaRPr lang="hr-HR" sz="1800" dirty="0">
              <a:solidFill>
                <a:srgbClr val="FF0000"/>
              </a:solidFill>
            </a:endParaRPr>
          </a:p>
          <a:p>
            <a:endParaRPr lang="hr-HR" sz="1800" dirty="0"/>
          </a:p>
          <a:p>
            <a:endParaRPr lang="hr-HR" sz="1800" dirty="0"/>
          </a:p>
          <a:p>
            <a:r>
              <a:rPr lang="hr-HR" sz="1800" dirty="0"/>
              <a:t>O</a:t>
            </a:r>
            <a:r>
              <a:rPr lang="en-US" sz="1800" dirty="0"/>
              <a:t>n September 8, 2026, the Danube's water level at Budapest dropped to a </a:t>
            </a:r>
            <a:r>
              <a:rPr lang="en-US" sz="1800" dirty="0">
                <a:solidFill>
                  <a:srgbClr val="FF0000"/>
                </a:solidFill>
              </a:rPr>
              <a:t>historic low </a:t>
            </a:r>
            <a:r>
              <a:rPr lang="en-US" sz="1800" dirty="0"/>
              <a:t>of just 0.01 m. </a:t>
            </a:r>
            <a:endParaRPr lang="hr-HR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BBB0D3-F4B5-4146-8064-6CACD6B0C1A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886938" y="1289158"/>
            <a:ext cx="3812344" cy="453801"/>
          </a:xfrm>
        </p:spPr>
        <p:txBody>
          <a:bodyPr/>
          <a:lstStyle/>
          <a:p>
            <a:r>
              <a:rPr lang="hr-HR" dirty="0">
                <a:solidFill>
                  <a:schemeClr val="accent1"/>
                </a:solidFill>
              </a:rPr>
              <a:t>IAD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764671" y="835531"/>
            <a:ext cx="3640651" cy="3907973"/>
          </a:xfrm>
        </p:spPr>
        <p:txBody>
          <a:bodyPr/>
          <a:lstStyle/>
          <a:p>
            <a:r>
              <a:rPr lang="en-US" dirty="0"/>
              <a:t>According to a statement by the International Association for Danube Research (IAD), low water levels are being recorded along 96% of the assessed sections of the Danube, with 80% approaching record lows</a:t>
            </a:r>
            <a:endParaRPr lang="hr-HR" dirty="0"/>
          </a:p>
          <a:p>
            <a:endParaRPr lang="hr-HR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 descr="Grand building with numerous turrets and a dome on the banks of the river">
            <a:extLst>
              <a:ext uri="{FF2B5EF4-FFF2-40B4-BE49-F238E27FC236}">
                <a16:creationId xmlns:a16="http://schemas.microsoft.com/office/drawing/2014/main" id="{4F373F39-31AB-476E-A8EC-9D2C1782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823" y="145408"/>
            <a:ext cx="4429125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avokutnik 9">
            <a:extLst>
              <a:ext uri="{FF2B5EF4-FFF2-40B4-BE49-F238E27FC236}">
                <a16:creationId xmlns:a16="http://schemas.microsoft.com/office/drawing/2014/main" id="{B1DD68DE-BA4C-4043-BA93-6F6EC1486AE1}"/>
              </a:ext>
            </a:extLst>
          </p:cNvPr>
          <p:cNvSpPr/>
          <p:nvPr/>
        </p:nvSpPr>
        <p:spPr>
          <a:xfrm>
            <a:off x="3760385" y="566396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hlinkClick r:id="rId4"/>
              </a:rPr>
              <a:t>Destroyed crops, riverbed cyclists and a ‘Rock of Starvation’: how drought has devastated the Danube | Climate crisis | The Guardian</a:t>
            </a:r>
            <a:endParaRPr lang="hr-HR" sz="1600" dirty="0"/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91BD6C2A-C985-4DEC-B904-626C6766A1B4}"/>
              </a:ext>
            </a:extLst>
          </p:cNvPr>
          <p:cNvSpPr/>
          <p:nvPr/>
        </p:nvSpPr>
        <p:spPr>
          <a:xfrm>
            <a:off x="5191394" y="6171309"/>
            <a:ext cx="286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u="sng" dirty="0" err="1">
                <a:solidFill>
                  <a:srgbClr val="606060"/>
                </a:solidFill>
                <a:latin typeface="GuardianTextSans"/>
              </a:rPr>
              <a:t>Foto:Guardian</a:t>
            </a:r>
            <a:r>
              <a:rPr lang="hr-HR" u="sng" dirty="0">
                <a:solidFill>
                  <a:srgbClr val="606060"/>
                </a:solidFill>
                <a:latin typeface="GuardianTextSans"/>
              </a:rPr>
              <a:t>, 16 </a:t>
            </a:r>
            <a:r>
              <a:rPr lang="hr-HR" u="sng" dirty="0" err="1">
                <a:solidFill>
                  <a:srgbClr val="606060"/>
                </a:solidFill>
                <a:latin typeface="GuardianTextSans"/>
              </a:rPr>
              <a:t>Aug</a:t>
            </a:r>
            <a:r>
              <a:rPr lang="hr-HR" u="sng" dirty="0">
                <a:solidFill>
                  <a:srgbClr val="606060"/>
                </a:solidFill>
                <a:latin typeface="GuardianTextSans"/>
              </a:rPr>
              <a:t> 2026 </a:t>
            </a:r>
            <a:endParaRPr lang="hr-HR" dirty="0"/>
          </a:p>
        </p:txBody>
      </p:sp>
      <p:pic>
        <p:nvPicPr>
          <p:cNvPr id="1028" name="Picture 4" descr="https://interactive.guim.co.uk/uploader/embed/2026/08/danube-river_map/giv-32554Dq0FQreNRj9c/Danube-River_map-inArticle_620.png">
            <a:extLst>
              <a:ext uri="{FF2B5EF4-FFF2-40B4-BE49-F238E27FC236}">
                <a16:creationId xmlns:a16="http://schemas.microsoft.com/office/drawing/2014/main" id="{C4B3C56B-326A-4A14-A484-62CE490A8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143" y="68637"/>
            <a:ext cx="3886985" cy="513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6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4" y="234756"/>
            <a:ext cx="3476544" cy="1037492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Danube </a:t>
            </a:r>
            <a:r>
              <a:rPr lang="hr-HR" sz="2000" cap="none" dirty="0" err="1">
                <a:solidFill>
                  <a:srgbClr val="7030A0"/>
                </a:solidFill>
              </a:rPr>
              <a:t>River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drought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in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summer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of</a:t>
            </a:r>
            <a:r>
              <a:rPr lang="hr-HR" sz="2000" cap="none" dirty="0">
                <a:solidFill>
                  <a:srgbClr val="7030A0"/>
                </a:solidFill>
              </a:rPr>
              <a:t> 2026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E22F05A9-D7A3-42FC-8AEB-E24F9B6BD0EF}"/>
              </a:ext>
            </a:extLst>
          </p:cNvPr>
          <p:cNvSpPr/>
          <p:nvPr/>
        </p:nvSpPr>
        <p:spPr>
          <a:xfrm>
            <a:off x="3674533" y="753502"/>
            <a:ext cx="84243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Parts of western, central, and eastern Europe are facing severe droughts, with </a:t>
            </a:r>
            <a:r>
              <a:rPr lang="en-US" dirty="0">
                <a:solidFill>
                  <a:srgbClr val="FF0000"/>
                </a:solidFill>
              </a:rPr>
              <a:t>above-average temperatures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below-average rainfall</a:t>
            </a:r>
            <a:r>
              <a:rPr lang="en-US" dirty="0"/>
              <a:t>.  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CACFEC6-9CFD-4B2E-9E76-396353BDC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53" y="1600694"/>
            <a:ext cx="10282189" cy="4862513"/>
          </a:xfrm>
          <a:prstGeom prst="rect">
            <a:avLst/>
          </a:prstGeom>
        </p:spPr>
      </p:pic>
      <p:sp>
        <p:nvSpPr>
          <p:cNvPr id="8" name="Pravokutnik 7">
            <a:extLst>
              <a:ext uri="{FF2B5EF4-FFF2-40B4-BE49-F238E27FC236}">
                <a16:creationId xmlns:a16="http://schemas.microsoft.com/office/drawing/2014/main" id="{4E079A63-BEC5-43F3-BB54-99EA08CAC48B}"/>
              </a:ext>
            </a:extLst>
          </p:cNvPr>
          <p:cNvSpPr/>
          <p:nvPr/>
        </p:nvSpPr>
        <p:spPr>
          <a:xfrm>
            <a:off x="7760758" y="6218567"/>
            <a:ext cx="2382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u="sng" dirty="0" err="1">
                <a:solidFill>
                  <a:srgbClr val="606060"/>
                </a:solidFill>
                <a:latin typeface="GuardianTextSans"/>
              </a:rPr>
              <a:t>Guardian</a:t>
            </a:r>
            <a:r>
              <a:rPr lang="hr-HR" u="sng" dirty="0">
                <a:solidFill>
                  <a:srgbClr val="606060"/>
                </a:solidFill>
                <a:latin typeface="GuardianTextSans"/>
              </a:rPr>
              <a:t>, 16 </a:t>
            </a:r>
            <a:r>
              <a:rPr lang="hr-HR" u="sng" dirty="0" err="1">
                <a:solidFill>
                  <a:srgbClr val="606060"/>
                </a:solidFill>
                <a:latin typeface="GuardianTextSans"/>
              </a:rPr>
              <a:t>Aug</a:t>
            </a:r>
            <a:r>
              <a:rPr lang="hr-HR" u="sng" dirty="0">
                <a:solidFill>
                  <a:srgbClr val="606060"/>
                </a:solidFill>
                <a:latin typeface="GuardianTextSans"/>
              </a:rPr>
              <a:t> 2026 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7964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42" y="102259"/>
            <a:ext cx="3607451" cy="1263553"/>
          </a:xfrm>
        </p:spPr>
        <p:txBody>
          <a:bodyPr/>
          <a:lstStyle/>
          <a:p>
            <a:r>
              <a:rPr lang="en-US" sz="2000" dirty="0">
                <a:solidFill>
                  <a:srgbClr val="7030A0"/>
                </a:solidFill>
              </a:rPr>
              <a:t>The Danube at </a:t>
            </a:r>
            <a:r>
              <a:rPr lang="hr-HR" sz="2000" dirty="0" err="1">
                <a:solidFill>
                  <a:srgbClr val="7030A0"/>
                </a:solidFill>
              </a:rPr>
              <a:t>extreme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Low Flow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in</a:t>
            </a:r>
            <a:r>
              <a:rPr lang="hr-HR" sz="2000" dirty="0">
                <a:solidFill>
                  <a:srgbClr val="7030A0"/>
                </a:solidFill>
              </a:rPr>
              <a:t> 2026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endParaRPr lang="en-US" sz="24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F334372C-8587-4913-B5D1-4D07569D7F5E}"/>
              </a:ext>
            </a:extLst>
          </p:cNvPr>
          <p:cNvSpPr/>
          <p:nvPr/>
        </p:nvSpPr>
        <p:spPr>
          <a:xfrm>
            <a:off x="330526" y="2622846"/>
            <a:ext cx="6202353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What is happening? </a:t>
            </a:r>
            <a:endParaRPr lang="hr-HR" dirty="0">
              <a:solidFill>
                <a:srgbClr val="404040"/>
              </a:solidFill>
            </a:endParaRPr>
          </a:p>
          <a:p>
            <a:endParaRPr lang="hr-HR" dirty="0"/>
          </a:p>
          <a:p>
            <a:r>
              <a:rPr lang="hr-HR" dirty="0"/>
              <a:t>T</a:t>
            </a:r>
            <a:r>
              <a:rPr lang="en-US" dirty="0"/>
              <a:t>he Danube is experiencing exceptionally low water levels across large parts of its course</a:t>
            </a:r>
            <a:r>
              <a:rPr lang="hr-HR" dirty="0"/>
              <a:t>:</a:t>
            </a:r>
            <a:r>
              <a:rPr lang="en-US" dirty="0"/>
              <a:t> </a:t>
            </a:r>
            <a:endParaRPr lang="hr-HR" dirty="0"/>
          </a:p>
          <a:p>
            <a:endParaRPr lang="hr-HR" dirty="0"/>
          </a:p>
          <a:p>
            <a:r>
              <a:rPr lang="hr-HR" dirty="0" err="1">
                <a:solidFill>
                  <a:srgbClr val="FF0000"/>
                </a:solidFill>
              </a:rPr>
              <a:t>Approximately</a:t>
            </a:r>
            <a:r>
              <a:rPr lang="hr-HR" dirty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96% of Danube River sections are experiencing low flows, while 80% are approaching record low conditions</a:t>
            </a:r>
            <a:r>
              <a:rPr lang="hr-HR" dirty="0">
                <a:solidFill>
                  <a:srgbClr val="FF0000"/>
                </a:solidFill>
              </a:rPr>
              <a:t>.</a:t>
            </a:r>
            <a:endParaRPr lang="hr-HR" dirty="0"/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9D38B2B9-15DE-4C47-B5E9-395A3CB0A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320" y="125347"/>
            <a:ext cx="5940538" cy="641306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0528AAE-CF77-4653-954B-19FA7AA18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556" y="899791"/>
            <a:ext cx="1104900" cy="552450"/>
          </a:xfrm>
          <a:prstGeom prst="rect">
            <a:avLst/>
          </a:prstGeo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F1594851-F5A4-4605-BCC2-D83124FFF05C}"/>
              </a:ext>
            </a:extLst>
          </p:cNvPr>
          <p:cNvSpPr/>
          <p:nvPr/>
        </p:nvSpPr>
        <p:spPr>
          <a:xfrm>
            <a:off x="330526" y="1857517"/>
            <a:ext cx="6202353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An assessment prepared by the </a:t>
            </a:r>
            <a:r>
              <a:rPr lang="en-US" b="1" dirty="0">
                <a:solidFill>
                  <a:srgbClr val="0070C0"/>
                </a:solidFill>
              </a:rPr>
              <a:t>International Association for Danube Research (IAD)</a:t>
            </a:r>
            <a:r>
              <a:rPr lang="hr-HR" b="1" dirty="0">
                <a:solidFill>
                  <a:srgbClr val="0070C0"/>
                </a:solidFill>
              </a:rPr>
              <a:t>. </a:t>
            </a:r>
            <a:endParaRPr lang="hr-HR" dirty="0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2A1D7641-380A-4C72-8111-EDD8969EE343}"/>
              </a:ext>
            </a:extLst>
          </p:cNvPr>
          <p:cNvSpPr/>
          <p:nvPr/>
        </p:nvSpPr>
        <p:spPr>
          <a:xfrm>
            <a:off x="330526" y="5919438"/>
            <a:ext cx="109524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Figure : How low was the Danube’s discharge in July 2026? The figure compares average July 2026 discharge with July flows recorded during 1981–2010. The six scale </a:t>
            </a:r>
            <a:r>
              <a:rPr lang="en-US" sz="1400" dirty="0" err="1"/>
              <a:t>colouring</a:t>
            </a:r>
            <a:r>
              <a:rPr lang="en-US" sz="1400" dirty="0"/>
              <a:t> scale indicates water courses from exceptional low flow (red) to near climatological middle flow (blue). Courtesy: Dr. Monica </a:t>
            </a:r>
            <a:r>
              <a:rPr lang="en-US" sz="1400" dirty="0" err="1"/>
              <a:t>Ionita</a:t>
            </a:r>
            <a:r>
              <a:rPr lang="en-US" sz="1400" dirty="0"/>
              <a:t>, AWI Bremerhaven, Germany</a:t>
            </a:r>
            <a:r>
              <a:rPr lang="hr-HR" sz="1400" dirty="0"/>
              <a:t> (IAD, 2026 )</a:t>
            </a:r>
          </a:p>
        </p:txBody>
      </p:sp>
    </p:spTree>
    <p:extLst>
      <p:ext uri="{BB962C8B-B14F-4D97-AF65-F5344CB8AC3E}">
        <p14:creationId xmlns:p14="http://schemas.microsoft.com/office/powerpoint/2010/main" val="58665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80" y="268007"/>
            <a:ext cx="3569677" cy="712895"/>
          </a:xfrm>
        </p:spPr>
        <p:txBody>
          <a:bodyPr/>
          <a:lstStyle/>
          <a:p>
            <a:r>
              <a:rPr lang="hr-HR" sz="2000" cap="none" dirty="0"/>
              <a:t>Danube </a:t>
            </a:r>
            <a:r>
              <a:rPr lang="hr-HR" sz="2000" cap="none" dirty="0" err="1"/>
              <a:t>drought</a:t>
            </a:r>
            <a:r>
              <a:rPr lang="hr-HR" sz="2000" cap="none" dirty="0"/>
              <a:t> – Batina, 2026</a:t>
            </a:r>
            <a:endParaRPr lang="en-US" sz="2000" cap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980" y="3605144"/>
            <a:ext cx="3415697" cy="1674102"/>
          </a:xfrm>
        </p:spPr>
        <p:txBody>
          <a:bodyPr/>
          <a:lstStyle/>
          <a:p>
            <a:r>
              <a:rPr lang="hr-HR" dirty="0"/>
              <a:t>Na hidrološkoj postaji Batina Dunav je 3. kolovoza 2026. dosegnuo -142 cm, što je novi najniži zabilježeni vodostaj. </a:t>
            </a:r>
          </a:p>
          <a:p>
            <a:pPr marL="0" indent="0">
              <a:buNone/>
            </a:pPr>
            <a:r>
              <a:rPr lang="hr-HR" b="1" dirty="0"/>
              <a:t>Izvor: DHMZ, 3. 8. 2026.</a:t>
            </a:r>
            <a:r>
              <a:rPr lang="hr-HR" dirty="0">
                <a:hlinkClick r:id="rId3"/>
              </a:rPr>
              <a:t> DHMZ - Državni hidrometeorološki zavod</a:t>
            </a:r>
            <a:endParaRPr lang="hr-H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385390" y="2876205"/>
            <a:ext cx="6652630" cy="359755"/>
          </a:xfrm>
        </p:spPr>
        <p:txBody>
          <a:bodyPr/>
          <a:lstStyle/>
          <a:p>
            <a:r>
              <a:rPr lang="hr-HR" sz="1400" dirty="0"/>
              <a:t>Danube </a:t>
            </a:r>
            <a:r>
              <a:rPr lang="hr-HR" sz="1400" dirty="0" err="1"/>
              <a:t>River</a:t>
            </a:r>
            <a:r>
              <a:rPr lang="hr-HR" sz="1400" dirty="0"/>
              <a:t> at Batina (Croatia) </a:t>
            </a:r>
            <a:r>
              <a:rPr lang="hr-HR" sz="1400" dirty="0" err="1"/>
              <a:t>in</a:t>
            </a:r>
            <a:r>
              <a:rPr lang="hr-HR" sz="1400" dirty="0"/>
              <a:t> August 2026 – Foto: F. </a:t>
            </a:r>
            <a:r>
              <a:rPr lang="hr-HR" sz="1400" dirty="0" err="1"/>
              <a:t>Stević</a:t>
            </a:r>
            <a:endParaRPr lang="hr-HR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3" name="Picture 3" descr="F:\Mihaljevic za Kopacki\Dunav Batina 09_2026_ZEV.jpg">
            <a:extLst>
              <a:ext uri="{FF2B5EF4-FFF2-40B4-BE49-F238E27FC236}">
                <a16:creationId xmlns:a16="http://schemas.microsoft.com/office/drawing/2014/main" id="{2754F722-B84F-4D47-B571-CF450E2F05A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385" y="62283"/>
            <a:ext cx="6583679" cy="2813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klima.hr/razno/priopcenja/pr03082026_3.png">
            <a:extLst>
              <a:ext uri="{FF2B5EF4-FFF2-40B4-BE49-F238E27FC236}">
                <a16:creationId xmlns:a16="http://schemas.microsoft.com/office/drawing/2014/main" id="{F3A49BFD-8BD7-4621-8F13-E1A79C736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385" y="3136086"/>
            <a:ext cx="6754193" cy="300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00E5FDD0-BAD2-4844-8982-B00AB630B0C7}"/>
              </a:ext>
            </a:extLst>
          </p:cNvPr>
          <p:cNvSpPr/>
          <p:nvPr/>
        </p:nvSpPr>
        <p:spPr>
          <a:xfrm>
            <a:off x="3723657" y="6049882"/>
            <a:ext cx="8297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>
                <a:solidFill>
                  <a:srgbClr val="666666"/>
                </a:solidFill>
                <a:latin typeface="+mj-lt"/>
              </a:rPr>
              <a:t>Slika 3. Kretanje vodostaja Dunava u Batini tijekom 2026. u usporedbi s dugogodišnjim (1949. - 2025.) dnevnim minimalnim i maksimalnim vodostajima (donji i gornji rub plavog područja), prosječnim dnevnim vrijednostima (plava linija) i graničnim relativnim vodostajem hidrološke suše od 27 cm (crna linija). Crvena linija prikazuje vodostaj u 2026. Izvor: DHMZ, 27. 09. 2026)</a:t>
            </a:r>
            <a:endParaRPr lang="hr-HR" sz="1200" dirty="0">
              <a:latin typeface="+mj-lt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50DCC794-610A-458B-B18D-E5E10999E70D}"/>
              </a:ext>
            </a:extLst>
          </p:cNvPr>
          <p:cNvSpPr/>
          <p:nvPr/>
        </p:nvSpPr>
        <p:spPr>
          <a:xfrm>
            <a:off x="153980" y="1976656"/>
            <a:ext cx="3187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On </a:t>
            </a:r>
            <a:r>
              <a:rPr lang="en-US" dirty="0">
                <a:solidFill>
                  <a:srgbClr val="FF0000"/>
                </a:solidFill>
              </a:rPr>
              <a:t>August 3, 2026</a:t>
            </a:r>
            <a:r>
              <a:rPr lang="en-US" dirty="0">
                <a:solidFill>
                  <a:srgbClr val="7030A0"/>
                </a:solidFill>
              </a:rPr>
              <a:t>, the Danube reached a level of -142 cm at the </a:t>
            </a:r>
            <a:r>
              <a:rPr lang="en-US" dirty="0" err="1">
                <a:solidFill>
                  <a:srgbClr val="7030A0"/>
                </a:solidFill>
              </a:rPr>
              <a:t>Batina</a:t>
            </a:r>
            <a:r>
              <a:rPr lang="en-US" dirty="0">
                <a:solidFill>
                  <a:srgbClr val="7030A0"/>
                </a:solidFill>
              </a:rPr>
              <a:t> hydrological station, marking a </a:t>
            </a:r>
            <a:r>
              <a:rPr lang="en-US" dirty="0">
                <a:solidFill>
                  <a:srgbClr val="FF0000"/>
                </a:solidFill>
              </a:rPr>
              <a:t>new record </a:t>
            </a:r>
            <a:r>
              <a:rPr lang="en-US" dirty="0">
                <a:solidFill>
                  <a:srgbClr val="7030A0"/>
                </a:solidFill>
              </a:rPr>
              <a:t>low.</a:t>
            </a:r>
            <a:endParaRPr lang="hr-H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43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128" y="146050"/>
            <a:ext cx="3898167" cy="515286"/>
          </a:xfrm>
        </p:spPr>
        <p:txBody>
          <a:bodyPr/>
          <a:lstStyle/>
          <a:p>
            <a:r>
              <a:rPr lang="hr-HR" sz="1800" cap="none" dirty="0">
                <a:solidFill>
                  <a:srgbClr val="7030A0"/>
                </a:solidFill>
              </a:rPr>
              <a:t>Danube- Vukovar, </a:t>
            </a:r>
            <a:r>
              <a:rPr lang="hr-HR" sz="1800" cap="none" dirty="0" err="1">
                <a:solidFill>
                  <a:srgbClr val="7030A0"/>
                </a:solidFill>
              </a:rPr>
              <a:t>September</a:t>
            </a:r>
            <a:r>
              <a:rPr lang="hr-HR" sz="1800" cap="none" dirty="0">
                <a:solidFill>
                  <a:srgbClr val="7030A0"/>
                </a:solidFill>
              </a:rPr>
              <a:t> 2026</a:t>
            </a:r>
            <a:endParaRPr lang="en-US" sz="18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A886B1E-1769-452E-9152-816AA91C8AF1}"/>
              </a:ext>
            </a:extLst>
          </p:cNvPr>
          <p:cNvSpPr/>
          <p:nvPr/>
        </p:nvSpPr>
        <p:spPr>
          <a:xfrm>
            <a:off x="363416" y="4958475"/>
            <a:ext cx="20546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/>
              <a:t>SiB.hr , 01.08.2026., </a:t>
            </a:r>
            <a:r>
              <a:rPr lang="hr-HR" sz="1400" dirty="0">
                <a:hlinkClick r:id="rId3"/>
              </a:rPr>
              <a:t>Dunav na povijesnom minimumu: Pogledajte fotografije koje ostavljaju bez daha, ali i zabrinjavaju - SiB.hr</a:t>
            </a:r>
            <a:r>
              <a:rPr lang="hr-HR" sz="1400" dirty="0"/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09FBCFF-8FAC-446B-92D2-EC3C9A800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3128" y="6368870"/>
            <a:ext cx="2333625" cy="457200"/>
          </a:xfrm>
          <a:prstGeom prst="rect">
            <a:avLst/>
          </a:prstGeom>
        </p:spPr>
      </p:pic>
      <p:pic>
        <p:nvPicPr>
          <p:cNvPr id="9" name="Picture 2" descr="niski vodostaj dunava">
            <a:extLst>
              <a:ext uri="{FF2B5EF4-FFF2-40B4-BE49-F238E27FC236}">
                <a16:creationId xmlns:a16="http://schemas.microsoft.com/office/drawing/2014/main" id="{4715F7D4-34E2-455A-A17C-38B22CF5F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128" y="834929"/>
            <a:ext cx="9759136" cy="549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27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340" y="194224"/>
            <a:ext cx="4597783" cy="372915"/>
          </a:xfrm>
        </p:spPr>
        <p:txBody>
          <a:bodyPr/>
          <a:lstStyle/>
          <a:p>
            <a:r>
              <a:rPr lang="hr-HR" sz="1800" cap="none" dirty="0">
                <a:solidFill>
                  <a:srgbClr val="7030A0"/>
                </a:solidFill>
              </a:rPr>
              <a:t>Danube- Vukovar, </a:t>
            </a:r>
            <a:r>
              <a:rPr lang="hr-HR" sz="1800" cap="none" dirty="0" err="1">
                <a:solidFill>
                  <a:srgbClr val="7030A0"/>
                </a:solidFill>
              </a:rPr>
              <a:t>September</a:t>
            </a:r>
            <a:r>
              <a:rPr lang="hr-HR" sz="1800" cap="none" dirty="0">
                <a:solidFill>
                  <a:srgbClr val="7030A0"/>
                </a:solidFill>
              </a:rPr>
              <a:t> 2026</a:t>
            </a:r>
            <a:endParaRPr lang="en-US" sz="18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A886B1E-1769-452E-9152-816AA91C8AF1}"/>
              </a:ext>
            </a:extLst>
          </p:cNvPr>
          <p:cNvSpPr/>
          <p:nvPr/>
        </p:nvSpPr>
        <p:spPr>
          <a:xfrm>
            <a:off x="363416" y="3323886"/>
            <a:ext cx="17176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SiB.hr , 01.08.2026., </a:t>
            </a:r>
            <a:r>
              <a:rPr lang="hr-HR" dirty="0">
                <a:hlinkClick r:id="rId3"/>
              </a:rPr>
              <a:t>Dunav na povijesnom minimumu: Pogledajte fotografije koje ostavljaju bez daha, ali i zabrinjavaju - SiB.hr</a:t>
            </a:r>
            <a:r>
              <a:rPr lang="hr-HR" dirty="0"/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09FBCFF-8FAC-446B-92D2-EC3C9A800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341" y="6352733"/>
            <a:ext cx="2333625" cy="457200"/>
          </a:xfrm>
          <a:prstGeom prst="rect">
            <a:avLst/>
          </a:prstGeom>
        </p:spPr>
      </p:pic>
      <p:pic>
        <p:nvPicPr>
          <p:cNvPr id="3074" name="Picture 2" descr="niski vodostaj dunava">
            <a:extLst>
              <a:ext uri="{FF2B5EF4-FFF2-40B4-BE49-F238E27FC236}">
                <a16:creationId xmlns:a16="http://schemas.microsoft.com/office/drawing/2014/main" id="{8D22DEEF-903B-4A65-B04B-18CBD5C12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41" y="673331"/>
            <a:ext cx="9911168" cy="557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61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1" y="314412"/>
            <a:ext cx="3865417" cy="327368"/>
          </a:xfrm>
        </p:spPr>
        <p:txBody>
          <a:bodyPr/>
          <a:lstStyle/>
          <a:p>
            <a:r>
              <a:rPr lang="hr-HR" sz="1800" cap="none" dirty="0">
                <a:solidFill>
                  <a:srgbClr val="7030A0"/>
                </a:solidFill>
              </a:rPr>
              <a:t>Danube- Vukovar, </a:t>
            </a:r>
            <a:r>
              <a:rPr lang="hr-HR" sz="1800" cap="none" dirty="0" err="1">
                <a:solidFill>
                  <a:srgbClr val="7030A0"/>
                </a:solidFill>
              </a:rPr>
              <a:t>September</a:t>
            </a:r>
            <a:r>
              <a:rPr lang="hr-HR" sz="1800" cap="none" dirty="0">
                <a:solidFill>
                  <a:srgbClr val="7030A0"/>
                </a:solidFill>
              </a:rPr>
              <a:t> 2026</a:t>
            </a:r>
            <a:endParaRPr lang="en-US" sz="18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A886B1E-1769-452E-9152-816AA91C8AF1}"/>
              </a:ext>
            </a:extLst>
          </p:cNvPr>
          <p:cNvSpPr/>
          <p:nvPr/>
        </p:nvSpPr>
        <p:spPr>
          <a:xfrm>
            <a:off x="211473" y="4810244"/>
            <a:ext cx="2348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dirty="0"/>
              <a:t>SiB.hr , 01.08.2026., </a:t>
            </a:r>
            <a:r>
              <a:rPr lang="hr-HR" sz="1600" dirty="0">
                <a:hlinkClick r:id="rId3"/>
              </a:rPr>
              <a:t>Dunav na povijesnom minimumu: Pogledajte fotografije koje ostavljaju bez daha, ali i zabrinjavaju - SiB.hr</a:t>
            </a:r>
            <a:r>
              <a:rPr lang="hr-HR" sz="1600" dirty="0"/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09FBCFF-8FAC-446B-92D2-EC3C9A800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1" y="6289185"/>
            <a:ext cx="2161141" cy="423407"/>
          </a:xfrm>
          <a:prstGeom prst="rect">
            <a:avLst/>
          </a:prstGeom>
        </p:spPr>
      </p:pic>
      <p:pic>
        <p:nvPicPr>
          <p:cNvPr id="5122" name="Picture 2" descr="niski vodostaj dunava">
            <a:extLst>
              <a:ext uri="{FF2B5EF4-FFF2-40B4-BE49-F238E27FC236}">
                <a16:creationId xmlns:a16="http://schemas.microsoft.com/office/drawing/2014/main" id="{5201F082-BCDF-450E-9AEA-3BC048213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1" y="710848"/>
            <a:ext cx="8661093" cy="558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01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15" y="760125"/>
            <a:ext cx="3017023" cy="610439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Danube – Kopački rit </a:t>
            </a:r>
            <a:r>
              <a:rPr lang="hr-HR" sz="2000" cap="none" dirty="0" err="1">
                <a:solidFill>
                  <a:srgbClr val="7030A0"/>
                </a:solidFill>
              </a:rPr>
              <a:t>floodplain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439" y="2005141"/>
            <a:ext cx="2842952" cy="4458066"/>
          </a:xfrm>
        </p:spPr>
        <p:txBody>
          <a:bodyPr/>
          <a:lstStyle/>
          <a:p>
            <a:r>
              <a:rPr lang="en-US" sz="1800" b="1" dirty="0">
                <a:solidFill>
                  <a:srgbClr val="7030A0"/>
                </a:solidFill>
              </a:rPr>
              <a:t>Flooding of the floodplain </a:t>
            </a:r>
            <a:r>
              <a:rPr lang="en-US" sz="1800" dirty="0"/>
              <a:t>begins when the Danube water level (DWL) at the gauge station near </a:t>
            </a:r>
            <a:r>
              <a:rPr lang="en-US" sz="1800" dirty="0" err="1"/>
              <a:t>Apatin</a:t>
            </a:r>
            <a:r>
              <a:rPr lang="en-US" sz="1800" dirty="0"/>
              <a:t> (river 1401.4 km) rises above 3 m.</a:t>
            </a:r>
          </a:p>
          <a:p>
            <a:r>
              <a:rPr lang="en-US" sz="1800" b="1" dirty="0">
                <a:solidFill>
                  <a:srgbClr val="7030A0"/>
                </a:solidFill>
              </a:rPr>
              <a:t>Minor floods </a:t>
            </a:r>
            <a:r>
              <a:rPr lang="en-US" sz="1800" dirty="0"/>
              <a:t>(3–3.5 m DWL) inundate less than 10% of the floodplain area;</a:t>
            </a:r>
          </a:p>
          <a:p>
            <a:r>
              <a:rPr lang="en-US" sz="1800" b="1" dirty="0">
                <a:solidFill>
                  <a:srgbClr val="7030A0"/>
                </a:solidFill>
              </a:rPr>
              <a:t>Extremely high floods </a:t>
            </a:r>
            <a:r>
              <a:rPr lang="en-US" sz="1800" dirty="0"/>
              <a:t>(more than 5 m DWL) inundate almost the entire floodplain.</a:t>
            </a:r>
          </a:p>
          <a:p>
            <a:endParaRPr lang="hr-H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CB41414-D0ED-44EE-81FE-F28BEE0E4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366" y="-44374"/>
            <a:ext cx="9224601" cy="4458067"/>
          </a:xfrm>
          <a:prstGeom prst="rect">
            <a:avLst/>
          </a:prstGeom>
        </p:spPr>
      </p:pic>
      <p:pic>
        <p:nvPicPr>
          <p:cNvPr id="9" name="Picture 4" descr="C:\Users\fstevic\Desktop\Doktorat\Sakadas.tif">
            <a:extLst>
              <a:ext uri="{FF2B5EF4-FFF2-40B4-BE49-F238E27FC236}">
                <a16:creationId xmlns:a16="http://schemas.microsoft.com/office/drawing/2014/main" id="{94DC29CD-9C24-403A-BD69-95C35E533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7" b="14997"/>
          <a:stretch>
            <a:fillRect/>
          </a:stretch>
        </p:blipFill>
        <p:spPr bwMode="auto">
          <a:xfrm>
            <a:off x="8188960" y="4598035"/>
            <a:ext cx="3639624" cy="211455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F:\Mihaljevic za Kopacki\Sakadas kolovoz 2026 ZEV.jpg">
            <a:extLst>
              <a:ext uri="{FF2B5EF4-FFF2-40B4-BE49-F238E27FC236}">
                <a16:creationId xmlns:a16="http://schemas.microsoft.com/office/drawing/2014/main" id="{1873C1AC-8291-42CD-82FC-05ECFFD84BD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555" y="4598035"/>
            <a:ext cx="3176582" cy="21145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51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34756"/>
            <a:ext cx="4460304" cy="637853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Danube water </a:t>
            </a:r>
            <a:r>
              <a:rPr lang="hr-HR" sz="2000" cap="none" dirty="0" err="1">
                <a:solidFill>
                  <a:srgbClr val="7030A0"/>
                </a:solidFill>
              </a:rPr>
              <a:t>level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46543" y="6144505"/>
            <a:ext cx="9154354" cy="637404"/>
          </a:xfrm>
        </p:spPr>
        <p:txBody>
          <a:bodyPr/>
          <a:lstStyle/>
          <a:p>
            <a:r>
              <a:rPr lang="en-US" dirty="0"/>
              <a:t>Figure . The daily </a:t>
            </a:r>
            <a:r>
              <a:rPr lang="en-US" b="1" dirty="0"/>
              <a:t>fluctuations of the Danube water level (DWL) at river kilometer 1401.4</a:t>
            </a:r>
            <a:r>
              <a:rPr lang="hr-HR" b="1" dirty="0"/>
              <a:t>.</a:t>
            </a:r>
          </a:p>
          <a:p>
            <a:r>
              <a:rPr lang="en-US" dirty="0"/>
              <a:t>Note: Blue circles represent the highest and </a:t>
            </a:r>
            <a:r>
              <a:rPr lang="hr-HR" dirty="0"/>
              <a:t>line</a:t>
            </a:r>
            <a:r>
              <a:rPr lang="en-US" dirty="0"/>
              <a:t> represent extremely low DWL. </a:t>
            </a:r>
            <a:endParaRPr lang="hr-HR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A4AAD81-CEC0-4652-B7AE-9905E3BD0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1" y="988466"/>
            <a:ext cx="11541029" cy="24408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Rukopis 20">
                <a:extLst>
                  <a:ext uri="{FF2B5EF4-FFF2-40B4-BE49-F238E27FC236}">
                    <a16:creationId xmlns:a16="http://schemas.microsoft.com/office/drawing/2014/main" id="{EBE5C93D-A797-4A13-87AE-51AE58D6D567}"/>
                  </a:ext>
                </a:extLst>
              </p14:cNvPr>
              <p14:cNvContentPartPr/>
              <p14:nvPr/>
            </p14:nvContentPartPr>
            <p14:xfrm>
              <a:off x="6004520" y="863560"/>
              <a:ext cx="360" cy="360"/>
            </p14:xfrm>
          </p:contentPart>
        </mc:Choice>
        <mc:Fallback xmlns="">
          <p:pic>
            <p:nvPicPr>
              <p:cNvPr id="21" name="Rukopis 20">
                <a:extLst>
                  <a:ext uri="{FF2B5EF4-FFF2-40B4-BE49-F238E27FC236}">
                    <a16:creationId xmlns:a16="http://schemas.microsoft.com/office/drawing/2014/main" id="{EBE5C93D-A797-4A13-87AE-51AE58D6D5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95520" y="8545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Rukopis 21">
                <a:extLst>
                  <a:ext uri="{FF2B5EF4-FFF2-40B4-BE49-F238E27FC236}">
                    <a16:creationId xmlns:a16="http://schemas.microsoft.com/office/drawing/2014/main" id="{32356E11-FEA1-4D7D-828B-34C0FE3F5693}"/>
                  </a:ext>
                </a:extLst>
              </p14:cNvPr>
              <p14:cNvContentPartPr/>
              <p14:nvPr/>
            </p14:nvContentPartPr>
            <p14:xfrm>
              <a:off x="4825880" y="6116320"/>
              <a:ext cx="360" cy="360"/>
            </p14:xfrm>
          </p:contentPart>
        </mc:Choice>
        <mc:Fallback xmlns="">
          <p:pic>
            <p:nvPicPr>
              <p:cNvPr id="22" name="Rukopis 21">
                <a:extLst>
                  <a:ext uri="{FF2B5EF4-FFF2-40B4-BE49-F238E27FC236}">
                    <a16:creationId xmlns:a16="http://schemas.microsoft.com/office/drawing/2014/main" id="{32356E11-FEA1-4D7D-828B-34C0FE3F56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16880" y="61073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Rukopis 22">
                <a:extLst>
                  <a:ext uri="{FF2B5EF4-FFF2-40B4-BE49-F238E27FC236}">
                    <a16:creationId xmlns:a16="http://schemas.microsoft.com/office/drawing/2014/main" id="{2487B305-4CF6-4DC5-B58E-93B4AC73653A}"/>
                  </a:ext>
                </a:extLst>
              </p14:cNvPr>
              <p14:cNvContentPartPr/>
              <p14:nvPr/>
            </p14:nvContentPartPr>
            <p14:xfrm>
              <a:off x="4917320" y="4419640"/>
              <a:ext cx="360" cy="360"/>
            </p14:xfrm>
          </p:contentPart>
        </mc:Choice>
        <mc:Fallback xmlns="">
          <p:pic>
            <p:nvPicPr>
              <p:cNvPr id="23" name="Rukopis 22">
                <a:extLst>
                  <a:ext uri="{FF2B5EF4-FFF2-40B4-BE49-F238E27FC236}">
                    <a16:creationId xmlns:a16="http://schemas.microsoft.com/office/drawing/2014/main" id="{2487B305-4CF6-4DC5-B58E-93B4AC7365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08320" y="44106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Rukopis 23">
                <a:extLst>
                  <a:ext uri="{FF2B5EF4-FFF2-40B4-BE49-F238E27FC236}">
                    <a16:creationId xmlns:a16="http://schemas.microsoft.com/office/drawing/2014/main" id="{DE431BF4-13F1-4BFB-B70B-0192C140D14E}"/>
                  </a:ext>
                </a:extLst>
              </p14:cNvPr>
              <p14:cNvContentPartPr/>
              <p14:nvPr/>
            </p14:nvContentPartPr>
            <p14:xfrm>
              <a:off x="5029280" y="4521160"/>
              <a:ext cx="360" cy="360"/>
            </p14:xfrm>
          </p:contentPart>
        </mc:Choice>
        <mc:Fallback xmlns="">
          <p:pic>
            <p:nvPicPr>
              <p:cNvPr id="24" name="Rukopis 23">
                <a:extLst>
                  <a:ext uri="{FF2B5EF4-FFF2-40B4-BE49-F238E27FC236}">
                    <a16:creationId xmlns:a16="http://schemas.microsoft.com/office/drawing/2014/main" id="{DE431BF4-13F1-4BFB-B70B-0192C140D1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20280" y="451216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Picture 3">
            <a:extLst>
              <a:ext uri="{FF2B5EF4-FFF2-40B4-BE49-F238E27FC236}">
                <a16:creationId xmlns:a16="http://schemas.microsoft.com/office/drawing/2014/main" id="{C0679C68-8E35-4A18-8209-E3FFA3563F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895" y="3459899"/>
            <a:ext cx="6836465" cy="2656421"/>
          </a:xfrm>
          <a:prstGeom prst="rect">
            <a:avLst/>
          </a:prstGeom>
        </p:spPr>
      </p:pic>
      <p:sp>
        <p:nvSpPr>
          <p:cNvPr id="33" name="Elipsa 32">
            <a:extLst>
              <a:ext uri="{FF2B5EF4-FFF2-40B4-BE49-F238E27FC236}">
                <a16:creationId xmlns:a16="http://schemas.microsoft.com/office/drawing/2014/main" id="{51300AE1-8D1B-4D40-9A28-959EC3E5FBBA}"/>
              </a:ext>
            </a:extLst>
          </p:cNvPr>
          <p:cNvSpPr/>
          <p:nvPr/>
        </p:nvSpPr>
        <p:spPr>
          <a:xfrm>
            <a:off x="2916819" y="996795"/>
            <a:ext cx="277793" cy="2430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4" name="Elipsa 33">
            <a:extLst>
              <a:ext uri="{FF2B5EF4-FFF2-40B4-BE49-F238E27FC236}">
                <a16:creationId xmlns:a16="http://schemas.microsoft.com/office/drawing/2014/main" id="{24397728-AD8F-48B3-830B-BE2F7A69F186}"/>
              </a:ext>
            </a:extLst>
          </p:cNvPr>
          <p:cNvSpPr/>
          <p:nvPr/>
        </p:nvSpPr>
        <p:spPr>
          <a:xfrm flipV="1">
            <a:off x="5486690" y="1135691"/>
            <a:ext cx="232074" cy="2430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6" name="Elipsa 35">
            <a:extLst>
              <a:ext uri="{FF2B5EF4-FFF2-40B4-BE49-F238E27FC236}">
                <a16:creationId xmlns:a16="http://schemas.microsoft.com/office/drawing/2014/main" id="{2FA39A36-A2F0-44C3-9EE2-287908DF3361}"/>
              </a:ext>
            </a:extLst>
          </p:cNvPr>
          <p:cNvSpPr/>
          <p:nvPr/>
        </p:nvSpPr>
        <p:spPr>
          <a:xfrm flipV="1">
            <a:off x="6241164" y="1059573"/>
            <a:ext cx="232074" cy="243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7" name="Elipsa 36">
            <a:extLst>
              <a:ext uri="{FF2B5EF4-FFF2-40B4-BE49-F238E27FC236}">
                <a16:creationId xmlns:a16="http://schemas.microsoft.com/office/drawing/2014/main" id="{E0040F11-9D2F-425C-8B0A-88EEAA41F546}"/>
              </a:ext>
            </a:extLst>
          </p:cNvPr>
          <p:cNvSpPr/>
          <p:nvPr/>
        </p:nvSpPr>
        <p:spPr>
          <a:xfrm>
            <a:off x="8645998" y="988466"/>
            <a:ext cx="232074" cy="1846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48" name="Pravokutnik: zaobljeni kutovi 2047">
            <a:extLst>
              <a:ext uri="{FF2B5EF4-FFF2-40B4-BE49-F238E27FC236}">
                <a16:creationId xmlns:a16="http://schemas.microsoft.com/office/drawing/2014/main" id="{9F541290-EA31-4062-8E2B-B3750316DBD4}"/>
              </a:ext>
            </a:extLst>
          </p:cNvPr>
          <p:cNvSpPr/>
          <p:nvPr/>
        </p:nvSpPr>
        <p:spPr>
          <a:xfrm>
            <a:off x="8102278" y="5660020"/>
            <a:ext cx="2095018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49" name="Pravokutnik: zaobljeni kutovi 2048">
            <a:extLst>
              <a:ext uri="{FF2B5EF4-FFF2-40B4-BE49-F238E27FC236}">
                <a16:creationId xmlns:a16="http://schemas.microsoft.com/office/drawing/2014/main" id="{17078681-FAAB-4B8A-B313-6B7BAFCA516E}"/>
              </a:ext>
            </a:extLst>
          </p:cNvPr>
          <p:cNvSpPr/>
          <p:nvPr/>
        </p:nvSpPr>
        <p:spPr>
          <a:xfrm>
            <a:off x="486137" y="3113590"/>
            <a:ext cx="717630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02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89" y="651118"/>
            <a:ext cx="1861624" cy="598364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Alternative </a:t>
            </a:r>
            <a:r>
              <a:rPr lang="hr-HR" sz="2000" cap="none" dirty="0" err="1">
                <a:solidFill>
                  <a:srgbClr val="7030A0"/>
                </a:solidFill>
              </a:rPr>
              <a:t>stable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states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9753" y="1503680"/>
            <a:ext cx="1897149" cy="405710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hr-HR" sz="1800" b="1" u="sng" dirty="0">
              <a:solidFill>
                <a:srgbClr val="FF0000"/>
              </a:solidFill>
            </a:endParaRPr>
          </a:p>
          <a:p>
            <a:r>
              <a:rPr lang="hr-HR" sz="1800" b="1" u="sng" dirty="0" err="1">
                <a:solidFill>
                  <a:srgbClr val="FF0000"/>
                </a:solidFill>
              </a:rPr>
              <a:t>Turbid</a:t>
            </a:r>
            <a:r>
              <a:rPr lang="hr-HR" sz="1800" b="1" u="sng" dirty="0">
                <a:solidFill>
                  <a:srgbClr val="FF0000"/>
                </a:solidFill>
              </a:rPr>
              <a:t> </a:t>
            </a:r>
            <a:r>
              <a:rPr lang="hr-HR" sz="1800" b="1" u="sng" dirty="0" err="1">
                <a:solidFill>
                  <a:srgbClr val="FF0000"/>
                </a:solidFill>
              </a:rPr>
              <a:t>state</a:t>
            </a:r>
            <a:r>
              <a:rPr lang="hr-HR" sz="1800" b="1" u="sng" dirty="0">
                <a:solidFill>
                  <a:srgbClr val="FF0000"/>
                </a:solidFill>
              </a:rPr>
              <a:t> </a:t>
            </a:r>
            <a:r>
              <a:rPr lang="hr-HR" sz="1800" dirty="0"/>
              <a:t>:</a:t>
            </a:r>
          </a:p>
          <a:p>
            <a:pPr marL="0" indent="0">
              <a:buNone/>
            </a:pPr>
            <a:r>
              <a:rPr lang="hr-HR" sz="1800" dirty="0" err="1"/>
              <a:t>phytoplankton</a:t>
            </a:r>
            <a:r>
              <a:rPr lang="hr-HR" sz="1800" dirty="0"/>
              <a:t> </a:t>
            </a:r>
            <a:r>
              <a:rPr lang="hr-HR" sz="1800" dirty="0" err="1"/>
              <a:t>dominated</a:t>
            </a:r>
            <a:endParaRPr lang="hr-HR" sz="1800" dirty="0"/>
          </a:p>
          <a:p>
            <a:endParaRPr lang="hr-HR" sz="1800" dirty="0"/>
          </a:p>
          <a:p>
            <a:r>
              <a:rPr lang="hr-HR" sz="1800" b="1" u="sng" dirty="0">
                <a:solidFill>
                  <a:srgbClr val="FF0000"/>
                </a:solidFill>
              </a:rPr>
              <a:t>Clear </a:t>
            </a:r>
            <a:r>
              <a:rPr lang="hr-HR" sz="1800" b="1" u="sng" dirty="0" err="1">
                <a:solidFill>
                  <a:srgbClr val="FF0000"/>
                </a:solidFill>
              </a:rPr>
              <a:t>state</a:t>
            </a:r>
            <a:r>
              <a:rPr lang="hr-HR" sz="1800" b="1" u="sng" dirty="0">
                <a:solidFill>
                  <a:srgbClr val="FF0000"/>
                </a:solidFill>
              </a:rPr>
              <a:t> </a:t>
            </a:r>
            <a:r>
              <a:rPr lang="hr-HR" sz="1800" dirty="0"/>
              <a:t>:</a:t>
            </a:r>
          </a:p>
          <a:p>
            <a:pPr marL="0" indent="0">
              <a:buNone/>
            </a:pPr>
            <a:r>
              <a:rPr lang="hr-HR" sz="1800" dirty="0"/>
              <a:t> </a:t>
            </a:r>
            <a:r>
              <a:rPr lang="hr-HR" sz="1800" dirty="0" err="1"/>
              <a:t>vegetation</a:t>
            </a:r>
            <a:r>
              <a:rPr lang="hr-HR" sz="1800" dirty="0"/>
              <a:t> </a:t>
            </a:r>
            <a:r>
              <a:rPr lang="hr-HR" sz="1800" dirty="0" err="1"/>
              <a:t>dominated</a:t>
            </a:r>
            <a:r>
              <a:rPr lang="hr-HR" sz="1800" dirty="0"/>
              <a:t>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24BCC7A-4DA8-4C50-954A-0E72FF7CB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902" y="528270"/>
            <a:ext cx="10056909" cy="221826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2C325DAE-E68F-4C91-9AC7-20B640E3F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279" y="3687258"/>
            <a:ext cx="3850641" cy="211506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F946366-120F-43E5-861A-C5ED41B9C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080" y="3687258"/>
            <a:ext cx="3387779" cy="2033791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844D71D7-D73B-4803-8304-C700C7F33B19}"/>
              </a:ext>
            </a:extLst>
          </p:cNvPr>
          <p:cNvSpPr/>
          <p:nvPr/>
        </p:nvSpPr>
        <p:spPr>
          <a:xfrm>
            <a:off x="3677920" y="5790097"/>
            <a:ext cx="7975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FIGURE</a:t>
            </a:r>
            <a:r>
              <a:rPr lang="hr-HR" sz="1600" dirty="0"/>
              <a:t>:</a:t>
            </a:r>
            <a:r>
              <a:rPr lang="en-US" sz="1600" dirty="0"/>
              <a:t> Schematic representation of a shallow lake in a </a:t>
            </a:r>
            <a:r>
              <a:rPr lang="en-US" sz="1600" dirty="0">
                <a:solidFill>
                  <a:srgbClr val="FF0000"/>
                </a:solidFill>
              </a:rPr>
              <a:t>vegetation-dominated clear state </a:t>
            </a:r>
            <a:r>
              <a:rPr lang="en-US" sz="1600" dirty="0"/>
              <a:t>(</a:t>
            </a:r>
            <a:r>
              <a:rPr lang="hr-HR" sz="1600" dirty="0"/>
              <a:t>b)</a:t>
            </a:r>
            <a:r>
              <a:rPr lang="en-US" sz="1600" dirty="0"/>
              <a:t> and in a </a:t>
            </a:r>
            <a:r>
              <a:rPr lang="en-US" sz="1600" b="1" dirty="0">
                <a:solidFill>
                  <a:srgbClr val="FF0000"/>
                </a:solidFill>
              </a:rPr>
              <a:t>turbid phytoplankton-dominated state </a:t>
            </a:r>
            <a:r>
              <a:rPr lang="hr-HR" sz="1600" b="1" dirty="0">
                <a:solidFill>
                  <a:srgbClr val="FF0000"/>
                </a:solidFill>
              </a:rPr>
              <a:t>(a) </a:t>
            </a:r>
            <a:r>
              <a:rPr lang="en-US" sz="1600" dirty="0"/>
              <a:t>in which submerged vegetation is largely absent and fish and waves stir up the sediments</a:t>
            </a:r>
            <a:r>
              <a:rPr lang="hr-HR" sz="1600" dirty="0"/>
              <a:t> (</a:t>
            </a:r>
            <a:r>
              <a:rPr lang="hr-HR" sz="1600" dirty="0" err="1"/>
              <a:t>Scheffer</a:t>
            </a:r>
            <a:r>
              <a:rPr lang="hr-HR" sz="1600" dirty="0"/>
              <a:t>, 2001)</a:t>
            </a:r>
            <a:r>
              <a:rPr lang="en-US" dirty="0"/>
              <a:t>. </a:t>
            </a:r>
            <a:endParaRPr lang="hr-HR" dirty="0"/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F333E21B-2035-40C8-A8A2-3D53F6E8E4D1}"/>
              </a:ext>
            </a:extLst>
          </p:cNvPr>
          <p:cNvSpPr/>
          <p:nvPr/>
        </p:nvSpPr>
        <p:spPr>
          <a:xfrm>
            <a:off x="3526692" y="2623493"/>
            <a:ext cx="8450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dirty="0"/>
              <a:t>Figure: Dynamics </a:t>
            </a:r>
            <a:r>
              <a:rPr lang="hr-HR" sz="1600" dirty="0" err="1"/>
              <a:t>of</a:t>
            </a:r>
            <a:r>
              <a:rPr lang="hr-HR" sz="1600" dirty="0"/>
              <a:t> total </a:t>
            </a:r>
            <a:r>
              <a:rPr lang="hr-HR" sz="1600" dirty="0" err="1"/>
              <a:t>phytoplankton</a:t>
            </a:r>
            <a:r>
              <a:rPr lang="hr-HR" sz="1600" dirty="0"/>
              <a:t> </a:t>
            </a:r>
            <a:r>
              <a:rPr lang="hr-HR" sz="1600" dirty="0" err="1"/>
              <a:t>biomass</a:t>
            </a:r>
            <a:r>
              <a:rPr lang="hr-HR" sz="1600" dirty="0"/>
              <a:t> </a:t>
            </a:r>
            <a:r>
              <a:rPr lang="hr-HR" sz="1600" dirty="0" err="1"/>
              <a:t>and</a:t>
            </a:r>
            <a:r>
              <a:rPr lang="hr-HR" sz="1600" dirty="0"/>
              <a:t> </a:t>
            </a:r>
            <a:r>
              <a:rPr lang="hr-HR" sz="1600" dirty="0" err="1"/>
              <a:t>cyanobacteria</a:t>
            </a:r>
            <a:r>
              <a:rPr lang="hr-HR" sz="1600" dirty="0"/>
              <a:t> </a:t>
            </a:r>
            <a:r>
              <a:rPr lang="hr-HR" sz="1600" dirty="0" err="1"/>
              <a:t>biomass</a:t>
            </a:r>
            <a:r>
              <a:rPr lang="hr-HR" sz="1600" dirty="0"/>
              <a:t> </a:t>
            </a:r>
            <a:r>
              <a:rPr lang="hr-HR" sz="1600" dirty="0" err="1"/>
              <a:t>in</a:t>
            </a:r>
            <a:r>
              <a:rPr lang="hr-HR" sz="1600" dirty="0"/>
              <a:t> Lake </a:t>
            </a:r>
            <a:r>
              <a:rPr lang="hr-HR" sz="1600" dirty="0" err="1"/>
              <a:t>Sakadaš</a:t>
            </a:r>
            <a:r>
              <a:rPr lang="hr-HR" sz="1600" dirty="0"/>
              <a:t> </a:t>
            </a:r>
            <a:r>
              <a:rPr lang="hr-HR" sz="1600" dirty="0" err="1"/>
              <a:t>in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period 2003–2016. Red </a:t>
            </a:r>
            <a:r>
              <a:rPr lang="hr-HR" sz="1600" dirty="0" err="1"/>
              <a:t>dots</a:t>
            </a:r>
            <a:r>
              <a:rPr lang="hr-HR" sz="1600" dirty="0"/>
              <a:t> show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occurrence</a:t>
            </a:r>
            <a:r>
              <a:rPr lang="hr-HR" sz="1600" dirty="0"/>
              <a:t> </a:t>
            </a:r>
            <a:r>
              <a:rPr lang="hr-HR" sz="1600" dirty="0" err="1"/>
              <a:t>of</a:t>
            </a:r>
            <a:r>
              <a:rPr lang="hr-HR" sz="1600" dirty="0"/>
              <a:t> </a:t>
            </a:r>
            <a:r>
              <a:rPr lang="hr-HR" sz="1600" dirty="0" err="1"/>
              <a:t>R.raciborskii</a:t>
            </a:r>
            <a:r>
              <a:rPr lang="hr-HR" sz="1600" dirty="0"/>
              <a:t> </a:t>
            </a:r>
            <a:r>
              <a:rPr lang="hr-HR" sz="1600" dirty="0" err="1"/>
              <a:t>regardless</a:t>
            </a:r>
            <a:r>
              <a:rPr lang="hr-HR" sz="1600" dirty="0"/>
              <a:t> </a:t>
            </a:r>
            <a:r>
              <a:rPr lang="hr-HR" sz="1600" dirty="0" err="1"/>
              <a:t>of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abundance</a:t>
            </a:r>
            <a:r>
              <a:rPr lang="hr-HR" sz="1600" dirty="0"/>
              <a:t> </a:t>
            </a:r>
            <a:r>
              <a:rPr lang="hr-HR" sz="1600" dirty="0" err="1"/>
              <a:t>achieved</a:t>
            </a:r>
            <a:r>
              <a:rPr lang="hr-HR" sz="1600" dirty="0"/>
              <a:t>;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shaded</a:t>
            </a:r>
            <a:r>
              <a:rPr lang="hr-HR" sz="1600" dirty="0"/>
              <a:t> </a:t>
            </a:r>
            <a:r>
              <a:rPr lang="hr-HR" sz="1600" dirty="0" err="1"/>
              <a:t>area</a:t>
            </a:r>
            <a:r>
              <a:rPr lang="hr-HR" sz="1600" dirty="0"/>
              <a:t> </a:t>
            </a:r>
            <a:r>
              <a:rPr lang="hr-HR" sz="1600" dirty="0" err="1"/>
              <a:t>shows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cyanobacteria</a:t>
            </a:r>
            <a:r>
              <a:rPr lang="hr-HR" sz="1600" dirty="0"/>
              <a:t> </a:t>
            </a:r>
            <a:r>
              <a:rPr lang="hr-HR" sz="1600" dirty="0" err="1"/>
              <a:t>bloom</a:t>
            </a:r>
            <a:r>
              <a:rPr lang="hr-HR" sz="1600" dirty="0"/>
              <a:t>;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dashed</a:t>
            </a:r>
            <a:r>
              <a:rPr lang="hr-HR" sz="1600" dirty="0"/>
              <a:t> line </a:t>
            </a:r>
            <a:r>
              <a:rPr lang="hr-HR" sz="1600" dirty="0" err="1"/>
              <a:t>shows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trend.  </a:t>
            </a:r>
          </a:p>
        </p:txBody>
      </p:sp>
    </p:spTree>
    <p:extLst>
      <p:ext uri="{BB962C8B-B14F-4D97-AF65-F5344CB8AC3E}">
        <p14:creationId xmlns:p14="http://schemas.microsoft.com/office/powerpoint/2010/main" val="2328033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34756"/>
            <a:ext cx="3206261" cy="1037492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Alternative </a:t>
            </a:r>
            <a:r>
              <a:rPr lang="hr-HR" sz="2000" cap="none" dirty="0" err="1">
                <a:solidFill>
                  <a:srgbClr val="7030A0"/>
                </a:solidFill>
              </a:rPr>
              <a:t>stable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states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5819" y="2118358"/>
            <a:ext cx="3029858" cy="624842"/>
          </a:xfrm>
        </p:spPr>
        <p:txBody>
          <a:bodyPr/>
          <a:lstStyle/>
          <a:p>
            <a:r>
              <a:rPr lang="hr-HR" sz="2000" dirty="0">
                <a:solidFill>
                  <a:srgbClr val="7030A0"/>
                </a:solidFill>
              </a:rPr>
              <a:t>Trend </a:t>
            </a:r>
            <a:r>
              <a:rPr lang="hr-HR" sz="2000" dirty="0" err="1">
                <a:solidFill>
                  <a:srgbClr val="7030A0"/>
                </a:solidFill>
              </a:rPr>
              <a:t>of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nutrient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increase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872303" y="5759381"/>
            <a:ext cx="6096000" cy="916119"/>
          </a:xfrm>
        </p:spPr>
        <p:txBody>
          <a:bodyPr/>
          <a:lstStyle/>
          <a:p>
            <a:r>
              <a:rPr lang="hr-HR" dirty="0"/>
              <a:t>Figure: A</a:t>
            </a:r>
            <a:r>
              <a:rPr lang="en-US" dirty="0"/>
              <a:t>n</a:t>
            </a:r>
            <a:r>
              <a:rPr lang="hr-HR" dirty="0"/>
              <a:t>n</a:t>
            </a:r>
            <a:r>
              <a:rPr lang="en-US" dirty="0" err="1"/>
              <a:t>ual</a:t>
            </a:r>
            <a:r>
              <a:rPr lang="en-US" dirty="0"/>
              <a:t> mean values of the </a:t>
            </a:r>
            <a:r>
              <a:rPr lang="hr-HR" dirty="0"/>
              <a:t>c</a:t>
            </a:r>
            <a:r>
              <a:rPr lang="en-US" dirty="0" err="1"/>
              <a:t>hemical</a:t>
            </a:r>
            <a:r>
              <a:rPr lang="en-US" dirty="0"/>
              <a:t> properties of the waters of Lake </a:t>
            </a:r>
            <a:r>
              <a:rPr lang="en-US" dirty="0" err="1"/>
              <a:t>Sakadaš</a:t>
            </a:r>
            <a:r>
              <a:rPr lang="en-US" dirty="0"/>
              <a:t> in the period 2003–2016. The dashed line indicates the trend. Each ser</a:t>
            </a:r>
            <a:endParaRPr lang="hr-HR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A5C2E37-DBFB-4CE9-B49A-61B15C51C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858" y="182500"/>
            <a:ext cx="7527735" cy="3221476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2B3F326D-9730-40B1-A7A4-201BCD11CE5E}"/>
              </a:ext>
            </a:extLst>
          </p:cNvPr>
          <p:cNvSpPr/>
          <p:nvPr/>
        </p:nvSpPr>
        <p:spPr>
          <a:xfrm>
            <a:off x="6730699" y="3454025"/>
            <a:ext cx="5097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dirty="0"/>
              <a:t>Figure</a:t>
            </a:r>
            <a:r>
              <a:rPr lang="hr-HR" sz="1600" b="1" dirty="0">
                <a:solidFill>
                  <a:srgbClr val="FF0000"/>
                </a:solidFill>
              </a:rPr>
              <a:t>. </a:t>
            </a:r>
            <a:r>
              <a:rPr lang="hr-HR" sz="1600" b="1" dirty="0" err="1">
                <a:solidFill>
                  <a:srgbClr val="FF0000"/>
                </a:solidFill>
              </a:rPr>
              <a:t>Shifts</a:t>
            </a:r>
            <a:r>
              <a:rPr lang="hr-HR" sz="1600" b="1" dirty="0">
                <a:solidFill>
                  <a:srgbClr val="FF0000"/>
                </a:solidFill>
              </a:rPr>
              <a:t> </a:t>
            </a:r>
            <a:r>
              <a:rPr lang="hr-HR" sz="1600" b="1" dirty="0" err="1">
                <a:solidFill>
                  <a:srgbClr val="FF0000"/>
                </a:solidFill>
              </a:rPr>
              <a:t>in</a:t>
            </a:r>
            <a:r>
              <a:rPr lang="hr-HR" sz="1600" b="1" dirty="0">
                <a:solidFill>
                  <a:srgbClr val="FF0000"/>
                </a:solidFill>
              </a:rPr>
              <a:t> </a:t>
            </a:r>
            <a:r>
              <a:rPr lang="hr-HR" sz="1600" b="1" dirty="0" err="1">
                <a:solidFill>
                  <a:srgbClr val="FF0000"/>
                </a:solidFill>
              </a:rPr>
              <a:t>states</a:t>
            </a:r>
            <a:r>
              <a:rPr lang="hr-HR" sz="1600" b="1" dirty="0">
                <a:solidFill>
                  <a:srgbClr val="FF0000"/>
                </a:solidFill>
              </a:rPr>
              <a:t> </a:t>
            </a:r>
            <a:r>
              <a:rPr lang="hr-HR" sz="1600" dirty="0" err="1"/>
              <a:t>occurred</a:t>
            </a:r>
            <a:r>
              <a:rPr lang="hr-HR" sz="1600" dirty="0"/>
              <a:t> </a:t>
            </a:r>
            <a:r>
              <a:rPr lang="hr-HR" sz="1600" dirty="0" err="1"/>
              <a:t>in</a:t>
            </a:r>
            <a:r>
              <a:rPr lang="hr-HR" sz="1600" dirty="0"/>
              <a:t> Lake </a:t>
            </a:r>
            <a:r>
              <a:rPr lang="hr-HR" sz="1600" dirty="0" err="1"/>
              <a:t>Sakadaš</a:t>
            </a:r>
            <a:r>
              <a:rPr lang="hr-HR" sz="1600" dirty="0"/>
              <a:t> </a:t>
            </a:r>
            <a:r>
              <a:rPr lang="hr-HR" sz="1600" dirty="0" err="1"/>
              <a:t>in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period 2003- 2016 </a:t>
            </a:r>
            <a:r>
              <a:rPr lang="hr-HR" sz="1600" dirty="0" err="1"/>
              <a:t>based</a:t>
            </a:r>
            <a:r>
              <a:rPr lang="hr-HR" sz="1600" dirty="0"/>
              <a:t> on </a:t>
            </a:r>
            <a:r>
              <a:rPr lang="hr-HR" sz="1600" dirty="0" err="1"/>
              <a:t>phytoplankton</a:t>
            </a:r>
            <a:r>
              <a:rPr lang="hr-HR" sz="1600" dirty="0"/>
              <a:t> total </a:t>
            </a:r>
            <a:r>
              <a:rPr lang="hr-HR" sz="1600" dirty="0" err="1"/>
              <a:t>biomass</a:t>
            </a:r>
            <a:r>
              <a:rPr lang="hr-HR" sz="1600" dirty="0"/>
              <a:t> </a:t>
            </a:r>
            <a:r>
              <a:rPr lang="hr-HR" sz="1600" dirty="0" err="1"/>
              <a:t>and</a:t>
            </a:r>
            <a:r>
              <a:rPr lang="hr-HR" sz="1600" dirty="0"/>
              <a:t> </a:t>
            </a:r>
            <a:r>
              <a:rPr lang="hr-HR" sz="1600" dirty="0" err="1"/>
              <a:t>phosphorus</a:t>
            </a:r>
            <a:r>
              <a:rPr lang="hr-HR" sz="1600" dirty="0"/>
              <a:t> </a:t>
            </a:r>
            <a:r>
              <a:rPr lang="hr-HR" sz="1600" dirty="0" err="1"/>
              <a:t>concentrations</a:t>
            </a:r>
            <a:endParaRPr lang="hr-HR" sz="1600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32EDDB42-DF85-491C-AFDA-F44970383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16" y="3374029"/>
            <a:ext cx="5508887" cy="301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4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34756"/>
            <a:ext cx="3261359" cy="1037492"/>
          </a:xfrm>
        </p:spPr>
        <p:txBody>
          <a:bodyPr/>
          <a:lstStyle/>
          <a:p>
            <a:r>
              <a:rPr lang="hr-HR" sz="2400" cap="none" dirty="0" err="1">
                <a:solidFill>
                  <a:srgbClr val="7030A0"/>
                </a:solidFill>
              </a:rPr>
              <a:t>Phytoplankton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clear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state</a:t>
            </a:r>
            <a:endParaRPr lang="en-US" sz="2400" cap="none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013" y="1793238"/>
            <a:ext cx="2984268" cy="3913081"/>
          </a:xfrm>
        </p:spPr>
        <p:txBody>
          <a:bodyPr/>
          <a:lstStyle/>
          <a:p>
            <a:r>
              <a:rPr lang="en-US" sz="1800" dirty="0"/>
              <a:t>During the </a:t>
            </a:r>
            <a:r>
              <a:rPr lang="en-US" sz="1800" b="1" dirty="0">
                <a:solidFill>
                  <a:srgbClr val="7030A0"/>
                </a:solidFill>
              </a:rPr>
              <a:t>extreme dry </a:t>
            </a:r>
            <a:r>
              <a:rPr lang="en-US" sz="1800" dirty="0"/>
              <a:t>year of 2022 phytoplankton biomass was at very low level and the lake remained in a </a:t>
            </a:r>
            <a:r>
              <a:rPr lang="en-US" sz="1800" b="1" dirty="0">
                <a:solidFill>
                  <a:srgbClr val="7030A0"/>
                </a:solidFill>
              </a:rPr>
              <a:t>clear state</a:t>
            </a:r>
            <a:r>
              <a:rPr lang="en-US" sz="1800" dirty="0"/>
              <a:t>. </a:t>
            </a:r>
          </a:p>
          <a:p>
            <a:endParaRPr lang="hr-HR" sz="1800" dirty="0"/>
          </a:p>
          <a:p>
            <a:r>
              <a:rPr lang="en-US" sz="1800" dirty="0"/>
              <a:t>Unexpectedly, there was </a:t>
            </a:r>
            <a:r>
              <a:rPr lang="en-US" sz="1800" b="1" dirty="0">
                <a:solidFill>
                  <a:srgbClr val="7030A0"/>
                </a:solidFill>
              </a:rPr>
              <a:t>no occurrence of an cyanobacterial bloom,</a:t>
            </a:r>
            <a:r>
              <a:rPr lang="en-US" sz="1800" dirty="0"/>
              <a:t> as was recorded during the extremely dry period in 2003.</a:t>
            </a:r>
            <a:endParaRPr lang="hr-HR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808774" y="3429000"/>
            <a:ext cx="3640651" cy="279400"/>
          </a:xfrm>
        </p:spPr>
        <p:txBody>
          <a:bodyPr/>
          <a:lstStyle/>
          <a:p>
            <a:r>
              <a:rPr lang="hr-HR" b="1" dirty="0"/>
              <a:t>Danube water </a:t>
            </a:r>
            <a:r>
              <a:rPr lang="hr-HR" b="1" dirty="0" err="1"/>
              <a:t>level</a:t>
            </a:r>
            <a:r>
              <a:rPr lang="hr-HR" b="1" dirty="0"/>
              <a:t> (m)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FCB8549-EAE6-4578-A455-FB88087257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842" y="270580"/>
            <a:ext cx="8051339" cy="3045316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8627A6EE-F2FD-41A2-877F-C66D6284BE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130" y="3793073"/>
            <a:ext cx="8274858" cy="2088384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B359D190-815D-4A68-8D89-654922782B43}"/>
              </a:ext>
            </a:extLst>
          </p:cNvPr>
          <p:cNvSpPr txBox="1"/>
          <p:nvPr/>
        </p:nvSpPr>
        <p:spPr>
          <a:xfrm>
            <a:off x="4808774" y="5966130"/>
            <a:ext cx="364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/>
              <a:t>Phytoplankton</a:t>
            </a:r>
            <a:r>
              <a:rPr lang="hr-HR" dirty="0"/>
              <a:t> </a:t>
            </a:r>
            <a:r>
              <a:rPr lang="hr-HR" dirty="0" err="1"/>
              <a:t>biomass</a:t>
            </a:r>
            <a:r>
              <a:rPr lang="hr-HR" dirty="0"/>
              <a:t> (mg/L) 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C88160DE-1AFD-448B-B905-959B0A41CD13}"/>
              </a:ext>
            </a:extLst>
          </p:cNvPr>
          <p:cNvSpPr txBox="1"/>
          <p:nvPr/>
        </p:nvSpPr>
        <p:spPr>
          <a:xfrm flipH="1">
            <a:off x="7909559" y="930824"/>
            <a:ext cx="200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solidFill>
                  <a:srgbClr val="FF0000"/>
                </a:solidFill>
              </a:rPr>
              <a:t>Extreme</a:t>
            </a:r>
            <a:r>
              <a:rPr lang="hr-HR" dirty="0">
                <a:solidFill>
                  <a:srgbClr val="FF0000"/>
                </a:solidFill>
              </a:rPr>
              <a:t> </a:t>
            </a:r>
            <a:r>
              <a:rPr lang="hr-HR" dirty="0" err="1">
                <a:solidFill>
                  <a:srgbClr val="FF0000"/>
                </a:solidFill>
              </a:rPr>
              <a:t>dry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7DE96F62-F3B6-4237-82AD-E94AAD9D3CC0}"/>
              </a:ext>
            </a:extLst>
          </p:cNvPr>
          <p:cNvSpPr txBox="1"/>
          <p:nvPr/>
        </p:nvSpPr>
        <p:spPr>
          <a:xfrm>
            <a:off x="7569843" y="4560425"/>
            <a:ext cx="2835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>
                <a:solidFill>
                  <a:srgbClr val="FF0000"/>
                </a:solidFill>
              </a:rPr>
              <a:t>Phytoplankton</a:t>
            </a:r>
            <a:r>
              <a:rPr lang="hr-HR" dirty="0">
                <a:solidFill>
                  <a:srgbClr val="FF0000"/>
                </a:solidFill>
              </a:rPr>
              <a:t> </a:t>
            </a:r>
            <a:r>
              <a:rPr lang="hr-HR" dirty="0" err="1">
                <a:solidFill>
                  <a:srgbClr val="FF0000"/>
                </a:solidFill>
              </a:rPr>
              <a:t>clear</a:t>
            </a:r>
            <a:r>
              <a:rPr lang="hr-HR" dirty="0">
                <a:solidFill>
                  <a:srgbClr val="FF0000"/>
                </a:solidFill>
              </a:rPr>
              <a:t> </a:t>
            </a:r>
            <a:r>
              <a:rPr lang="hr-HR" dirty="0" err="1">
                <a:solidFill>
                  <a:srgbClr val="FF0000"/>
                </a:solidFill>
              </a:rPr>
              <a:t>state</a:t>
            </a:r>
            <a:endParaRPr lang="hr-H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73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818" y="287116"/>
            <a:ext cx="8959781" cy="1037492"/>
          </a:xfrm>
        </p:spPr>
        <p:txBody>
          <a:bodyPr/>
          <a:lstStyle/>
          <a:p>
            <a:r>
              <a:rPr lang="hr-HR" sz="2400" cap="none" dirty="0" err="1">
                <a:solidFill>
                  <a:srgbClr val="7030A0"/>
                </a:solidFill>
              </a:rPr>
              <a:t>Cosequences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of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extreme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hydrological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r>
              <a:rPr lang="hr-HR" sz="2400" cap="none" dirty="0" err="1">
                <a:solidFill>
                  <a:srgbClr val="7030A0"/>
                </a:solidFill>
              </a:rPr>
              <a:t>events</a:t>
            </a:r>
            <a:r>
              <a:rPr lang="hr-HR" sz="2400" cap="none" dirty="0">
                <a:solidFill>
                  <a:srgbClr val="7030A0"/>
                </a:solidFill>
              </a:rPr>
              <a:t> on </a:t>
            </a:r>
            <a:r>
              <a:rPr lang="hr-HR" sz="2400" cap="none" dirty="0" err="1">
                <a:solidFill>
                  <a:srgbClr val="7030A0"/>
                </a:solidFill>
              </a:rPr>
              <a:t>the</a:t>
            </a:r>
            <a:r>
              <a:rPr lang="hr-HR" sz="2400" cap="none" dirty="0">
                <a:solidFill>
                  <a:srgbClr val="7030A0"/>
                </a:solidFill>
              </a:rPr>
              <a:t> Kopački rit </a:t>
            </a:r>
            <a:r>
              <a:rPr lang="hr-HR" sz="2400" cap="none" dirty="0" err="1">
                <a:solidFill>
                  <a:srgbClr val="7030A0"/>
                </a:solidFill>
              </a:rPr>
              <a:t>waters</a:t>
            </a:r>
            <a:r>
              <a:rPr lang="hr-HR" sz="2400" cap="none" dirty="0">
                <a:solidFill>
                  <a:srgbClr val="7030A0"/>
                </a:solidFill>
              </a:rPr>
              <a:t> </a:t>
            </a:r>
            <a:endParaRPr lang="en-US" sz="24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6A7C8025-0C26-45B3-9F40-BE17B90480C7}"/>
              </a:ext>
            </a:extLst>
          </p:cNvPr>
          <p:cNvSpPr/>
          <p:nvPr/>
        </p:nvSpPr>
        <p:spPr>
          <a:xfrm>
            <a:off x="4675823" y="1732455"/>
            <a:ext cx="644010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r-HR" sz="2000" dirty="0">
                <a:solidFill>
                  <a:srgbClr val="7030A0"/>
                </a:solidFill>
              </a:rPr>
              <a:t>O</a:t>
            </a:r>
            <a:r>
              <a:rPr lang="en-US" sz="2000" dirty="0" err="1">
                <a:solidFill>
                  <a:srgbClr val="7030A0"/>
                </a:solidFill>
              </a:rPr>
              <a:t>ur</a:t>
            </a:r>
            <a:r>
              <a:rPr lang="en-US" sz="2000" dirty="0">
                <a:solidFill>
                  <a:srgbClr val="7030A0"/>
                </a:solidFill>
              </a:rPr>
              <a:t> results suggest that the </a:t>
            </a:r>
            <a:r>
              <a:rPr lang="en-US" sz="2000" b="1" dirty="0">
                <a:solidFill>
                  <a:srgbClr val="7030A0"/>
                </a:solidFill>
              </a:rPr>
              <a:t>decreasing trend of total cyanobacterial biomass as well as total phytoplankton </a:t>
            </a:r>
            <a:r>
              <a:rPr lang="en-US" sz="2000" dirty="0">
                <a:solidFill>
                  <a:srgbClr val="7030A0"/>
                </a:solidFill>
              </a:rPr>
              <a:t>biomass in the studied floodplain shallow lake with a clear </a:t>
            </a:r>
            <a:r>
              <a:rPr lang="en-US" sz="2000" b="1" dirty="0">
                <a:solidFill>
                  <a:srgbClr val="7030A0"/>
                </a:solidFill>
              </a:rPr>
              <a:t>trend of nutrient increase </a:t>
            </a:r>
            <a:r>
              <a:rPr lang="en-US" sz="2000" dirty="0">
                <a:solidFill>
                  <a:srgbClr val="7030A0"/>
                </a:solidFill>
              </a:rPr>
              <a:t>is related to the </a:t>
            </a:r>
            <a:r>
              <a:rPr lang="en-US" sz="2000" b="1" dirty="0">
                <a:solidFill>
                  <a:srgbClr val="7030A0"/>
                </a:solidFill>
              </a:rPr>
              <a:t>increasing frequency of extreme hydrological events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endParaRPr lang="hr-HR" b="1" dirty="0">
              <a:solidFill>
                <a:srgbClr val="FF0000"/>
              </a:solidFill>
            </a:endParaRPr>
          </a:p>
          <a:p>
            <a:endParaRPr lang="hr-HR" dirty="0"/>
          </a:p>
        </p:txBody>
      </p:sp>
      <p:pic>
        <p:nvPicPr>
          <p:cNvPr id="1026" name="Picture 2" descr="https://www.mdpi.com/files/uploaded/covers/water/cover-water-v17-i3.png">
            <a:extLst>
              <a:ext uri="{FF2B5EF4-FFF2-40B4-BE49-F238E27FC236}">
                <a16:creationId xmlns:a16="http://schemas.microsoft.com/office/drawing/2014/main" id="{55FDA279-871A-4C29-82A6-041DDD0C7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9" y="1561871"/>
            <a:ext cx="3640651" cy="523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zervirano mjesto sadržaja 6">
            <a:extLst>
              <a:ext uri="{FF2B5EF4-FFF2-40B4-BE49-F238E27FC236}">
                <a16:creationId xmlns:a16="http://schemas.microsoft.com/office/drawing/2014/main" id="{B8F2D9C8-EE34-4521-88B0-F0A32D0FF7C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795520" y="4178589"/>
            <a:ext cx="6200708" cy="1876771"/>
          </a:xfrm>
        </p:spPr>
        <p:txBody>
          <a:bodyPr/>
          <a:lstStyle/>
          <a:p>
            <a:pPr algn="just"/>
            <a:r>
              <a:rPr lang="en-US" sz="2000" dirty="0">
                <a:solidFill>
                  <a:srgbClr val="7030A0"/>
                </a:solidFill>
              </a:rPr>
              <a:t>Therefore, the effects of climate change on the progressive development of </a:t>
            </a:r>
            <a:r>
              <a:rPr lang="en-US" sz="2000" b="1" dirty="0">
                <a:solidFill>
                  <a:srgbClr val="7030A0"/>
                </a:solidFill>
              </a:rPr>
              <a:t>invasive cyanobacterial species,</a:t>
            </a:r>
            <a:r>
              <a:rPr lang="en-US" sz="2000" dirty="0">
                <a:solidFill>
                  <a:srgbClr val="7030A0"/>
                </a:solidFill>
              </a:rPr>
              <a:t> including </a:t>
            </a:r>
            <a:r>
              <a:rPr lang="en-US" sz="2000" i="1" dirty="0">
                <a:solidFill>
                  <a:srgbClr val="7030A0"/>
                </a:solidFill>
              </a:rPr>
              <a:t>R</a:t>
            </a:r>
            <a:r>
              <a:rPr lang="hr-HR" sz="2000" i="1" dirty="0" err="1">
                <a:solidFill>
                  <a:srgbClr val="7030A0"/>
                </a:solidFill>
              </a:rPr>
              <a:t>aphidiopsis</a:t>
            </a:r>
            <a:r>
              <a:rPr lang="hr-HR" sz="2000" i="1" dirty="0">
                <a:solidFill>
                  <a:srgbClr val="7030A0"/>
                </a:solidFill>
              </a:rPr>
              <a:t> </a:t>
            </a:r>
            <a:r>
              <a:rPr lang="en-US" sz="2000" i="1" dirty="0" err="1">
                <a:solidFill>
                  <a:srgbClr val="7030A0"/>
                </a:solidFill>
              </a:rPr>
              <a:t>raciborskii</a:t>
            </a:r>
            <a:r>
              <a:rPr lang="en-US" sz="2000" dirty="0">
                <a:solidFill>
                  <a:srgbClr val="7030A0"/>
                </a:solidFill>
              </a:rPr>
              <a:t>, may be less detrimental in dynamic ecosystems as they are floodplain lakes with a </a:t>
            </a:r>
            <a:r>
              <a:rPr lang="en-US" sz="2000" b="1" dirty="0">
                <a:solidFill>
                  <a:srgbClr val="7030A0"/>
                </a:solidFill>
              </a:rPr>
              <a:t>preserved natural connection to the parent river.</a:t>
            </a:r>
            <a:endParaRPr lang="hr-HR" sz="2000" b="1" dirty="0">
              <a:solidFill>
                <a:srgbClr val="7030A0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40122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34756"/>
            <a:ext cx="3206261" cy="1037492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Role </a:t>
            </a:r>
            <a:r>
              <a:rPr lang="hr-HR" sz="2000" cap="none" dirty="0" err="1">
                <a:solidFill>
                  <a:srgbClr val="7030A0"/>
                </a:solidFill>
              </a:rPr>
              <a:t>of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macrophytes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419641" y="149201"/>
            <a:ext cx="6175154" cy="823912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hr-HR" dirty="0"/>
              <a:t> </a:t>
            </a:r>
            <a:r>
              <a:rPr lang="hr-HR" dirty="0">
                <a:solidFill>
                  <a:srgbClr val="7030A0"/>
                </a:solidFill>
              </a:rPr>
              <a:t>Alternative </a:t>
            </a:r>
            <a:r>
              <a:rPr lang="hr-HR" dirty="0" err="1">
                <a:solidFill>
                  <a:srgbClr val="7030A0"/>
                </a:solidFill>
              </a:rPr>
              <a:t>stable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states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in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shallow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lakes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B14A5-E7B8-4F35-8378-DB748F6A6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3675" y="5606970"/>
            <a:ext cx="2851709" cy="277917"/>
          </a:xfrm>
        </p:spPr>
        <p:txBody>
          <a:bodyPr/>
          <a:lstStyle/>
          <a:p>
            <a:r>
              <a:rPr lang="hr-HR" sz="1600" b="0" dirty="0">
                <a:solidFill>
                  <a:schemeClr val="tx1"/>
                </a:solidFill>
              </a:rPr>
              <a:t>Figure: </a:t>
            </a:r>
            <a:r>
              <a:rPr lang="hr-HR" sz="1600" b="0" dirty="0" err="1">
                <a:solidFill>
                  <a:schemeClr val="tx1"/>
                </a:solidFill>
              </a:rPr>
              <a:t>Chao</a:t>
            </a:r>
            <a:r>
              <a:rPr lang="hr-HR" sz="1600" b="0" dirty="0">
                <a:solidFill>
                  <a:schemeClr val="tx1"/>
                </a:solidFill>
              </a:rPr>
              <a:t> </a:t>
            </a:r>
            <a:r>
              <a:rPr lang="hr-HR" sz="1600" b="0" dirty="0" err="1">
                <a:solidFill>
                  <a:schemeClr val="tx1"/>
                </a:solidFill>
              </a:rPr>
              <a:t>et</a:t>
            </a:r>
            <a:r>
              <a:rPr lang="hr-HR" sz="1600" b="0" dirty="0">
                <a:solidFill>
                  <a:schemeClr val="tx1"/>
                </a:solidFill>
              </a:rPr>
              <a:t> </a:t>
            </a:r>
            <a:r>
              <a:rPr lang="hr-HR" sz="1600" b="0" dirty="0" err="1">
                <a:solidFill>
                  <a:schemeClr val="tx1"/>
                </a:solidFill>
              </a:rPr>
              <a:t>al</a:t>
            </a:r>
            <a:r>
              <a:rPr lang="hr-HR" sz="1600" b="0" dirty="0">
                <a:solidFill>
                  <a:schemeClr val="tx1"/>
                </a:solidFill>
              </a:rPr>
              <a:t>., 2022)</a:t>
            </a:r>
            <a:endParaRPr lang="en-US" sz="1600" b="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90" y="1854015"/>
            <a:ext cx="3410487" cy="4458066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sz="1800" dirty="0"/>
              <a:t>As the main primary producer in shallow lakes, submerged macrophytes perform key </a:t>
            </a:r>
            <a:r>
              <a:rPr lang="en-US" sz="1800" b="1" dirty="0">
                <a:solidFill>
                  <a:srgbClr val="00B050"/>
                </a:solidFill>
              </a:rPr>
              <a:t>ecological functions </a:t>
            </a:r>
            <a:r>
              <a:rPr lang="en-US" sz="1800" dirty="0"/>
              <a:t>in lake ecosystems, such as</a:t>
            </a:r>
            <a:r>
              <a:rPr lang="hr-HR" sz="1800" dirty="0"/>
              <a:t>:</a:t>
            </a:r>
          </a:p>
          <a:p>
            <a:r>
              <a:rPr lang="en-US" sz="1800" dirty="0"/>
              <a:t> providing shelter and food for organisms</a:t>
            </a:r>
            <a:r>
              <a:rPr lang="hr-HR" sz="1800" dirty="0"/>
              <a:t>;</a:t>
            </a:r>
          </a:p>
          <a:p>
            <a:r>
              <a:rPr lang="en-US" sz="1800" dirty="0"/>
              <a:t>reducing phytoplankton biomass by allelopathic inhibition</a:t>
            </a:r>
            <a:r>
              <a:rPr lang="hr-HR" sz="1800" dirty="0"/>
              <a:t>;</a:t>
            </a:r>
          </a:p>
          <a:p>
            <a:r>
              <a:rPr lang="en-US" sz="1800" dirty="0"/>
              <a:t> removing nutrients in water and controlling sediment resuspension</a:t>
            </a:r>
            <a:r>
              <a:rPr lang="hr-HR" sz="1800" dirty="0"/>
              <a:t>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hr-HR" sz="1800" dirty="0"/>
              <a:t>   </a:t>
            </a:r>
            <a:r>
              <a:rPr lang="hr-HR" sz="1800" dirty="0">
                <a:solidFill>
                  <a:srgbClr val="0070C0"/>
                </a:solidFill>
              </a:rPr>
              <a:t>- </a:t>
            </a:r>
            <a:r>
              <a:rPr lang="en-US" sz="1800" b="1" dirty="0">
                <a:solidFill>
                  <a:srgbClr val="0070C0"/>
                </a:solidFill>
              </a:rPr>
              <a:t>improving</a:t>
            </a:r>
            <a:r>
              <a:rPr lang="hr-HR" sz="1800" b="1" dirty="0">
                <a:solidFill>
                  <a:srgbClr val="0070C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water quality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FF0000"/>
                </a:solidFill>
              </a:rPr>
              <a:t>maintaining a clear water state</a:t>
            </a:r>
            <a:r>
              <a:rPr lang="en-US" sz="1800" dirty="0"/>
              <a:t>. </a:t>
            </a:r>
            <a:endParaRPr lang="hr-HR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BBB0D3-F4B5-4146-8064-6CACD6B0C1A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594795" y="1654504"/>
            <a:ext cx="3812344" cy="453801"/>
          </a:xfrm>
        </p:spPr>
        <p:txBody>
          <a:bodyPr/>
          <a:lstStyle/>
          <a:p>
            <a:r>
              <a:rPr lang="hr-HR" dirty="0"/>
              <a:t>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074" name="Picture 2" descr="https://ars.els-cdn.com/content/image/1-s2.0-S0048969722005526-ga1_lrg.jpg">
            <a:extLst>
              <a:ext uri="{FF2B5EF4-FFF2-40B4-BE49-F238E27FC236}">
                <a16:creationId xmlns:a16="http://schemas.microsoft.com/office/drawing/2014/main" id="{FEB320BC-FD7B-4100-9E16-136359D0C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206" y="1478280"/>
            <a:ext cx="6175154" cy="411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272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8" y="1049053"/>
            <a:ext cx="3894902" cy="669749"/>
          </a:xfrm>
        </p:spPr>
        <p:txBody>
          <a:bodyPr/>
          <a:lstStyle/>
          <a:p>
            <a:r>
              <a:rPr lang="hr-HR" sz="2400" cap="none" dirty="0" err="1">
                <a:solidFill>
                  <a:srgbClr val="002060"/>
                </a:solidFill>
              </a:rPr>
              <a:t>Hydrological</a:t>
            </a:r>
            <a:r>
              <a:rPr lang="hr-HR" sz="2400" cap="none" dirty="0">
                <a:solidFill>
                  <a:srgbClr val="002060"/>
                </a:solidFill>
              </a:rPr>
              <a:t> e</a:t>
            </a:r>
            <a:r>
              <a:rPr lang="en-US" sz="2400" cap="none" dirty="0" err="1">
                <a:solidFill>
                  <a:srgbClr val="002060"/>
                </a:solidFill>
              </a:rPr>
              <a:t>xtreme</a:t>
            </a:r>
            <a:r>
              <a:rPr lang="hr-HR" sz="2400" cap="none" dirty="0">
                <a:solidFill>
                  <a:srgbClr val="002060"/>
                </a:solidFill>
              </a:rPr>
              <a:t> - </a:t>
            </a:r>
            <a:r>
              <a:rPr lang="hr-HR" sz="2400" cap="none" dirty="0" err="1">
                <a:solidFill>
                  <a:srgbClr val="002060"/>
                </a:solidFill>
              </a:rPr>
              <a:t>potential</a:t>
            </a:r>
            <a:r>
              <a:rPr lang="hr-HR" sz="2400" cap="none" dirty="0">
                <a:solidFill>
                  <a:srgbClr val="002060"/>
                </a:solidFill>
              </a:rPr>
              <a:t> </a:t>
            </a:r>
            <a:r>
              <a:rPr lang="hr-HR" sz="2400" cap="none" dirty="0" err="1">
                <a:solidFill>
                  <a:srgbClr val="002060"/>
                </a:solidFill>
              </a:rPr>
              <a:t>consequences</a:t>
            </a:r>
            <a:r>
              <a:rPr lang="hr-HR" sz="2400" cap="none" dirty="0">
                <a:solidFill>
                  <a:srgbClr val="002060"/>
                </a:solidFill>
              </a:rPr>
              <a:t> </a:t>
            </a:r>
            <a:endParaRPr lang="en-US" sz="2400" cap="none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C3F2-B4B0-476E-B1B8-BF10CC2F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687" y="4031132"/>
            <a:ext cx="9474626" cy="157101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Generally, the impacts of single extreme events such as floods, droughts, etc., </a:t>
            </a:r>
            <a:r>
              <a:rPr lang="en-US" sz="2000" b="1" dirty="0">
                <a:solidFill>
                  <a:srgbClr val="7030A0"/>
                </a:solidFill>
              </a:rPr>
              <a:t>depend on the context </a:t>
            </a:r>
            <a:r>
              <a:rPr lang="en-US" sz="2000" dirty="0">
                <a:solidFill>
                  <a:srgbClr val="7030A0"/>
                </a:solidFill>
              </a:rPr>
              <a:t>and can ultimately be deleterious but also beneficial; </a:t>
            </a:r>
            <a:endParaRPr lang="hr-HR" sz="20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7030A0"/>
                </a:solidFill>
              </a:rPr>
              <a:t>the factors that need to be considered are the </a:t>
            </a:r>
            <a:r>
              <a:rPr lang="en-US" sz="2000" b="1" dirty="0">
                <a:solidFill>
                  <a:srgbClr val="7030A0"/>
                </a:solidFill>
              </a:rPr>
              <a:t>magnitude, extent, and timing of the event </a:t>
            </a:r>
            <a:r>
              <a:rPr lang="en-US" sz="2000" dirty="0">
                <a:solidFill>
                  <a:srgbClr val="7030A0"/>
                </a:solidFill>
              </a:rPr>
              <a:t>in relation to the life cycles of the constituent species [</a:t>
            </a:r>
            <a:r>
              <a:rPr lang="hr-HR" sz="2000" dirty="0" err="1">
                <a:solidFill>
                  <a:srgbClr val="7030A0"/>
                </a:solidFill>
              </a:rPr>
              <a:t>Ledger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and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Milner</a:t>
            </a:r>
            <a:r>
              <a:rPr lang="hr-HR" sz="2000" dirty="0">
                <a:solidFill>
                  <a:srgbClr val="7030A0"/>
                </a:solidFill>
              </a:rPr>
              <a:t>, 2015</a:t>
            </a:r>
            <a:r>
              <a:rPr lang="en-US" sz="2000" dirty="0">
                <a:solidFill>
                  <a:srgbClr val="7030A0"/>
                </a:solidFill>
              </a:rPr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4ADE-29EB-4797-9A6F-40ABDA20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7" name="Picture 4" descr="C:\Users\fstevic\Desktop\Doktorat\Sakadas.tif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7" b="14997"/>
          <a:stretch>
            <a:fillRect/>
          </a:stretch>
        </p:blipFill>
        <p:spPr bwMode="auto">
          <a:xfrm>
            <a:off x="7101840" y="397925"/>
            <a:ext cx="4801774" cy="27721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:\Mihaljevic za Kopacki\Dunav Batina kolovoz 2026 ZEV.jpg">
            <a:extLst>
              <a:ext uri="{FF2B5EF4-FFF2-40B4-BE49-F238E27FC236}">
                <a16:creationId xmlns:a16="http://schemas.microsoft.com/office/drawing/2014/main" id="{645E2E91-70E1-41EB-A807-AE6F577EAE1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866" y="397926"/>
            <a:ext cx="3611094" cy="2772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21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34756"/>
            <a:ext cx="3206261" cy="1037492"/>
          </a:xfrm>
        </p:spPr>
        <p:txBody>
          <a:bodyPr/>
          <a:lstStyle/>
          <a:p>
            <a:r>
              <a:rPr lang="hr-HR" sz="2000" cap="none" dirty="0">
                <a:solidFill>
                  <a:srgbClr val="7030A0"/>
                </a:solidFill>
              </a:rPr>
              <a:t>IAD  - </a:t>
            </a:r>
            <a:r>
              <a:rPr lang="hr-HR" sz="2000" cap="none" dirty="0" err="1">
                <a:solidFill>
                  <a:srgbClr val="7030A0"/>
                </a:solidFill>
              </a:rPr>
              <a:t>Fact</a:t>
            </a:r>
            <a:r>
              <a:rPr lang="hr-HR" sz="2000" cap="none" dirty="0">
                <a:solidFill>
                  <a:srgbClr val="7030A0"/>
                </a:solidFill>
              </a:rPr>
              <a:t> </a:t>
            </a:r>
            <a:r>
              <a:rPr lang="hr-HR" sz="2000" cap="none" dirty="0" err="1">
                <a:solidFill>
                  <a:srgbClr val="7030A0"/>
                </a:solidFill>
              </a:rPr>
              <a:t>Sheet</a:t>
            </a:r>
            <a:endParaRPr lang="en-US" sz="2000" cap="none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F224446-F701-401A-AE7F-24AC453FE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002" y="175484"/>
            <a:ext cx="2926701" cy="218073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FC8B22A-1740-4ED7-8CAE-04858C4C2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2627" y="4412200"/>
            <a:ext cx="2823285" cy="211746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870A0B8-1B3B-4F1E-BF72-8B8D9199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54" y="2597507"/>
            <a:ext cx="2784465" cy="2117464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ECE5E3F4-A869-446B-B223-9FEBA7803B7C}"/>
              </a:ext>
            </a:extLst>
          </p:cNvPr>
          <p:cNvSpPr/>
          <p:nvPr/>
        </p:nvSpPr>
        <p:spPr>
          <a:xfrm>
            <a:off x="3914013" y="232561"/>
            <a:ext cx="4612640" cy="42473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Low water is not simply a local problem visible at one gauge.</a:t>
            </a:r>
            <a:endParaRPr lang="hr-HR" dirty="0"/>
          </a:p>
          <a:p>
            <a:r>
              <a:rPr lang="en-US" dirty="0"/>
              <a:t> </a:t>
            </a:r>
            <a:r>
              <a:rPr lang="hr-HR" dirty="0" err="1"/>
              <a:t>Low</a:t>
            </a:r>
            <a:r>
              <a:rPr lang="hr-HR" dirty="0"/>
              <a:t> water </a:t>
            </a:r>
            <a:r>
              <a:rPr lang="en-US" dirty="0"/>
              <a:t>reflects</a:t>
            </a:r>
            <a:r>
              <a:rPr lang="hr-HR" dirty="0"/>
              <a:t>:</a:t>
            </a:r>
          </a:p>
          <a:p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the availability, movement, retention and use of water across the entire Danube River Basin, </a:t>
            </a:r>
            <a:endParaRPr lang="hr-HR" dirty="0"/>
          </a:p>
          <a:p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ecosystem degradation</a:t>
            </a:r>
            <a:r>
              <a:rPr lang="en-US" dirty="0"/>
              <a:t>, </a:t>
            </a:r>
            <a:endParaRPr lang="hr-HR" dirty="0"/>
          </a:p>
          <a:p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creating </a:t>
            </a:r>
            <a:r>
              <a:rPr lang="en-US" dirty="0" err="1"/>
              <a:t>favourable</a:t>
            </a:r>
            <a:r>
              <a:rPr lang="en-US" dirty="0"/>
              <a:t> conditions </a:t>
            </a:r>
            <a:r>
              <a:rPr lang="en-US" b="1" dirty="0"/>
              <a:t>for invasive alien species</a:t>
            </a:r>
            <a:r>
              <a:rPr lang="hr-HR" b="1" dirty="0"/>
              <a:t>,</a:t>
            </a:r>
          </a:p>
          <a:p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contributing to </a:t>
            </a:r>
            <a:r>
              <a:rPr lang="en-US" b="1" dirty="0"/>
              <a:t>declining aquatic and wetland biodiversity.</a:t>
            </a:r>
            <a:endParaRPr lang="hr-HR" b="1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E06DB19F-5C20-47F2-AE77-1ADC2AF9F1F0}"/>
              </a:ext>
            </a:extLst>
          </p:cNvPr>
          <p:cNvSpPr/>
          <p:nvPr/>
        </p:nvSpPr>
        <p:spPr>
          <a:xfrm>
            <a:off x="213126" y="1459852"/>
            <a:ext cx="3212919" cy="1015663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US" sz="2000" dirty="0"/>
              <a:t>The Danube at Low Flow</a:t>
            </a:r>
            <a:r>
              <a:rPr lang="hr-HR" sz="2000" dirty="0"/>
              <a:t> </a:t>
            </a:r>
          </a:p>
          <a:p>
            <a:pPr marL="342900" indent="-342900">
              <a:buFontTx/>
              <a:buChar char="-"/>
            </a:pPr>
            <a:r>
              <a:rPr lang="en-US" sz="2000" b="1" dirty="0">
                <a:solidFill>
                  <a:srgbClr val="FF0000"/>
                </a:solidFill>
              </a:rPr>
              <a:t>problems and possible negative impacts</a:t>
            </a:r>
            <a:endParaRPr lang="hr-HR" dirty="0"/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F9B7C04A-BD44-4E5C-843C-D7E8DBFC55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777" y="753502"/>
            <a:ext cx="1104900" cy="552450"/>
          </a:xfrm>
          <a:prstGeom prst="rect">
            <a:avLst/>
          </a:prstGeom>
        </p:spPr>
      </p:pic>
      <p:sp>
        <p:nvSpPr>
          <p:cNvPr id="12" name="Pravokutnik 11">
            <a:extLst>
              <a:ext uri="{FF2B5EF4-FFF2-40B4-BE49-F238E27FC236}">
                <a16:creationId xmlns:a16="http://schemas.microsoft.com/office/drawing/2014/main" id="{4DD7215E-6558-4F87-BA0F-07E2B5DFFFFD}"/>
              </a:ext>
            </a:extLst>
          </p:cNvPr>
          <p:cNvSpPr/>
          <p:nvPr/>
        </p:nvSpPr>
        <p:spPr>
          <a:xfrm>
            <a:off x="247565" y="4681267"/>
            <a:ext cx="85408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err="1"/>
              <a:t>Photos</a:t>
            </a:r>
            <a:r>
              <a:rPr lang="hr-HR" dirty="0"/>
              <a:t> : </a:t>
            </a:r>
            <a:r>
              <a:rPr lang="hr-HR" b="1" dirty="0" err="1"/>
              <a:t>Aquatic</a:t>
            </a:r>
            <a:r>
              <a:rPr lang="hr-HR" b="1" dirty="0"/>
              <a:t> </a:t>
            </a:r>
            <a:r>
              <a:rPr lang="hr-HR" b="1" dirty="0" err="1"/>
              <a:t>biota</a:t>
            </a:r>
            <a:r>
              <a:rPr lang="hr-HR" b="1" dirty="0"/>
              <a:t> </a:t>
            </a:r>
            <a:r>
              <a:rPr lang="hr-HR" b="1" dirty="0" err="1"/>
              <a:t>cannot</a:t>
            </a:r>
            <a:r>
              <a:rPr lang="hr-HR" b="1" dirty="0"/>
              <a:t> </a:t>
            </a:r>
            <a:r>
              <a:rPr lang="hr-HR" b="1" dirty="0" err="1"/>
              <a:t>escape</a:t>
            </a:r>
            <a:r>
              <a:rPr lang="hr-HR" b="1" dirty="0"/>
              <a:t> </a:t>
            </a:r>
            <a:r>
              <a:rPr lang="hr-HR" b="1" dirty="0" err="1"/>
              <a:t>the</a:t>
            </a:r>
            <a:r>
              <a:rPr lang="hr-HR" b="1" dirty="0"/>
              <a:t> </a:t>
            </a:r>
            <a:r>
              <a:rPr lang="hr-HR" b="1" dirty="0" err="1"/>
              <a:t>drying</a:t>
            </a:r>
            <a:r>
              <a:rPr lang="hr-HR" b="1" dirty="0"/>
              <a:t> </a:t>
            </a:r>
            <a:r>
              <a:rPr lang="hr-HR" b="1" dirty="0" err="1"/>
              <a:t>of</a:t>
            </a:r>
            <a:r>
              <a:rPr lang="hr-HR" b="1" dirty="0"/>
              <a:t> </a:t>
            </a:r>
            <a:r>
              <a:rPr lang="hr-HR" b="1" dirty="0" err="1"/>
              <a:t>floodplain</a:t>
            </a:r>
            <a:r>
              <a:rPr lang="hr-HR" b="1" dirty="0"/>
              <a:t> side </a:t>
            </a:r>
            <a:r>
              <a:rPr lang="hr-HR" b="1" dirty="0" err="1"/>
              <a:t>channels</a:t>
            </a:r>
            <a:r>
              <a:rPr lang="hr-HR" b="1" dirty="0"/>
              <a:t>, </a:t>
            </a:r>
            <a:r>
              <a:rPr lang="hr-HR" b="1" dirty="0" err="1"/>
              <a:t>including</a:t>
            </a:r>
            <a:r>
              <a:rPr lang="hr-HR" b="1" dirty="0"/>
              <a:t> </a:t>
            </a:r>
            <a:r>
              <a:rPr lang="hr-HR" b="1" dirty="0" err="1"/>
              <a:t>both</a:t>
            </a:r>
            <a:r>
              <a:rPr lang="hr-HR" b="1" dirty="0"/>
              <a:t> </a:t>
            </a:r>
            <a:r>
              <a:rPr lang="hr-HR" b="1" dirty="0" err="1"/>
              <a:t>native</a:t>
            </a:r>
            <a:r>
              <a:rPr lang="hr-HR" b="1" dirty="0"/>
              <a:t> </a:t>
            </a:r>
            <a:r>
              <a:rPr lang="hr-HR" b="1" dirty="0" err="1"/>
              <a:t>and</a:t>
            </a:r>
            <a:r>
              <a:rPr lang="hr-HR" b="1" dirty="0"/>
              <a:t> </a:t>
            </a:r>
            <a:r>
              <a:rPr lang="hr-HR" b="1" dirty="0" err="1"/>
              <a:t>invasive</a:t>
            </a:r>
            <a:r>
              <a:rPr lang="hr-HR" b="1" dirty="0"/>
              <a:t> </a:t>
            </a:r>
            <a:r>
              <a:rPr lang="hr-HR" b="1" dirty="0" err="1"/>
              <a:t>species</a:t>
            </a:r>
            <a:r>
              <a:rPr lang="hr-HR" dirty="0"/>
              <a:t>. </a:t>
            </a:r>
          </a:p>
          <a:p>
            <a:r>
              <a:rPr lang="hr-HR" dirty="0" err="1"/>
              <a:t>Native</a:t>
            </a:r>
            <a:r>
              <a:rPr lang="hr-HR" dirty="0"/>
              <a:t> </a:t>
            </a:r>
            <a:r>
              <a:rPr lang="hr-HR" dirty="0" err="1"/>
              <a:t>wild</a:t>
            </a:r>
            <a:r>
              <a:rPr lang="hr-HR" dirty="0"/>
              <a:t> </a:t>
            </a:r>
            <a:r>
              <a:rPr lang="hr-HR" dirty="0" err="1"/>
              <a:t>common</a:t>
            </a:r>
            <a:r>
              <a:rPr lang="hr-HR" dirty="0"/>
              <a:t> </a:t>
            </a:r>
            <a:r>
              <a:rPr lang="hr-HR" dirty="0" err="1"/>
              <a:t>carp</a:t>
            </a:r>
            <a:r>
              <a:rPr lang="hr-HR" dirty="0"/>
              <a:t> (</a:t>
            </a:r>
            <a:r>
              <a:rPr lang="hr-HR" dirty="0" err="1"/>
              <a:t>Cyprinus</a:t>
            </a:r>
            <a:r>
              <a:rPr lang="hr-HR" dirty="0"/>
              <a:t> </a:t>
            </a:r>
            <a:r>
              <a:rPr lang="hr-HR" dirty="0" err="1"/>
              <a:t>carpio</a:t>
            </a:r>
            <a:r>
              <a:rPr lang="hr-HR" dirty="0"/>
              <a:t>)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invasive</a:t>
            </a:r>
            <a:r>
              <a:rPr lang="hr-HR" dirty="0"/>
              <a:t> </a:t>
            </a:r>
            <a:r>
              <a:rPr lang="hr-HR" dirty="0" err="1"/>
              <a:t>fish</a:t>
            </a:r>
            <a:r>
              <a:rPr lang="hr-HR" dirty="0"/>
              <a:t> North American </a:t>
            </a:r>
            <a:r>
              <a:rPr lang="hr-HR" dirty="0" err="1"/>
              <a:t>black</a:t>
            </a:r>
            <a:r>
              <a:rPr lang="hr-HR" dirty="0"/>
              <a:t> </a:t>
            </a:r>
            <a:r>
              <a:rPr lang="hr-HR" dirty="0" err="1"/>
              <a:t>bullhead</a:t>
            </a:r>
            <a:r>
              <a:rPr lang="hr-HR" dirty="0"/>
              <a:t> (</a:t>
            </a:r>
            <a:r>
              <a:rPr lang="hr-HR" dirty="0" err="1"/>
              <a:t>Ameiurus</a:t>
            </a:r>
            <a:r>
              <a:rPr lang="hr-HR" dirty="0"/>
              <a:t> </a:t>
            </a:r>
            <a:r>
              <a:rPr lang="hr-HR" dirty="0" err="1"/>
              <a:t>melas</a:t>
            </a:r>
            <a:r>
              <a:rPr lang="hr-HR" dirty="0"/>
              <a:t>); </a:t>
            </a:r>
            <a:r>
              <a:rPr lang="hr-HR" dirty="0" err="1"/>
              <a:t>detail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this</a:t>
            </a:r>
            <a:r>
              <a:rPr lang="hr-HR" dirty="0"/>
              <a:t> </a:t>
            </a:r>
            <a:r>
              <a:rPr lang="hr-HR" dirty="0" err="1"/>
              <a:t>invasive</a:t>
            </a:r>
            <a:r>
              <a:rPr lang="hr-HR" dirty="0"/>
              <a:t> </a:t>
            </a:r>
            <a:r>
              <a:rPr lang="hr-HR" dirty="0" err="1"/>
              <a:t>fish</a:t>
            </a:r>
            <a:r>
              <a:rPr lang="hr-HR" dirty="0"/>
              <a:t>; </a:t>
            </a:r>
            <a:r>
              <a:rPr lang="hr-HR" dirty="0" err="1"/>
              <a:t>invasive</a:t>
            </a:r>
            <a:r>
              <a:rPr lang="hr-HR" dirty="0"/>
              <a:t> </a:t>
            </a:r>
            <a:r>
              <a:rPr lang="hr-HR" dirty="0" err="1"/>
              <a:t>Chinese</a:t>
            </a:r>
            <a:r>
              <a:rPr lang="hr-HR" dirty="0"/>
              <a:t> </a:t>
            </a:r>
            <a:r>
              <a:rPr lang="hr-HR" dirty="0" err="1"/>
              <a:t>pond</a:t>
            </a:r>
            <a:r>
              <a:rPr lang="hr-HR" dirty="0"/>
              <a:t> </a:t>
            </a:r>
            <a:r>
              <a:rPr lang="hr-HR" dirty="0" err="1"/>
              <a:t>mussel</a:t>
            </a:r>
            <a:r>
              <a:rPr lang="hr-HR" dirty="0"/>
              <a:t> (</a:t>
            </a:r>
            <a:r>
              <a:rPr lang="hr-HR" dirty="0" err="1"/>
              <a:t>Sinanodonta</a:t>
            </a:r>
            <a:r>
              <a:rPr lang="hr-HR" dirty="0"/>
              <a:t> </a:t>
            </a:r>
            <a:r>
              <a:rPr lang="hr-HR" dirty="0" err="1"/>
              <a:t>woodiana</a:t>
            </a:r>
            <a:r>
              <a:rPr lang="hr-HR" dirty="0"/>
              <a:t>). </a:t>
            </a:r>
            <a:r>
              <a:rPr lang="hr-HR" dirty="0" err="1"/>
              <a:t>Native</a:t>
            </a:r>
            <a:r>
              <a:rPr lang="hr-HR" dirty="0"/>
              <a:t> </a:t>
            </a:r>
            <a:r>
              <a:rPr lang="hr-HR" dirty="0" err="1"/>
              <a:t>aquatic</a:t>
            </a:r>
            <a:r>
              <a:rPr lang="hr-HR" dirty="0"/>
              <a:t> </a:t>
            </a:r>
            <a:r>
              <a:rPr lang="hr-HR" dirty="0" err="1"/>
              <a:t>plants</a:t>
            </a:r>
            <a:r>
              <a:rPr lang="hr-HR" dirty="0"/>
              <a:t> </a:t>
            </a:r>
            <a:r>
              <a:rPr lang="hr-HR" dirty="0" err="1"/>
              <a:t>include</a:t>
            </a:r>
            <a:r>
              <a:rPr lang="hr-HR" dirty="0"/>
              <a:t> European water </a:t>
            </a:r>
            <a:r>
              <a:rPr lang="hr-HR" dirty="0" err="1"/>
              <a:t>chestnut</a:t>
            </a:r>
            <a:r>
              <a:rPr lang="hr-HR" dirty="0"/>
              <a:t> (Trapa </a:t>
            </a:r>
            <a:r>
              <a:rPr lang="hr-HR" dirty="0" err="1"/>
              <a:t>natans</a:t>
            </a:r>
            <a:r>
              <a:rPr lang="hr-HR" dirty="0"/>
              <a:t>)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floating</a:t>
            </a:r>
            <a:r>
              <a:rPr lang="hr-HR" dirty="0"/>
              <a:t> </a:t>
            </a:r>
            <a:r>
              <a:rPr lang="hr-HR" dirty="0" err="1"/>
              <a:t>fern</a:t>
            </a:r>
            <a:r>
              <a:rPr lang="hr-HR" dirty="0"/>
              <a:t> (</a:t>
            </a:r>
            <a:r>
              <a:rPr lang="hr-HR" dirty="0" err="1"/>
              <a:t>Salvinia</a:t>
            </a:r>
            <a:r>
              <a:rPr lang="hr-HR" dirty="0"/>
              <a:t> </a:t>
            </a:r>
            <a:r>
              <a:rPr lang="hr-HR" dirty="0" err="1"/>
              <a:t>natans</a:t>
            </a:r>
            <a:r>
              <a:rPr lang="hr-HR" dirty="0"/>
              <a:t>). All </a:t>
            </a:r>
            <a:r>
              <a:rPr lang="hr-HR" dirty="0" err="1"/>
              <a:t>photos</a:t>
            </a:r>
            <a:r>
              <a:rPr lang="hr-HR" dirty="0"/>
              <a:t> Danube-</a:t>
            </a:r>
            <a:r>
              <a:rPr lang="hr-HR" dirty="0" err="1"/>
              <a:t>Drau</a:t>
            </a:r>
            <a:r>
              <a:rPr lang="hr-HR" dirty="0"/>
              <a:t> (</a:t>
            </a:r>
            <a:r>
              <a:rPr lang="hr-HR" dirty="0" err="1"/>
              <a:t>Duna</a:t>
            </a:r>
            <a:r>
              <a:rPr lang="hr-HR" dirty="0"/>
              <a:t>-Dráva) National Park. IAD, 2026)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653FE357-EC24-44B9-96A6-CB88396D3E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6002" y="2205170"/>
            <a:ext cx="2882582" cy="218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92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2C0A42-6D1B-4B6E-959B-1609A382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45408"/>
            <a:ext cx="9275689" cy="1216893"/>
          </a:xfrm>
        </p:spPr>
        <p:txBody>
          <a:bodyPr/>
          <a:lstStyle/>
          <a:p>
            <a:r>
              <a:rPr lang="hr-HR" sz="2000" cap="none" dirty="0">
                <a:solidFill>
                  <a:srgbClr val="0070C0"/>
                </a:solidFill>
              </a:rPr>
              <a:t>                IAD </a:t>
            </a:r>
            <a:r>
              <a:rPr lang="hr-HR" sz="2000" cap="none" dirty="0" err="1">
                <a:solidFill>
                  <a:srgbClr val="0070C0"/>
                </a:solidFill>
              </a:rPr>
              <a:t>Fact</a:t>
            </a:r>
            <a:r>
              <a:rPr lang="hr-HR" sz="2000" cap="none" dirty="0">
                <a:solidFill>
                  <a:srgbClr val="0070C0"/>
                </a:solidFill>
              </a:rPr>
              <a:t> </a:t>
            </a:r>
            <a:r>
              <a:rPr lang="hr-HR" sz="2000" cap="none" dirty="0" err="1">
                <a:solidFill>
                  <a:srgbClr val="0070C0"/>
                </a:solidFill>
              </a:rPr>
              <a:t>Sheet</a:t>
            </a:r>
            <a:br>
              <a:rPr lang="hr-HR" sz="2000" cap="none" dirty="0">
                <a:solidFill>
                  <a:srgbClr val="002060"/>
                </a:solidFill>
              </a:rPr>
            </a:br>
            <a:r>
              <a:rPr lang="hr-HR" sz="2000" cap="none" dirty="0">
                <a:solidFill>
                  <a:srgbClr val="002060"/>
                </a:solidFill>
              </a:rPr>
              <a:t>                </a:t>
            </a:r>
            <a:r>
              <a:rPr lang="hr-HR" sz="2000" cap="none" dirty="0" err="1">
                <a:solidFill>
                  <a:srgbClr val="002060"/>
                </a:solidFill>
              </a:rPr>
              <a:t>Low</a:t>
            </a:r>
            <a:r>
              <a:rPr lang="hr-HR" sz="2000" cap="none" dirty="0">
                <a:solidFill>
                  <a:srgbClr val="002060"/>
                </a:solidFill>
              </a:rPr>
              <a:t> water </a:t>
            </a:r>
            <a:r>
              <a:rPr lang="hr-HR" sz="2000" cap="none" dirty="0" err="1">
                <a:solidFill>
                  <a:srgbClr val="002060"/>
                </a:solidFill>
              </a:rPr>
              <a:t>in</a:t>
            </a:r>
            <a:r>
              <a:rPr lang="hr-HR" sz="2000" cap="none" dirty="0">
                <a:solidFill>
                  <a:srgbClr val="002060"/>
                </a:solidFill>
              </a:rPr>
              <a:t> </a:t>
            </a:r>
            <a:r>
              <a:rPr lang="hr-HR" sz="2000" cap="none" dirty="0" err="1">
                <a:solidFill>
                  <a:srgbClr val="002060"/>
                </a:solidFill>
              </a:rPr>
              <a:t>the</a:t>
            </a:r>
            <a:r>
              <a:rPr lang="hr-HR" sz="2000" cap="none" dirty="0">
                <a:solidFill>
                  <a:srgbClr val="002060"/>
                </a:solidFill>
              </a:rPr>
              <a:t> Danube                                                      		  – -				</a:t>
            </a:r>
            <a:r>
              <a:rPr lang="hr-HR" sz="2400" cap="none" dirty="0" err="1">
                <a:solidFill>
                  <a:srgbClr val="FF0000"/>
                </a:solidFill>
              </a:rPr>
              <a:t>central</a:t>
            </a:r>
            <a:r>
              <a:rPr lang="hr-HR" sz="2400" cap="none" dirty="0">
                <a:solidFill>
                  <a:srgbClr val="FF0000"/>
                </a:solidFill>
              </a:rPr>
              <a:t> </a:t>
            </a:r>
            <a:r>
              <a:rPr lang="hr-HR" sz="2400" cap="none" dirty="0" err="1">
                <a:solidFill>
                  <a:srgbClr val="FF0000"/>
                </a:solidFill>
              </a:rPr>
              <a:t>message</a:t>
            </a:r>
            <a:endParaRPr lang="en-US" sz="2400" cap="none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888EF7-DDB5-41D0-A1B0-B012ABC9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6708E9FC-ABAC-482A-89AC-282FFB11685B}"/>
              </a:ext>
            </a:extLst>
          </p:cNvPr>
          <p:cNvSpPr/>
          <p:nvPr/>
        </p:nvSpPr>
        <p:spPr>
          <a:xfrm>
            <a:off x="180536" y="1450474"/>
            <a:ext cx="6007002" cy="526297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7030A0"/>
                </a:solidFill>
              </a:rPr>
              <a:t>The IAD's central message is that low water in the Danube cannot be addressed at the river channel alone</a:t>
            </a:r>
            <a:r>
              <a:rPr lang="hr-HR" sz="2000" i="1" dirty="0">
                <a:solidFill>
                  <a:srgbClr val="7030A0"/>
                </a:solidFill>
              </a:rPr>
              <a:t>:</a:t>
            </a:r>
          </a:p>
          <a:p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i="1" dirty="0">
                <a:solidFill>
                  <a:srgbClr val="7030A0"/>
                </a:solidFill>
              </a:rPr>
              <a:t>t</a:t>
            </a:r>
            <a:r>
              <a:rPr lang="en-US" sz="2000" i="1" dirty="0">
                <a:solidFill>
                  <a:srgbClr val="7030A0"/>
                </a:solidFill>
              </a:rPr>
              <a:t>he basin must retain water when it is abundant, </a:t>
            </a:r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7030A0"/>
                </a:solidFill>
              </a:rPr>
              <a:t>restore connections between rivers and the surrounding landscape across the Danube River Basin,</a:t>
            </a:r>
            <a:endParaRPr lang="hr-HR" sz="2000" i="1" dirty="0">
              <a:solidFill>
                <a:srgbClr val="7030A0"/>
              </a:solidFill>
            </a:endParaRPr>
          </a:p>
          <a:p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7030A0"/>
                </a:solidFill>
              </a:rPr>
              <a:t> strengthen our understanding of </a:t>
            </a:r>
            <a:r>
              <a:rPr lang="en-US" sz="2000" i="1" u="sng" dirty="0">
                <a:solidFill>
                  <a:srgbClr val="FF0000"/>
                </a:solidFill>
              </a:rPr>
              <a:t>the role of healthy floodplain ecosystems,</a:t>
            </a:r>
            <a:endParaRPr lang="hr-HR" sz="2000" i="1" u="sng" dirty="0">
              <a:solidFill>
                <a:srgbClr val="FF0000"/>
              </a:solidFill>
            </a:endParaRPr>
          </a:p>
          <a:p>
            <a:r>
              <a:rPr lang="en-US" sz="2000" i="1" u="sng" dirty="0">
                <a:solidFill>
                  <a:srgbClr val="FF0000"/>
                </a:solidFill>
              </a:rPr>
              <a:t> </a:t>
            </a:r>
            <a:endParaRPr lang="hr-HR" sz="2000" i="1" u="sng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7030A0"/>
                </a:solidFill>
              </a:rPr>
              <a:t>use water more carefully, </a:t>
            </a:r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7030A0"/>
                </a:solidFill>
              </a:rPr>
              <a:t>improve knowledge and forecasting, </a:t>
            </a:r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7030A0"/>
                </a:solidFill>
              </a:rPr>
              <a:t>manage this shared resource cooperatively across national borders. </a:t>
            </a:r>
            <a:endParaRPr lang="hr-HR" sz="2000" i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>
              <a:solidFill>
                <a:srgbClr val="7030A0"/>
              </a:solidFill>
            </a:endParaRP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D1971BE9-4E6C-4FCE-BA35-4BB567BFB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18" y="2370043"/>
            <a:ext cx="5641046" cy="423078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84029318-F3B9-4542-B575-FC41253C7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36" y="201405"/>
            <a:ext cx="11049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84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34756"/>
            <a:ext cx="3206261" cy="1037492"/>
          </a:xfrm>
        </p:spPr>
        <p:txBody>
          <a:bodyPr/>
          <a:lstStyle/>
          <a:p>
            <a:r>
              <a:rPr lang="hr-HR" sz="2400" cap="none" dirty="0" err="1"/>
              <a:t>References</a:t>
            </a:r>
            <a:endParaRPr lang="en-US" sz="2400" cap="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B14A5-E7B8-4F35-8378-DB748F6A6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3472" y="1272248"/>
            <a:ext cx="7963926" cy="1313537"/>
          </a:xfrm>
        </p:spPr>
        <p:txBody>
          <a:bodyPr/>
          <a:lstStyle/>
          <a:p>
            <a:r>
              <a:rPr lang="hr-HR" b="0" dirty="0" err="1"/>
              <a:t>Stević</a:t>
            </a:r>
            <a:r>
              <a:rPr lang="hr-HR" b="0" dirty="0"/>
              <a:t>, F.; Mihaljević, M.; Špoljarić </a:t>
            </a:r>
            <a:r>
              <a:rPr lang="hr-HR" b="0" dirty="0" err="1"/>
              <a:t>Maronić</a:t>
            </a:r>
            <a:r>
              <a:rPr lang="hr-HR" b="0" dirty="0"/>
              <a:t>, D.; Žuna Pfeiffer, T.; Zahirović, V. </a:t>
            </a:r>
            <a:r>
              <a:rPr lang="hr-HR" b="0" dirty="0" err="1"/>
              <a:t>The</a:t>
            </a:r>
            <a:r>
              <a:rPr lang="hr-HR" b="0" dirty="0"/>
              <a:t> </a:t>
            </a:r>
            <a:r>
              <a:rPr lang="hr-HR" b="0" dirty="0" err="1"/>
              <a:t>Decreased</a:t>
            </a:r>
            <a:r>
              <a:rPr lang="hr-HR" b="0" dirty="0"/>
              <a:t> </a:t>
            </a:r>
            <a:r>
              <a:rPr lang="hr-HR" b="0" dirty="0" err="1"/>
              <a:t>Incidence</a:t>
            </a:r>
            <a:r>
              <a:rPr lang="hr-HR" b="0" dirty="0"/>
              <a:t> </a:t>
            </a:r>
            <a:r>
              <a:rPr lang="hr-HR" b="0" dirty="0" err="1"/>
              <a:t>of</a:t>
            </a:r>
            <a:r>
              <a:rPr lang="hr-HR" b="0" dirty="0"/>
              <a:t> </a:t>
            </a:r>
            <a:r>
              <a:rPr lang="hr-HR" b="0" i="1" dirty="0" err="1"/>
              <a:t>Raphidiopsis</a:t>
            </a:r>
            <a:r>
              <a:rPr lang="hr-HR" b="0" i="1" dirty="0"/>
              <a:t> </a:t>
            </a:r>
            <a:r>
              <a:rPr lang="hr-HR" b="0" i="1" dirty="0" err="1"/>
              <a:t>raciborskii</a:t>
            </a:r>
            <a:r>
              <a:rPr lang="hr-HR" b="0" dirty="0"/>
              <a:t> </a:t>
            </a:r>
            <a:r>
              <a:rPr lang="hr-HR" b="0" dirty="0" err="1"/>
              <a:t>Bloom</a:t>
            </a:r>
            <a:r>
              <a:rPr lang="hr-HR" b="0" dirty="0"/>
              <a:t> </a:t>
            </a:r>
            <a:r>
              <a:rPr lang="hr-HR" b="0" dirty="0" err="1"/>
              <a:t>in</a:t>
            </a:r>
            <a:r>
              <a:rPr lang="hr-HR" b="0" dirty="0"/>
              <a:t> a </a:t>
            </a:r>
            <a:r>
              <a:rPr lang="hr-HR" b="0" dirty="0" err="1"/>
              <a:t>Temperate</a:t>
            </a:r>
            <a:r>
              <a:rPr lang="hr-HR" b="0" dirty="0"/>
              <a:t> </a:t>
            </a:r>
            <a:r>
              <a:rPr lang="hr-HR" b="0" dirty="0" err="1"/>
              <a:t>Floodplain</a:t>
            </a:r>
            <a:r>
              <a:rPr lang="hr-HR" b="0" dirty="0"/>
              <a:t> Lake </a:t>
            </a:r>
            <a:r>
              <a:rPr lang="hr-HR" b="0" dirty="0" err="1"/>
              <a:t>in</a:t>
            </a:r>
            <a:r>
              <a:rPr lang="hr-HR" b="0" dirty="0"/>
              <a:t> </a:t>
            </a:r>
            <a:r>
              <a:rPr lang="hr-HR" b="0" dirty="0" err="1"/>
              <a:t>the</a:t>
            </a:r>
            <a:r>
              <a:rPr lang="hr-HR" b="0" dirty="0"/>
              <a:t> </a:t>
            </a:r>
            <a:r>
              <a:rPr lang="hr-HR" b="0" dirty="0" err="1"/>
              <a:t>Middle</a:t>
            </a:r>
            <a:r>
              <a:rPr lang="hr-HR" b="0" dirty="0"/>
              <a:t> Danube </a:t>
            </a:r>
            <a:r>
              <a:rPr lang="hr-HR" b="0" dirty="0" err="1"/>
              <a:t>Affected</a:t>
            </a:r>
            <a:r>
              <a:rPr lang="hr-HR" b="0" dirty="0"/>
              <a:t> </a:t>
            </a:r>
            <a:r>
              <a:rPr lang="hr-HR" b="0" dirty="0" err="1"/>
              <a:t>by</a:t>
            </a:r>
            <a:r>
              <a:rPr lang="hr-HR" b="0" dirty="0"/>
              <a:t> </a:t>
            </a:r>
            <a:r>
              <a:rPr lang="hr-HR" b="0" dirty="0" err="1"/>
              <a:t>Extreme</a:t>
            </a:r>
            <a:r>
              <a:rPr lang="hr-HR" b="0" dirty="0"/>
              <a:t> </a:t>
            </a:r>
            <a:r>
              <a:rPr lang="hr-HR" b="0" dirty="0" err="1"/>
              <a:t>Hydrological</a:t>
            </a:r>
            <a:r>
              <a:rPr lang="hr-HR" b="0" dirty="0"/>
              <a:t> </a:t>
            </a:r>
            <a:r>
              <a:rPr lang="hr-HR" b="0" dirty="0" err="1"/>
              <a:t>Events</a:t>
            </a:r>
            <a:r>
              <a:rPr lang="hr-HR" b="0" dirty="0"/>
              <a:t>. </a:t>
            </a:r>
            <a:r>
              <a:rPr lang="hr-HR" b="0" i="1" dirty="0"/>
              <a:t>Water</a:t>
            </a:r>
            <a:r>
              <a:rPr lang="hr-HR" b="0" dirty="0"/>
              <a:t> </a:t>
            </a:r>
            <a:r>
              <a:rPr lang="hr-HR" dirty="0"/>
              <a:t>2025</a:t>
            </a:r>
            <a:r>
              <a:rPr lang="hr-HR" b="0" dirty="0"/>
              <a:t>, </a:t>
            </a:r>
            <a:r>
              <a:rPr lang="hr-HR" b="0" i="1" dirty="0"/>
              <a:t>17</a:t>
            </a:r>
            <a:r>
              <a:rPr lang="hr-HR" b="0" dirty="0"/>
              <a:t>, 309. https://doi.org/10.3390/w17030309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05A85-0100-4B67-A2A5-22134AD62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53472" y="2932230"/>
            <a:ext cx="7963926" cy="48993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7030A0"/>
                </a:solidFill>
              </a:rPr>
              <a:t>Scheffer</a:t>
            </a:r>
            <a:r>
              <a:rPr lang="en-US" dirty="0">
                <a:solidFill>
                  <a:srgbClr val="7030A0"/>
                </a:solidFill>
              </a:rPr>
              <a:t>, M. (2001) Alternative attractors of shallow lakes. </a:t>
            </a:r>
            <a:r>
              <a:rPr lang="en-US" dirty="0" err="1">
                <a:solidFill>
                  <a:srgbClr val="7030A0"/>
                </a:solidFill>
              </a:rPr>
              <a:t>TheScientificWorld</a:t>
            </a:r>
            <a:r>
              <a:rPr lang="en-US" dirty="0">
                <a:solidFill>
                  <a:srgbClr val="7030A0"/>
                </a:solidFill>
              </a:rPr>
              <a:t> 1, 254-263. </a:t>
            </a:r>
            <a:endParaRPr lang="hr-HR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990FC926-A3E3-4670-8359-D0376E3B7A78}"/>
              </a:ext>
            </a:extLst>
          </p:cNvPr>
          <p:cNvSpPr/>
          <p:nvPr/>
        </p:nvSpPr>
        <p:spPr>
          <a:xfrm>
            <a:off x="3653472" y="4224744"/>
            <a:ext cx="84531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err="1">
                <a:solidFill>
                  <a:srgbClr val="7030A0"/>
                </a:solidFill>
              </a:rPr>
              <a:t>Chao</a:t>
            </a:r>
            <a:r>
              <a:rPr lang="hr-HR" dirty="0">
                <a:solidFill>
                  <a:srgbClr val="7030A0"/>
                </a:solidFill>
              </a:rPr>
              <a:t> C., , T. </a:t>
            </a:r>
            <a:r>
              <a:rPr lang="hr-HR" dirty="0" err="1">
                <a:solidFill>
                  <a:srgbClr val="7030A0"/>
                </a:solidFill>
              </a:rPr>
              <a:t>Lv</a:t>
            </a:r>
            <a:r>
              <a:rPr lang="hr-HR" dirty="0">
                <a:solidFill>
                  <a:srgbClr val="7030A0"/>
                </a:solidFill>
              </a:rPr>
              <a:t>, L. </a:t>
            </a:r>
            <a:r>
              <a:rPr lang="hr-HR" dirty="0" err="1">
                <a:solidFill>
                  <a:srgbClr val="7030A0"/>
                </a:solidFill>
              </a:rPr>
              <a:t>Wang</a:t>
            </a:r>
            <a:r>
              <a:rPr lang="hr-HR" dirty="0">
                <a:solidFill>
                  <a:srgbClr val="7030A0"/>
                </a:solidFill>
              </a:rPr>
              <a:t>, Y. Li, C. Han, W. </a:t>
            </a:r>
            <a:r>
              <a:rPr lang="hr-HR" dirty="0" err="1">
                <a:solidFill>
                  <a:srgbClr val="7030A0"/>
                </a:solidFill>
              </a:rPr>
              <a:t>Yu</a:t>
            </a:r>
            <a:r>
              <a:rPr lang="hr-HR" dirty="0">
                <a:solidFill>
                  <a:srgbClr val="7030A0"/>
                </a:solidFill>
              </a:rPr>
              <a:t>, Z. </a:t>
            </a:r>
            <a:r>
              <a:rPr lang="hr-HR" dirty="0" err="1">
                <a:solidFill>
                  <a:srgbClr val="7030A0"/>
                </a:solidFill>
              </a:rPr>
              <a:t>Yan</a:t>
            </a:r>
            <a:r>
              <a:rPr lang="hr-HR" dirty="0">
                <a:solidFill>
                  <a:srgbClr val="7030A0"/>
                </a:solidFill>
              </a:rPr>
              <a:t>, X. Ma, H. </a:t>
            </a:r>
            <a:r>
              <a:rPr lang="hr-HR" dirty="0" err="1">
                <a:solidFill>
                  <a:srgbClr val="7030A0"/>
                </a:solidFill>
              </a:rPr>
              <a:t>Zhao</a:t>
            </a:r>
            <a:r>
              <a:rPr lang="hr-HR" dirty="0">
                <a:solidFill>
                  <a:srgbClr val="7030A0"/>
                </a:solidFill>
              </a:rPr>
              <a:t>, Z. </a:t>
            </a:r>
            <a:r>
              <a:rPr lang="hr-HR" dirty="0" err="1">
                <a:solidFill>
                  <a:srgbClr val="7030A0"/>
                </a:solidFill>
              </a:rPr>
              <a:t>Zuo</a:t>
            </a:r>
            <a:r>
              <a:rPr lang="hr-HR" dirty="0">
                <a:solidFill>
                  <a:srgbClr val="7030A0"/>
                </a:solidFill>
              </a:rPr>
              <a:t>, C. </a:t>
            </a:r>
            <a:r>
              <a:rPr lang="hr-HR" dirty="0" err="1">
                <a:solidFill>
                  <a:srgbClr val="7030A0"/>
                </a:solidFill>
              </a:rPr>
              <a:t>Zhang</a:t>
            </a:r>
            <a:r>
              <a:rPr lang="hr-HR" dirty="0">
                <a:solidFill>
                  <a:srgbClr val="7030A0"/>
                </a:solidFill>
              </a:rPr>
              <a:t>, M. </a:t>
            </a:r>
            <a:r>
              <a:rPr lang="hr-HR" dirty="0" err="1">
                <a:solidFill>
                  <a:srgbClr val="7030A0"/>
                </a:solidFill>
              </a:rPr>
              <a:t>Tao</a:t>
            </a:r>
            <a:r>
              <a:rPr lang="hr-HR" dirty="0">
                <a:solidFill>
                  <a:srgbClr val="7030A0"/>
                </a:solidFill>
              </a:rPr>
              <a:t>, D. </a:t>
            </a:r>
            <a:r>
              <a:rPr lang="hr-HR" dirty="0" err="1">
                <a:solidFill>
                  <a:srgbClr val="7030A0"/>
                </a:solidFill>
              </a:rPr>
              <a:t>Yu</a:t>
            </a:r>
            <a:r>
              <a:rPr lang="hr-HR" dirty="0">
                <a:solidFill>
                  <a:srgbClr val="7030A0"/>
                </a:solidFill>
              </a:rPr>
              <a:t>, C. </a:t>
            </a:r>
            <a:r>
              <a:rPr lang="hr-HR" dirty="0" err="1">
                <a:solidFill>
                  <a:srgbClr val="7030A0"/>
                </a:solidFill>
              </a:rPr>
              <a:t>Liu</a:t>
            </a:r>
            <a:r>
              <a:rPr lang="hr-HR" dirty="0">
                <a:solidFill>
                  <a:srgbClr val="7030A0"/>
                </a:solidFill>
              </a:rPr>
              <a:t>, </a:t>
            </a:r>
            <a:r>
              <a:rPr lang="hr-HR" dirty="0" err="1">
                <a:solidFill>
                  <a:srgbClr val="7030A0"/>
                </a:solidFill>
              </a:rPr>
              <a:t>The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spatiotemporal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characteristics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of</a:t>
            </a:r>
            <a:r>
              <a:rPr lang="hr-HR" dirty="0">
                <a:solidFill>
                  <a:srgbClr val="7030A0"/>
                </a:solidFill>
              </a:rPr>
              <a:t> water </a:t>
            </a:r>
            <a:r>
              <a:rPr lang="hr-HR" dirty="0" err="1">
                <a:solidFill>
                  <a:srgbClr val="7030A0"/>
                </a:solidFill>
              </a:rPr>
              <a:t>quality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and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phytoplankton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community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in</a:t>
            </a:r>
            <a:r>
              <a:rPr lang="hr-HR" dirty="0">
                <a:solidFill>
                  <a:srgbClr val="7030A0"/>
                </a:solidFill>
              </a:rPr>
              <a:t> a </a:t>
            </a:r>
            <a:r>
              <a:rPr lang="hr-HR" dirty="0" err="1">
                <a:solidFill>
                  <a:srgbClr val="7030A0"/>
                </a:solidFill>
              </a:rPr>
              <a:t>shallow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eutrophic</a:t>
            </a:r>
            <a:r>
              <a:rPr lang="hr-HR" dirty="0">
                <a:solidFill>
                  <a:srgbClr val="7030A0"/>
                </a:solidFill>
              </a:rPr>
              <a:t> lake: </a:t>
            </a:r>
            <a:r>
              <a:rPr lang="hr-HR" dirty="0" err="1">
                <a:solidFill>
                  <a:srgbClr val="7030A0"/>
                </a:solidFill>
              </a:rPr>
              <a:t>Implications</a:t>
            </a:r>
            <a:r>
              <a:rPr lang="hr-HR" dirty="0">
                <a:solidFill>
                  <a:srgbClr val="7030A0"/>
                </a:solidFill>
              </a:rPr>
              <a:t> for </a:t>
            </a:r>
            <a:r>
              <a:rPr lang="hr-HR" dirty="0" err="1">
                <a:solidFill>
                  <a:srgbClr val="7030A0"/>
                </a:solidFill>
              </a:rPr>
              <a:t>submerged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vegetation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restoration</a:t>
            </a:r>
            <a:r>
              <a:rPr lang="hr-HR" dirty="0">
                <a:solidFill>
                  <a:srgbClr val="7030A0"/>
                </a:solidFill>
              </a:rPr>
              <a:t>, Science </a:t>
            </a:r>
            <a:r>
              <a:rPr lang="hr-HR" dirty="0" err="1">
                <a:solidFill>
                  <a:srgbClr val="7030A0"/>
                </a:solidFill>
              </a:rPr>
              <a:t>of</a:t>
            </a:r>
            <a:r>
              <a:rPr lang="hr-HR" dirty="0">
                <a:solidFill>
                  <a:srgbClr val="7030A0"/>
                </a:solidFill>
              </a:rPr>
              <a:t> </a:t>
            </a:r>
            <a:r>
              <a:rPr lang="hr-HR" dirty="0" err="1">
                <a:solidFill>
                  <a:srgbClr val="7030A0"/>
                </a:solidFill>
              </a:rPr>
              <a:t>The</a:t>
            </a:r>
            <a:r>
              <a:rPr lang="hr-HR" dirty="0">
                <a:solidFill>
                  <a:srgbClr val="7030A0"/>
                </a:solidFill>
              </a:rPr>
              <a:t> Total </a:t>
            </a:r>
            <a:r>
              <a:rPr lang="hr-HR" dirty="0" err="1">
                <a:solidFill>
                  <a:srgbClr val="7030A0"/>
                </a:solidFill>
              </a:rPr>
              <a:t>Environment</a:t>
            </a:r>
            <a:r>
              <a:rPr lang="hr-HR" dirty="0">
                <a:solidFill>
                  <a:srgbClr val="7030A0"/>
                </a:solidFill>
              </a:rPr>
              <a:t>, 821, 2022, 153460,</a:t>
            </a:r>
          </a:p>
          <a:p>
            <a:r>
              <a:rPr lang="hr-HR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https://doi.org/10.1016/j.scitotenv.2022.153460</a:t>
            </a:r>
            <a:r>
              <a:rPr lang="hr-HR" dirty="0"/>
              <a:t>.</a:t>
            </a:r>
          </a:p>
          <a:p>
            <a:endParaRPr lang="hr-HR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B7934839-88F1-469F-BF1E-0B41719A2D8B}"/>
              </a:ext>
            </a:extLst>
          </p:cNvPr>
          <p:cNvSpPr/>
          <p:nvPr/>
        </p:nvSpPr>
        <p:spPr>
          <a:xfrm>
            <a:off x="3738880" y="5752313"/>
            <a:ext cx="8089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Ledger, M.; Milner, A. Extreme Events in Running Waters. </a:t>
            </a:r>
            <a:r>
              <a:rPr lang="en-US" dirty="0" err="1"/>
              <a:t>Freshw</a:t>
            </a:r>
            <a:r>
              <a:rPr lang="en-US" dirty="0"/>
              <a:t>. Biol. 2015, 60, 2455–2652. [</a:t>
            </a:r>
            <a:r>
              <a:rPr lang="en-US" dirty="0" err="1"/>
              <a:t>CrossRef</a:t>
            </a:r>
            <a:r>
              <a:rPr lang="en-US" dirty="0"/>
              <a:t>]</a:t>
            </a:r>
            <a:endParaRPr lang="hr-HR" dirty="0"/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871ADCE4-0ACF-4956-B125-5119195DA438}"/>
              </a:ext>
            </a:extLst>
          </p:cNvPr>
          <p:cNvSpPr/>
          <p:nvPr/>
        </p:nvSpPr>
        <p:spPr>
          <a:xfrm>
            <a:off x="3618998" y="278765"/>
            <a:ext cx="82095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err="1"/>
              <a:t>Woodward</a:t>
            </a:r>
            <a:r>
              <a:rPr lang="hr-HR" dirty="0"/>
              <a:t>, G.; </a:t>
            </a:r>
            <a:r>
              <a:rPr lang="hr-HR" dirty="0" err="1"/>
              <a:t>Bonada</a:t>
            </a:r>
            <a:r>
              <a:rPr lang="hr-HR" dirty="0"/>
              <a:t>, N.; Brown, L.E.; </a:t>
            </a:r>
            <a:r>
              <a:rPr lang="hr-HR" dirty="0" err="1"/>
              <a:t>Death</a:t>
            </a:r>
            <a:r>
              <a:rPr lang="hr-HR" dirty="0"/>
              <a:t>, R.G.; </a:t>
            </a:r>
            <a:r>
              <a:rPr lang="hr-HR" dirty="0" err="1"/>
              <a:t>Durance</a:t>
            </a:r>
            <a:r>
              <a:rPr lang="hr-HR" dirty="0"/>
              <a:t>, I.; </a:t>
            </a:r>
            <a:r>
              <a:rPr lang="hr-HR" dirty="0" err="1"/>
              <a:t>Gray</a:t>
            </a:r>
            <a:r>
              <a:rPr lang="hr-HR" dirty="0"/>
              <a:t>, C.; </a:t>
            </a:r>
            <a:r>
              <a:rPr lang="hr-HR" dirty="0" err="1"/>
              <a:t>Hladyz</a:t>
            </a:r>
            <a:r>
              <a:rPr lang="hr-HR" dirty="0"/>
              <a:t>, S.; </a:t>
            </a:r>
            <a:r>
              <a:rPr lang="hr-HR" dirty="0" err="1"/>
              <a:t>Ledger</a:t>
            </a:r>
            <a:r>
              <a:rPr lang="hr-HR" dirty="0"/>
              <a:t>, M.E.; </a:t>
            </a:r>
            <a:r>
              <a:rPr lang="hr-HR" dirty="0" err="1"/>
              <a:t>Milner</a:t>
            </a:r>
            <a:r>
              <a:rPr lang="hr-HR" dirty="0"/>
              <a:t>, A.M.; </a:t>
            </a:r>
            <a:r>
              <a:rPr lang="hr-HR" dirty="0" err="1"/>
              <a:t>Ormerod</a:t>
            </a:r>
            <a:r>
              <a:rPr lang="hr-HR" dirty="0"/>
              <a:t>, S.J.; </a:t>
            </a:r>
            <a:r>
              <a:rPr lang="hr-HR" dirty="0" err="1"/>
              <a:t>et</a:t>
            </a:r>
            <a:r>
              <a:rPr lang="hr-HR" dirty="0"/>
              <a:t> </a:t>
            </a:r>
            <a:r>
              <a:rPr lang="hr-HR" dirty="0" err="1"/>
              <a:t>al</a:t>
            </a:r>
            <a:r>
              <a:rPr lang="hr-HR" dirty="0"/>
              <a:t>.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Effects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Climatic</a:t>
            </a:r>
            <a:r>
              <a:rPr lang="hr-HR" dirty="0"/>
              <a:t> </a:t>
            </a:r>
            <a:r>
              <a:rPr lang="hr-HR" dirty="0" err="1"/>
              <a:t>Fluctuations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Extreme</a:t>
            </a:r>
            <a:r>
              <a:rPr lang="hr-HR" dirty="0"/>
              <a:t> </a:t>
            </a:r>
            <a:r>
              <a:rPr lang="hr-HR" dirty="0" err="1"/>
              <a:t>Events</a:t>
            </a:r>
            <a:r>
              <a:rPr lang="hr-HR" dirty="0"/>
              <a:t> on </a:t>
            </a:r>
            <a:r>
              <a:rPr lang="hr-HR" dirty="0" err="1"/>
              <a:t>Running</a:t>
            </a:r>
            <a:r>
              <a:rPr lang="hr-HR" dirty="0"/>
              <a:t> Water </a:t>
            </a:r>
            <a:r>
              <a:rPr lang="hr-HR" dirty="0" err="1"/>
              <a:t>Ecosystems</a:t>
            </a:r>
            <a:r>
              <a:rPr lang="hr-HR" dirty="0"/>
              <a:t>. </a:t>
            </a:r>
            <a:r>
              <a:rPr lang="hr-HR" dirty="0" err="1"/>
              <a:t>Philos</a:t>
            </a:r>
            <a:r>
              <a:rPr lang="hr-HR" dirty="0"/>
              <a:t>. Trans. R. </a:t>
            </a:r>
            <a:r>
              <a:rPr lang="hr-HR" dirty="0" err="1"/>
              <a:t>Soc</a:t>
            </a:r>
            <a:r>
              <a:rPr lang="hr-HR" dirty="0"/>
              <a:t>. </a:t>
            </a:r>
            <a:r>
              <a:rPr lang="hr-HR" dirty="0" err="1"/>
              <a:t>Lond</a:t>
            </a:r>
            <a:r>
              <a:rPr lang="hr-HR" dirty="0"/>
              <a:t>. B. </a:t>
            </a:r>
            <a:r>
              <a:rPr lang="hr-HR" dirty="0" err="1"/>
              <a:t>Biol</a:t>
            </a:r>
            <a:r>
              <a:rPr lang="hr-HR" dirty="0"/>
              <a:t>. Sci. 2016, 371, 20150274. [</a:t>
            </a:r>
            <a:r>
              <a:rPr lang="hr-HR" dirty="0" err="1"/>
              <a:t>CrossRef</a:t>
            </a:r>
            <a:r>
              <a:rPr lang="hr-HR" dirty="0"/>
              <a:t>] [</a:t>
            </a:r>
            <a:r>
              <a:rPr lang="hr-HR" dirty="0" err="1"/>
              <a:t>PubMed</a:t>
            </a:r>
            <a:r>
              <a:rPr lang="hr-HR" dirty="0"/>
              <a:t>]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804C384D-7B8A-49AC-A817-DE6D45634750}"/>
              </a:ext>
            </a:extLst>
          </p:cNvPr>
          <p:cNvSpPr/>
          <p:nvPr/>
        </p:nvSpPr>
        <p:spPr>
          <a:xfrm>
            <a:off x="3610768" y="3414830"/>
            <a:ext cx="8538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International Association for Danube Research (IAD) (2026). 46th IAD Conference 2026 — Book of Abstracts. Baja, Hungary, 10–13 August 2026. DOI 10.36250/01379.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06044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D519AC-7392-4C53-9E3F-08F1208BC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259" y="547219"/>
            <a:ext cx="4510886" cy="353752"/>
          </a:xfrm>
        </p:spPr>
        <p:txBody>
          <a:bodyPr>
            <a:normAutofit/>
          </a:bodyPr>
          <a:lstStyle/>
          <a:p>
            <a:r>
              <a:rPr lang="hr-HR" sz="2000" dirty="0">
                <a:solidFill>
                  <a:srgbClr val="7030A0"/>
                </a:solidFill>
              </a:rPr>
              <a:t>At </a:t>
            </a:r>
            <a:r>
              <a:rPr lang="hr-HR" sz="2000" dirty="0" err="1">
                <a:solidFill>
                  <a:srgbClr val="7030A0"/>
                </a:solidFill>
              </a:rPr>
              <a:t>the</a:t>
            </a:r>
            <a:r>
              <a:rPr lang="hr-HR" sz="2000" dirty="0">
                <a:solidFill>
                  <a:srgbClr val="7030A0"/>
                </a:solidFill>
              </a:rPr>
              <a:t> </a:t>
            </a:r>
            <a:r>
              <a:rPr lang="hr-HR" sz="2000" dirty="0" err="1">
                <a:solidFill>
                  <a:srgbClr val="7030A0"/>
                </a:solidFill>
              </a:rPr>
              <a:t>end</a:t>
            </a:r>
            <a:r>
              <a:rPr lang="hr-HR" sz="2000" dirty="0">
                <a:solidFill>
                  <a:srgbClr val="7030A0"/>
                </a:solidFill>
              </a:rPr>
              <a:t>….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7" name="Picture 6" descr="Working for Danube River Basin and its Peo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6" y="157942"/>
            <a:ext cx="923510" cy="81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4C21F954-503B-4B31-B50D-263BB2435A41}"/>
              </a:ext>
            </a:extLst>
          </p:cNvPr>
          <p:cNvSpPr/>
          <p:nvPr/>
        </p:nvSpPr>
        <p:spPr>
          <a:xfrm>
            <a:off x="101899" y="2505670"/>
            <a:ext cx="5926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dirty="0">
              <a:solidFill>
                <a:srgbClr val="000000"/>
              </a:solidFill>
            </a:endParaRPr>
          </a:p>
          <a:p>
            <a:r>
              <a:rPr lang="hr-HR" dirty="0">
                <a:solidFill>
                  <a:srgbClr val="FF0000"/>
                </a:solidFill>
              </a:rPr>
              <a:t>Na Dravi kod Osijeka jučer  (27. 09.2026) je izmjeren najniži vodostaj u povijesti, minus 201 centimetar.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71C41141-3CBB-4D18-BE40-F82EFD908605}"/>
              </a:ext>
            </a:extLst>
          </p:cNvPr>
          <p:cNvSpPr/>
          <p:nvPr/>
        </p:nvSpPr>
        <p:spPr>
          <a:xfrm>
            <a:off x="101899" y="1397675"/>
            <a:ext cx="60960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cap="all" dirty="0">
                <a:solidFill>
                  <a:srgbClr val="832324"/>
                </a:solidFill>
              </a:rPr>
              <a:t>Nikada niža rijeka</a:t>
            </a:r>
          </a:p>
          <a:p>
            <a:r>
              <a:rPr lang="hr-HR" dirty="0">
                <a:solidFill>
                  <a:srgbClr val="191818"/>
                </a:solidFill>
              </a:rPr>
              <a:t>Novi povijesni rekord: Drava kod Osijeka pala na -201 centimetar (SIB/NET, </a:t>
            </a:r>
            <a:r>
              <a:rPr lang="hr-HR" dirty="0">
                <a:solidFill>
                  <a:srgbClr val="FF0000"/>
                </a:solidFill>
              </a:rPr>
              <a:t>28.09.2026</a:t>
            </a:r>
            <a:r>
              <a:rPr lang="hr-HR" dirty="0">
                <a:solidFill>
                  <a:srgbClr val="191818"/>
                </a:solidFill>
              </a:rPr>
              <a:t> </a:t>
            </a:r>
            <a:r>
              <a:rPr lang="hr-HR" sz="1200" dirty="0">
                <a:solidFill>
                  <a:srgbClr val="832324"/>
                </a:solidFill>
                <a:hlinkClick r:id="rId4"/>
              </a:rPr>
              <a:t>Mirela Belaj</a:t>
            </a:r>
            <a:r>
              <a:rPr lang="hr-HR" sz="1200" dirty="0">
                <a:solidFill>
                  <a:srgbClr val="832324"/>
                </a:solidFill>
              </a:rPr>
              <a:t>)</a:t>
            </a:r>
          </a:p>
          <a:p>
            <a:endParaRPr lang="hr-HR" sz="1200" dirty="0">
              <a:solidFill>
                <a:srgbClr val="191818"/>
              </a:solidFill>
            </a:endParaRPr>
          </a:p>
          <a:p>
            <a:r>
              <a:rPr lang="hr-HR" dirty="0">
                <a:solidFill>
                  <a:srgbClr val="FF0000"/>
                </a:solidFill>
                <a:latin typeface="Roboto"/>
              </a:rPr>
              <a:t>.</a:t>
            </a:r>
          </a:p>
          <a:p>
            <a:endParaRPr lang="hr-HR" dirty="0">
              <a:solidFill>
                <a:srgbClr val="191818"/>
              </a:solidFill>
              <a:latin typeface="Roboto"/>
            </a:endParaRPr>
          </a:p>
          <a:p>
            <a:r>
              <a:rPr lang="hr-HR" dirty="0"/>
              <a:t>,</a:t>
            </a:r>
            <a:br>
              <a:rPr lang="hr-HR" dirty="0"/>
            </a:br>
            <a:endParaRPr lang="hr-HR" dirty="0"/>
          </a:p>
        </p:txBody>
      </p:sp>
      <p:pic>
        <p:nvPicPr>
          <p:cNvPr id="1027" name="Picture 3" descr="Ekstremno nizak vodostaj Drave kod Osijeka - SiB.hr">
            <a:extLst>
              <a:ext uri="{FF2B5EF4-FFF2-40B4-BE49-F238E27FC236}">
                <a16:creationId xmlns:a16="http://schemas.microsoft.com/office/drawing/2014/main" id="{C75ED846-4E39-4FB4-A911-017D2D7CF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71" y="1419279"/>
            <a:ext cx="4378132" cy="29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kstremno nizak vodostaj Drave kod Osijeka">
            <a:extLst>
              <a:ext uri="{FF2B5EF4-FFF2-40B4-BE49-F238E27FC236}">
                <a16:creationId xmlns:a16="http://schemas.microsoft.com/office/drawing/2014/main" id="{8C45DC95-5D1D-463E-8FD1-1B68653E6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96" y="3848390"/>
            <a:ext cx="4378132" cy="291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ravokutnik 4">
            <a:extLst>
              <a:ext uri="{FF2B5EF4-FFF2-40B4-BE49-F238E27FC236}">
                <a16:creationId xmlns:a16="http://schemas.microsoft.com/office/drawing/2014/main" id="{BED96113-AA72-40CD-8C46-383DE17298B3}"/>
              </a:ext>
            </a:extLst>
          </p:cNvPr>
          <p:cNvSpPr/>
          <p:nvPr/>
        </p:nvSpPr>
        <p:spPr>
          <a:xfrm>
            <a:off x="6824329" y="4336234"/>
            <a:ext cx="23711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200" dirty="0">
                <a:solidFill>
                  <a:srgbClr val="191818"/>
                </a:solidFill>
                <a:latin typeface="Roboto"/>
              </a:rPr>
              <a:t>Photo: Dubravka Petrić /PIXELL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5A7921C7-763B-44E5-95E0-7A982A010830}"/>
              </a:ext>
            </a:extLst>
          </p:cNvPr>
          <p:cNvSpPr/>
          <p:nvPr/>
        </p:nvSpPr>
        <p:spPr>
          <a:xfrm>
            <a:off x="6284422" y="5158374"/>
            <a:ext cx="50419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Yesterday,</a:t>
            </a:r>
            <a:r>
              <a:rPr lang="hr-HR" i="1" dirty="0">
                <a:solidFill>
                  <a:srgbClr val="7030A0"/>
                </a:solidFill>
              </a:rPr>
              <a:t> (27. 09. 2026)</a:t>
            </a:r>
            <a:r>
              <a:rPr lang="en-US" i="1" dirty="0">
                <a:solidFill>
                  <a:srgbClr val="7030A0"/>
                </a:solidFill>
              </a:rPr>
              <a:t> the lowest water level in history—minus 201 centimeters—was recorded on the Drava near Osijek.</a:t>
            </a:r>
            <a:r>
              <a:rPr lang="hr-HR" i="1" dirty="0">
                <a:solidFill>
                  <a:srgbClr val="7030A0"/>
                </a:solidFill>
              </a:rPr>
              <a:t> (SIB/NET, 28.09. 2026).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9E766D9B-BDCC-407F-AF46-F8A11C9711BF}"/>
              </a:ext>
            </a:extLst>
          </p:cNvPr>
          <p:cNvSpPr/>
          <p:nvPr/>
        </p:nvSpPr>
        <p:spPr>
          <a:xfrm>
            <a:off x="5367346" y="6488345"/>
            <a:ext cx="23711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200" dirty="0">
                <a:solidFill>
                  <a:srgbClr val="191818"/>
                </a:solidFill>
                <a:latin typeface="Roboto"/>
              </a:rPr>
              <a:t>Photo: Dubravka Petrić /PIXELL</a:t>
            </a:r>
          </a:p>
        </p:txBody>
      </p:sp>
    </p:spTree>
    <p:extLst>
      <p:ext uri="{BB962C8B-B14F-4D97-AF65-F5344CB8AC3E}">
        <p14:creationId xmlns:p14="http://schemas.microsoft.com/office/powerpoint/2010/main" val="104404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404040"/>
      </a:accent2>
      <a:accent3>
        <a:srgbClr val="7F7F7F"/>
      </a:accent3>
      <a:accent4>
        <a:srgbClr val="C7A2E3"/>
      </a:accent4>
      <a:accent5>
        <a:srgbClr val="48A1FA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CE401-796E-4493-905E-4DDA5AF62AB4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Coastal presentation</Template>
  <TotalTime>0</TotalTime>
  <Words>1918</Words>
  <Application>Microsoft Office PowerPoint</Application>
  <PresentationFormat>Široki zaslon</PresentationFormat>
  <Paragraphs>174</Paragraphs>
  <Slides>20</Slides>
  <Notes>20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6" baseType="lpstr">
      <vt:lpstr>Arial</vt:lpstr>
      <vt:lpstr>Calibri</vt:lpstr>
      <vt:lpstr>GuardianTextSans</vt:lpstr>
      <vt:lpstr>Roboto</vt:lpstr>
      <vt:lpstr>Times New Roman</vt:lpstr>
      <vt:lpstr>Office Theme</vt:lpstr>
      <vt:lpstr>   Utjecaj ekstremnih suša na vodene ekosustave poplavnog područja Kopačkog rita   </vt:lpstr>
      <vt:lpstr>Droughts in the Danube River Basin in 2026</vt:lpstr>
      <vt:lpstr>Danube River drought in summer of 2026</vt:lpstr>
      <vt:lpstr>The Danube at extreme Low Flow in 2026 </vt:lpstr>
      <vt:lpstr>Danube drought – Batina, 2026</vt:lpstr>
      <vt:lpstr>Danube- Vukovar, September 2026</vt:lpstr>
      <vt:lpstr>Danube- Vukovar, September 2026</vt:lpstr>
      <vt:lpstr>Danube- Vukovar, September 2026</vt:lpstr>
      <vt:lpstr>Danube – Kopački rit floodplain</vt:lpstr>
      <vt:lpstr>Danube water level </vt:lpstr>
      <vt:lpstr>Alternative stable states</vt:lpstr>
      <vt:lpstr>Alternative stable states</vt:lpstr>
      <vt:lpstr>Phytoplankton clear state</vt:lpstr>
      <vt:lpstr>Cosequences of extreme hydrological events on the Kopački rit waters </vt:lpstr>
      <vt:lpstr>Role of macrophytes</vt:lpstr>
      <vt:lpstr>Hydrological extreme - potential consequences </vt:lpstr>
      <vt:lpstr>IAD  - Fact Sheet</vt:lpstr>
      <vt:lpstr>                IAD Fact Sheet                 Low water in the Danube                                                          – -    central message</vt:lpstr>
      <vt:lpstr>References</vt:lpstr>
      <vt:lpstr>At the end….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2021-06-07T20:33:37Z</dcterms:created>
  <dcterms:modified xsi:type="dcterms:W3CDTF">2026-10-01T00:13:19Z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